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Corbel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orbel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orbel-italic.fntdata"/><Relationship Id="rId21" Type="http://schemas.openxmlformats.org/officeDocument/2006/relationships/slide" Target="slides/slide15.xml"/><Relationship Id="rId43" Type="http://schemas.openxmlformats.org/officeDocument/2006/relationships/font" Target="fonts/Corbel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af8d668d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1af8d668d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af8d668d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1af8d668d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af8d668d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1af8d668d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af8d668d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81af8d668d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1af8d668d_2_1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af8d668d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1af8d668d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af8d668d_2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1af8d668d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af8d668d_2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1af8d668d_2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af8d668d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1af8d668d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2a5797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32a5797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af8d668d_2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81af8d668d_2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1af8d668d_2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1af8d668d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af8d668d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1af8d668d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1af8d668d_2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81af8d668d_2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1af8d668d_2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1af8d668d_2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af8d668d_2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1af8d668d_2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1af8d668d_2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81af8d668d_2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1af8d668d_2_2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81af8d668d_2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32a5797d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732a5797d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32a5797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32a5797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1af8d668d_2_2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81af8d668d_2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1af8d668d_2_3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1af8d668d_2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1af8d668d_2_3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81af8d668d_2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af8d668d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81af8d668d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1af8d668d_2_3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81af8d668d_2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1af8d668d_2_3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81af8d668d_2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32a5797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32a5797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1af8d668d_2_3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81af8d668d_2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1af8d668d_2_3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81af8d668d_2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1af8d668d_2_3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81af8d668d_2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af8d668d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1af8d668d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af8d668d_2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1af8d668d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af8d668d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1af8d668d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af8d668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1af8d668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af8d668d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81af8d668d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af8d668d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1af8d668d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1pPr>
            <a:lvl2pPr lvl="1" algn="ctr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CCE5E8"/>
              </a:buClr>
              <a:buSzPts val="1400"/>
              <a:buNone/>
              <a:defRPr sz="1400">
                <a:solidFill>
                  <a:srgbClr val="CCE5E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CCE5E8"/>
              </a:buClr>
              <a:buSzPts val="1400"/>
              <a:buNone/>
              <a:defRPr sz="1400">
                <a:solidFill>
                  <a:srgbClr val="CCE5E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31000">
              <a:schemeClr val="dk1"/>
            </a:gs>
            <a:gs pos="62000">
              <a:srgbClr val="23213E"/>
            </a:gs>
            <a:gs pos="100000">
              <a:srgbClr val="50546C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  <a:defRPr b="0" i="0" sz="5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06400" lvl="1" marL="9144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"/>
              <a:t>Lecture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" sz="4400"/>
              <a:t>Hashing uniformly distributed data</a:t>
            </a:r>
            <a:endParaRPr sz="4800"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If the keys are fixed-length strings (E.g. phone numbers or user ids), then a hash function needs to map roughly the same number of keys to each hash value.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A common way of load balancing across n cache nodes is to put object o in cache node number hash(o) mod 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" sz="4400"/>
              <a:t>Limitation of Naïve Hashing for load-balancing</a:t>
            </a:r>
            <a:endParaRPr sz="4800"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When you add or remove from cache nodes, every object needs to hash to a new location.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This can be catastrophic since the originating content servers are swamped with requests from the cache machines.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</a:pPr>
            <a:r>
              <a:rPr lang="en"/>
              <a:t>Consistent Hashing (CH)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457200" y="1367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" sz="4500"/>
              <a:t>Why should you care about Consistent Hashing?</a:t>
            </a:r>
            <a:endParaRPr sz="4500"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457200" y="147229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Suppose you have a collection of N cache machines.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Regular hashing can give you to load balance across them by putting object “o” in cache machine number - hash(o) mod 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What if N changes by adding or removing cache machines for whatever reason?</a:t>
            </a:r>
            <a:endParaRPr sz="296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What we want is…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You want to load balance multiple nodes based on the unique hash generated from the data storing in the DBs/Caches.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When a cache machine was added, it took its fair share of objects from all the other machines.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When a cache machine was removed, its objects were shared between the remaining machines.</a:t>
            </a:r>
            <a:endParaRPr sz="296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What is Consistent Hashing?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497100" y="1373075"/>
            <a:ext cx="8515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Hash both objects and caches using the same hash function to map the cache to an interval.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When the cache is removed, its interval is taken over by a cache with an adjacent interval while the other caches remain unchanged.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What is Consistent Hashing?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457200" y="1200150"/>
            <a:ext cx="8515672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Consistent hashing is a special kind of hashing.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When a hash table is resized and consistent hashing is used, only K/n keys need to be remapped on average, where K is the number of keys, and n is the number of slots.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164025" y="182350"/>
            <a:ext cx="873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How </a:t>
            </a:r>
            <a:r>
              <a:rPr lang="en"/>
              <a:t>Consistent Hashing works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126725" y="1200150"/>
            <a:ext cx="9017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Define a hash ring: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" sz="1800"/>
              <a:t>From [0]  to [M-1], where M = 2^32 for 32-int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Hash each node and assign into a range around the ring: 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hash(node-0) % M =&gt; node_0_index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hash(node-1) % M =&gt; node_1_index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hash(node-2) % M =&gt; node_2_index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Hash data key and find the nearest node by clockwise direction.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hash(Foo) =&gt; Foo_index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Store ‘Foo’ in the closet node by index value. (E.g. ‘Foo’ index is closed to node_1_index)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Load factor is 1 / N.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" sz="3200"/>
              <a:t>Key distribution around the ring</a:t>
            </a:r>
            <a:endParaRPr sz="3200"/>
          </a:p>
        </p:txBody>
      </p:sp>
      <p:grpSp>
        <p:nvGrpSpPr>
          <p:cNvPr id="232" name="Google Shape;232;p42"/>
          <p:cNvGrpSpPr/>
          <p:nvPr/>
        </p:nvGrpSpPr>
        <p:grpSpPr>
          <a:xfrm>
            <a:off x="2445506" y="1520372"/>
            <a:ext cx="3460506" cy="2582674"/>
            <a:chOff x="220466" y="45963"/>
            <a:chExt cx="3460506" cy="3443565"/>
          </a:xfrm>
        </p:grpSpPr>
        <p:sp>
          <p:nvSpPr>
            <p:cNvPr id="233" name="Google Shape;233;p42"/>
            <p:cNvSpPr/>
            <p:nvPr/>
          </p:nvSpPr>
          <p:spPr>
            <a:xfrm>
              <a:off x="526901" y="229819"/>
              <a:ext cx="2969972" cy="2969972"/>
            </a:xfrm>
            <a:prstGeom prst="pie">
              <a:avLst>
                <a:gd fmla="val 16200000" name="adj1"/>
                <a:gd fmla="val 18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2"/>
            <p:cNvSpPr txBox="1"/>
            <p:nvPr/>
          </p:nvSpPr>
          <p:spPr>
            <a:xfrm>
              <a:off x="2092147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Node-0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42"/>
            <p:cNvSpPr/>
            <p:nvPr/>
          </p:nvSpPr>
          <p:spPr>
            <a:xfrm>
              <a:off x="465733" y="335889"/>
              <a:ext cx="2969972" cy="2969972"/>
            </a:xfrm>
            <a:prstGeom prst="pie">
              <a:avLst>
                <a:gd fmla="val 1800000" name="adj1"/>
                <a:gd fmla="val 90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2"/>
            <p:cNvSpPr txBox="1"/>
            <p:nvPr/>
          </p:nvSpPr>
          <p:spPr>
            <a:xfrm>
              <a:off x="1172870" y="2262835"/>
              <a:ext cx="1591056" cy="777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Node-1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404566" y="229819"/>
              <a:ext cx="2969972" cy="2969972"/>
            </a:xfrm>
            <a:prstGeom prst="pie">
              <a:avLst>
                <a:gd fmla="val 9000000" name="adj1"/>
                <a:gd fmla="val 162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2"/>
            <p:cNvSpPr txBox="1"/>
            <p:nvPr/>
          </p:nvSpPr>
          <p:spPr>
            <a:xfrm>
              <a:off x="748588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Node-2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343290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59993" y="4067"/>
                  </a:moveTo>
                  <a:lnTo>
                    <a:pt x="59993" y="4067"/>
                  </a:lnTo>
                  <a:cubicBezTo>
                    <a:pt x="80709" y="4065"/>
                    <a:pt x="99792" y="15111"/>
                    <a:pt x="109825" y="32911"/>
                  </a:cubicBezTo>
                  <a:cubicBezTo>
                    <a:pt x="119858" y="50712"/>
                    <a:pt x="119258" y="72459"/>
                    <a:pt x="108258" y="89700"/>
                  </a:cubicBezTo>
                  <a:lnTo>
                    <a:pt x="110887" y="91724"/>
                  </a:lnTo>
                  <a:lnTo>
                    <a:pt x="102773" y="92926"/>
                  </a:lnTo>
                  <a:lnTo>
                    <a:pt x="101640" y="84606"/>
                  </a:lnTo>
                  <a:lnTo>
                    <a:pt x="104268" y="86629"/>
                  </a:lnTo>
                  <a:cubicBezTo>
                    <a:pt x="114468" y="71277"/>
                    <a:pt x="115083" y="51862"/>
                    <a:pt x="105872" y="35954"/>
                  </a:cubicBezTo>
                  <a:cubicBezTo>
                    <a:pt x="96660" y="20047"/>
                    <a:pt x="79082" y="10167"/>
                    <a:pt x="59994" y="1016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2"/>
            <p:cNvSpPr/>
            <p:nvPr/>
          </p:nvSpPr>
          <p:spPr>
            <a:xfrm>
              <a:off x="281878" y="151846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04816" y="94511"/>
                  </a:moveTo>
                  <a:lnTo>
                    <a:pt x="104816" y="94511"/>
                  </a:lnTo>
                  <a:cubicBezTo>
                    <a:pt x="94629" y="107272"/>
                    <a:pt x="79304" y="115063"/>
                    <a:pt x="62814" y="115864"/>
                  </a:cubicBezTo>
                  <a:cubicBezTo>
                    <a:pt x="46323" y="116665"/>
                    <a:pt x="30290" y="110398"/>
                    <a:pt x="18870" y="98687"/>
                  </a:cubicBezTo>
                  <a:lnTo>
                    <a:pt x="16374" y="100609"/>
                  </a:lnTo>
                  <a:lnTo>
                    <a:pt x="17233" y="92933"/>
                  </a:lnTo>
                  <a:lnTo>
                    <a:pt x="25620" y="93489"/>
                  </a:lnTo>
                  <a:lnTo>
                    <a:pt x="23140" y="95399"/>
                  </a:lnTo>
                  <a:lnTo>
                    <a:pt x="23140" y="95399"/>
                  </a:lnTo>
                  <a:cubicBezTo>
                    <a:pt x="33655" y="105312"/>
                    <a:pt x="48089" y="110527"/>
                    <a:pt x="62870" y="109756"/>
                  </a:cubicBezTo>
                  <a:cubicBezTo>
                    <a:pt x="77650" y="108984"/>
                    <a:pt x="91397" y="102297"/>
                    <a:pt x="100710" y="9134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2"/>
            <p:cNvSpPr/>
            <p:nvPr/>
          </p:nvSpPr>
          <p:spPr>
            <a:xfrm>
              <a:off x="220466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5178" y="94504"/>
                  </a:moveTo>
                  <a:lnTo>
                    <a:pt x="15178" y="94504"/>
                  </a:lnTo>
                  <a:cubicBezTo>
                    <a:pt x="2156" y="78186"/>
                    <a:pt x="-608" y="56133"/>
                    <a:pt x="7997" y="37201"/>
                  </a:cubicBezTo>
                  <a:cubicBezTo>
                    <a:pt x="16601" y="18269"/>
                    <a:pt x="35163" y="5564"/>
                    <a:pt x="56226" y="4190"/>
                  </a:cubicBezTo>
                  <a:lnTo>
                    <a:pt x="56226" y="126"/>
                  </a:lnTo>
                  <a:lnTo>
                    <a:pt x="60007" y="7118"/>
                  </a:lnTo>
                  <a:lnTo>
                    <a:pt x="56225" y="14363"/>
                  </a:lnTo>
                  <a:lnTo>
                    <a:pt x="56225" y="10299"/>
                  </a:lnTo>
                  <a:lnTo>
                    <a:pt x="56225" y="10299"/>
                  </a:lnTo>
                  <a:cubicBezTo>
                    <a:pt x="36772" y="11637"/>
                    <a:pt x="19711" y="23148"/>
                    <a:pt x="11951" y="40173"/>
                  </a:cubicBezTo>
                  <a:cubicBezTo>
                    <a:pt x="4191" y="57199"/>
                    <a:pt x="7017" y="76916"/>
                    <a:pt x="19284" y="91343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42"/>
          <p:cNvSpPr/>
          <p:nvPr/>
        </p:nvSpPr>
        <p:spPr>
          <a:xfrm>
            <a:off x="5445760" y="2133600"/>
            <a:ext cx="609600" cy="32004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589498"/>
              </a:gs>
              <a:gs pos="80000">
                <a:srgbClr val="74C2C8"/>
              </a:gs>
              <a:gs pos="100000">
                <a:srgbClr val="73C4CB"/>
              </a:gs>
            </a:gsLst>
            <a:lin ang="16200000" scaled="0"/>
          </a:gra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42"/>
          <p:cNvSpPr/>
          <p:nvPr/>
        </p:nvSpPr>
        <p:spPr>
          <a:xfrm>
            <a:off x="3830320" y="387858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0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2225040" y="229362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B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" sz="3200"/>
              <a:t>Removing a node from the cluster (continuum)</a:t>
            </a:r>
            <a:endParaRPr sz="3600"/>
          </a:p>
        </p:txBody>
      </p:sp>
      <p:grpSp>
        <p:nvGrpSpPr>
          <p:cNvPr id="250" name="Google Shape;250;p43"/>
          <p:cNvGrpSpPr/>
          <p:nvPr/>
        </p:nvGrpSpPr>
        <p:grpSpPr>
          <a:xfrm>
            <a:off x="2445506" y="1588952"/>
            <a:ext cx="3460506" cy="2582674"/>
            <a:chOff x="220466" y="45963"/>
            <a:chExt cx="3460506" cy="3443565"/>
          </a:xfrm>
        </p:grpSpPr>
        <p:sp>
          <p:nvSpPr>
            <p:cNvPr id="251" name="Google Shape;251;p43"/>
            <p:cNvSpPr/>
            <p:nvPr/>
          </p:nvSpPr>
          <p:spPr>
            <a:xfrm>
              <a:off x="526901" y="229819"/>
              <a:ext cx="2969972" cy="2969972"/>
            </a:xfrm>
            <a:prstGeom prst="pie">
              <a:avLst>
                <a:gd fmla="val 16200000" name="adj1"/>
                <a:gd fmla="val 18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3"/>
            <p:cNvSpPr txBox="1"/>
            <p:nvPr/>
          </p:nvSpPr>
          <p:spPr>
            <a:xfrm>
              <a:off x="2092147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Node-0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465733" y="335889"/>
              <a:ext cx="2969972" cy="2969972"/>
            </a:xfrm>
            <a:prstGeom prst="pie">
              <a:avLst>
                <a:gd fmla="val 1800000" name="adj1"/>
                <a:gd fmla="val 90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3"/>
            <p:cNvSpPr txBox="1"/>
            <p:nvPr/>
          </p:nvSpPr>
          <p:spPr>
            <a:xfrm>
              <a:off x="1172870" y="2262835"/>
              <a:ext cx="1591056" cy="777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Node-1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404566" y="229819"/>
              <a:ext cx="2969972" cy="2969972"/>
            </a:xfrm>
            <a:prstGeom prst="pie">
              <a:avLst>
                <a:gd fmla="val 9000000" name="adj1"/>
                <a:gd fmla="val 162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3"/>
            <p:cNvSpPr txBox="1"/>
            <p:nvPr/>
          </p:nvSpPr>
          <p:spPr>
            <a:xfrm>
              <a:off x="748588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Node-2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343290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59993" y="4067"/>
                  </a:moveTo>
                  <a:lnTo>
                    <a:pt x="59993" y="4067"/>
                  </a:lnTo>
                  <a:cubicBezTo>
                    <a:pt x="80709" y="4065"/>
                    <a:pt x="99792" y="15111"/>
                    <a:pt x="109825" y="32911"/>
                  </a:cubicBezTo>
                  <a:cubicBezTo>
                    <a:pt x="119858" y="50712"/>
                    <a:pt x="119258" y="72459"/>
                    <a:pt x="108258" y="89700"/>
                  </a:cubicBezTo>
                  <a:lnTo>
                    <a:pt x="110887" y="91724"/>
                  </a:lnTo>
                  <a:lnTo>
                    <a:pt x="102773" y="92926"/>
                  </a:lnTo>
                  <a:lnTo>
                    <a:pt x="101640" y="84606"/>
                  </a:lnTo>
                  <a:lnTo>
                    <a:pt x="104268" y="86629"/>
                  </a:lnTo>
                  <a:cubicBezTo>
                    <a:pt x="114468" y="71277"/>
                    <a:pt x="115083" y="51862"/>
                    <a:pt x="105872" y="35954"/>
                  </a:cubicBezTo>
                  <a:cubicBezTo>
                    <a:pt x="96660" y="20047"/>
                    <a:pt x="79082" y="10167"/>
                    <a:pt x="59994" y="1016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281878" y="151846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04816" y="94511"/>
                  </a:moveTo>
                  <a:lnTo>
                    <a:pt x="104816" y="94511"/>
                  </a:lnTo>
                  <a:cubicBezTo>
                    <a:pt x="94629" y="107272"/>
                    <a:pt x="79304" y="115063"/>
                    <a:pt x="62814" y="115864"/>
                  </a:cubicBezTo>
                  <a:cubicBezTo>
                    <a:pt x="46323" y="116665"/>
                    <a:pt x="30290" y="110398"/>
                    <a:pt x="18870" y="98687"/>
                  </a:cubicBezTo>
                  <a:lnTo>
                    <a:pt x="16374" y="100609"/>
                  </a:lnTo>
                  <a:lnTo>
                    <a:pt x="17233" y="92933"/>
                  </a:lnTo>
                  <a:lnTo>
                    <a:pt x="25620" y="93489"/>
                  </a:lnTo>
                  <a:lnTo>
                    <a:pt x="23140" y="95399"/>
                  </a:lnTo>
                  <a:lnTo>
                    <a:pt x="23140" y="95399"/>
                  </a:lnTo>
                  <a:cubicBezTo>
                    <a:pt x="33655" y="105312"/>
                    <a:pt x="48089" y="110527"/>
                    <a:pt x="62870" y="109756"/>
                  </a:cubicBezTo>
                  <a:cubicBezTo>
                    <a:pt x="77650" y="108984"/>
                    <a:pt x="91397" y="102297"/>
                    <a:pt x="100710" y="9134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220466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5178" y="94504"/>
                  </a:moveTo>
                  <a:lnTo>
                    <a:pt x="15178" y="94504"/>
                  </a:lnTo>
                  <a:cubicBezTo>
                    <a:pt x="2156" y="78186"/>
                    <a:pt x="-608" y="56133"/>
                    <a:pt x="7997" y="37201"/>
                  </a:cubicBezTo>
                  <a:cubicBezTo>
                    <a:pt x="16601" y="18269"/>
                    <a:pt x="35163" y="5564"/>
                    <a:pt x="56226" y="4190"/>
                  </a:cubicBezTo>
                  <a:lnTo>
                    <a:pt x="56226" y="126"/>
                  </a:lnTo>
                  <a:lnTo>
                    <a:pt x="60007" y="7118"/>
                  </a:lnTo>
                  <a:lnTo>
                    <a:pt x="56225" y="14363"/>
                  </a:lnTo>
                  <a:lnTo>
                    <a:pt x="56225" y="10299"/>
                  </a:lnTo>
                  <a:lnTo>
                    <a:pt x="56225" y="10299"/>
                  </a:lnTo>
                  <a:cubicBezTo>
                    <a:pt x="36772" y="11637"/>
                    <a:pt x="19711" y="23148"/>
                    <a:pt x="11951" y="40173"/>
                  </a:cubicBezTo>
                  <a:cubicBezTo>
                    <a:pt x="4191" y="57199"/>
                    <a:pt x="7017" y="76916"/>
                    <a:pt x="19284" y="91343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43"/>
          <p:cNvSpPr/>
          <p:nvPr/>
        </p:nvSpPr>
        <p:spPr>
          <a:xfrm>
            <a:off x="5374640" y="2293620"/>
            <a:ext cx="609600" cy="32004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589498"/>
              </a:gs>
              <a:gs pos="80000">
                <a:srgbClr val="74C2C8"/>
              </a:gs>
              <a:gs pos="100000">
                <a:srgbClr val="73C4CB"/>
              </a:gs>
            </a:gsLst>
            <a:lin ang="16200000" scaled="0"/>
          </a:gra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3850640" y="399288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0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2" name="Google Shape;262;p43"/>
          <p:cNvSpPr/>
          <p:nvPr/>
        </p:nvSpPr>
        <p:spPr>
          <a:xfrm>
            <a:off x="2346960" y="229362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C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3423920" y="3383280"/>
            <a:ext cx="1473200" cy="647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E5B84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Why do we do Replication?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To keep data geographically close to users.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To allow the system to continue working even if some parts of the system have failed.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To scale out the number of nodes that can serve READ queries.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" sz="3200"/>
              <a:t>Removing a node from the cluster </a:t>
            </a:r>
            <a:r>
              <a:rPr lang="en" sz="3200"/>
              <a:t>(continuum)</a:t>
            </a:r>
            <a:endParaRPr sz="3600"/>
          </a:p>
        </p:txBody>
      </p:sp>
      <p:grpSp>
        <p:nvGrpSpPr>
          <p:cNvPr id="269" name="Google Shape;269;p44"/>
          <p:cNvGrpSpPr/>
          <p:nvPr/>
        </p:nvGrpSpPr>
        <p:grpSpPr>
          <a:xfrm>
            <a:off x="2455666" y="1573711"/>
            <a:ext cx="3460506" cy="2582674"/>
            <a:chOff x="220466" y="45963"/>
            <a:chExt cx="3460506" cy="3443565"/>
          </a:xfrm>
        </p:grpSpPr>
        <p:sp>
          <p:nvSpPr>
            <p:cNvPr id="270" name="Google Shape;270;p44"/>
            <p:cNvSpPr/>
            <p:nvPr/>
          </p:nvSpPr>
          <p:spPr>
            <a:xfrm>
              <a:off x="526901" y="229819"/>
              <a:ext cx="2969972" cy="2969972"/>
            </a:xfrm>
            <a:prstGeom prst="pie">
              <a:avLst>
                <a:gd fmla="val 16200000" name="adj1"/>
                <a:gd fmla="val 18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4"/>
            <p:cNvSpPr txBox="1"/>
            <p:nvPr/>
          </p:nvSpPr>
          <p:spPr>
            <a:xfrm>
              <a:off x="2092147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Node-0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44"/>
            <p:cNvSpPr/>
            <p:nvPr/>
          </p:nvSpPr>
          <p:spPr>
            <a:xfrm>
              <a:off x="465733" y="335889"/>
              <a:ext cx="2969972" cy="2969972"/>
            </a:xfrm>
            <a:prstGeom prst="pie">
              <a:avLst>
                <a:gd fmla="val 1800000" name="adj1"/>
                <a:gd fmla="val 90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4"/>
            <p:cNvSpPr txBox="1"/>
            <p:nvPr/>
          </p:nvSpPr>
          <p:spPr>
            <a:xfrm>
              <a:off x="1172870" y="2262835"/>
              <a:ext cx="1591056" cy="777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Node-1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404566" y="229819"/>
              <a:ext cx="2969972" cy="2969972"/>
            </a:xfrm>
            <a:prstGeom prst="pie">
              <a:avLst>
                <a:gd fmla="val 9000000" name="adj1"/>
                <a:gd fmla="val 162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4"/>
            <p:cNvSpPr txBox="1"/>
            <p:nvPr/>
          </p:nvSpPr>
          <p:spPr>
            <a:xfrm>
              <a:off x="748588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Node-2</a:t>
              </a:r>
              <a:endParaRPr b="0" i="0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343290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59993" y="4067"/>
                  </a:moveTo>
                  <a:lnTo>
                    <a:pt x="59993" y="4067"/>
                  </a:lnTo>
                  <a:cubicBezTo>
                    <a:pt x="80709" y="4065"/>
                    <a:pt x="99792" y="15111"/>
                    <a:pt x="109825" y="32911"/>
                  </a:cubicBezTo>
                  <a:cubicBezTo>
                    <a:pt x="119858" y="50712"/>
                    <a:pt x="119258" y="72459"/>
                    <a:pt x="108258" y="89700"/>
                  </a:cubicBezTo>
                  <a:lnTo>
                    <a:pt x="110887" y="91724"/>
                  </a:lnTo>
                  <a:lnTo>
                    <a:pt x="102773" y="92926"/>
                  </a:lnTo>
                  <a:lnTo>
                    <a:pt x="101640" y="84606"/>
                  </a:lnTo>
                  <a:lnTo>
                    <a:pt x="104268" y="86629"/>
                  </a:lnTo>
                  <a:cubicBezTo>
                    <a:pt x="114468" y="71277"/>
                    <a:pt x="115083" y="51862"/>
                    <a:pt x="105872" y="35954"/>
                  </a:cubicBezTo>
                  <a:cubicBezTo>
                    <a:pt x="96660" y="20047"/>
                    <a:pt x="79082" y="10167"/>
                    <a:pt x="59994" y="1016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281878" y="151846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04816" y="94511"/>
                  </a:moveTo>
                  <a:lnTo>
                    <a:pt x="104816" y="94511"/>
                  </a:lnTo>
                  <a:cubicBezTo>
                    <a:pt x="94629" y="107272"/>
                    <a:pt x="79304" y="115063"/>
                    <a:pt x="62814" y="115864"/>
                  </a:cubicBezTo>
                  <a:cubicBezTo>
                    <a:pt x="46323" y="116665"/>
                    <a:pt x="30290" y="110398"/>
                    <a:pt x="18870" y="98687"/>
                  </a:cubicBezTo>
                  <a:lnTo>
                    <a:pt x="16374" y="100609"/>
                  </a:lnTo>
                  <a:lnTo>
                    <a:pt x="17233" y="92933"/>
                  </a:lnTo>
                  <a:lnTo>
                    <a:pt x="25620" y="93489"/>
                  </a:lnTo>
                  <a:lnTo>
                    <a:pt x="23140" y="95399"/>
                  </a:lnTo>
                  <a:lnTo>
                    <a:pt x="23140" y="95399"/>
                  </a:lnTo>
                  <a:cubicBezTo>
                    <a:pt x="33655" y="105312"/>
                    <a:pt x="48089" y="110527"/>
                    <a:pt x="62870" y="109756"/>
                  </a:cubicBezTo>
                  <a:cubicBezTo>
                    <a:pt x="77650" y="108984"/>
                    <a:pt x="91397" y="102297"/>
                    <a:pt x="100710" y="9134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220466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5178" y="94504"/>
                  </a:moveTo>
                  <a:lnTo>
                    <a:pt x="15178" y="94504"/>
                  </a:lnTo>
                  <a:cubicBezTo>
                    <a:pt x="2156" y="78186"/>
                    <a:pt x="-608" y="56133"/>
                    <a:pt x="7997" y="37201"/>
                  </a:cubicBezTo>
                  <a:cubicBezTo>
                    <a:pt x="16601" y="18269"/>
                    <a:pt x="35163" y="5564"/>
                    <a:pt x="56226" y="4190"/>
                  </a:cubicBezTo>
                  <a:lnTo>
                    <a:pt x="56226" y="126"/>
                  </a:lnTo>
                  <a:lnTo>
                    <a:pt x="60007" y="7118"/>
                  </a:lnTo>
                  <a:lnTo>
                    <a:pt x="56225" y="14363"/>
                  </a:lnTo>
                  <a:lnTo>
                    <a:pt x="56225" y="10299"/>
                  </a:lnTo>
                  <a:lnTo>
                    <a:pt x="56225" y="10299"/>
                  </a:lnTo>
                  <a:cubicBezTo>
                    <a:pt x="36772" y="11637"/>
                    <a:pt x="19711" y="23148"/>
                    <a:pt x="11951" y="40173"/>
                  </a:cubicBezTo>
                  <a:cubicBezTo>
                    <a:pt x="4191" y="57199"/>
                    <a:pt x="7017" y="76916"/>
                    <a:pt x="19284" y="91343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44"/>
          <p:cNvSpPr/>
          <p:nvPr/>
        </p:nvSpPr>
        <p:spPr>
          <a:xfrm>
            <a:off x="5374640" y="2293620"/>
            <a:ext cx="609600" cy="32004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589498"/>
              </a:gs>
              <a:gs pos="80000">
                <a:srgbClr val="74C2C8"/>
              </a:gs>
              <a:gs pos="100000">
                <a:srgbClr val="73C4CB"/>
              </a:gs>
            </a:gsLst>
            <a:lin ang="16200000" scaled="0"/>
          </a:gra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2184400" y="277368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0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44"/>
          <p:cNvSpPr/>
          <p:nvPr/>
        </p:nvSpPr>
        <p:spPr>
          <a:xfrm>
            <a:off x="2550160" y="203454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C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3423920" y="3383280"/>
            <a:ext cx="1473200" cy="647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E5B84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p44"/>
          <p:cNvSpPr/>
          <p:nvPr/>
        </p:nvSpPr>
        <p:spPr>
          <a:xfrm>
            <a:off x="1229360" y="4577276"/>
            <a:ext cx="64109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When Node-1 crashes, ownership of K2 transferred to Node-2.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</a:pPr>
            <a:r>
              <a:rPr lang="en" sz="2800"/>
              <a:t>Removing a node from the cluster with Replication</a:t>
            </a:r>
            <a:endParaRPr sz="3200"/>
          </a:p>
        </p:txBody>
      </p:sp>
      <p:grpSp>
        <p:nvGrpSpPr>
          <p:cNvPr id="289" name="Google Shape;289;p45"/>
          <p:cNvGrpSpPr/>
          <p:nvPr/>
        </p:nvGrpSpPr>
        <p:grpSpPr>
          <a:xfrm>
            <a:off x="2435346" y="1467031"/>
            <a:ext cx="3460506" cy="2582674"/>
            <a:chOff x="220466" y="45963"/>
            <a:chExt cx="3460506" cy="3443565"/>
          </a:xfrm>
        </p:grpSpPr>
        <p:sp>
          <p:nvSpPr>
            <p:cNvPr id="290" name="Google Shape;290;p45"/>
            <p:cNvSpPr/>
            <p:nvPr/>
          </p:nvSpPr>
          <p:spPr>
            <a:xfrm>
              <a:off x="526901" y="229819"/>
              <a:ext cx="2969972" cy="2969972"/>
            </a:xfrm>
            <a:prstGeom prst="pie">
              <a:avLst>
                <a:gd fmla="val 16200000" name="adj1"/>
                <a:gd fmla="val 18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5"/>
            <p:cNvSpPr txBox="1"/>
            <p:nvPr/>
          </p:nvSpPr>
          <p:spPr>
            <a:xfrm>
              <a:off x="2092147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Node-0</a:t>
              </a:r>
              <a:endParaRPr sz="2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465733" y="335889"/>
              <a:ext cx="2969972" cy="2969972"/>
            </a:xfrm>
            <a:prstGeom prst="pie">
              <a:avLst>
                <a:gd fmla="val 1800000" name="adj1"/>
                <a:gd fmla="val 90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5"/>
            <p:cNvSpPr txBox="1"/>
            <p:nvPr/>
          </p:nvSpPr>
          <p:spPr>
            <a:xfrm>
              <a:off x="1172870" y="2262835"/>
              <a:ext cx="1591056" cy="777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Node-1</a:t>
              </a:r>
              <a:endParaRPr sz="2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404566" y="229819"/>
              <a:ext cx="2969972" cy="2969972"/>
            </a:xfrm>
            <a:prstGeom prst="pie">
              <a:avLst>
                <a:gd fmla="val 9000000" name="adj1"/>
                <a:gd fmla="val 162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5"/>
            <p:cNvSpPr txBox="1"/>
            <p:nvPr/>
          </p:nvSpPr>
          <p:spPr>
            <a:xfrm>
              <a:off x="748588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Node-2</a:t>
              </a:r>
              <a:endParaRPr sz="2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343290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59993" y="4067"/>
                  </a:moveTo>
                  <a:lnTo>
                    <a:pt x="59993" y="4067"/>
                  </a:lnTo>
                  <a:cubicBezTo>
                    <a:pt x="80709" y="4065"/>
                    <a:pt x="99792" y="15111"/>
                    <a:pt x="109825" y="32911"/>
                  </a:cubicBezTo>
                  <a:cubicBezTo>
                    <a:pt x="119858" y="50712"/>
                    <a:pt x="119258" y="72459"/>
                    <a:pt x="108258" y="89700"/>
                  </a:cubicBezTo>
                  <a:lnTo>
                    <a:pt x="110887" y="91724"/>
                  </a:lnTo>
                  <a:lnTo>
                    <a:pt x="102773" y="92926"/>
                  </a:lnTo>
                  <a:lnTo>
                    <a:pt x="101640" y="84606"/>
                  </a:lnTo>
                  <a:lnTo>
                    <a:pt x="104268" y="86629"/>
                  </a:lnTo>
                  <a:cubicBezTo>
                    <a:pt x="114468" y="71277"/>
                    <a:pt x="115083" y="51862"/>
                    <a:pt x="105872" y="35954"/>
                  </a:cubicBezTo>
                  <a:cubicBezTo>
                    <a:pt x="96660" y="20047"/>
                    <a:pt x="79082" y="10167"/>
                    <a:pt x="59994" y="1016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281878" y="151846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04816" y="94511"/>
                  </a:moveTo>
                  <a:lnTo>
                    <a:pt x="104816" y="94511"/>
                  </a:lnTo>
                  <a:cubicBezTo>
                    <a:pt x="94629" y="107272"/>
                    <a:pt x="79304" y="115063"/>
                    <a:pt x="62814" y="115864"/>
                  </a:cubicBezTo>
                  <a:cubicBezTo>
                    <a:pt x="46323" y="116665"/>
                    <a:pt x="30290" y="110398"/>
                    <a:pt x="18870" y="98687"/>
                  </a:cubicBezTo>
                  <a:lnTo>
                    <a:pt x="16374" y="100609"/>
                  </a:lnTo>
                  <a:lnTo>
                    <a:pt x="17233" y="92933"/>
                  </a:lnTo>
                  <a:lnTo>
                    <a:pt x="25620" y="93489"/>
                  </a:lnTo>
                  <a:lnTo>
                    <a:pt x="23140" y="95399"/>
                  </a:lnTo>
                  <a:lnTo>
                    <a:pt x="23140" y="95399"/>
                  </a:lnTo>
                  <a:cubicBezTo>
                    <a:pt x="33655" y="105312"/>
                    <a:pt x="48089" y="110527"/>
                    <a:pt x="62870" y="109756"/>
                  </a:cubicBezTo>
                  <a:cubicBezTo>
                    <a:pt x="77650" y="108984"/>
                    <a:pt x="91397" y="102297"/>
                    <a:pt x="100710" y="9134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220466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5178" y="94504"/>
                  </a:moveTo>
                  <a:lnTo>
                    <a:pt x="15178" y="94504"/>
                  </a:lnTo>
                  <a:cubicBezTo>
                    <a:pt x="2156" y="78186"/>
                    <a:pt x="-608" y="56133"/>
                    <a:pt x="7997" y="37201"/>
                  </a:cubicBezTo>
                  <a:cubicBezTo>
                    <a:pt x="16601" y="18269"/>
                    <a:pt x="35163" y="5564"/>
                    <a:pt x="56226" y="4190"/>
                  </a:cubicBezTo>
                  <a:lnTo>
                    <a:pt x="56226" y="126"/>
                  </a:lnTo>
                  <a:lnTo>
                    <a:pt x="60007" y="7118"/>
                  </a:lnTo>
                  <a:lnTo>
                    <a:pt x="56225" y="14363"/>
                  </a:lnTo>
                  <a:lnTo>
                    <a:pt x="56225" y="10299"/>
                  </a:lnTo>
                  <a:lnTo>
                    <a:pt x="56225" y="10299"/>
                  </a:lnTo>
                  <a:cubicBezTo>
                    <a:pt x="36772" y="11637"/>
                    <a:pt x="19711" y="23148"/>
                    <a:pt x="11951" y="40173"/>
                  </a:cubicBezTo>
                  <a:cubicBezTo>
                    <a:pt x="4191" y="57199"/>
                    <a:pt x="7017" y="76916"/>
                    <a:pt x="19284" y="91343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45"/>
          <p:cNvSpPr/>
          <p:nvPr/>
        </p:nvSpPr>
        <p:spPr>
          <a:xfrm>
            <a:off x="5577840" y="2400300"/>
            <a:ext cx="609600" cy="32004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589498"/>
              </a:gs>
              <a:gs pos="80000">
                <a:srgbClr val="74C2C8"/>
              </a:gs>
              <a:gs pos="100000">
                <a:srgbClr val="73C4CB"/>
              </a:gs>
            </a:gsLst>
            <a:lin ang="16200000" scaled="0"/>
          </a:gra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3058160" y="371094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2600960" y="175260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C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" name="Google Shape;302;p45"/>
          <p:cNvSpPr/>
          <p:nvPr/>
        </p:nvSpPr>
        <p:spPr>
          <a:xfrm>
            <a:off x="3423920" y="3059430"/>
            <a:ext cx="1473200" cy="647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E5B84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457200" y="4577276"/>
            <a:ext cx="8138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When Node-1 crashes, ownership of K2 transferred to Node-2. Replication =&gt; R = 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4897120" y="3642360"/>
            <a:ext cx="609600" cy="320040"/>
          </a:xfrm>
          <a:prstGeom prst="octagon">
            <a:avLst>
              <a:gd fmla="val 29289" name="adj"/>
            </a:avLst>
          </a:prstGeom>
          <a:solidFill>
            <a:srgbClr val="4DA2A9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5" name="Google Shape;305;p45"/>
          <p:cNvSpPr/>
          <p:nvPr/>
        </p:nvSpPr>
        <p:spPr>
          <a:xfrm>
            <a:off x="5069840" y="164592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C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Google Shape;306;p45"/>
          <p:cNvSpPr/>
          <p:nvPr/>
        </p:nvSpPr>
        <p:spPr>
          <a:xfrm>
            <a:off x="2143760" y="256032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</a:pPr>
            <a:r>
              <a:rPr lang="en" sz="2800"/>
              <a:t>Removing a node from the cluster with Replication</a:t>
            </a:r>
            <a:endParaRPr sz="3200"/>
          </a:p>
        </p:txBody>
      </p:sp>
      <p:grpSp>
        <p:nvGrpSpPr>
          <p:cNvPr id="312" name="Google Shape;312;p46"/>
          <p:cNvGrpSpPr/>
          <p:nvPr/>
        </p:nvGrpSpPr>
        <p:grpSpPr>
          <a:xfrm>
            <a:off x="2475986" y="1520372"/>
            <a:ext cx="3460506" cy="2582674"/>
            <a:chOff x="220466" y="45963"/>
            <a:chExt cx="3460506" cy="3443565"/>
          </a:xfrm>
        </p:grpSpPr>
        <p:sp>
          <p:nvSpPr>
            <p:cNvPr id="313" name="Google Shape;313;p46"/>
            <p:cNvSpPr/>
            <p:nvPr/>
          </p:nvSpPr>
          <p:spPr>
            <a:xfrm>
              <a:off x="526901" y="229819"/>
              <a:ext cx="2969972" cy="2969972"/>
            </a:xfrm>
            <a:prstGeom prst="pie">
              <a:avLst>
                <a:gd fmla="val 16200000" name="adj1"/>
                <a:gd fmla="val 18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 txBox="1"/>
            <p:nvPr/>
          </p:nvSpPr>
          <p:spPr>
            <a:xfrm>
              <a:off x="2092147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Node-0</a:t>
              </a:r>
              <a:endParaRPr sz="2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465733" y="335889"/>
              <a:ext cx="2969972" cy="2969972"/>
            </a:xfrm>
            <a:prstGeom prst="pie">
              <a:avLst>
                <a:gd fmla="val 1800000" name="adj1"/>
                <a:gd fmla="val 90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6"/>
            <p:cNvSpPr txBox="1"/>
            <p:nvPr/>
          </p:nvSpPr>
          <p:spPr>
            <a:xfrm>
              <a:off x="1172870" y="2262835"/>
              <a:ext cx="1591056" cy="777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Node-1</a:t>
              </a:r>
              <a:endParaRPr sz="2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404566" y="229819"/>
              <a:ext cx="2969972" cy="2969972"/>
            </a:xfrm>
            <a:prstGeom prst="pie">
              <a:avLst>
                <a:gd fmla="val 9000000" name="adj1"/>
                <a:gd fmla="val 162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6"/>
            <p:cNvSpPr txBox="1"/>
            <p:nvPr/>
          </p:nvSpPr>
          <p:spPr>
            <a:xfrm>
              <a:off x="748588" y="859170"/>
              <a:ext cx="1060704" cy="883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Node-2</a:t>
              </a:r>
              <a:endParaRPr sz="2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43290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59993" y="4067"/>
                  </a:moveTo>
                  <a:lnTo>
                    <a:pt x="59993" y="4067"/>
                  </a:lnTo>
                  <a:cubicBezTo>
                    <a:pt x="80709" y="4065"/>
                    <a:pt x="99792" y="15111"/>
                    <a:pt x="109825" y="32911"/>
                  </a:cubicBezTo>
                  <a:cubicBezTo>
                    <a:pt x="119858" y="50712"/>
                    <a:pt x="119258" y="72459"/>
                    <a:pt x="108258" y="89700"/>
                  </a:cubicBezTo>
                  <a:lnTo>
                    <a:pt x="110887" y="91724"/>
                  </a:lnTo>
                  <a:lnTo>
                    <a:pt x="102773" y="92926"/>
                  </a:lnTo>
                  <a:lnTo>
                    <a:pt x="101640" y="84606"/>
                  </a:lnTo>
                  <a:lnTo>
                    <a:pt x="104268" y="86629"/>
                  </a:lnTo>
                  <a:cubicBezTo>
                    <a:pt x="114468" y="71277"/>
                    <a:pt x="115083" y="51862"/>
                    <a:pt x="105872" y="35954"/>
                  </a:cubicBezTo>
                  <a:cubicBezTo>
                    <a:pt x="96660" y="20047"/>
                    <a:pt x="79082" y="10167"/>
                    <a:pt x="59994" y="1016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281878" y="151846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04816" y="94511"/>
                  </a:moveTo>
                  <a:lnTo>
                    <a:pt x="104816" y="94511"/>
                  </a:lnTo>
                  <a:cubicBezTo>
                    <a:pt x="94629" y="107272"/>
                    <a:pt x="79304" y="115063"/>
                    <a:pt x="62814" y="115864"/>
                  </a:cubicBezTo>
                  <a:cubicBezTo>
                    <a:pt x="46323" y="116665"/>
                    <a:pt x="30290" y="110398"/>
                    <a:pt x="18870" y="98687"/>
                  </a:cubicBezTo>
                  <a:lnTo>
                    <a:pt x="16374" y="100609"/>
                  </a:lnTo>
                  <a:lnTo>
                    <a:pt x="17233" y="92933"/>
                  </a:lnTo>
                  <a:lnTo>
                    <a:pt x="25620" y="93489"/>
                  </a:lnTo>
                  <a:lnTo>
                    <a:pt x="23140" y="95399"/>
                  </a:lnTo>
                  <a:lnTo>
                    <a:pt x="23140" y="95399"/>
                  </a:lnTo>
                  <a:cubicBezTo>
                    <a:pt x="33655" y="105312"/>
                    <a:pt x="48089" y="110527"/>
                    <a:pt x="62870" y="109756"/>
                  </a:cubicBezTo>
                  <a:cubicBezTo>
                    <a:pt x="77650" y="108984"/>
                    <a:pt x="91397" y="102297"/>
                    <a:pt x="100710" y="9134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220466" y="45963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5178" y="94504"/>
                  </a:moveTo>
                  <a:lnTo>
                    <a:pt x="15178" y="94504"/>
                  </a:lnTo>
                  <a:cubicBezTo>
                    <a:pt x="2156" y="78186"/>
                    <a:pt x="-608" y="56133"/>
                    <a:pt x="7997" y="37201"/>
                  </a:cubicBezTo>
                  <a:cubicBezTo>
                    <a:pt x="16601" y="18269"/>
                    <a:pt x="35163" y="5564"/>
                    <a:pt x="56226" y="4190"/>
                  </a:cubicBezTo>
                  <a:lnTo>
                    <a:pt x="56226" y="126"/>
                  </a:lnTo>
                  <a:lnTo>
                    <a:pt x="60007" y="7118"/>
                  </a:lnTo>
                  <a:lnTo>
                    <a:pt x="56225" y="14363"/>
                  </a:lnTo>
                  <a:lnTo>
                    <a:pt x="56225" y="10299"/>
                  </a:lnTo>
                  <a:lnTo>
                    <a:pt x="56225" y="10299"/>
                  </a:lnTo>
                  <a:cubicBezTo>
                    <a:pt x="36772" y="11637"/>
                    <a:pt x="19711" y="23148"/>
                    <a:pt x="11951" y="40173"/>
                  </a:cubicBezTo>
                  <a:cubicBezTo>
                    <a:pt x="4191" y="57199"/>
                    <a:pt x="7017" y="76916"/>
                    <a:pt x="19284" y="91343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46"/>
          <p:cNvSpPr/>
          <p:nvPr/>
        </p:nvSpPr>
        <p:spPr>
          <a:xfrm>
            <a:off x="5648960" y="2743200"/>
            <a:ext cx="609600" cy="32004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589498"/>
              </a:gs>
              <a:gs pos="80000">
                <a:srgbClr val="74C2C8"/>
              </a:gs>
              <a:gs pos="100000">
                <a:srgbClr val="73C4CB"/>
              </a:gs>
            </a:gsLst>
            <a:lin ang="16200000" scaled="0"/>
          </a:gra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Google Shape;323;p46"/>
          <p:cNvSpPr/>
          <p:nvPr/>
        </p:nvSpPr>
        <p:spPr>
          <a:xfrm>
            <a:off x="4897120" y="1615439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46"/>
          <p:cNvSpPr/>
          <p:nvPr/>
        </p:nvSpPr>
        <p:spPr>
          <a:xfrm>
            <a:off x="2905760" y="164592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C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5" name="Google Shape;325;p46"/>
          <p:cNvSpPr/>
          <p:nvPr/>
        </p:nvSpPr>
        <p:spPr>
          <a:xfrm>
            <a:off x="3423920" y="3383280"/>
            <a:ext cx="1473200" cy="647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E5B84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6" name="Google Shape;326;p46"/>
          <p:cNvSpPr/>
          <p:nvPr/>
        </p:nvSpPr>
        <p:spPr>
          <a:xfrm>
            <a:off x="457200" y="4577276"/>
            <a:ext cx="8138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When Node-1 crashes, ownership of K2 transferred to Node-2. Replication =&gt; R = 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46"/>
          <p:cNvSpPr/>
          <p:nvPr/>
        </p:nvSpPr>
        <p:spPr>
          <a:xfrm>
            <a:off x="2174240" y="2872740"/>
            <a:ext cx="609600" cy="320040"/>
          </a:xfrm>
          <a:prstGeom prst="octagon">
            <a:avLst>
              <a:gd fmla="val 29289" name="adj"/>
            </a:avLst>
          </a:prstGeom>
          <a:solidFill>
            <a:srgbClr val="4DA2A9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8" name="Google Shape;328;p46"/>
          <p:cNvSpPr/>
          <p:nvPr/>
        </p:nvSpPr>
        <p:spPr>
          <a:xfrm>
            <a:off x="5506720" y="212598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C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9" name="Google Shape;329;p46"/>
          <p:cNvSpPr/>
          <p:nvPr/>
        </p:nvSpPr>
        <p:spPr>
          <a:xfrm>
            <a:off x="2296160" y="220980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" sz="3200"/>
              <a:t>Adding a new node to the cluster</a:t>
            </a:r>
            <a:endParaRPr sz="3600"/>
          </a:p>
        </p:txBody>
      </p:sp>
      <p:grpSp>
        <p:nvGrpSpPr>
          <p:cNvPr id="335" name="Google Shape;335;p47"/>
          <p:cNvGrpSpPr/>
          <p:nvPr/>
        </p:nvGrpSpPr>
        <p:grpSpPr>
          <a:xfrm>
            <a:off x="2449225" y="1478778"/>
            <a:ext cx="3437388" cy="2578042"/>
            <a:chOff x="214025" y="31145"/>
            <a:chExt cx="3437388" cy="3437389"/>
          </a:xfrm>
        </p:grpSpPr>
        <p:sp>
          <p:nvSpPr>
            <p:cNvPr id="336" name="Google Shape;336;p47"/>
            <p:cNvSpPr/>
            <p:nvPr/>
          </p:nvSpPr>
          <p:spPr>
            <a:xfrm>
              <a:off x="497587" y="215001"/>
              <a:ext cx="2969972" cy="2969972"/>
            </a:xfrm>
            <a:prstGeom prst="pie">
              <a:avLst>
                <a:gd fmla="val 16200000" name="adj1"/>
                <a:gd fmla="val 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7"/>
            <p:cNvSpPr txBox="1"/>
            <p:nvPr/>
          </p:nvSpPr>
          <p:spPr>
            <a:xfrm>
              <a:off x="2074147" y="830563"/>
              <a:ext cx="1096061" cy="813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Node-0</a:t>
              </a:r>
              <a:endParaRPr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497587" y="314707"/>
              <a:ext cx="2969972" cy="2969972"/>
            </a:xfrm>
            <a:prstGeom prst="pie">
              <a:avLst>
                <a:gd fmla="val 0" name="adj1"/>
                <a:gd fmla="val 54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7"/>
            <p:cNvSpPr txBox="1"/>
            <p:nvPr/>
          </p:nvSpPr>
          <p:spPr>
            <a:xfrm>
              <a:off x="2074147" y="1855910"/>
              <a:ext cx="1096061" cy="813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Node-1</a:t>
              </a:r>
              <a:endParaRPr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397880" y="314707"/>
              <a:ext cx="2969972" cy="2969972"/>
            </a:xfrm>
            <a:prstGeom prst="pie">
              <a:avLst>
                <a:gd fmla="val 5400000" name="adj1"/>
                <a:gd fmla="val 108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7"/>
            <p:cNvSpPr txBox="1"/>
            <p:nvPr/>
          </p:nvSpPr>
          <p:spPr>
            <a:xfrm>
              <a:off x="695231" y="1855910"/>
              <a:ext cx="1096061" cy="813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Node-2</a:t>
              </a:r>
              <a:endParaRPr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397880" y="215001"/>
              <a:ext cx="2969972" cy="2969972"/>
            </a:xfrm>
            <a:prstGeom prst="pie">
              <a:avLst>
                <a:gd fmla="val 10800000" name="adj1"/>
                <a:gd fmla="val 162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7"/>
            <p:cNvSpPr txBox="1"/>
            <p:nvPr/>
          </p:nvSpPr>
          <p:spPr>
            <a:xfrm>
              <a:off x="695231" y="830563"/>
              <a:ext cx="1096061" cy="813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Node-3</a:t>
              </a:r>
              <a:endParaRPr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47"/>
            <p:cNvSpPr/>
            <p:nvPr/>
          </p:nvSpPr>
          <p:spPr>
            <a:xfrm>
              <a:off x="313731" y="31145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60000" y="4067"/>
                  </a:moveTo>
                  <a:lnTo>
                    <a:pt x="60000" y="4067"/>
                  </a:lnTo>
                  <a:cubicBezTo>
                    <a:pt x="88734" y="4067"/>
                    <a:pt x="112966" y="25090"/>
                    <a:pt x="116514" y="53095"/>
                  </a:cubicBezTo>
                  <a:lnTo>
                    <a:pt x="119532" y="53095"/>
                  </a:lnTo>
                  <a:lnTo>
                    <a:pt x="114661" y="60000"/>
                  </a:lnTo>
                  <a:lnTo>
                    <a:pt x="108854" y="53095"/>
                  </a:lnTo>
                  <a:lnTo>
                    <a:pt x="111868" y="53095"/>
                  </a:lnTo>
                  <a:cubicBezTo>
                    <a:pt x="108248" y="28482"/>
                    <a:pt x="86121" y="10169"/>
                    <a:pt x="60000" y="1016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7"/>
            <p:cNvSpPr/>
            <p:nvPr/>
          </p:nvSpPr>
          <p:spPr>
            <a:xfrm>
              <a:off x="313731" y="130852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16949" y="60000"/>
                  </a:moveTo>
                  <a:lnTo>
                    <a:pt x="116949" y="60000"/>
                  </a:lnTo>
                  <a:cubicBezTo>
                    <a:pt x="116949" y="89449"/>
                    <a:pt x="93700" y="113854"/>
                    <a:pt x="63781" y="115809"/>
                  </a:cubicBezTo>
                  <a:lnTo>
                    <a:pt x="63781" y="119873"/>
                  </a:lnTo>
                  <a:lnTo>
                    <a:pt x="60000" y="112882"/>
                  </a:lnTo>
                  <a:lnTo>
                    <a:pt x="63781" y="105637"/>
                  </a:lnTo>
                  <a:lnTo>
                    <a:pt x="63781" y="109701"/>
                  </a:lnTo>
                  <a:lnTo>
                    <a:pt x="63781" y="109701"/>
                  </a:lnTo>
                  <a:cubicBezTo>
                    <a:pt x="91167" y="107814"/>
                    <a:pt x="112373" y="86125"/>
                    <a:pt x="112373" y="60000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7"/>
            <p:cNvSpPr/>
            <p:nvPr/>
          </p:nvSpPr>
          <p:spPr>
            <a:xfrm>
              <a:off x="214025" y="130852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60000" y="115933"/>
                  </a:moveTo>
                  <a:cubicBezTo>
                    <a:pt x="31266" y="115933"/>
                    <a:pt x="7034" y="94910"/>
                    <a:pt x="3486" y="66905"/>
                  </a:cubicBezTo>
                  <a:lnTo>
                    <a:pt x="468" y="66905"/>
                  </a:lnTo>
                  <a:lnTo>
                    <a:pt x="5339" y="60000"/>
                  </a:lnTo>
                  <a:lnTo>
                    <a:pt x="11146" y="66905"/>
                  </a:lnTo>
                  <a:lnTo>
                    <a:pt x="8132" y="66905"/>
                  </a:lnTo>
                  <a:lnTo>
                    <a:pt x="8132" y="66905"/>
                  </a:lnTo>
                  <a:cubicBezTo>
                    <a:pt x="11752" y="91518"/>
                    <a:pt x="33879" y="109831"/>
                    <a:pt x="60000" y="109831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214025" y="31145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3051" y="60000"/>
                  </a:moveTo>
                  <a:lnTo>
                    <a:pt x="3051" y="60000"/>
                  </a:lnTo>
                  <a:cubicBezTo>
                    <a:pt x="3051" y="30551"/>
                    <a:pt x="26300" y="6146"/>
                    <a:pt x="56219" y="4191"/>
                  </a:cubicBezTo>
                  <a:lnTo>
                    <a:pt x="56219" y="127"/>
                  </a:lnTo>
                  <a:lnTo>
                    <a:pt x="60000" y="7118"/>
                  </a:lnTo>
                  <a:lnTo>
                    <a:pt x="56219" y="14363"/>
                  </a:lnTo>
                  <a:lnTo>
                    <a:pt x="56219" y="10299"/>
                  </a:lnTo>
                  <a:lnTo>
                    <a:pt x="56219" y="10299"/>
                  </a:lnTo>
                  <a:cubicBezTo>
                    <a:pt x="28833" y="12186"/>
                    <a:pt x="7627" y="33875"/>
                    <a:pt x="7627" y="60000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47"/>
          <p:cNvSpPr/>
          <p:nvPr/>
        </p:nvSpPr>
        <p:spPr>
          <a:xfrm>
            <a:off x="5171440" y="2034540"/>
            <a:ext cx="609600" cy="32004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589498"/>
              </a:gs>
              <a:gs pos="80000">
                <a:srgbClr val="74C2C8"/>
              </a:gs>
              <a:gs pos="100000">
                <a:srgbClr val="73C4CB"/>
              </a:gs>
            </a:gsLst>
            <a:lin ang="16200000" scaled="0"/>
          </a:gra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5120640" y="347472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0" name="Google Shape;350;p47"/>
          <p:cNvSpPr/>
          <p:nvPr/>
        </p:nvSpPr>
        <p:spPr>
          <a:xfrm>
            <a:off x="2499360" y="2042160"/>
            <a:ext cx="609600" cy="320040"/>
          </a:xfrm>
          <a:prstGeom prst="octagon">
            <a:avLst>
              <a:gd fmla="val 29289" name="adj"/>
            </a:avLst>
          </a:prstGeom>
          <a:solidFill>
            <a:srgbClr val="49438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K4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1381760" y="4534026"/>
            <a:ext cx="6339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When Node-1 crashes, ownership of K2 transferred to Node-2.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2" name="Google Shape;352;p47"/>
          <p:cNvSpPr/>
          <p:nvPr/>
        </p:nvSpPr>
        <p:spPr>
          <a:xfrm>
            <a:off x="2570480" y="345948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B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</a:pPr>
            <a:r>
              <a:rPr lang="en" sz="2800"/>
              <a:t>Adding a node to the cluster with Replication</a:t>
            </a:r>
            <a:endParaRPr sz="3200"/>
          </a:p>
        </p:txBody>
      </p:sp>
      <p:grpSp>
        <p:nvGrpSpPr>
          <p:cNvPr id="358" name="Google Shape;358;p48"/>
          <p:cNvGrpSpPr/>
          <p:nvPr/>
        </p:nvGrpSpPr>
        <p:grpSpPr>
          <a:xfrm>
            <a:off x="2520345" y="1440678"/>
            <a:ext cx="3437388" cy="2578042"/>
            <a:chOff x="214025" y="31145"/>
            <a:chExt cx="3437388" cy="3437389"/>
          </a:xfrm>
        </p:grpSpPr>
        <p:sp>
          <p:nvSpPr>
            <p:cNvPr id="359" name="Google Shape;359;p48"/>
            <p:cNvSpPr/>
            <p:nvPr/>
          </p:nvSpPr>
          <p:spPr>
            <a:xfrm>
              <a:off x="497587" y="215001"/>
              <a:ext cx="2969972" cy="2969972"/>
            </a:xfrm>
            <a:prstGeom prst="pie">
              <a:avLst>
                <a:gd fmla="val 16200000" name="adj1"/>
                <a:gd fmla="val 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8"/>
            <p:cNvSpPr txBox="1"/>
            <p:nvPr/>
          </p:nvSpPr>
          <p:spPr>
            <a:xfrm>
              <a:off x="2074147" y="830563"/>
              <a:ext cx="1096061" cy="813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Node-0</a:t>
              </a:r>
              <a:endParaRPr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497587" y="314707"/>
              <a:ext cx="2969972" cy="2969972"/>
            </a:xfrm>
            <a:prstGeom prst="pie">
              <a:avLst>
                <a:gd fmla="val 0" name="adj1"/>
                <a:gd fmla="val 54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8"/>
            <p:cNvSpPr txBox="1"/>
            <p:nvPr/>
          </p:nvSpPr>
          <p:spPr>
            <a:xfrm>
              <a:off x="2074147" y="1855910"/>
              <a:ext cx="1096061" cy="813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Node-1</a:t>
              </a:r>
              <a:endParaRPr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48"/>
            <p:cNvSpPr/>
            <p:nvPr/>
          </p:nvSpPr>
          <p:spPr>
            <a:xfrm>
              <a:off x="397880" y="314707"/>
              <a:ext cx="2969972" cy="2969972"/>
            </a:xfrm>
            <a:prstGeom prst="pie">
              <a:avLst>
                <a:gd fmla="val 5400000" name="adj1"/>
                <a:gd fmla="val 108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8"/>
            <p:cNvSpPr txBox="1"/>
            <p:nvPr/>
          </p:nvSpPr>
          <p:spPr>
            <a:xfrm>
              <a:off x="695231" y="1855910"/>
              <a:ext cx="1096061" cy="813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Node-2</a:t>
              </a:r>
              <a:endParaRPr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48"/>
            <p:cNvSpPr/>
            <p:nvPr/>
          </p:nvSpPr>
          <p:spPr>
            <a:xfrm>
              <a:off x="397880" y="215001"/>
              <a:ext cx="2969972" cy="2969972"/>
            </a:xfrm>
            <a:prstGeom prst="pie">
              <a:avLst>
                <a:gd fmla="val 10800000" name="adj1"/>
                <a:gd fmla="val 16200000" name="adj2"/>
              </a:avLst>
            </a:prstGeom>
            <a:gradFill>
              <a:gsLst>
                <a:gs pos="0">
                  <a:srgbClr val="BB9023"/>
                </a:gs>
                <a:gs pos="80000">
                  <a:srgbClr val="F6BE2D"/>
                </a:gs>
                <a:gs pos="100000">
                  <a:srgbClr val="FAC02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8"/>
            <p:cNvSpPr txBox="1"/>
            <p:nvPr/>
          </p:nvSpPr>
          <p:spPr>
            <a:xfrm>
              <a:off x="695231" y="830563"/>
              <a:ext cx="1096061" cy="813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Node-3</a:t>
              </a:r>
              <a:endParaRPr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48"/>
            <p:cNvSpPr/>
            <p:nvPr/>
          </p:nvSpPr>
          <p:spPr>
            <a:xfrm>
              <a:off x="313731" y="31145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60000" y="4067"/>
                  </a:moveTo>
                  <a:lnTo>
                    <a:pt x="60000" y="4067"/>
                  </a:lnTo>
                  <a:cubicBezTo>
                    <a:pt x="88734" y="4067"/>
                    <a:pt x="112966" y="25090"/>
                    <a:pt x="116514" y="53095"/>
                  </a:cubicBezTo>
                  <a:lnTo>
                    <a:pt x="119532" y="53095"/>
                  </a:lnTo>
                  <a:lnTo>
                    <a:pt x="114661" y="60000"/>
                  </a:lnTo>
                  <a:lnTo>
                    <a:pt x="108854" y="53095"/>
                  </a:lnTo>
                  <a:lnTo>
                    <a:pt x="111868" y="53095"/>
                  </a:lnTo>
                  <a:cubicBezTo>
                    <a:pt x="108248" y="28482"/>
                    <a:pt x="86121" y="10169"/>
                    <a:pt x="60000" y="10169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8"/>
            <p:cNvSpPr/>
            <p:nvPr/>
          </p:nvSpPr>
          <p:spPr>
            <a:xfrm>
              <a:off x="313731" y="130852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116949" y="60000"/>
                  </a:moveTo>
                  <a:lnTo>
                    <a:pt x="116949" y="60000"/>
                  </a:lnTo>
                  <a:cubicBezTo>
                    <a:pt x="116949" y="89449"/>
                    <a:pt x="93700" y="113854"/>
                    <a:pt x="63781" y="115809"/>
                  </a:cubicBezTo>
                  <a:lnTo>
                    <a:pt x="63781" y="119873"/>
                  </a:lnTo>
                  <a:lnTo>
                    <a:pt x="60000" y="112882"/>
                  </a:lnTo>
                  <a:lnTo>
                    <a:pt x="63781" y="105637"/>
                  </a:lnTo>
                  <a:lnTo>
                    <a:pt x="63781" y="109701"/>
                  </a:lnTo>
                  <a:lnTo>
                    <a:pt x="63781" y="109701"/>
                  </a:lnTo>
                  <a:cubicBezTo>
                    <a:pt x="91167" y="107814"/>
                    <a:pt x="112373" y="86125"/>
                    <a:pt x="112373" y="60000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8"/>
            <p:cNvSpPr/>
            <p:nvPr/>
          </p:nvSpPr>
          <p:spPr>
            <a:xfrm>
              <a:off x="214025" y="130852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60000" y="115933"/>
                  </a:moveTo>
                  <a:cubicBezTo>
                    <a:pt x="31266" y="115933"/>
                    <a:pt x="7034" y="94910"/>
                    <a:pt x="3486" y="66905"/>
                  </a:cubicBezTo>
                  <a:lnTo>
                    <a:pt x="468" y="66905"/>
                  </a:lnTo>
                  <a:lnTo>
                    <a:pt x="5339" y="60000"/>
                  </a:lnTo>
                  <a:lnTo>
                    <a:pt x="11146" y="66905"/>
                  </a:lnTo>
                  <a:lnTo>
                    <a:pt x="8132" y="66905"/>
                  </a:lnTo>
                  <a:lnTo>
                    <a:pt x="8132" y="66905"/>
                  </a:lnTo>
                  <a:cubicBezTo>
                    <a:pt x="11752" y="91518"/>
                    <a:pt x="33879" y="109831"/>
                    <a:pt x="60000" y="109831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8"/>
            <p:cNvSpPr/>
            <p:nvPr/>
          </p:nvSpPr>
          <p:spPr>
            <a:xfrm>
              <a:off x="214025" y="31145"/>
              <a:ext cx="3337682" cy="3337682"/>
            </a:xfrm>
            <a:custGeom>
              <a:rect b="b" l="l" r="r" t="t"/>
              <a:pathLst>
                <a:path extrusionOk="0" h="120000" w="120000">
                  <a:moveTo>
                    <a:pt x="3051" y="60000"/>
                  </a:moveTo>
                  <a:lnTo>
                    <a:pt x="3051" y="60000"/>
                  </a:lnTo>
                  <a:cubicBezTo>
                    <a:pt x="3051" y="30551"/>
                    <a:pt x="26300" y="6146"/>
                    <a:pt x="56219" y="4191"/>
                  </a:cubicBezTo>
                  <a:lnTo>
                    <a:pt x="56219" y="127"/>
                  </a:lnTo>
                  <a:lnTo>
                    <a:pt x="60000" y="7118"/>
                  </a:lnTo>
                  <a:lnTo>
                    <a:pt x="56219" y="14363"/>
                  </a:lnTo>
                  <a:lnTo>
                    <a:pt x="56219" y="10299"/>
                  </a:lnTo>
                  <a:lnTo>
                    <a:pt x="56219" y="10299"/>
                  </a:lnTo>
                  <a:cubicBezTo>
                    <a:pt x="28833" y="12186"/>
                    <a:pt x="7627" y="33875"/>
                    <a:pt x="7627" y="60000"/>
                  </a:cubicBezTo>
                  <a:close/>
                </a:path>
              </a:pathLst>
            </a:custGeom>
            <a:gradFill>
              <a:gsLst>
                <a:gs pos="0">
                  <a:srgbClr val="B9A278"/>
                </a:gs>
                <a:gs pos="80000">
                  <a:srgbClr val="F3D49F"/>
                </a:gs>
                <a:gs pos="100000">
                  <a:srgbClr val="F6D59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48"/>
          <p:cNvSpPr/>
          <p:nvPr/>
        </p:nvSpPr>
        <p:spPr>
          <a:xfrm>
            <a:off x="5476240" y="1988820"/>
            <a:ext cx="609600" cy="32004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589498"/>
              </a:gs>
              <a:gs pos="80000">
                <a:srgbClr val="74C2C8"/>
              </a:gs>
              <a:gs pos="100000">
                <a:srgbClr val="73C4CB"/>
              </a:gs>
            </a:gsLst>
            <a:lin ang="16200000" scaled="0"/>
          </a:gra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4866640" y="367284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2905760" y="1562100"/>
            <a:ext cx="609600" cy="320040"/>
          </a:xfrm>
          <a:prstGeom prst="octagon">
            <a:avLst>
              <a:gd fmla="val 29289" name="adj"/>
            </a:avLst>
          </a:prstGeom>
          <a:solidFill>
            <a:srgbClr val="49438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K4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1097280" y="4534152"/>
            <a:ext cx="6339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Replication =&gt; R = 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2397760" y="320040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B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5476240" y="3200400"/>
            <a:ext cx="609600" cy="32004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589498"/>
              </a:gs>
              <a:gs pos="80000">
                <a:srgbClr val="74C2C8"/>
              </a:gs>
              <a:gs pos="100000">
                <a:srgbClr val="73C4CB"/>
              </a:gs>
            </a:gsLst>
            <a:lin ang="16200000" scaled="0"/>
          </a:gra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7" name="Google Shape;377;p48"/>
          <p:cNvSpPr/>
          <p:nvPr/>
        </p:nvSpPr>
        <p:spPr>
          <a:xfrm>
            <a:off x="3007360" y="3672840"/>
            <a:ext cx="609600" cy="320040"/>
          </a:xfrm>
          <a:prstGeom prst="octagon">
            <a:avLst>
              <a:gd fmla="val 29289" name="adj"/>
            </a:avLst>
          </a:prstGeom>
          <a:solidFill>
            <a:srgbClr val="62753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8" name="Google Shape;378;p48"/>
          <p:cNvSpPr/>
          <p:nvPr/>
        </p:nvSpPr>
        <p:spPr>
          <a:xfrm>
            <a:off x="2306320" y="2034540"/>
            <a:ext cx="609600" cy="320040"/>
          </a:xfrm>
          <a:prstGeom prst="octagon">
            <a:avLst>
              <a:gd fmla="val 29289" name="adj"/>
            </a:avLst>
          </a:prstGeom>
          <a:solidFill>
            <a:srgbClr val="9B3D28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4866640" y="1516380"/>
            <a:ext cx="609600" cy="320040"/>
          </a:xfrm>
          <a:prstGeom prst="octagon">
            <a:avLst>
              <a:gd fmla="val 29289" name="adj"/>
            </a:avLst>
          </a:prstGeom>
          <a:solidFill>
            <a:srgbClr val="494381"/>
          </a:solidFill>
          <a:ln cap="flat" cmpd="sng" w="9525">
            <a:solidFill>
              <a:srgbClr val="7DBD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K4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64025" y="182350"/>
            <a:ext cx="873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 sz="3600"/>
              <a:t>Consistent Hashing with Virtual Nodes</a:t>
            </a:r>
            <a:endParaRPr sz="3600"/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126725" y="1200150"/>
            <a:ext cx="9017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 general, the distribution of keys can be irregular -- one machine has many keys and the other does not.</a:t>
            </a:r>
            <a:endParaRPr sz="2400"/>
          </a:p>
          <a:p>
            <a:pPr indent="-381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Instead of mapping machine number to a single point on the circle, map it to the multiple points (“replicas”).</a:t>
            </a:r>
            <a:endParaRPr sz="2400"/>
          </a:p>
          <a:p>
            <a:pPr indent="-381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Adding these replicas not only increases the uniformity with which key-value pairs are mapped to machines, but also a smaller number of keys are redistributed to that machine in the case of cluster size adjustment. 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457200" y="342900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Virtual Nodes</a:t>
            </a:r>
            <a:endParaRPr sz="3400"/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700"/>
            <a:ext cx="50482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0"/>
          <p:cNvSpPr txBox="1"/>
          <p:nvPr/>
        </p:nvSpPr>
        <p:spPr>
          <a:xfrm>
            <a:off x="5200650" y="1413000"/>
            <a:ext cx="34512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Char char="●"/>
            </a:pPr>
            <a:r>
              <a:rPr lang="en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Virtual node 0 and 1 are mapped to physical node 0.</a:t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Char char="●"/>
            </a:pPr>
            <a:r>
              <a:rPr lang="en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Virtual node 2 and 3 are mapped to physical node 1.</a:t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516577" y="210638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Rendezvous (HRW) Hashing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Rendezvous (HRW) Hashing</a:t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Rendezvous hashing uses Highest Random Weight (HRW) to distribute objects uniformly over all nodes.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Minimal disruption: only objects mapping to the removed node may need to reassign to the other nodes.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type="title"/>
          </p:nvPr>
        </p:nvSpPr>
        <p:spPr>
          <a:xfrm>
            <a:off x="166255" y="342900"/>
            <a:ext cx="8835241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" sz="4500"/>
              <a:t>How to compute Weight for object?</a:t>
            </a:r>
            <a:endParaRPr sz="4500"/>
          </a:p>
        </p:txBody>
      </p:sp>
      <p:sp>
        <p:nvSpPr>
          <p:cNvPr id="409" name="Google Shape;409;p53"/>
          <p:cNvSpPr txBox="1"/>
          <p:nvPr>
            <p:ph idx="1" type="body"/>
          </p:nvPr>
        </p:nvSpPr>
        <p:spPr>
          <a:xfrm>
            <a:off x="457199" y="1200150"/>
            <a:ext cx="8461169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5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Leader-based Replication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4893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Two servers play “master” and “slave” roles.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Clients send operations (both READ and WRITE) to Leader.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Leader forwards WRITE operations to one or more followers.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Finally, leader replies to client.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166255" y="342900"/>
            <a:ext cx="8835241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" sz="4500"/>
              <a:t>How to compute Weight for object?</a:t>
            </a:r>
            <a:endParaRPr sz="4500"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457199" y="1200150"/>
            <a:ext cx="8461169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5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type="title"/>
          </p:nvPr>
        </p:nvSpPr>
        <p:spPr>
          <a:xfrm>
            <a:off x="166255" y="342900"/>
            <a:ext cx="8835241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Advantages of HRW over CH</a:t>
            </a:r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457199" y="1200150"/>
            <a:ext cx="846116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Load balancing: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"/>
              <a:t>Since the hash function is randomizing, loads are uniform across the nodes.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"/>
              <a:t>Node capacity: different capacities--by storage size or data size—can be represented in the node list. So, hotspotting can be easily fixed.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/>
          <p:nvPr>
            <p:ph idx="1" type="body"/>
          </p:nvPr>
        </p:nvSpPr>
        <p:spPr>
          <a:xfrm>
            <a:off x="457200" y="819150"/>
            <a:ext cx="8229600" cy="339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CH/HRW =&gt; for data sharding and load balancing.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 = (key, node1) =&gt; host0 x 1(20%)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 = (key, node2) =&gt; host0 x 1(20% 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 = (key, node3) =&gt; host1 x 1(20%)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 = (request id, node4) =&gt; host1 x 1(40%) # Hotspot for load balancing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#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 = (key, node1) =&gt; host0 x 2(20%)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 = (key, node2) =&gt; host0 x 2(20%)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 = (key, node3) =&gt; host0 x 2(30%)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 = (key, node3) =&gt; host1 x 1(30%)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>
            <p:ph type="title"/>
          </p:nvPr>
        </p:nvSpPr>
        <p:spPr>
          <a:xfrm>
            <a:off x="166255" y="342900"/>
            <a:ext cx="8835241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Advantages of HRW over CH</a:t>
            </a:r>
            <a:endParaRPr/>
          </a:p>
        </p:txBody>
      </p:sp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457199" y="1200150"/>
            <a:ext cx="846116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Minimal Disruption: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"/>
              <a:t>When a node is removed, only the keys mapped to that node need to be remapped 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"/>
              <a:t>Whereas in the consistent hashing (CH), K/n keys need to be remapped.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type="title"/>
          </p:nvPr>
        </p:nvSpPr>
        <p:spPr>
          <a:xfrm>
            <a:off x="160317" y="227116"/>
            <a:ext cx="882336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" sz="4000"/>
              <a:t>Consistent Hash (CH) Load Distribution</a:t>
            </a:r>
            <a:endParaRPr sz="4000"/>
          </a:p>
        </p:txBody>
      </p:sp>
      <p:pic>
        <p:nvPicPr>
          <p:cNvPr id="438" name="Google Shape;438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27" y="1175657"/>
            <a:ext cx="8250701" cy="348243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8"/>
          <p:cNvSpPr txBox="1"/>
          <p:nvPr/>
        </p:nvSpPr>
        <p:spPr>
          <a:xfrm>
            <a:off x="1915216" y="4749388"/>
            <a:ext cx="6828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src: https://github.com/clohfink/RendezvousHash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/>
          <p:nvPr>
            <p:ph type="title"/>
          </p:nvPr>
        </p:nvSpPr>
        <p:spPr>
          <a:xfrm>
            <a:off x="160317" y="227116"/>
            <a:ext cx="882336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" sz="3600"/>
              <a:t>Rendezvous (HRW) Hash Load Distribution</a:t>
            </a:r>
            <a:endParaRPr sz="3600"/>
          </a:p>
        </p:txBody>
      </p:sp>
      <p:pic>
        <p:nvPicPr>
          <p:cNvPr id="445" name="Google Shape;445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5" y="1143076"/>
            <a:ext cx="8370095" cy="353283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9"/>
          <p:cNvSpPr/>
          <p:nvPr/>
        </p:nvSpPr>
        <p:spPr>
          <a:xfrm>
            <a:off x="2131621" y="4743525"/>
            <a:ext cx="57060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src: https://github.com/clohfink/RendezvousHash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Challenges	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Non-deterministic operations.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No network partition—if leader cannot reach to followers, then the data will be inconsistent.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State transfer between leader and followers.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" sz="2960"/>
              <a:t>How to bring up a new follower after existing follower becomes leader.</a:t>
            </a:r>
            <a:endParaRPr sz="2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Sync vs. Async Replication	</a:t>
            </a:r>
            <a:endParaRPr/>
          </a:p>
        </p:txBody>
      </p:sp>
      <p:pic>
        <p:nvPicPr>
          <p:cNvPr descr="Screenshot 2015-03-18 16.25.38.png" id="154" name="Google Shape;15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5068" l="0" r="0" t="-15069"/>
          <a:stretch/>
        </p:blipFill>
        <p:spPr>
          <a:xfrm>
            <a:off x="328050" y="1116178"/>
            <a:ext cx="8682000" cy="3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Monotonic reads	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If a process has seen a particular value (version 3) for the object, any subsequence accesses will never return any previous values (version: 1 and 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3429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/>
              <a:t>Monotonic reads	</a:t>
            </a:r>
            <a:endParaRPr/>
          </a:p>
        </p:txBody>
      </p:sp>
      <p:pic>
        <p:nvPicPr>
          <p:cNvPr descr="Screenshot 2015-03-18 18.10.00.png" id="166" name="Google Shape;16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264" l="0" r="0" t="-4253"/>
          <a:stretch/>
        </p:blipFill>
        <p:spPr>
          <a:xfrm>
            <a:off x="457200" y="1200300"/>
            <a:ext cx="8229600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" sz="4400"/>
              <a:t>What is hashing?</a:t>
            </a:r>
            <a:endParaRPr sz="4800"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Hashing is a process that maps data of a variable length to data of a fixed length.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/>
              <a:t>The values returned by a hash function are called hashes, hash values, hash codes, hash sums, or checksums.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137160"/>
            <a:ext cx="8229600" cy="5562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" sz="4400"/>
              <a:t>How hashing works?</a:t>
            </a:r>
            <a:endParaRPr sz="4800"/>
          </a:p>
        </p:txBody>
      </p:sp>
      <p:pic>
        <p:nvPicPr>
          <p:cNvPr id="178" name="Google Shape;17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604" r="-603" t="0"/>
          <a:stretch/>
        </p:blipFill>
        <p:spPr>
          <a:xfrm>
            <a:off x="528320" y="1021080"/>
            <a:ext cx="8046720" cy="3505439"/>
          </a:xfrm>
          <a:prstGeom prst="rect">
            <a:avLst/>
          </a:prstGeom>
          <a:solidFill>
            <a:srgbClr val="BABADA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wilight">
  <a:themeElements>
    <a:clrScheme name="Twilight">
      <a:dk1>
        <a:srgbClr val="000000"/>
      </a:dk1>
      <a:lt1>
        <a:srgbClr val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