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Comfortaa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mfortaa-bold.fntdata"/><Relationship Id="rId25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0082d4e2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0082d4e2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0082d4e2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0082d4e2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0082d4e2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0082d4e2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0082d4e2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0082d4e2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0082d4e20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0082d4e20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0082d4e20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0082d4e20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0082d4e2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0082d4e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0082d4e2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0082d4e2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0082d4e2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0082d4e2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0082d4e2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0082d4e2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0082d4e2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0082d4e2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0082d4e2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0082d4e2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0082d4e20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0082d4e20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SWIM Protocol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</a:t>
            </a:r>
            <a:r>
              <a:rPr lang="en"/>
              <a:t>calable Weakly-consistent Infection-style Process Group Membership Protocol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 Detection: Indirect Probe</a:t>
            </a: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1212750" y="2425500"/>
            <a:ext cx="520800" cy="50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4504900" y="2425500"/>
            <a:ext cx="520800" cy="50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2767500" y="3838900"/>
            <a:ext cx="520800" cy="50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2912425" y="1171425"/>
            <a:ext cx="520800" cy="50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75" name="Google Shape;175;p22"/>
          <p:cNvCxnSpPr>
            <a:stCxn id="171" idx="7"/>
            <a:endCxn id="174" idx="3"/>
          </p:cNvCxnSpPr>
          <p:nvPr/>
        </p:nvCxnSpPr>
        <p:spPr>
          <a:xfrm flipH="1" rot="10800000">
            <a:off x="1657281" y="1603173"/>
            <a:ext cx="1331400" cy="89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176" name="Google Shape;176;p22"/>
          <p:cNvSpPr txBox="1"/>
          <p:nvPr/>
        </p:nvSpPr>
        <p:spPr>
          <a:xfrm>
            <a:off x="1844175" y="1744013"/>
            <a:ext cx="812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7" name="Google Shape;177;p22"/>
          <p:cNvCxnSpPr>
            <a:stCxn id="171" idx="5"/>
            <a:endCxn id="173" idx="1"/>
          </p:cNvCxnSpPr>
          <p:nvPr/>
        </p:nvCxnSpPr>
        <p:spPr>
          <a:xfrm>
            <a:off x="1657281" y="2857227"/>
            <a:ext cx="1186500" cy="105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178" name="Google Shape;178;p22"/>
          <p:cNvSpPr txBox="1"/>
          <p:nvPr/>
        </p:nvSpPr>
        <p:spPr>
          <a:xfrm>
            <a:off x="1825575" y="3351550"/>
            <a:ext cx="8499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9" name="Google Shape;179;p22"/>
          <p:cNvCxnSpPr>
            <a:stCxn id="172" idx="1"/>
            <a:endCxn id="174" idx="5"/>
          </p:cNvCxnSpPr>
          <p:nvPr/>
        </p:nvCxnSpPr>
        <p:spPr>
          <a:xfrm rot="10800000">
            <a:off x="3356869" y="1603173"/>
            <a:ext cx="1224300" cy="89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2"/>
          <p:cNvCxnSpPr>
            <a:stCxn id="172" idx="3"/>
            <a:endCxn id="173" idx="7"/>
          </p:cNvCxnSpPr>
          <p:nvPr/>
        </p:nvCxnSpPr>
        <p:spPr>
          <a:xfrm flipH="1">
            <a:off x="3211969" y="2857227"/>
            <a:ext cx="1369200" cy="105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81" name="Google Shape;181;p22"/>
          <p:cNvSpPr txBox="1"/>
          <p:nvPr/>
        </p:nvSpPr>
        <p:spPr>
          <a:xfrm>
            <a:off x="3821300" y="3351550"/>
            <a:ext cx="8499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4003475" y="1744013"/>
            <a:ext cx="8499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Dissemination</a:t>
            </a:r>
            <a:endParaRPr/>
          </a:p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Multicast the (state update) information to all the other nodes.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Dead(x) message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Alive(x) 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node removes dead X from its local membership.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Epidemic propagation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to random members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ƛ log(group size)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Piggybacked on fault detector messages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Dissemination</a:t>
            </a:r>
            <a:endParaRPr/>
          </a:p>
        </p:txBody>
      </p:sp>
      <p:sp>
        <p:nvSpPr>
          <p:cNvPr id="194" name="Google Shape;194;p24"/>
          <p:cNvSpPr/>
          <p:nvPr/>
        </p:nvSpPr>
        <p:spPr>
          <a:xfrm>
            <a:off x="1212750" y="2425500"/>
            <a:ext cx="520800" cy="50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4504900" y="2425500"/>
            <a:ext cx="520800" cy="5058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2767500" y="3838900"/>
            <a:ext cx="520800" cy="50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2912425" y="1171425"/>
            <a:ext cx="520800" cy="50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98" name="Google Shape;198;p24"/>
          <p:cNvCxnSpPr>
            <a:stCxn id="194" idx="7"/>
            <a:endCxn id="197" idx="3"/>
          </p:cNvCxnSpPr>
          <p:nvPr/>
        </p:nvCxnSpPr>
        <p:spPr>
          <a:xfrm flipH="1" rot="10800000">
            <a:off x="1657281" y="1603173"/>
            <a:ext cx="1331400" cy="89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99" name="Google Shape;199;p24"/>
          <p:cNvSpPr txBox="1"/>
          <p:nvPr/>
        </p:nvSpPr>
        <p:spPr>
          <a:xfrm>
            <a:off x="1657275" y="1639838"/>
            <a:ext cx="812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dead(C)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0" name="Google Shape;200;p24"/>
          <p:cNvCxnSpPr>
            <a:stCxn id="194" idx="5"/>
            <a:endCxn id="196" idx="1"/>
          </p:cNvCxnSpPr>
          <p:nvPr/>
        </p:nvCxnSpPr>
        <p:spPr>
          <a:xfrm>
            <a:off x="1657281" y="2857227"/>
            <a:ext cx="1186500" cy="105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01" name="Google Shape;201;p24"/>
          <p:cNvSpPr txBox="1"/>
          <p:nvPr/>
        </p:nvSpPr>
        <p:spPr>
          <a:xfrm>
            <a:off x="1733550" y="3525925"/>
            <a:ext cx="8499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dead(C)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2" name="Google Shape;202;p24"/>
          <p:cNvCxnSpPr>
            <a:stCxn id="195" idx="1"/>
            <a:endCxn id="197" idx="5"/>
          </p:cNvCxnSpPr>
          <p:nvPr/>
        </p:nvCxnSpPr>
        <p:spPr>
          <a:xfrm rot="10800000">
            <a:off x="3356869" y="1603173"/>
            <a:ext cx="1224300" cy="89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  <p:cxnSp>
        <p:nvCxnSpPr>
          <p:cNvPr id="203" name="Google Shape;203;p24"/>
          <p:cNvCxnSpPr>
            <a:stCxn id="195" idx="3"/>
            <a:endCxn id="196" idx="7"/>
          </p:cNvCxnSpPr>
          <p:nvPr/>
        </p:nvCxnSpPr>
        <p:spPr>
          <a:xfrm flipH="1">
            <a:off x="3211969" y="2857227"/>
            <a:ext cx="1369200" cy="105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204" name="Google Shape;204;p24"/>
          <p:cNvSpPr txBox="1"/>
          <p:nvPr/>
        </p:nvSpPr>
        <p:spPr>
          <a:xfrm>
            <a:off x="3821300" y="3351550"/>
            <a:ext cx="8499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dead(C)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4003475" y="1744013"/>
            <a:ext cx="8499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dead(C)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Robust SWIM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Slow nodes lead to false positive failure detections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the dissemination component to use an infection-style approach instead of multicasting.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suspicion mechanism for the failure detection to reduce the false positives.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Hybrid between failure detection and state update.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Now, suspected node has a chance to gossip back an Alive(x) message.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Dissemination</a:t>
            </a:r>
            <a:endParaRPr/>
          </a:p>
        </p:txBody>
      </p:sp>
      <p:sp>
        <p:nvSpPr>
          <p:cNvPr id="217" name="Google Shape;217;p26"/>
          <p:cNvSpPr/>
          <p:nvPr/>
        </p:nvSpPr>
        <p:spPr>
          <a:xfrm>
            <a:off x="1212750" y="2425500"/>
            <a:ext cx="520800" cy="50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8" name="Google Shape;218;p26"/>
          <p:cNvSpPr/>
          <p:nvPr/>
        </p:nvSpPr>
        <p:spPr>
          <a:xfrm>
            <a:off x="4504900" y="2425500"/>
            <a:ext cx="520800" cy="5058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9" name="Google Shape;219;p26"/>
          <p:cNvSpPr/>
          <p:nvPr/>
        </p:nvSpPr>
        <p:spPr>
          <a:xfrm>
            <a:off x="2767500" y="3838900"/>
            <a:ext cx="520800" cy="50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0" name="Google Shape;220;p26"/>
          <p:cNvSpPr/>
          <p:nvPr/>
        </p:nvSpPr>
        <p:spPr>
          <a:xfrm>
            <a:off x="2912425" y="1171425"/>
            <a:ext cx="520800" cy="50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221" name="Google Shape;221;p26"/>
          <p:cNvCxnSpPr>
            <a:stCxn id="217" idx="7"/>
            <a:endCxn id="220" idx="3"/>
          </p:cNvCxnSpPr>
          <p:nvPr/>
        </p:nvCxnSpPr>
        <p:spPr>
          <a:xfrm flipH="1" rot="10800000">
            <a:off x="1657281" y="1603173"/>
            <a:ext cx="1331400" cy="89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22" name="Google Shape;222;p26"/>
          <p:cNvSpPr txBox="1"/>
          <p:nvPr/>
        </p:nvSpPr>
        <p:spPr>
          <a:xfrm>
            <a:off x="1283600" y="1639850"/>
            <a:ext cx="11865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suspect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(C)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3" name="Google Shape;223;p26"/>
          <p:cNvCxnSpPr>
            <a:stCxn id="217" idx="5"/>
            <a:endCxn id="219" idx="1"/>
          </p:cNvCxnSpPr>
          <p:nvPr/>
        </p:nvCxnSpPr>
        <p:spPr>
          <a:xfrm>
            <a:off x="1657281" y="2857227"/>
            <a:ext cx="1186500" cy="105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24" name="Google Shape;224;p26"/>
          <p:cNvSpPr txBox="1"/>
          <p:nvPr/>
        </p:nvSpPr>
        <p:spPr>
          <a:xfrm>
            <a:off x="1420925" y="3496150"/>
            <a:ext cx="10878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suspect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(C)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5" name="Google Shape;225;p26"/>
          <p:cNvCxnSpPr>
            <a:stCxn id="218" idx="1"/>
            <a:endCxn id="220" idx="5"/>
          </p:cNvCxnSpPr>
          <p:nvPr/>
        </p:nvCxnSpPr>
        <p:spPr>
          <a:xfrm rot="10800000">
            <a:off x="3356869" y="1603173"/>
            <a:ext cx="1224300" cy="89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  <p:cxnSp>
        <p:nvCxnSpPr>
          <p:cNvPr id="226" name="Google Shape;226;p26"/>
          <p:cNvCxnSpPr>
            <a:stCxn id="218" idx="3"/>
            <a:endCxn id="219" idx="7"/>
          </p:cNvCxnSpPr>
          <p:nvPr/>
        </p:nvCxnSpPr>
        <p:spPr>
          <a:xfrm flipH="1">
            <a:off x="3211969" y="2857227"/>
            <a:ext cx="1369200" cy="105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227" name="Google Shape;227;p26"/>
          <p:cNvSpPr txBox="1"/>
          <p:nvPr/>
        </p:nvSpPr>
        <p:spPr>
          <a:xfrm>
            <a:off x="3821300" y="3351550"/>
            <a:ext cx="12699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suspect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(C)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4003475" y="1744025"/>
            <a:ext cx="10878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suspect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(C)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Suspicion Mechanism</a:t>
            </a:r>
            <a:endParaRPr/>
          </a:p>
        </p:txBody>
      </p:sp>
      <p:sp>
        <p:nvSpPr>
          <p:cNvPr id="234" name="Google Shape;234;p27"/>
          <p:cNvSpPr/>
          <p:nvPr/>
        </p:nvSpPr>
        <p:spPr>
          <a:xfrm>
            <a:off x="1212750" y="2425500"/>
            <a:ext cx="520800" cy="50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4504900" y="2425500"/>
            <a:ext cx="520800" cy="5058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6" name="Google Shape;236;p27"/>
          <p:cNvSpPr/>
          <p:nvPr/>
        </p:nvSpPr>
        <p:spPr>
          <a:xfrm>
            <a:off x="2767500" y="3838900"/>
            <a:ext cx="520800" cy="50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7" name="Google Shape;237;p27"/>
          <p:cNvSpPr/>
          <p:nvPr/>
        </p:nvSpPr>
        <p:spPr>
          <a:xfrm>
            <a:off x="2912425" y="1171425"/>
            <a:ext cx="520800" cy="50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238" name="Google Shape;238;p27"/>
          <p:cNvCxnSpPr>
            <a:stCxn id="234" idx="7"/>
            <a:endCxn id="237" idx="3"/>
          </p:cNvCxnSpPr>
          <p:nvPr/>
        </p:nvCxnSpPr>
        <p:spPr>
          <a:xfrm flipH="1" rot="10800000">
            <a:off x="1657281" y="1603173"/>
            <a:ext cx="1331400" cy="89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239" name="Google Shape;239;p27"/>
          <p:cNvSpPr txBox="1"/>
          <p:nvPr/>
        </p:nvSpPr>
        <p:spPr>
          <a:xfrm>
            <a:off x="1657275" y="1639838"/>
            <a:ext cx="812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alive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(C)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0" name="Google Shape;240;p27"/>
          <p:cNvCxnSpPr>
            <a:stCxn id="234" idx="5"/>
            <a:endCxn id="236" idx="1"/>
          </p:cNvCxnSpPr>
          <p:nvPr/>
        </p:nvCxnSpPr>
        <p:spPr>
          <a:xfrm>
            <a:off x="1657281" y="2857227"/>
            <a:ext cx="1186500" cy="105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241" name="Google Shape;241;p27"/>
          <p:cNvSpPr txBox="1"/>
          <p:nvPr/>
        </p:nvSpPr>
        <p:spPr>
          <a:xfrm>
            <a:off x="1733550" y="3525925"/>
            <a:ext cx="8499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alive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(C)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2" name="Google Shape;242;p27"/>
          <p:cNvCxnSpPr>
            <a:stCxn id="235" idx="1"/>
            <a:endCxn id="237" idx="5"/>
          </p:cNvCxnSpPr>
          <p:nvPr/>
        </p:nvCxnSpPr>
        <p:spPr>
          <a:xfrm rot="10800000">
            <a:off x="3356869" y="1603173"/>
            <a:ext cx="1224300" cy="89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7"/>
          <p:cNvCxnSpPr>
            <a:stCxn id="235" idx="3"/>
            <a:endCxn id="236" idx="7"/>
          </p:cNvCxnSpPr>
          <p:nvPr/>
        </p:nvCxnSpPr>
        <p:spPr>
          <a:xfrm flipH="1">
            <a:off x="3211969" y="2857227"/>
            <a:ext cx="1369200" cy="105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44" name="Google Shape;244;p27"/>
          <p:cNvSpPr txBox="1"/>
          <p:nvPr/>
        </p:nvSpPr>
        <p:spPr>
          <a:xfrm>
            <a:off x="3821300" y="3351550"/>
            <a:ext cx="8499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alive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(C)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7"/>
          <p:cNvSpPr txBox="1"/>
          <p:nvPr/>
        </p:nvSpPr>
        <p:spPr>
          <a:xfrm>
            <a:off x="4003475" y="1744013"/>
            <a:ext cx="8499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alive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(C)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2155300" y="49225"/>
            <a:ext cx="6417900" cy="8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SWIM </a:t>
            </a:r>
            <a:r>
              <a:rPr lang="en">
                <a:solidFill>
                  <a:srgbClr val="FFFFFF"/>
                </a:solidFill>
              </a:rPr>
              <a:t>Components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393475" y="2094576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 Detector (probing)</a:t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901725" y="684825"/>
            <a:ext cx="41406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Dissemination (gossip)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SWIM Components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failure detector and dissemination components are: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Peer-to-peer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Fully distributed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messages independent of cluster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Weakly-consistent but fast convergence (eventually-consistent)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Randomized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 Detection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Round Based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member probes one other each round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target node selection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Asynchronous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Round-Robin with random insertion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Deterministic bound on fault detection latency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 Detection: Direct Probe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1212750" y="2425500"/>
            <a:ext cx="520800" cy="50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4504900" y="2425500"/>
            <a:ext cx="520800" cy="50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2767500" y="3838900"/>
            <a:ext cx="520800" cy="50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2912425" y="1171425"/>
            <a:ext cx="520800" cy="50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15" name="Google Shape;115;p17"/>
          <p:cNvCxnSpPr>
            <a:stCxn id="111" idx="6"/>
            <a:endCxn id="112" idx="2"/>
          </p:cNvCxnSpPr>
          <p:nvPr/>
        </p:nvCxnSpPr>
        <p:spPr>
          <a:xfrm>
            <a:off x="1733550" y="2678400"/>
            <a:ext cx="2771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6" name="Google Shape;116;p17"/>
          <p:cNvSpPr txBox="1"/>
          <p:nvPr/>
        </p:nvSpPr>
        <p:spPr>
          <a:xfrm>
            <a:off x="2856775" y="2291400"/>
            <a:ext cx="10044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Probe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 Detection: Direct Probe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1212750" y="2425500"/>
            <a:ext cx="520800" cy="50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4504900" y="2425500"/>
            <a:ext cx="520800" cy="50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2767500" y="3838900"/>
            <a:ext cx="520800" cy="50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2912425" y="1171425"/>
            <a:ext cx="520800" cy="50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2767500" y="2150275"/>
            <a:ext cx="10044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" name="Google Shape;127;p18"/>
          <p:cNvCxnSpPr>
            <a:stCxn id="123" idx="1"/>
            <a:endCxn id="122" idx="7"/>
          </p:cNvCxnSpPr>
          <p:nvPr/>
        </p:nvCxnSpPr>
        <p:spPr>
          <a:xfrm rot="5400000">
            <a:off x="3118969" y="1037973"/>
            <a:ext cx="600" cy="2923800"/>
          </a:xfrm>
          <a:prstGeom prst="curvedConnector3">
            <a:avLst>
              <a:gd fmla="val -52032949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 Detection: Direct Probe</a:t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12750" y="2425500"/>
            <a:ext cx="520800" cy="50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4504900" y="2425500"/>
            <a:ext cx="520800" cy="50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767500" y="3838900"/>
            <a:ext cx="520800" cy="50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912425" y="1171425"/>
            <a:ext cx="520800" cy="50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2767500" y="2150275"/>
            <a:ext cx="10044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" name="Google Shape;138;p19"/>
          <p:cNvCxnSpPr>
            <a:stCxn id="134" idx="1"/>
            <a:endCxn id="133" idx="7"/>
          </p:cNvCxnSpPr>
          <p:nvPr/>
        </p:nvCxnSpPr>
        <p:spPr>
          <a:xfrm rot="5400000">
            <a:off x="3118969" y="1037973"/>
            <a:ext cx="600" cy="2923800"/>
          </a:xfrm>
          <a:prstGeom prst="curvedConnector3">
            <a:avLst>
              <a:gd fmla="val -52032949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39" name="Google Shape;139;p19"/>
          <p:cNvSpPr/>
          <p:nvPr/>
        </p:nvSpPr>
        <p:spPr>
          <a:xfrm>
            <a:off x="2194850" y="2038500"/>
            <a:ext cx="624900" cy="387000"/>
          </a:xfrm>
          <a:prstGeom prst="mathMultiply">
            <a:avLst>
              <a:gd fmla="val 23520" name="adj1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 Detection: Indirect Probe</a:t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1212750" y="2425500"/>
            <a:ext cx="520800" cy="50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4504900" y="2425500"/>
            <a:ext cx="520800" cy="50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2767500" y="3838900"/>
            <a:ext cx="520800" cy="50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2912425" y="1171425"/>
            <a:ext cx="520800" cy="50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49" name="Google Shape;149;p20"/>
          <p:cNvCxnSpPr>
            <a:stCxn id="145" idx="7"/>
            <a:endCxn id="148" idx="3"/>
          </p:cNvCxnSpPr>
          <p:nvPr/>
        </p:nvCxnSpPr>
        <p:spPr>
          <a:xfrm flipH="1" rot="10800000">
            <a:off x="1657281" y="1603173"/>
            <a:ext cx="1331400" cy="89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50" name="Google Shape;150;p20"/>
          <p:cNvSpPr txBox="1"/>
          <p:nvPr/>
        </p:nvSpPr>
        <p:spPr>
          <a:xfrm>
            <a:off x="1102875" y="1677225"/>
            <a:ext cx="17409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Can you ping C?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1" name="Google Shape;151;p20"/>
          <p:cNvCxnSpPr>
            <a:stCxn id="145" idx="5"/>
            <a:endCxn id="147" idx="1"/>
          </p:cNvCxnSpPr>
          <p:nvPr/>
        </p:nvCxnSpPr>
        <p:spPr>
          <a:xfrm>
            <a:off x="1657281" y="2857227"/>
            <a:ext cx="1186500" cy="105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52" name="Google Shape;152;p20"/>
          <p:cNvSpPr txBox="1"/>
          <p:nvPr/>
        </p:nvSpPr>
        <p:spPr>
          <a:xfrm>
            <a:off x="1102875" y="3525925"/>
            <a:ext cx="17409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Can you ping C?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 Detection: Indirect Probe</a:t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1212750" y="2425500"/>
            <a:ext cx="520800" cy="50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4504900" y="2425500"/>
            <a:ext cx="520800" cy="50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2767500" y="3838900"/>
            <a:ext cx="520800" cy="50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2912425" y="1171425"/>
            <a:ext cx="520800" cy="50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62" name="Google Shape;162;p21"/>
          <p:cNvCxnSpPr>
            <a:stCxn id="161" idx="5"/>
            <a:endCxn id="159" idx="1"/>
          </p:cNvCxnSpPr>
          <p:nvPr/>
        </p:nvCxnSpPr>
        <p:spPr>
          <a:xfrm>
            <a:off x="3356956" y="1603152"/>
            <a:ext cx="1224300" cy="89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63" name="Google Shape;163;p21"/>
          <p:cNvSpPr txBox="1"/>
          <p:nvPr/>
        </p:nvSpPr>
        <p:spPr>
          <a:xfrm>
            <a:off x="4092200" y="1677213"/>
            <a:ext cx="17409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probe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4" name="Google Shape;164;p21"/>
          <p:cNvCxnSpPr>
            <a:stCxn id="160" idx="7"/>
            <a:endCxn id="159" idx="3"/>
          </p:cNvCxnSpPr>
          <p:nvPr/>
        </p:nvCxnSpPr>
        <p:spPr>
          <a:xfrm flipH="1" rot="10800000">
            <a:off x="3212031" y="2857273"/>
            <a:ext cx="1369200" cy="105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65" name="Google Shape;165;p21"/>
          <p:cNvSpPr txBox="1"/>
          <p:nvPr/>
        </p:nvSpPr>
        <p:spPr>
          <a:xfrm>
            <a:off x="3767675" y="3451888"/>
            <a:ext cx="17409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probe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