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65" r:id="rId6"/>
    <p:sldId id="268" r:id="rId7"/>
    <p:sldId id="266" r:id="rId8"/>
    <p:sldId id="267" r:id="rId9"/>
    <p:sldId id="269" r:id="rId10"/>
    <p:sldId id="270"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howGuides="1">
      <p:cViewPr varScale="1">
        <p:scale>
          <a:sx n="111" d="100"/>
          <a:sy n="111" d="100"/>
        </p:scale>
        <p:origin x="-252" y="120"/>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9/10/2022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9/10/2022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9/10/2022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9/10/2022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9/10/2022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9/10/2022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9/10/2022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9/10/2022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9/10/2022</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9/10/2022</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9/10/2022</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9/10/2022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9/10/2022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pic>
        <p:nvPicPr>
          <p:cNvPr id="1026" name="Picture 2" descr="Awesome Banking PowerPoint Templates Presentation Slides">
            <a:extLst>
              <a:ext uri="{FF2B5EF4-FFF2-40B4-BE49-F238E27FC236}">
                <a16:creationId xmlns:a16="http://schemas.microsoft.com/office/drawing/2014/main" id="{E4A06214-85BD-F677-64CC-8ADCB1C03DC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 y="1587"/>
            <a:ext cx="12188825" cy="68564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D9AD9616-001F-134A-5486-916FB1B98D8F}"/>
              </a:ext>
            </a:extLst>
          </p:cNvPr>
          <p:cNvSpPr txBox="1"/>
          <p:nvPr/>
        </p:nvSpPr>
        <p:spPr>
          <a:xfrm>
            <a:off x="4510236" y="4293096"/>
            <a:ext cx="6167966" cy="646331"/>
          </a:xfrm>
          <a:prstGeom prst="rect">
            <a:avLst/>
          </a:prstGeom>
          <a:noFill/>
        </p:spPr>
        <p:txBody>
          <a:bodyPr wrap="square">
            <a:spAutoFit/>
          </a:bodyPr>
          <a:lstStyle/>
          <a:p>
            <a:r>
              <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ea typeface="+mj-ea"/>
                <a:cs typeface="+mj-cs"/>
              </a:rPr>
              <a:t>Bank</a:t>
            </a:r>
            <a:r>
              <a:rPr lang="en-IN" sz="3600" b="1" i="0" dirty="0">
                <a:effectLst/>
                <a:latin typeface="lato" panose="020F0502020204030203" pitchFamily="34" charset="0"/>
              </a:rPr>
              <a:t> </a:t>
            </a:r>
            <a:r>
              <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ea typeface="+mj-ea"/>
                <a:cs typeface="+mj-cs"/>
              </a:rPr>
              <a:t>of Baroda</a:t>
            </a:r>
          </a:p>
        </p:txBody>
      </p:sp>
      <p:sp>
        <p:nvSpPr>
          <p:cNvPr id="7" name="Rectangle 6">
            <a:extLst>
              <a:ext uri="{FF2B5EF4-FFF2-40B4-BE49-F238E27FC236}">
                <a16:creationId xmlns:a16="http://schemas.microsoft.com/office/drawing/2014/main" id="{3CE2B306-D08F-FCC9-E2AC-5AEF11A774C1}"/>
              </a:ext>
            </a:extLst>
          </p:cNvPr>
          <p:cNvSpPr/>
          <p:nvPr/>
        </p:nvSpPr>
        <p:spPr>
          <a:xfrm>
            <a:off x="9478788" y="5676690"/>
            <a:ext cx="4494804" cy="1015663"/>
          </a:xfrm>
          <a:prstGeom prst="rect">
            <a:avLst/>
          </a:prstGeom>
          <a:noFill/>
        </p:spPr>
        <p:txBody>
          <a:bodyPr wrap="square" lIns="91440" tIns="45720" rIns="91440" bIns="45720">
            <a:spAutoFit/>
          </a:bodyPr>
          <a:lstStyle/>
          <a:p>
            <a:r>
              <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lato" panose="020F0502020204030203" pitchFamily="34" charset="0"/>
              </a:rPr>
              <a:t>B</a:t>
            </a:r>
            <a:r>
              <a:rPr lang="en-I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lato" panose="020F0502020204030203" pitchFamily="34" charset="0"/>
              </a:rPr>
              <a:t>y.</a:t>
            </a:r>
          </a:p>
          <a:p>
            <a:r>
              <a:rPr lang="en-I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lato" panose="020F0502020204030203" pitchFamily="34" charset="0"/>
              </a:rPr>
              <a:t>FAROOQ AHAMED S</a:t>
            </a:r>
          </a:p>
          <a:p>
            <a:r>
              <a:rPr lang="en-I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lato" panose="020F0502020204030203" pitchFamily="34" charset="0"/>
              </a:rPr>
              <a:t>SHASHTHIGA R</a:t>
            </a:r>
            <a:endParaRPr lang="en-I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rPr>
              <a:t>Problem</a:t>
            </a:r>
            <a:r>
              <a:rPr lang="en-IN" b="1" i="0" dirty="0">
                <a:solidFill>
                  <a:srgbClr val="4A4548"/>
                </a:solidFill>
                <a:effectLst/>
                <a:latin typeface="lato" panose="020F0502020204030203" pitchFamily="34" charset="0"/>
              </a:rPr>
              <a:t> </a:t>
            </a:r>
            <a:r>
              <a:rPr lang="en-I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rPr>
              <a:t>Statement</a:t>
            </a:r>
            <a:br>
              <a:rPr lang="en-I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US" dirty="0"/>
          </a:p>
        </p:txBody>
      </p:sp>
      <p:sp>
        <p:nvSpPr>
          <p:cNvPr id="14" name="Content Placeholder 13"/>
          <p:cNvSpPr>
            <a:spLocks noGrp="1"/>
          </p:cNvSpPr>
          <p:nvPr>
            <p:ph idx="1"/>
          </p:nvPr>
        </p:nvSpPr>
        <p:spPr/>
        <p:txBody>
          <a:bodyPr/>
          <a:lstStyle/>
          <a:p>
            <a:pPr marL="45720" indent="0" algn="just">
              <a:buNone/>
            </a:pPr>
            <a:r>
              <a:rPr lang="en-US" b="0" i="0" dirty="0">
                <a:solidFill>
                  <a:srgbClr val="4A4548"/>
                </a:solidFill>
                <a:effectLst/>
                <a:latin typeface="lato" panose="020B0604020202020204" pitchFamily="34" charset="0"/>
              </a:rPr>
              <a:t>Authentication 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endParaRPr lang="en-US" dirty="0"/>
          </a:p>
        </p:txBody>
      </p:sp>
      <p:sp>
        <p:nvSpPr>
          <p:cNvPr id="3" name="TextBox 2">
            <a:extLst>
              <a:ext uri="{FF2B5EF4-FFF2-40B4-BE49-F238E27FC236}">
                <a16:creationId xmlns:a16="http://schemas.microsoft.com/office/drawing/2014/main" id="{3CC5721C-7DC4-C115-3D07-9CD5BE1A7B47}"/>
              </a:ext>
            </a:extLst>
          </p:cNvPr>
          <p:cNvSpPr txBox="1"/>
          <p:nvPr/>
        </p:nvSpPr>
        <p:spPr>
          <a:xfrm>
            <a:off x="1197868" y="3554968"/>
            <a:ext cx="6336704" cy="646331"/>
          </a:xfrm>
          <a:prstGeom prst="rect">
            <a:avLst/>
          </a:prstGeom>
          <a:noFill/>
        </p:spPr>
        <p:txBody>
          <a:bodyPr wrap="square">
            <a:spAutoFit/>
          </a:bodyPr>
          <a:lstStyle/>
          <a:p>
            <a:r>
              <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ea typeface="+mj-ea"/>
                <a:cs typeface="+mj-cs"/>
              </a:rPr>
              <a:t>Objective</a:t>
            </a:r>
          </a:p>
        </p:txBody>
      </p:sp>
      <p:sp>
        <p:nvSpPr>
          <p:cNvPr id="5" name="TextBox 4">
            <a:extLst>
              <a:ext uri="{FF2B5EF4-FFF2-40B4-BE49-F238E27FC236}">
                <a16:creationId xmlns:a16="http://schemas.microsoft.com/office/drawing/2014/main" id="{433D4D93-D05D-F4BD-4ABA-6B30754C63E1}"/>
              </a:ext>
            </a:extLst>
          </p:cNvPr>
          <p:cNvSpPr txBox="1"/>
          <p:nvPr/>
        </p:nvSpPr>
        <p:spPr>
          <a:xfrm>
            <a:off x="1197868" y="4201299"/>
            <a:ext cx="7992888" cy="2031325"/>
          </a:xfrm>
          <a:prstGeom prst="rect">
            <a:avLst/>
          </a:prstGeom>
          <a:noFill/>
        </p:spPr>
        <p:txBody>
          <a:bodyPr wrap="square">
            <a:spAutoFit/>
          </a:bodyPr>
          <a:lstStyle/>
          <a:p>
            <a:pPr algn="just"/>
            <a:r>
              <a:rPr lang="en-US" b="0" i="0" dirty="0">
                <a:solidFill>
                  <a:srgbClr val="4A4548"/>
                </a:solidFill>
                <a:effectLst/>
                <a:latin typeface="lato" panose="020F0502020204030203" pitchFamily="34" charset="0"/>
              </a:rPr>
              <a:t>To Authenticate &amp; continuously enhance Voice Signatures of Customers for interaction with the Bank via the following channels:</a:t>
            </a:r>
          </a:p>
          <a:p>
            <a:pPr algn="just">
              <a:buFont typeface="Arial" panose="020B0604020202020204" pitchFamily="34" charset="0"/>
              <a:buChar char="•"/>
            </a:pPr>
            <a:r>
              <a:rPr lang="en-US" b="0" i="0" dirty="0">
                <a:solidFill>
                  <a:srgbClr val="4A4548"/>
                </a:solidFill>
                <a:effectLst/>
                <a:latin typeface="lato" panose="020F0502020204030203" pitchFamily="34" charset="0"/>
              </a:rPr>
              <a:t>Contact Centre</a:t>
            </a:r>
          </a:p>
          <a:p>
            <a:pPr algn="just">
              <a:buFont typeface="Arial" panose="020B0604020202020204" pitchFamily="34" charset="0"/>
              <a:buChar char="•"/>
            </a:pPr>
            <a:r>
              <a:rPr lang="en-US" b="0" i="0" dirty="0">
                <a:solidFill>
                  <a:srgbClr val="4A4548"/>
                </a:solidFill>
                <a:effectLst/>
                <a:latin typeface="lato" panose="020F0502020204030203" pitchFamily="34" charset="0"/>
              </a:rPr>
              <a:t>Mobile App</a:t>
            </a:r>
          </a:p>
          <a:p>
            <a:pPr algn="just">
              <a:buFont typeface="Arial" panose="020B0604020202020204" pitchFamily="34" charset="0"/>
              <a:buChar char="•"/>
            </a:pPr>
            <a:r>
              <a:rPr lang="en-US" b="0" i="0" dirty="0">
                <a:solidFill>
                  <a:srgbClr val="4A4548"/>
                </a:solidFill>
                <a:effectLst/>
                <a:latin typeface="lato" panose="020F0502020204030203" pitchFamily="34" charset="0"/>
              </a:rPr>
              <a:t>Video Customer Identification Process</a:t>
            </a:r>
          </a:p>
          <a:p>
            <a:pPr algn="just"/>
            <a:r>
              <a:rPr lang="en-US" b="0" i="0" dirty="0">
                <a:solidFill>
                  <a:srgbClr val="4A4548"/>
                </a:solidFill>
                <a:effectLst/>
                <a:latin typeface="lato" panose="020F0502020204030203" pitchFamily="34" charset="0"/>
              </a:rPr>
              <a:t>Voice as additional factor of authentication</a:t>
            </a:r>
          </a:p>
          <a:p>
            <a:pPr algn="just"/>
            <a:r>
              <a:rPr lang="en-US" b="0" i="0" dirty="0">
                <a:solidFill>
                  <a:srgbClr val="4A4548"/>
                </a:solidFill>
                <a:effectLst/>
                <a:latin typeface="lato" panose="020F0502020204030203" pitchFamily="34" charset="0"/>
              </a:rPr>
              <a:t>Response as a Percentage of model of Voice</a:t>
            </a:r>
          </a:p>
        </p:txBody>
      </p:sp>
    </p:spTree>
    <p:extLst>
      <p:ext uri="{BB962C8B-B14F-4D97-AF65-F5344CB8AC3E}">
        <p14:creationId xmlns:p14="http://schemas.microsoft.com/office/powerpoint/2010/main" val="1437231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129953"/>
            <a:ext cx="8686801" cy="1066800"/>
          </a:xfrm>
        </p:spPr>
        <p:txBody>
          <a:bodyPr/>
          <a:lstStyle/>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rPr>
              <a:t>WORKING METHODOLOGY</a:t>
            </a:r>
          </a:p>
        </p:txBody>
      </p:sp>
      <p:sp>
        <p:nvSpPr>
          <p:cNvPr id="7" name="AutoShape 4" descr="The flow chart of our speaker verification system. | Download Scientific  Diagram">
            <a:extLst>
              <a:ext uri="{FF2B5EF4-FFF2-40B4-BE49-F238E27FC236}">
                <a16:creationId xmlns:a16="http://schemas.microsoft.com/office/drawing/2014/main" id="{7AF01AF4-3DDB-C0B7-8ADF-C62E4B9FB1FC}"/>
              </a:ext>
            </a:extLst>
          </p:cNvPr>
          <p:cNvSpPr>
            <a:spLocks noChangeAspect="1" noChangeArrowheads="1"/>
          </p:cNvSpPr>
          <p:nvPr/>
        </p:nvSpPr>
        <p:spPr bwMode="auto">
          <a:xfrm>
            <a:off x="5942012" y="1628801"/>
            <a:ext cx="1952599" cy="1952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The flow chart of our speaker verification system. | Download Scientific  Diagram">
            <a:extLst>
              <a:ext uri="{FF2B5EF4-FFF2-40B4-BE49-F238E27FC236}">
                <a16:creationId xmlns:a16="http://schemas.microsoft.com/office/drawing/2014/main" id="{D87ED678-207F-78C4-E447-D6816164C6AF}"/>
              </a:ext>
            </a:extLst>
          </p:cNvPr>
          <p:cNvSpPr>
            <a:spLocks noChangeAspect="1" noChangeArrowheads="1"/>
          </p:cNvSpPr>
          <p:nvPr/>
        </p:nvSpPr>
        <p:spPr bwMode="auto">
          <a:xfrm>
            <a:off x="5942012" y="1340769"/>
            <a:ext cx="2240631" cy="2240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D1C0839E-C375-484D-8CA1-7EF60F853703}"/>
              </a:ext>
            </a:extLst>
          </p:cNvPr>
          <p:cNvPicPr>
            <a:picLocks noChangeAspect="1"/>
          </p:cNvPicPr>
          <p:nvPr/>
        </p:nvPicPr>
        <p:blipFill>
          <a:blip r:embed="rId2"/>
          <a:stretch>
            <a:fillRect/>
          </a:stretch>
        </p:blipFill>
        <p:spPr>
          <a:xfrm>
            <a:off x="3398461" y="1593558"/>
            <a:ext cx="4208119" cy="5107735"/>
          </a:xfrm>
          <a:prstGeom prst="rect">
            <a:avLst/>
          </a:prstGeom>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F622A5-1C7D-1D1C-5C1F-6028FC53E466}"/>
              </a:ext>
            </a:extLst>
          </p:cNvPr>
          <p:cNvSpPr>
            <a:spLocks noGrp="1"/>
          </p:cNvSpPr>
          <p:nvPr>
            <p:ph idx="1"/>
          </p:nvPr>
        </p:nvSpPr>
        <p:spPr/>
        <p:txBody>
          <a:bodyPr/>
          <a:lstStyle/>
          <a:p>
            <a:r>
              <a:rPr lang="en-US" dirty="0"/>
              <a:t>VISUAL STUDIO CODE</a:t>
            </a:r>
          </a:p>
          <a:p>
            <a:r>
              <a:rPr lang="en-US" dirty="0"/>
              <a:t>GOOGLE COLAB</a:t>
            </a:r>
            <a:endParaRPr lang="en-IN" dirty="0"/>
          </a:p>
        </p:txBody>
      </p:sp>
      <p:sp>
        <p:nvSpPr>
          <p:cNvPr id="6" name="Title 5">
            <a:extLst>
              <a:ext uri="{FF2B5EF4-FFF2-40B4-BE49-F238E27FC236}">
                <a16:creationId xmlns:a16="http://schemas.microsoft.com/office/drawing/2014/main" id="{C6CEA73E-8D8D-2EBE-EC41-884DB24D8C79}"/>
              </a:ext>
            </a:extLst>
          </p:cNvPr>
          <p:cNvSpPr>
            <a:spLocks noGrp="1"/>
          </p:cNvSpPr>
          <p:nvPr>
            <p:ph type="title"/>
          </p:nvPr>
        </p:nvSpPr>
        <p:spPr/>
        <p:txBody>
          <a:bodyPr/>
          <a:lstStyle/>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rPr>
              <a:t>CODE  TOOLS  USED</a:t>
            </a:r>
            <a:endParaRPr lang="en-IN"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endParaRPr>
          </a:p>
        </p:txBody>
      </p:sp>
      <p:sp>
        <p:nvSpPr>
          <p:cNvPr id="3" name="TextBox 2">
            <a:extLst>
              <a:ext uri="{FF2B5EF4-FFF2-40B4-BE49-F238E27FC236}">
                <a16:creationId xmlns:a16="http://schemas.microsoft.com/office/drawing/2014/main" id="{3A2A5490-DBA7-462A-CB22-7374822034E9}"/>
              </a:ext>
            </a:extLst>
          </p:cNvPr>
          <p:cNvSpPr txBox="1"/>
          <p:nvPr/>
        </p:nvSpPr>
        <p:spPr>
          <a:xfrm>
            <a:off x="1269876" y="3212976"/>
            <a:ext cx="6096000" cy="646331"/>
          </a:xfrm>
          <a:prstGeom prst="rect">
            <a:avLst/>
          </a:prstGeom>
          <a:noFill/>
        </p:spPr>
        <p:txBody>
          <a:bodyPr wrap="square">
            <a:spAutoFit/>
          </a:bodyPr>
          <a:lstStyle/>
          <a:p>
            <a:pPr algn="l"/>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ea typeface="+mj-ea"/>
                <a:cs typeface="+mj-cs"/>
              </a:rPr>
              <a:t>EXISTING</a:t>
            </a:r>
            <a:r>
              <a:rPr lang="en-US" b="0" i="0" dirty="0">
                <a:solidFill>
                  <a:srgbClr val="4A4548"/>
                </a:solidFill>
                <a:effectLst/>
                <a:latin typeface="lato" panose="020F0502020204030203" pitchFamily="34" charset="0"/>
              </a:rPr>
              <a:t>   </a:t>
            </a: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ea typeface="+mj-ea"/>
                <a:cs typeface="+mj-cs"/>
              </a:rPr>
              <a:t>SOLUTION</a:t>
            </a:r>
          </a:p>
        </p:txBody>
      </p:sp>
      <p:sp>
        <p:nvSpPr>
          <p:cNvPr id="7" name="TextBox 6">
            <a:extLst>
              <a:ext uri="{FF2B5EF4-FFF2-40B4-BE49-F238E27FC236}">
                <a16:creationId xmlns:a16="http://schemas.microsoft.com/office/drawing/2014/main" id="{8D7226DD-E1F3-F9BD-2DBB-005BDE432BCC}"/>
              </a:ext>
            </a:extLst>
          </p:cNvPr>
          <p:cNvSpPr txBox="1"/>
          <p:nvPr/>
        </p:nvSpPr>
        <p:spPr>
          <a:xfrm>
            <a:off x="1269876" y="4293774"/>
            <a:ext cx="8136904" cy="923330"/>
          </a:xfrm>
          <a:prstGeom prst="rect">
            <a:avLst/>
          </a:prstGeom>
          <a:noFill/>
        </p:spPr>
        <p:txBody>
          <a:bodyPr wrap="square">
            <a:spAutoFit/>
          </a:bodyPr>
          <a:lstStyle/>
          <a:p>
            <a:r>
              <a:rPr lang="en-US" b="0" i="0" dirty="0">
                <a:solidFill>
                  <a:srgbClr val="4A4548"/>
                </a:solidFill>
                <a:effectLst/>
                <a:latin typeface="lato" panose="020B0604020202020204" pitchFamily="34" charset="0"/>
              </a:rPr>
              <a:t>Authentication measures of Caller ID / PIN (personal identification numbers) / Security Questions / Device Signatures </a:t>
            </a:r>
            <a:r>
              <a:rPr lang="en-US" dirty="0">
                <a:solidFill>
                  <a:srgbClr val="4A4548"/>
                </a:solidFill>
                <a:latin typeface="lato" panose="020B0604020202020204" pitchFamily="34" charset="0"/>
              </a:rPr>
              <a:t>are the existing methods used for the caller identification which is an inappropriate method to use.</a:t>
            </a:r>
            <a:endParaRPr lang="en-IN" dirty="0"/>
          </a:p>
        </p:txBody>
      </p:sp>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rPr>
              <a:t>SOLUTION</a:t>
            </a:r>
          </a:p>
        </p:txBody>
      </p:sp>
      <p:sp>
        <p:nvSpPr>
          <p:cNvPr id="6" name="Content Placeholder 5"/>
          <p:cNvSpPr>
            <a:spLocks noGrp="1"/>
          </p:cNvSpPr>
          <p:nvPr>
            <p:ph sz="half" idx="1"/>
          </p:nvPr>
        </p:nvSpPr>
        <p:spPr>
          <a:xfrm>
            <a:off x="1065212" y="1828800"/>
            <a:ext cx="8269560" cy="4191000"/>
          </a:xfrm>
        </p:spPr>
        <p:txBody>
          <a:bodyPr>
            <a:normAutofit fontScale="85000" lnSpcReduction="20000"/>
          </a:bodyPr>
          <a:lstStyle/>
          <a:p>
            <a:pPr algn="just"/>
            <a:r>
              <a:rPr lang="en-US" b="1" i="0" dirty="0">
                <a:solidFill>
                  <a:srgbClr val="212529"/>
                </a:solidFill>
                <a:effectLst/>
                <a:latin typeface="Poppins-Bold"/>
              </a:rPr>
              <a:t>Automatic number identification (ANI):</a:t>
            </a:r>
            <a:endParaRPr lang="en-US" b="0" i="0" dirty="0">
              <a:solidFill>
                <a:srgbClr val="212529"/>
              </a:solidFill>
              <a:effectLst/>
              <a:latin typeface="Poppins-Bold"/>
            </a:endParaRPr>
          </a:p>
          <a:p>
            <a:pPr marL="45720" indent="0" algn="just">
              <a:lnSpc>
                <a:spcPct val="120000"/>
              </a:lnSpc>
              <a:buNone/>
            </a:pPr>
            <a:r>
              <a:rPr lang="en-US" b="0" i="0" dirty="0">
                <a:solidFill>
                  <a:srgbClr val="212529"/>
                </a:solidFill>
                <a:effectLst/>
                <a:latin typeface="Palatino Linotype" panose="02040502050505030304" pitchFamily="18" charset="0"/>
              </a:rPr>
              <a:t>There is a common practice of asking customer name at a first interaction but it is far more impressive to know the caller even before picking up the call. This is possible by ANI where a call comes and ANI matches the caller's number and shows the customer profile in details like their location or the name of organization from where they are making call.</a:t>
            </a:r>
          </a:p>
          <a:p>
            <a:pPr algn="l">
              <a:lnSpc>
                <a:spcPct val="110000"/>
              </a:lnSpc>
              <a:buFont typeface="Arial" panose="020B0604020202020204" pitchFamily="34" charset="0"/>
              <a:buChar char="•"/>
            </a:pPr>
            <a:r>
              <a:rPr lang="en-US" b="0" i="0" dirty="0">
                <a:solidFill>
                  <a:srgbClr val="4A4548"/>
                </a:solidFill>
                <a:effectLst/>
                <a:latin typeface="Palatino Linotype" panose="02040502050505030304" pitchFamily="18" charset="0"/>
              </a:rPr>
              <a:t>Connecting to the Contact Centre</a:t>
            </a:r>
          </a:p>
          <a:p>
            <a:pPr algn="l">
              <a:lnSpc>
                <a:spcPct val="110000"/>
              </a:lnSpc>
              <a:buFont typeface="Arial" panose="020B0604020202020204" pitchFamily="34" charset="0"/>
              <a:buChar char="•"/>
            </a:pPr>
            <a:r>
              <a:rPr lang="en-US" b="0" i="0" dirty="0">
                <a:solidFill>
                  <a:srgbClr val="4A4548"/>
                </a:solidFill>
                <a:effectLst/>
                <a:latin typeface="Palatino Linotype" panose="02040502050505030304" pitchFamily="18" charset="0"/>
              </a:rPr>
              <a:t>The Mobile App Is being created for the caller identification process.</a:t>
            </a:r>
          </a:p>
          <a:p>
            <a:pPr algn="l">
              <a:lnSpc>
                <a:spcPct val="110000"/>
              </a:lnSpc>
              <a:buFont typeface="Arial" panose="020B0604020202020204" pitchFamily="34" charset="0"/>
              <a:buChar char="•"/>
            </a:pPr>
            <a:r>
              <a:rPr lang="en-US" b="0" i="0" dirty="0">
                <a:solidFill>
                  <a:srgbClr val="4A4548"/>
                </a:solidFill>
                <a:effectLst/>
                <a:latin typeface="Palatino Linotype" panose="02040502050505030304" pitchFamily="18" charset="0"/>
              </a:rPr>
              <a:t>The mobile app connects the user to the video call and the Video Customer Identification Process is done over to authenticate the correct user </a:t>
            </a:r>
          </a:p>
          <a:p>
            <a:pPr algn="l">
              <a:lnSpc>
                <a:spcPct val="110000"/>
              </a:lnSpc>
            </a:pPr>
            <a:r>
              <a:rPr lang="en-US" b="0" i="0" dirty="0">
                <a:solidFill>
                  <a:srgbClr val="4A4548"/>
                </a:solidFill>
                <a:effectLst/>
                <a:latin typeface="Palatino Linotype" panose="02040502050505030304" pitchFamily="18" charset="0"/>
              </a:rPr>
              <a:t>Due to the existing</a:t>
            </a:r>
            <a:r>
              <a:rPr lang="en-US" dirty="0">
                <a:solidFill>
                  <a:srgbClr val="4A4548"/>
                </a:solidFill>
                <a:latin typeface="Palatino Linotype" panose="02040502050505030304" pitchFamily="18" charset="0"/>
              </a:rPr>
              <a:t> of the twins face an additional voice </a:t>
            </a:r>
            <a:r>
              <a:rPr lang="en-US" b="0" i="0" dirty="0">
                <a:solidFill>
                  <a:srgbClr val="4A4548"/>
                </a:solidFill>
                <a:effectLst/>
                <a:latin typeface="Palatino Linotype" panose="02040502050505030304" pitchFamily="18" charset="0"/>
              </a:rPr>
              <a:t>factor is used for the  authentication purpose.</a:t>
            </a:r>
          </a:p>
          <a:p>
            <a:pPr marL="45720" indent="0">
              <a:buNone/>
            </a:pPr>
            <a:endParaRPr lang="en-US" dirty="0"/>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8686800" cy="974576"/>
          </a:xfrm>
        </p:spPr>
        <p:txBody>
          <a:bodyPr/>
          <a:lstStyle/>
          <a:p>
            <a:r>
              <a:rPr lang="en-US" sz="36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lato" panose="020F0502020204030203" pitchFamily="34" charset="0"/>
              </a:rPr>
              <a:t>CONCLUSION</a:t>
            </a:r>
          </a:p>
        </p:txBody>
      </p:sp>
      <p:sp>
        <p:nvSpPr>
          <p:cNvPr id="3" name="Text Placeholder 2"/>
          <p:cNvSpPr>
            <a:spLocks noGrp="1"/>
          </p:cNvSpPr>
          <p:nvPr>
            <p:ph type="body" idx="1"/>
          </p:nvPr>
        </p:nvSpPr>
        <p:spPr>
          <a:xfrm>
            <a:off x="1053852" y="1844824"/>
            <a:ext cx="8686800" cy="1371600"/>
          </a:xfrm>
        </p:spPr>
        <p:txBody>
          <a:bodyPr>
            <a:noAutofit/>
          </a:bodyPr>
          <a:lstStyle/>
          <a:p>
            <a:pPr algn="just"/>
            <a:r>
              <a:rPr lang="en-US" sz="2000" b="0" i="0" dirty="0">
                <a:solidFill>
                  <a:srgbClr val="222222"/>
                </a:solidFill>
                <a:effectLst/>
                <a:latin typeface="Gotham"/>
              </a:rPr>
              <a:t>Contact centers use authentication tools to provide frictionless, personalized customer experiences. But some authentication tools are better suited to that task than others. Exploring best practices for contact center authentication translates to positive gains in other areas. Optimizing your authentication practices can reduce average handle times, empower your customers, and improve operational efficiencies. You can leverage authentication best practices for quantifiable operational gains for your contact center. But more importantly, applying caller authentication best practices will improve your customers’ experience, increase your performance in customer experience metrics and give a boost to your brand’s power and the overall loyalty around it.</a:t>
            </a:r>
            <a:endParaRPr lang="en-US" sz="2000"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C12133-7725-4B36-A405-0D30E38C06BF}"/>
              </a:ext>
            </a:extLst>
          </p:cNvPr>
          <p:cNvSpPr/>
          <p:nvPr/>
        </p:nvSpPr>
        <p:spPr>
          <a:xfrm>
            <a:off x="4294212" y="2564904"/>
            <a:ext cx="32636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TotalTime>
  <Words>404</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Franklin Gothic Medium</vt:lpstr>
      <vt:lpstr>Gotham</vt:lpstr>
      <vt:lpstr>lato</vt:lpstr>
      <vt:lpstr>Palatino Linotype</vt:lpstr>
      <vt:lpstr>Poppins-Bold</vt:lpstr>
      <vt:lpstr>Business Contrast 16x9</vt:lpstr>
      <vt:lpstr>Title Layout</vt:lpstr>
      <vt:lpstr>Problem Statement </vt:lpstr>
      <vt:lpstr>WORKING METHODOLOGY</vt:lpstr>
      <vt:lpstr>CODE  TOOLS  USED</vt:lpstr>
      <vt:lpstr>SOLUTION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Shashthiga</dc:creator>
  <cp:lastModifiedBy>Shashthiga</cp:lastModifiedBy>
  <cp:revision>2</cp:revision>
  <dcterms:created xsi:type="dcterms:W3CDTF">2022-09-09T06:51:11Z</dcterms:created>
  <dcterms:modified xsi:type="dcterms:W3CDTF">2022-09-10T05:55:13Z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