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2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3" r:id="rId2"/>
    <p:sldId id="259" r:id="rId3"/>
    <p:sldId id="303" r:id="rId4"/>
    <p:sldId id="302" r:id="rId5"/>
    <p:sldId id="301" r:id="rId6"/>
    <p:sldId id="266" r:id="rId7"/>
    <p:sldId id="304" r:id="rId8"/>
    <p:sldId id="306" r:id="rId9"/>
    <p:sldId id="307" r:id="rId10"/>
    <p:sldId id="267" r:id="rId11"/>
    <p:sldId id="30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57EE-E2B8-4DA6-AB3C-D2E8D29F2F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3DDE2-FC3D-412D-BB53-448EBF58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5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3DDE2-FC3D-412D-BB53-448EBF583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3DDE2-FC3D-412D-BB53-448EBF583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58767" y="3831335"/>
            <a:ext cx="230504" cy="314325"/>
          </a:xfrm>
          <a:custGeom>
            <a:avLst/>
            <a:gdLst/>
            <a:ahLst/>
            <a:cxnLst/>
            <a:rect l="l" t="t" r="r" b="b"/>
            <a:pathLst>
              <a:path w="230504" h="314325">
                <a:moveTo>
                  <a:pt x="67945" y="0"/>
                </a:moveTo>
                <a:lnTo>
                  <a:pt x="4445" y="0"/>
                </a:lnTo>
                <a:lnTo>
                  <a:pt x="0" y="4444"/>
                </a:lnTo>
                <a:lnTo>
                  <a:pt x="0" y="309549"/>
                </a:lnTo>
                <a:lnTo>
                  <a:pt x="4445" y="313944"/>
                </a:lnTo>
                <a:lnTo>
                  <a:pt x="67945" y="313944"/>
                </a:lnTo>
                <a:lnTo>
                  <a:pt x="70104" y="309549"/>
                </a:lnTo>
                <a:lnTo>
                  <a:pt x="70104" y="228320"/>
                </a:lnTo>
                <a:lnTo>
                  <a:pt x="160760" y="228320"/>
                </a:lnTo>
                <a:lnTo>
                  <a:pt x="129286" y="193192"/>
                </a:lnTo>
                <a:lnTo>
                  <a:pt x="160368" y="158064"/>
                </a:lnTo>
                <a:lnTo>
                  <a:pt x="70104" y="158064"/>
                </a:lnTo>
                <a:lnTo>
                  <a:pt x="70104" y="4444"/>
                </a:lnTo>
                <a:lnTo>
                  <a:pt x="67945" y="0"/>
                </a:lnTo>
                <a:close/>
              </a:path>
              <a:path w="230504" h="314325">
                <a:moveTo>
                  <a:pt x="160760" y="228320"/>
                </a:moveTo>
                <a:lnTo>
                  <a:pt x="70104" y="228320"/>
                </a:lnTo>
                <a:lnTo>
                  <a:pt x="146812" y="311746"/>
                </a:lnTo>
                <a:lnTo>
                  <a:pt x="148971" y="313944"/>
                </a:lnTo>
                <a:lnTo>
                  <a:pt x="223520" y="313944"/>
                </a:lnTo>
                <a:lnTo>
                  <a:pt x="225679" y="311746"/>
                </a:lnTo>
                <a:lnTo>
                  <a:pt x="227965" y="309549"/>
                </a:lnTo>
                <a:lnTo>
                  <a:pt x="230124" y="305168"/>
                </a:lnTo>
                <a:lnTo>
                  <a:pt x="227965" y="302971"/>
                </a:lnTo>
                <a:lnTo>
                  <a:pt x="225679" y="300774"/>
                </a:lnTo>
                <a:lnTo>
                  <a:pt x="160760" y="228320"/>
                </a:lnTo>
                <a:close/>
              </a:path>
              <a:path w="230504" h="314325">
                <a:moveTo>
                  <a:pt x="212598" y="83426"/>
                </a:moveTo>
                <a:lnTo>
                  <a:pt x="135890" y="83426"/>
                </a:lnTo>
                <a:lnTo>
                  <a:pt x="135890" y="85623"/>
                </a:lnTo>
                <a:lnTo>
                  <a:pt x="70104" y="158064"/>
                </a:lnTo>
                <a:lnTo>
                  <a:pt x="160368" y="158064"/>
                </a:lnTo>
                <a:lnTo>
                  <a:pt x="214757" y="96596"/>
                </a:lnTo>
                <a:lnTo>
                  <a:pt x="216916" y="94399"/>
                </a:lnTo>
                <a:lnTo>
                  <a:pt x="219202" y="90017"/>
                </a:lnTo>
                <a:lnTo>
                  <a:pt x="216916" y="87820"/>
                </a:lnTo>
                <a:lnTo>
                  <a:pt x="212598" y="83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326635" y="3907535"/>
            <a:ext cx="220979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65903" y="3915155"/>
            <a:ext cx="245745" cy="309880"/>
          </a:xfrm>
          <a:custGeom>
            <a:avLst/>
            <a:gdLst/>
            <a:ahLst/>
            <a:cxnLst/>
            <a:rect l="l" t="t" r="r" b="b"/>
            <a:pathLst>
              <a:path w="245745" h="309879">
                <a:moveTo>
                  <a:pt x="67945" y="0"/>
                </a:moveTo>
                <a:lnTo>
                  <a:pt x="4318" y="0"/>
                </a:lnTo>
                <a:lnTo>
                  <a:pt x="2159" y="2197"/>
                </a:lnTo>
                <a:lnTo>
                  <a:pt x="0" y="6578"/>
                </a:lnTo>
                <a:lnTo>
                  <a:pt x="0" y="8775"/>
                </a:lnTo>
                <a:lnTo>
                  <a:pt x="2159" y="10972"/>
                </a:lnTo>
                <a:lnTo>
                  <a:pt x="81025" y="206248"/>
                </a:lnTo>
                <a:lnTo>
                  <a:pt x="39497" y="296202"/>
                </a:lnTo>
                <a:lnTo>
                  <a:pt x="37211" y="300596"/>
                </a:lnTo>
                <a:lnTo>
                  <a:pt x="37211" y="302793"/>
                </a:lnTo>
                <a:lnTo>
                  <a:pt x="39497" y="304977"/>
                </a:lnTo>
                <a:lnTo>
                  <a:pt x="43815" y="309372"/>
                </a:lnTo>
                <a:lnTo>
                  <a:pt x="105156" y="309372"/>
                </a:lnTo>
                <a:lnTo>
                  <a:pt x="109474" y="304977"/>
                </a:lnTo>
                <a:lnTo>
                  <a:pt x="193305" y="120675"/>
                </a:lnTo>
                <a:lnTo>
                  <a:pt x="120523" y="120675"/>
                </a:lnTo>
                <a:lnTo>
                  <a:pt x="72262" y="4381"/>
                </a:lnTo>
                <a:lnTo>
                  <a:pt x="67945" y="0"/>
                </a:lnTo>
                <a:close/>
              </a:path>
              <a:path w="245745" h="309879">
                <a:moveTo>
                  <a:pt x="241046" y="0"/>
                </a:moveTo>
                <a:lnTo>
                  <a:pt x="177419" y="0"/>
                </a:lnTo>
                <a:lnTo>
                  <a:pt x="173100" y="4381"/>
                </a:lnTo>
                <a:lnTo>
                  <a:pt x="120523" y="120675"/>
                </a:lnTo>
                <a:lnTo>
                  <a:pt x="193305" y="120675"/>
                </a:lnTo>
                <a:lnTo>
                  <a:pt x="243205" y="10972"/>
                </a:lnTo>
                <a:lnTo>
                  <a:pt x="245363" y="8775"/>
                </a:lnTo>
                <a:lnTo>
                  <a:pt x="245363" y="6578"/>
                </a:lnTo>
                <a:lnTo>
                  <a:pt x="243205" y="4381"/>
                </a:lnTo>
                <a:lnTo>
                  <a:pt x="2410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53584" y="3907535"/>
            <a:ext cx="132715" cy="238125"/>
          </a:xfrm>
          <a:custGeom>
            <a:avLst/>
            <a:gdLst/>
            <a:ahLst/>
            <a:cxnLst/>
            <a:rect l="l" t="t" r="r" b="b"/>
            <a:pathLst>
              <a:path w="132714" h="238125">
                <a:moveTo>
                  <a:pt x="59689" y="6603"/>
                </a:moveTo>
                <a:lnTo>
                  <a:pt x="2158" y="6603"/>
                </a:lnTo>
                <a:lnTo>
                  <a:pt x="0" y="8801"/>
                </a:lnTo>
                <a:lnTo>
                  <a:pt x="0" y="233337"/>
                </a:lnTo>
                <a:lnTo>
                  <a:pt x="2158" y="237744"/>
                </a:lnTo>
                <a:lnTo>
                  <a:pt x="66293" y="237744"/>
                </a:lnTo>
                <a:lnTo>
                  <a:pt x="70738" y="233337"/>
                </a:lnTo>
                <a:lnTo>
                  <a:pt x="70738" y="132079"/>
                </a:lnTo>
                <a:lnTo>
                  <a:pt x="71467" y="109242"/>
                </a:lnTo>
                <a:lnTo>
                  <a:pt x="73231" y="93006"/>
                </a:lnTo>
                <a:lnTo>
                  <a:pt x="75400" y="82550"/>
                </a:lnTo>
                <a:lnTo>
                  <a:pt x="77342" y="77050"/>
                </a:lnTo>
                <a:lnTo>
                  <a:pt x="83946" y="66039"/>
                </a:lnTo>
                <a:lnTo>
                  <a:pt x="114935" y="66039"/>
                </a:lnTo>
                <a:lnTo>
                  <a:pt x="114935" y="63842"/>
                </a:lnTo>
                <a:lnTo>
                  <a:pt x="132587" y="17614"/>
                </a:lnTo>
                <a:lnTo>
                  <a:pt x="132587" y="15405"/>
                </a:lnTo>
                <a:lnTo>
                  <a:pt x="64135" y="15405"/>
                </a:lnTo>
                <a:lnTo>
                  <a:pt x="64135" y="8801"/>
                </a:lnTo>
                <a:lnTo>
                  <a:pt x="59689" y="6603"/>
                </a:lnTo>
                <a:close/>
              </a:path>
              <a:path w="132714" h="238125">
                <a:moveTo>
                  <a:pt x="114935" y="66039"/>
                </a:moveTo>
                <a:lnTo>
                  <a:pt x="97281" y="66039"/>
                </a:lnTo>
                <a:lnTo>
                  <a:pt x="103886" y="68237"/>
                </a:lnTo>
                <a:lnTo>
                  <a:pt x="103886" y="70446"/>
                </a:lnTo>
                <a:lnTo>
                  <a:pt x="108330" y="70446"/>
                </a:lnTo>
                <a:lnTo>
                  <a:pt x="110489" y="68237"/>
                </a:lnTo>
                <a:lnTo>
                  <a:pt x="112649" y="68237"/>
                </a:lnTo>
                <a:lnTo>
                  <a:pt x="114935" y="66039"/>
                </a:lnTo>
                <a:close/>
              </a:path>
              <a:path w="132714" h="238125">
                <a:moveTo>
                  <a:pt x="101600" y="0"/>
                </a:moveTo>
                <a:lnTo>
                  <a:pt x="93313" y="791"/>
                </a:lnTo>
                <a:lnTo>
                  <a:pt x="85026" y="3028"/>
                </a:lnTo>
                <a:lnTo>
                  <a:pt x="76739" y="6504"/>
                </a:lnTo>
                <a:lnTo>
                  <a:pt x="68452" y="11010"/>
                </a:lnTo>
                <a:lnTo>
                  <a:pt x="66293" y="11010"/>
                </a:lnTo>
                <a:lnTo>
                  <a:pt x="64135" y="13207"/>
                </a:lnTo>
                <a:lnTo>
                  <a:pt x="64135" y="15405"/>
                </a:lnTo>
                <a:lnTo>
                  <a:pt x="132587" y="15405"/>
                </a:lnTo>
                <a:lnTo>
                  <a:pt x="132587" y="8801"/>
                </a:lnTo>
                <a:lnTo>
                  <a:pt x="128142" y="6603"/>
                </a:lnTo>
                <a:lnTo>
                  <a:pt x="121548" y="3712"/>
                </a:lnTo>
                <a:lnTo>
                  <a:pt x="114919" y="1649"/>
                </a:lnTo>
                <a:lnTo>
                  <a:pt x="108265" y="412"/>
                </a:lnTo>
                <a:lnTo>
                  <a:pt x="10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471415" y="3823715"/>
            <a:ext cx="80772" cy="79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794503" y="3907535"/>
            <a:ext cx="242570" cy="243840"/>
          </a:xfrm>
          <a:custGeom>
            <a:avLst/>
            <a:gdLst/>
            <a:ahLst/>
            <a:cxnLst/>
            <a:rect l="l" t="t" r="r" b="b"/>
            <a:pathLst>
              <a:path w="242570" h="243839">
                <a:moveTo>
                  <a:pt x="120015" y="0"/>
                </a:moveTo>
                <a:lnTo>
                  <a:pt x="72564" y="9337"/>
                </a:lnTo>
                <a:lnTo>
                  <a:pt x="34925" y="35153"/>
                </a:lnTo>
                <a:lnTo>
                  <a:pt x="9271" y="74963"/>
                </a:lnTo>
                <a:lnTo>
                  <a:pt x="0" y="123012"/>
                </a:lnTo>
                <a:lnTo>
                  <a:pt x="2385" y="148141"/>
                </a:lnTo>
                <a:lnTo>
                  <a:pt x="20252" y="190979"/>
                </a:lnTo>
                <a:lnTo>
                  <a:pt x="52881" y="223448"/>
                </a:lnTo>
                <a:lnTo>
                  <a:pt x="96986" y="241436"/>
                </a:lnTo>
                <a:lnTo>
                  <a:pt x="122300" y="243839"/>
                </a:lnTo>
                <a:lnTo>
                  <a:pt x="139473" y="243016"/>
                </a:lnTo>
                <a:lnTo>
                  <a:pt x="181229" y="230657"/>
                </a:lnTo>
                <a:lnTo>
                  <a:pt x="215876" y="204400"/>
                </a:lnTo>
                <a:lnTo>
                  <a:pt x="224790" y="193319"/>
                </a:lnTo>
                <a:lnTo>
                  <a:pt x="227075" y="191122"/>
                </a:lnTo>
                <a:lnTo>
                  <a:pt x="227075" y="182333"/>
                </a:lnTo>
                <a:lnTo>
                  <a:pt x="224790" y="180136"/>
                </a:lnTo>
                <a:lnTo>
                  <a:pt x="222631" y="180136"/>
                </a:lnTo>
                <a:lnTo>
                  <a:pt x="218046" y="177939"/>
                </a:lnTo>
                <a:lnTo>
                  <a:pt x="122300" y="177939"/>
                </a:lnTo>
                <a:lnTo>
                  <a:pt x="111575" y="177459"/>
                </a:lnTo>
                <a:lnTo>
                  <a:pt x="102314" y="175742"/>
                </a:lnTo>
                <a:lnTo>
                  <a:pt x="94315" y="172378"/>
                </a:lnTo>
                <a:lnTo>
                  <a:pt x="87375" y="166954"/>
                </a:lnTo>
                <a:lnTo>
                  <a:pt x="80772" y="162559"/>
                </a:lnTo>
                <a:lnTo>
                  <a:pt x="74168" y="153771"/>
                </a:lnTo>
                <a:lnTo>
                  <a:pt x="72009" y="147180"/>
                </a:lnTo>
                <a:lnTo>
                  <a:pt x="237998" y="147180"/>
                </a:lnTo>
                <a:lnTo>
                  <a:pt x="242316" y="142786"/>
                </a:lnTo>
                <a:lnTo>
                  <a:pt x="242316" y="127406"/>
                </a:lnTo>
                <a:lnTo>
                  <a:pt x="239930" y="100636"/>
                </a:lnTo>
                <a:lnTo>
                  <a:pt x="238803" y="96659"/>
                </a:lnTo>
                <a:lnTo>
                  <a:pt x="72009" y="96659"/>
                </a:lnTo>
                <a:lnTo>
                  <a:pt x="76454" y="87871"/>
                </a:lnTo>
                <a:lnTo>
                  <a:pt x="109327" y="60510"/>
                </a:lnTo>
                <a:lnTo>
                  <a:pt x="120015" y="59308"/>
                </a:lnTo>
                <a:lnTo>
                  <a:pt x="224478" y="59308"/>
                </a:lnTo>
                <a:lnTo>
                  <a:pt x="222063" y="54508"/>
                </a:lnTo>
                <a:lnTo>
                  <a:pt x="207391" y="35153"/>
                </a:lnTo>
                <a:lnTo>
                  <a:pt x="189434" y="20391"/>
                </a:lnTo>
                <a:lnTo>
                  <a:pt x="168608" y="9337"/>
                </a:lnTo>
                <a:lnTo>
                  <a:pt x="145329" y="2403"/>
                </a:lnTo>
                <a:lnTo>
                  <a:pt x="120015" y="0"/>
                </a:lnTo>
                <a:close/>
              </a:path>
              <a:path w="242570" h="243839">
                <a:moveTo>
                  <a:pt x="176784" y="158165"/>
                </a:moveTo>
                <a:lnTo>
                  <a:pt x="170307" y="158165"/>
                </a:lnTo>
                <a:lnTo>
                  <a:pt x="168148" y="160362"/>
                </a:lnTo>
                <a:lnTo>
                  <a:pt x="157859" y="168670"/>
                </a:lnTo>
                <a:lnTo>
                  <a:pt x="146796" y="174094"/>
                </a:lnTo>
                <a:lnTo>
                  <a:pt x="134947" y="177047"/>
                </a:lnTo>
                <a:lnTo>
                  <a:pt x="122300" y="177939"/>
                </a:lnTo>
                <a:lnTo>
                  <a:pt x="218046" y="177939"/>
                </a:lnTo>
                <a:lnTo>
                  <a:pt x="176784" y="158165"/>
                </a:lnTo>
                <a:close/>
              </a:path>
              <a:path w="242570" h="243839">
                <a:moveTo>
                  <a:pt x="224478" y="59308"/>
                </a:moveTo>
                <a:lnTo>
                  <a:pt x="120015" y="59308"/>
                </a:lnTo>
                <a:lnTo>
                  <a:pt x="129474" y="60167"/>
                </a:lnTo>
                <a:lnTo>
                  <a:pt x="138064" y="62879"/>
                </a:lnTo>
                <a:lnTo>
                  <a:pt x="165862" y="96659"/>
                </a:lnTo>
                <a:lnTo>
                  <a:pt x="238803" y="96659"/>
                </a:lnTo>
                <a:lnTo>
                  <a:pt x="233045" y="76336"/>
                </a:lnTo>
                <a:lnTo>
                  <a:pt x="224478" y="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244084" y="3907535"/>
            <a:ext cx="207263" cy="237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713476" y="3831335"/>
            <a:ext cx="102235" cy="314325"/>
          </a:xfrm>
          <a:custGeom>
            <a:avLst/>
            <a:gdLst/>
            <a:ahLst/>
            <a:cxnLst/>
            <a:rect l="l" t="t" r="r" b="b"/>
            <a:pathLst>
              <a:path w="102235" h="314325">
                <a:moveTo>
                  <a:pt x="67310" y="0"/>
                </a:moveTo>
                <a:lnTo>
                  <a:pt x="4318" y="0"/>
                </a:lnTo>
                <a:lnTo>
                  <a:pt x="0" y="4444"/>
                </a:lnTo>
                <a:lnTo>
                  <a:pt x="0" y="309549"/>
                </a:lnTo>
                <a:lnTo>
                  <a:pt x="4318" y="313944"/>
                </a:lnTo>
                <a:lnTo>
                  <a:pt x="67310" y="313944"/>
                </a:lnTo>
                <a:lnTo>
                  <a:pt x="69469" y="309549"/>
                </a:lnTo>
                <a:lnTo>
                  <a:pt x="69469" y="140500"/>
                </a:lnTo>
                <a:lnTo>
                  <a:pt x="97789" y="140500"/>
                </a:lnTo>
                <a:lnTo>
                  <a:pt x="102108" y="136118"/>
                </a:lnTo>
                <a:lnTo>
                  <a:pt x="102108" y="87820"/>
                </a:lnTo>
                <a:lnTo>
                  <a:pt x="97789" y="83426"/>
                </a:lnTo>
                <a:lnTo>
                  <a:pt x="69469" y="83426"/>
                </a:lnTo>
                <a:lnTo>
                  <a:pt x="69469" y="4444"/>
                </a:lnTo>
                <a:lnTo>
                  <a:pt x="673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62015" y="3907535"/>
            <a:ext cx="242316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145023" y="4072128"/>
            <a:ext cx="77724" cy="792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272028" y="3808476"/>
            <a:ext cx="437515" cy="443865"/>
          </a:xfrm>
          <a:custGeom>
            <a:avLst/>
            <a:gdLst/>
            <a:ahLst/>
            <a:cxnLst/>
            <a:rect l="l" t="t" r="r" b="b"/>
            <a:pathLst>
              <a:path w="437514" h="443864">
                <a:moveTo>
                  <a:pt x="218694" y="0"/>
                </a:moveTo>
                <a:lnTo>
                  <a:pt x="174146" y="4507"/>
                </a:lnTo>
                <a:lnTo>
                  <a:pt x="132873" y="17444"/>
                </a:lnTo>
                <a:lnTo>
                  <a:pt x="95696" y="37931"/>
                </a:lnTo>
                <a:lnTo>
                  <a:pt x="63436" y="65089"/>
                </a:lnTo>
                <a:lnTo>
                  <a:pt x="36915" y="98038"/>
                </a:lnTo>
                <a:lnTo>
                  <a:pt x="16954" y="135900"/>
                </a:lnTo>
                <a:lnTo>
                  <a:pt x="4375" y="177796"/>
                </a:lnTo>
                <a:lnTo>
                  <a:pt x="0" y="222846"/>
                </a:lnTo>
                <a:lnTo>
                  <a:pt x="4375" y="267167"/>
                </a:lnTo>
                <a:lnTo>
                  <a:pt x="16954" y="308515"/>
                </a:lnTo>
                <a:lnTo>
                  <a:pt x="36915" y="345984"/>
                </a:lnTo>
                <a:lnTo>
                  <a:pt x="63436" y="378671"/>
                </a:lnTo>
                <a:lnTo>
                  <a:pt x="95696" y="405669"/>
                </a:lnTo>
                <a:lnTo>
                  <a:pt x="132873" y="426074"/>
                </a:lnTo>
                <a:lnTo>
                  <a:pt x="174146" y="438980"/>
                </a:lnTo>
                <a:lnTo>
                  <a:pt x="218694" y="443484"/>
                </a:lnTo>
                <a:lnTo>
                  <a:pt x="262621" y="438980"/>
                </a:lnTo>
                <a:lnTo>
                  <a:pt x="303603" y="426074"/>
                </a:lnTo>
                <a:lnTo>
                  <a:pt x="340742" y="405669"/>
                </a:lnTo>
                <a:lnTo>
                  <a:pt x="373141" y="378671"/>
                </a:lnTo>
                <a:lnTo>
                  <a:pt x="379688" y="370674"/>
                </a:lnTo>
                <a:lnTo>
                  <a:pt x="218694" y="370674"/>
                </a:lnTo>
                <a:lnTo>
                  <a:pt x="171333" y="363137"/>
                </a:lnTo>
                <a:lnTo>
                  <a:pt x="130464" y="342150"/>
                </a:lnTo>
                <a:lnTo>
                  <a:pt x="98404" y="310148"/>
                </a:lnTo>
                <a:lnTo>
                  <a:pt x="77470" y="269569"/>
                </a:lnTo>
                <a:lnTo>
                  <a:pt x="69976" y="222846"/>
                </a:lnTo>
                <a:lnTo>
                  <a:pt x="77469" y="175046"/>
                </a:lnTo>
                <a:lnTo>
                  <a:pt x="98404" y="133812"/>
                </a:lnTo>
                <a:lnTo>
                  <a:pt x="130464" y="101474"/>
                </a:lnTo>
                <a:lnTo>
                  <a:pt x="171333" y="80363"/>
                </a:lnTo>
                <a:lnTo>
                  <a:pt x="218694" y="72809"/>
                </a:lnTo>
                <a:lnTo>
                  <a:pt x="379412" y="72809"/>
                </a:lnTo>
                <a:lnTo>
                  <a:pt x="373141" y="65089"/>
                </a:lnTo>
                <a:lnTo>
                  <a:pt x="340742" y="37931"/>
                </a:lnTo>
                <a:lnTo>
                  <a:pt x="303603" y="17444"/>
                </a:lnTo>
                <a:lnTo>
                  <a:pt x="262621" y="4507"/>
                </a:lnTo>
                <a:lnTo>
                  <a:pt x="218694" y="0"/>
                </a:lnTo>
                <a:close/>
              </a:path>
              <a:path w="437514" h="443864">
                <a:moveTo>
                  <a:pt x="379412" y="72809"/>
                </a:moveTo>
                <a:lnTo>
                  <a:pt x="218694" y="72809"/>
                </a:lnTo>
                <a:lnTo>
                  <a:pt x="265001" y="80363"/>
                </a:lnTo>
                <a:lnTo>
                  <a:pt x="305230" y="101474"/>
                </a:lnTo>
                <a:lnTo>
                  <a:pt x="336962" y="133812"/>
                </a:lnTo>
                <a:lnTo>
                  <a:pt x="357776" y="175046"/>
                </a:lnTo>
                <a:lnTo>
                  <a:pt x="365251" y="222846"/>
                </a:lnTo>
                <a:lnTo>
                  <a:pt x="357776" y="269569"/>
                </a:lnTo>
                <a:lnTo>
                  <a:pt x="336962" y="310148"/>
                </a:lnTo>
                <a:lnTo>
                  <a:pt x="305230" y="342150"/>
                </a:lnTo>
                <a:lnTo>
                  <a:pt x="265001" y="363137"/>
                </a:lnTo>
                <a:lnTo>
                  <a:pt x="218694" y="370674"/>
                </a:lnTo>
                <a:lnTo>
                  <a:pt x="379688" y="370674"/>
                </a:lnTo>
                <a:lnTo>
                  <a:pt x="399903" y="345984"/>
                </a:lnTo>
                <a:lnTo>
                  <a:pt x="420129" y="308515"/>
                </a:lnTo>
                <a:lnTo>
                  <a:pt x="432923" y="267167"/>
                </a:lnTo>
                <a:lnTo>
                  <a:pt x="437388" y="222846"/>
                </a:lnTo>
                <a:lnTo>
                  <a:pt x="432923" y="177796"/>
                </a:lnTo>
                <a:lnTo>
                  <a:pt x="420129" y="135900"/>
                </a:lnTo>
                <a:lnTo>
                  <a:pt x="399903" y="98038"/>
                </a:lnTo>
                <a:lnTo>
                  <a:pt x="379412" y="72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438144" y="3977640"/>
            <a:ext cx="105155" cy="1051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062984" y="3907535"/>
            <a:ext cx="240791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456432" y="3631691"/>
            <a:ext cx="68579" cy="1310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131820" y="3669791"/>
            <a:ext cx="254507" cy="2545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24405" y="1182750"/>
            <a:ext cx="5695188" cy="165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28304" y="4555234"/>
            <a:ext cx="507492" cy="588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28304" y="4555234"/>
            <a:ext cx="507492" cy="588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135636"/>
            <a:ext cx="1390520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581400" y="135636"/>
            <a:ext cx="1522476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58967" y="135636"/>
            <a:ext cx="1452371" cy="228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66431" y="135636"/>
            <a:ext cx="1597152" cy="228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8871" y="2549651"/>
            <a:ext cx="6065520" cy="1123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8871" y="3825240"/>
            <a:ext cx="5903976" cy="10561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853183" y="135636"/>
            <a:ext cx="1437132" cy="228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286243" y="2537460"/>
            <a:ext cx="1580388" cy="23759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28304" y="4555234"/>
            <a:ext cx="507492" cy="5882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476" y="1802384"/>
            <a:ext cx="7861046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088" y="1386332"/>
            <a:ext cx="8389823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1476" y="1802384"/>
            <a:ext cx="7861046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7100" marR="5080">
              <a:lnSpc>
                <a:spcPct val="100000"/>
              </a:lnSpc>
              <a:spcBef>
                <a:spcPts val="105"/>
              </a:spcBef>
            </a:pPr>
            <a:r>
              <a:rPr lang="en-US" sz="3600" spc="-229" dirty="0" smtClean="0">
                <a:latin typeface="+mn-lt"/>
              </a:rPr>
              <a:t>Test Management Using Test Rail</a:t>
            </a:r>
            <a:br>
              <a:rPr lang="en-US" sz="3600" spc="-229" dirty="0" smtClean="0">
                <a:latin typeface="+mn-lt"/>
              </a:rPr>
            </a:br>
            <a:r>
              <a:rPr lang="en-US" sz="3600" spc="-229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By : M Farooq Rasheed</a:t>
            </a:r>
            <a:endParaRPr sz="3600" spc="-335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7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712597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250" dirty="0">
                <a:solidFill>
                  <a:srgbClr val="000000"/>
                </a:solidFill>
                <a:latin typeface="+mj-lt"/>
              </a:rPr>
              <a:t>Why </a:t>
            </a:r>
            <a:r>
              <a:rPr sz="3600" spc="-225" dirty="0">
                <a:solidFill>
                  <a:srgbClr val="000000"/>
                </a:solidFill>
                <a:latin typeface="+mj-lt"/>
              </a:rPr>
              <a:t>We </a:t>
            </a:r>
            <a:r>
              <a:rPr sz="3600" spc="-385" dirty="0" smtClean="0">
                <a:solidFill>
                  <a:srgbClr val="000000"/>
                </a:solidFill>
                <a:latin typeface="+mj-lt"/>
              </a:rPr>
              <a:t>Cho</a:t>
            </a:r>
            <a:r>
              <a:rPr lang="en-US" sz="3600" spc="-385" dirty="0" smtClean="0">
                <a:solidFill>
                  <a:srgbClr val="000000"/>
                </a:solidFill>
                <a:latin typeface="+mj-lt"/>
              </a:rPr>
              <a:t>o</a:t>
            </a:r>
            <a:r>
              <a:rPr sz="3600" spc="-385" dirty="0" smtClean="0">
                <a:solidFill>
                  <a:srgbClr val="000000"/>
                </a:solidFill>
                <a:latin typeface="+mj-lt"/>
              </a:rPr>
              <a:t>se </a:t>
            </a:r>
            <a:r>
              <a:rPr sz="3600" spc="-300" dirty="0">
                <a:solidFill>
                  <a:srgbClr val="000000"/>
                </a:solidFill>
                <a:latin typeface="+mj-lt"/>
              </a:rPr>
              <a:t>TestRail </a:t>
            </a:r>
            <a:r>
              <a:rPr sz="3600" spc="-380" dirty="0">
                <a:solidFill>
                  <a:srgbClr val="000000"/>
                </a:solidFill>
                <a:latin typeface="+mj-lt"/>
              </a:rPr>
              <a:t>as </a:t>
            </a:r>
            <a:r>
              <a:rPr sz="3600" spc="-210" dirty="0">
                <a:solidFill>
                  <a:srgbClr val="000000"/>
                </a:solidFill>
                <a:latin typeface="+mj-lt"/>
              </a:rPr>
              <a:t>our </a:t>
            </a:r>
            <a:r>
              <a:rPr sz="3600" spc="-135" dirty="0">
                <a:solidFill>
                  <a:srgbClr val="000000"/>
                </a:solidFill>
                <a:latin typeface="+mj-lt"/>
              </a:rPr>
              <a:t>TM</a:t>
            </a:r>
            <a:r>
              <a:rPr sz="3600" spc="-585" dirty="0">
                <a:solidFill>
                  <a:srgbClr val="000000"/>
                </a:solidFill>
                <a:latin typeface="+mj-lt"/>
              </a:rPr>
              <a:t> </a:t>
            </a:r>
            <a:r>
              <a:rPr sz="3600" spc="-360" dirty="0">
                <a:solidFill>
                  <a:srgbClr val="000000"/>
                </a:solidFill>
                <a:latin typeface="+mj-lt"/>
              </a:rPr>
              <a:t>Tool?</a:t>
            </a:r>
            <a:endParaRPr sz="3600" dirty="0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7088" y="1386332"/>
            <a:ext cx="8389823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286385">
              <a:lnSpc>
                <a:spcPct val="100000"/>
              </a:lnSpc>
              <a:spcBef>
                <a:spcPts val="100"/>
              </a:spcBef>
              <a:buClr>
                <a:srgbClr val="F46720"/>
              </a:buClr>
              <a:buFont typeface="Arial"/>
              <a:buChar char="•"/>
              <a:tabLst>
                <a:tab pos="363855" algn="l"/>
                <a:tab pos="364490" algn="l"/>
                <a:tab pos="5054600" algn="l"/>
                <a:tab pos="5340985" algn="l"/>
              </a:tabLst>
            </a:pPr>
            <a:r>
              <a:rPr b="0" spc="-185" dirty="0">
                <a:latin typeface="+mn-lt"/>
              </a:rPr>
              <a:t>Two-Way</a:t>
            </a:r>
            <a:r>
              <a:rPr b="0" spc="-100" dirty="0">
                <a:latin typeface="+mn-lt"/>
              </a:rPr>
              <a:t> </a:t>
            </a:r>
            <a:r>
              <a:rPr b="0" spc="-315" dirty="0" smtClean="0">
                <a:latin typeface="+mn-lt"/>
              </a:rPr>
              <a:t>J</a:t>
            </a:r>
            <a:r>
              <a:rPr lang="en-US" b="0" spc="-315" dirty="0" smtClean="0">
                <a:latin typeface="+mn-lt"/>
              </a:rPr>
              <a:t>IRA</a:t>
            </a:r>
            <a:r>
              <a:rPr b="0" spc="-95" dirty="0" smtClean="0">
                <a:latin typeface="+mn-lt"/>
              </a:rPr>
              <a:t> </a:t>
            </a:r>
            <a:r>
              <a:rPr b="0" spc="-130" dirty="0">
                <a:latin typeface="+mn-lt"/>
              </a:rPr>
              <a:t>Integration	</a:t>
            </a:r>
            <a:r>
              <a:rPr b="0" dirty="0">
                <a:solidFill>
                  <a:srgbClr val="F46720"/>
                </a:solidFill>
                <a:latin typeface="+mn-lt"/>
              </a:rPr>
              <a:t>•	</a:t>
            </a:r>
            <a:r>
              <a:rPr b="0" spc="-215" dirty="0">
                <a:latin typeface="+mn-lt"/>
              </a:rPr>
              <a:t>API</a:t>
            </a:r>
            <a:r>
              <a:rPr b="0" spc="-220" dirty="0">
                <a:latin typeface="+mn-lt"/>
              </a:rPr>
              <a:t> </a:t>
            </a:r>
            <a:r>
              <a:rPr b="0" spc="-150" dirty="0">
                <a:latin typeface="+mn-lt"/>
              </a:rPr>
              <a:t>Integrations</a:t>
            </a:r>
          </a:p>
          <a:p>
            <a:pPr marL="64769">
              <a:lnSpc>
                <a:spcPct val="100000"/>
              </a:lnSpc>
              <a:spcBef>
                <a:spcPts val="5"/>
              </a:spcBef>
              <a:buClr>
                <a:srgbClr val="F46720"/>
              </a:buClr>
              <a:buFont typeface="Arial"/>
              <a:buChar char="•"/>
            </a:pPr>
            <a:endParaRPr b="0" dirty="0">
              <a:latin typeface="+mn-lt"/>
              <a:cs typeface="Times New Roman"/>
            </a:endParaRPr>
          </a:p>
          <a:p>
            <a:pPr marL="36385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363855" algn="l"/>
                <a:tab pos="364490" algn="l"/>
                <a:tab pos="5054600" algn="l"/>
                <a:tab pos="5340985" algn="l"/>
              </a:tabLst>
            </a:pPr>
            <a:r>
              <a:rPr b="0" spc="-235" dirty="0">
                <a:latin typeface="+mn-lt"/>
              </a:rPr>
              <a:t>Fast </a:t>
            </a:r>
            <a:r>
              <a:rPr b="0" spc="-170" dirty="0">
                <a:latin typeface="+mn-lt"/>
              </a:rPr>
              <a:t>and</a:t>
            </a:r>
            <a:r>
              <a:rPr b="0" spc="15" dirty="0">
                <a:latin typeface="+mn-lt"/>
              </a:rPr>
              <a:t> </a:t>
            </a:r>
            <a:r>
              <a:rPr b="0" spc="-229" dirty="0">
                <a:latin typeface="+mn-lt"/>
              </a:rPr>
              <a:t>Lean</a:t>
            </a:r>
            <a:r>
              <a:rPr b="0" spc="-105" dirty="0">
                <a:latin typeface="+mn-lt"/>
              </a:rPr>
              <a:t> </a:t>
            </a:r>
            <a:r>
              <a:rPr b="0" spc="-95" dirty="0">
                <a:latin typeface="+mn-lt"/>
              </a:rPr>
              <a:t>UI	</a:t>
            </a:r>
            <a:r>
              <a:rPr b="0" dirty="0">
                <a:solidFill>
                  <a:srgbClr val="F46720"/>
                </a:solidFill>
                <a:latin typeface="+mn-lt"/>
              </a:rPr>
              <a:t>•	</a:t>
            </a:r>
            <a:r>
              <a:rPr b="0" spc="-135" dirty="0">
                <a:latin typeface="+mn-lt"/>
              </a:rPr>
              <a:t>Helpful</a:t>
            </a:r>
            <a:r>
              <a:rPr b="0" spc="-180" dirty="0">
                <a:latin typeface="+mn-lt"/>
              </a:rPr>
              <a:t> Support</a:t>
            </a:r>
          </a:p>
          <a:p>
            <a:pPr marL="64769">
              <a:lnSpc>
                <a:spcPct val="100000"/>
              </a:lnSpc>
              <a:spcBef>
                <a:spcPts val="5"/>
              </a:spcBef>
              <a:buClr>
                <a:srgbClr val="F46720"/>
              </a:buClr>
              <a:buFont typeface="Arial"/>
              <a:buChar char="•"/>
            </a:pPr>
            <a:endParaRPr b="0" dirty="0">
              <a:latin typeface="+mn-lt"/>
              <a:cs typeface="Times New Roman"/>
            </a:endParaRPr>
          </a:p>
          <a:p>
            <a:pPr marL="36385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363855" algn="l"/>
                <a:tab pos="364490" algn="l"/>
                <a:tab pos="5054600" algn="l"/>
                <a:tab pos="5340985" algn="l"/>
              </a:tabLst>
            </a:pPr>
            <a:r>
              <a:rPr b="0" spc="-175" dirty="0">
                <a:latin typeface="+mn-lt"/>
              </a:rPr>
              <a:t>Short </a:t>
            </a:r>
            <a:r>
              <a:rPr b="0" spc="-200" dirty="0">
                <a:latin typeface="+mn-lt"/>
              </a:rPr>
              <a:t>Learning </a:t>
            </a:r>
            <a:r>
              <a:rPr b="0" spc="-175" dirty="0">
                <a:latin typeface="+mn-lt"/>
              </a:rPr>
              <a:t>Path </a:t>
            </a:r>
            <a:r>
              <a:rPr b="0" spc="-45" dirty="0">
                <a:latin typeface="+mn-lt"/>
              </a:rPr>
              <a:t>&amp; </a:t>
            </a:r>
            <a:r>
              <a:rPr b="0" spc="-310" dirty="0">
                <a:latin typeface="+mn-lt"/>
              </a:rPr>
              <a:t>Easy</a:t>
            </a:r>
            <a:r>
              <a:rPr b="0" spc="30" dirty="0">
                <a:latin typeface="+mn-lt"/>
              </a:rPr>
              <a:t> </a:t>
            </a:r>
            <a:r>
              <a:rPr b="0" spc="-90" dirty="0">
                <a:latin typeface="+mn-lt"/>
              </a:rPr>
              <a:t>to</a:t>
            </a:r>
            <a:r>
              <a:rPr b="0" spc="-114" dirty="0">
                <a:latin typeface="+mn-lt"/>
              </a:rPr>
              <a:t> </a:t>
            </a:r>
            <a:r>
              <a:rPr b="0" spc="-225" dirty="0">
                <a:latin typeface="+mn-lt"/>
              </a:rPr>
              <a:t>Use	</a:t>
            </a:r>
            <a:r>
              <a:rPr b="0" dirty="0">
                <a:solidFill>
                  <a:srgbClr val="F46720"/>
                </a:solidFill>
                <a:latin typeface="+mn-lt"/>
              </a:rPr>
              <a:t>•	</a:t>
            </a:r>
            <a:r>
              <a:rPr b="0" spc="-220" dirty="0">
                <a:latin typeface="+mn-lt"/>
              </a:rPr>
              <a:t>Good</a:t>
            </a:r>
            <a:r>
              <a:rPr b="0" spc="-160" dirty="0">
                <a:latin typeface="+mn-lt"/>
              </a:rPr>
              <a:t> </a:t>
            </a:r>
            <a:r>
              <a:rPr b="0" spc="-155" dirty="0">
                <a:latin typeface="+mn-lt"/>
              </a:rPr>
              <a:t>Documentation</a:t>
            </a:r>
          </a:p>
          <a:p>
            <a:pPr marL="64769">
              <a:lnSpc>
                <a:spcPct val="100000"/>
              </a:lnSpc>
              <a:spcBef>
                <a:spcPts val="10"/>
              </a:spcBef>
              <a:buClr>
                <a:srgbClr val="F46720"/>
              </a:buClr>
              <a:buFont typeface="Arial"/>
              <a:buChar char="•"/>
            </a:pPr>
            <a:endParaRPr b="0" dirty="0">
              <a:latin typeface="+mn-lt"/>
              <a:cs typeface="Times New Roman"/>
            </a:endParaRPr>
          </a:p>
          <a:p>
            <a:pPr marL="36385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363855" algn="l"/>
                <a:tab pos="364490" algn="l"/>
                <a:tab pos="5054600" algn="l"/>
                <a:tab pos="5340985" algn="l"/>
              </a:tabLst>
            </a:pPr>
            <a:r>
              <a:rPr b="0" spc="-204" dirty="0">
                <a:latin typeface="+mn-lt"/>
              </a:rPr>
              <a:t>Strong</a:t>
            </a:r>
            <a:r>
              <a:rPr b="0" spc="-80" dirty="0">
                <a:latin typeface="+mn-lt"/>
              </a:rPr>
              <a:t> </a:t>
            </a:r>
            <a:r>
              <a:rPr b="0" spc="-175" dirty="0">
                <a:latin typeface="+mn-lt"/>
              </a:rPr>
              <a:t>Reporting	</a:t>
            </a:r>
            <a:r>
              <a:rPr b="0" dirty="0">
                <a:solidFill>
                  <a:srgbClr val="F46720"/>
                </a:solidFill>
                <a:latin typeface="+mn-lt"/>
              </a:rPr>
              <a:t>•	</a:t>
            </a:r>
            <a:r>
              <a:rPr b="0" spc="-120" dirty="0">
                <a:latin typeface="+mn-lt"/>
              </a:rPr>
              <a:t>Well </a:t>
            </a:r>
            <a:r>
              <a:rPr b="0" spc="-155" dirty="0">
                <a:latin typeface="+mn-lt"/>
              </a:rPr>
              <a:t>Ordered </a:t>
            </a:r>
            <a:r>
              <a:rPr b="0" spc="-250" dirty="0">
                <a:latin typeface="+mn-lt"/>
              </a:rPr>
              <a:t>Test</a:t>
            </a:r>
            <a:r>
              <a:rPr b="0" spc="-175" dirty="0">
                <a:latin typeface="+mn-lt"/>
              </a:rPr>
              <a:t> </a:t>
            </a:r>
            <a:r>
              <a:rPr b="0" spc="-305" dirty="0">
                <a:latin typeface="+mn-lt"/>
              </a:rPr>
              <a:t>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712597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250" dirty="0">
                <a:solidFill>
                  <a:srgbClr val="000000"/>
                </a:solidFill>
                <a:latin typeface="+mj-lt"/>
              </a:rPr>
              <a:t>Why </a:t>
            </a:r>
            <a:r>
              <a:rPr sz="3600" spc="-225" dirty="0">
                <a:solidFill>
                  <a:srgbClr val="000000"/>
                </a:solidFill>
                <a:latin typeface="+mj-lt"/>
              </a:rPr>
              <a:t>We </a:t>
            </a:r>
            <a:r>
              <a:rPr sz="3600" spc="-385" dirty="0" smtClean="0">
                <a:solidFill>
                  <a:srgbClr val="000000"/>
                </a:solidFill>
                <a:latin typeface="+mj-lt"/>
              </a:rPr>
              <a:t>Cho</a:t>
            </a:r>
            <a:r>
              <a:rPr lang="en-US" sz="3600" spc="-385" dirty="0" smtClean="0">
                <a:solidFill>
                  <a:srgbClr val="000000"/>
                </a:solidFill>
                <a:latin typeface="+mj-lt"/>
              </a:rPr>
              <a:t>o</a:t>
            </a:r>
            <a:r>
              <a:rPr sz="3600" spc="-385" dirty="0" smtClean="0">
                <a:solidFill>
                  <a:srgbClr val="000000"/>
                </a:solidFill>
                <a:latin typeface="+mj-lt"/>
              </a:rPr>
              <a:t>se </a:t>
            </a:r>
            <a:r>
              <a:rPr sz="3600" spc="-300" dirty="0">
                <a:solidFill>
                  <a:srgbClr val="000000"/>
                </a:solidFill>
                <a:latin typeface="+mj-lt"/>
              </a:rPr>
              <a:t>TestRail </a:t>
            </a:r>
            <a:r>
              <a:rPr sz="3600" spc="-380" dirty="0">
                <a:solidFill>
                  <a:srgbClr val="000000"/>
                </a:solidFill>
                <a:latin typeface="+mj-lt"/>
              </a:rPr>
              <a:t>as </a:t>
            </a:r>
            <a:r>
              <a:rPr sz="3600" spc="-210" dirty="0">
                <a:solidFill>
                  <a:srgbClr val="000000"/>
                </a:solidFill>
                <a:latin typeface="+mj-lt"/>
              </a:rPr>
              <a:t>our </a:t>
            </a:r>
            <a:r>
              <a:rPr sz="3600" spc="-135" dirty="0">
                <a:solidFill>
                  <a:srgbClr val="000000"/>
                </a:solidFill>
                <a:latin typeface="+mj-lt"/>
              </a:rPr>
              <a:t>TM</a:t>
            </a:r>
            <a:r>
              <a:rPr sz="3600" spc="-585" dirty="0">
                <a:solidFill>
                  <a:srgbClr val="000000"/>
                </a:solidFill>
                <a:latin typeface="+mj-lt"/>
              </a:rPr>
              <a:t> </a:t>
            </a:r>
            <a:r>
              <a:rPr sz="3600" spc="-360" dirty="0">
                <a:solidFill>
                  <a:srgbClr val="000000"/>
                </a:solidFill>
                <a:latin typeface="+mj-lt"/>
              </a:rPr>
              <a:t>Tool?</a:t>
            </a:r>
            <a:endParaRPr sz="3600" dirty="0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7088" y="1386332"/>
            <a:ext cx="83898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286385">
              <a:lnSpc>
                <a:spcPct val="100000"/>
              </a:lnSpc>
              <a:spcBef>
                <a:spcPts val="100"/>
              </a:spcBef>
              <a:buClr>
                <a:srgbClr val="F46720"/>
              </a:buClr>
              <a:buFont typeface="Arial"/>
              <a:buChar char="•"/>
              <a:tabLst>
                <a:tab pos="363855" algn="l"/>
                <a:tab pos="364490" algn="l"/>
                <a:tab pos="5054600" algn="l"/>
                <a:tab pos="5340985" algn="l"/>
              </a:tabLst>
            </a:pPr>
            <a:endParaRPr b="0" spc="-305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1550"/>
            <a:ext cx="8458200" cy="348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7100" marR="508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Introduction </a:t>
            </a:r>
            <a:r>
              <a:rPr spc="-445" dirty="0"/>
              <a:t>To </a:t>
            </a:r>
            <a:r>
              <a:rPr spc="-280" dirty="0"/>
              <a:t>TestRail  </a:t>
            </a:r>
            <a:r>
              <a:rPr spc="-280" dirty="0">
                <a:solidFill>
                  <a:schemeClr val="accent6">
                    <a:lumMod val="75000"/>
                  </a:schemeClr>
                </a:solidFill>
              </a:rPr>
              <a:t>TestRail</a:t>
            </a:r>
            <a:r>
              <a:rPr spc="-19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-330" dirty="0">
                <a:solidFill>
                  <a:schemeClr val="accent6">
                    <a:lumMod val="75000"/>
                  </a:schemeClr>
                </a:solidFill>
              </a:rPr>
              <a:t>Screens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326580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280" dirty="0">
                <a:solidFill>
                  <a:srgbClr val="000000"/>
                </a:solidFill>
                <a:latin typeface="+mj-lt"/>
              </a:rPr>
              <a:t>Dashboard</a:t>
            </a:r>
            <a:r>
              <a:rPr sz="3600" spc="-229" dirty="0">
                <a:solidFill>
                  <a:srgbClr val="000000"/>
                </a:solidFill>
                <a:latin typeface="+mj-lt"/>
              </a:rPr>
              <a:t> </a:t>
            </a:r>
            <a:r>
              <a:rPr sz="3600" spc="-320" dirty="0">
                <a:solidFill>
                  <a:srgbClr val="000000"/>
                </a:solidFill>
                <a:latin typeface="+mj-lt"/>
              </a:rPr>
              <a:t>Screen</a:t>
            </a:r>
            <a:endParaRPr sz="3600" dirty="0">
              <a:latin typeface="+mj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1" y="920495"/>
            <a:ext cx="8046720" cy="3556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25901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25" dirty="0">
                <a:solidFill>
                  <a:srgbClr val="000000"/>
                </a:solidFill>
              </a:rPr>
              <a:t>Project</a:t>
            </a:r>
            <a:r>
              <a:rPr sz="3400" spc="-245" dirty="0">
                <a:solidFill>
                  <a:srgbClr val="000000"/>
                </a:solidFill>
              </a:rPr>
              <a:t> </a:t>
            </a:r>
            <a:r>
              <a:rPr sz="3400" spc="-320" dirty="0">
                <a:solidFill>
                  <a:srgbClr val="000000"/>
                </a:solidFill>
              </a:rPr>
              <a:t>Screen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457200" y="1018032"/>
            <a:ext cx="8284464" cy="3438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98180"/>
            <a:ext cx="2023533" cy="569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7100" marR="508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Introduction </a:t>
            </a:r>
            <a:r>
              <a:rPr spc="-445" dirty="0"/>
              <a:t>To </a:t>
            </a:r>
            <a:r>
              <a:rPr spc="-280" dirty="0"/>
              <a:t>TestRail  </a:t>
            </a:r>
            <a:r>
              <a:rPr spc="-330" dirty="0">
                <a:solidFill>
                  <a:srgbClr val="F46720"/>
                </a:solidFill>
              </a:rPr>
              <a:t>Test</a:t>
            </a:r>
            <a:r>
              <a:rPr spc="-170" dirty="0">
                <a:solidFill>
                  <a:srgbClr val="F46720"/>
                </a:solidFill>
              </a:rPr>
              <a:t> </a:t>
            </a:r>
            <a:r>
              <a:rPr spc="-405" dirty="0">
                <a:solidFill>
                  <a:srgbClr val="F46720"/>
                </a:solidFill>
              </a:rPr>
              <a:t>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18383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355" dirty="0">
                <a:solidFill>
                  <a:srgbClr val="000000"/>
                </a:solidFill>
              </a:rPr>
              <a:t>Test</a:t>
            </a:r>
            <a:r>
              <a:rPr sz="3400" spc="-250" dirty="0">
                <a:solidFill>
                  <a:srgbClr val="000000"/>
                </a:solidFill>
              </a:rPr>
              <a:t> </a:t>
            </a:r>
            <a:r>
              <a:rPr sz="3400" spc="-425" dirty="0">
                <a:solidFill>
                  <a:srgbClr val="000000"/>
                </a:solidFill>
              </a:rPr>
              <a:t>Cases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152400" y="1277111"/>
            <a:ext cx="8810244" cy="2578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29972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355" dirty="0">
                <a:solidFill>
                  <a:srgbClr val="000000"/>
                </a:solidFill>
              </a:rPr>
              <a:t>Test </a:t>
            </a:r>
            <a:r>
              <a:rPr sz="3400" spc="-400" dirty="0">
                <a:solidFill>
                  <a:srgbClr val="000000"/>
                </a:solidFill>
              </a:rPr>
              <a:t>Case</a:t>
            </a:r>
            <a:r>
              <a:rPr sz="3400" spc="-60" dirty="0">
                <a:solidFill>
                  <a:srgbClr val="000000"/>
                </a:solidFill>
              </a:rPr>
              <a:t> </a:t>
            </a:r>
            <a:r>
              <a:rPr sz="3400" spc="-260" dirty="0">
                <a:solidFill>
                  <a:srgbClr val="000000"/>
                </a:solidFill>
              </a:rPr>
              <a:t>Editing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487680" y="1063752"/>
            <a:ext cx="7589520" cy="341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35871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355" dirty="0">
                <a:solidFill>
                  <a:srgbClr val="000000"/>
                </a:solidFill>
              </a:rPr>
              <a:t>Test </a:t>
            </a:r>
            <a:r>
              <a:rPr sz="3400" spc="-400" dirty="0">
                <a:solidFill>
                  <a:srgbClr val="000000"/>
                </a:solidFill>
              </a:rPr>
              <a:t>Case</a:t>
            </a:r>
            <a:r>
              <a:rPr sz="3400" spc="-35" dirty="0">
                <a:solidFill>
                  <a:srgbClr val="000000"/>
                </a:solidFill>
              </a:rPr>
              <a:t> </a:t>
            </a:r>
            <a:r>
              <a:rPr sz="3400" spc="-280" dirty="0">
                <a:solidFill>
                  <a:srgbClr val="000000"/>
                </a:solidFill>
              </a:rPr>
              <a:t>Templates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1371600" y="960118"/>
            <a:ext cx="4876800" cy="4073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46018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40" dirty="0">
                <a:solidFill>
                  <a:srgbClr val="000000"/>
                </a:solidFill>
              </a:rPr>
              <a:t>Exploratory </a:t>
            </a:r>
            <a:r>
              <a:rPr sz="3400" spc="-320" dirty="0">
                <a:solidFill>
                  <a:srgbClr val="000000"/>
                </a:solidFill>
              </a:rPr>
              <a:t>Testing</a:t>
            </a:r>
            <a:r>
              <a:rPr sz="3400" spc="-160" dirty="0">
                <a:solidFill>
                  <a:srgbClr val="000000"/>
                </a:solidFill>
              </a:rPr>
              <a:t> </a:t>
            </a:r>
            <a:r>
              <a:rPr sz="3400" spc="-145" dirty="0">
                <a:solidFill>
                  <a:srgbClr val="000000"/>
                </a:solidFill>
              </a:rPr>
              <a:t>Mode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1295401" y="1030224"/>
            <a:ext cx="6172200" cy="3294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3134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spc="-285" dirty="0" smtClean="0">
                <a:solidFill>
                  <a:srgbClr val="000000"/>
                </a:solidFill>
                <a:latin typeface="+mj-lt"/>
              </a:rPr>
              <a:t>Agenda</a:t>
            </a:r>
            <a:endParaRPr sz="34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816" y="1126616"/>
            <a:ext cx="532447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46720"/>
              </a:buClr>
              <a:tabLst>
                <a:tab pos="299085" algn="l"/>
                <a:tab pos="299720" algn="l"/>
              </a:tabLst>
            </a:pPr>
            <a:endParaRPr lang="en-US" sz="2400" spc="-180" dirty="0" smtClean="0">
              <a:solidFill>
                <a:srgbClr val="333333"/>
              </a:solidFill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180" dirty="0" smtClean="0">
                <a:solidFill>
                  <a:srgbClr val="333333"/>
                </a:solidFill>
                <a:cs typeface="Arial"/>
              </a:rPr>
              <a:t>Challenges in Software Testing</a:t>
            </a:r>
          </a:p>
          <a:p>
            <a:pPr marL="12700">
              <a:lnSpc>
                <a:spcPct val="100000"/>
              </a:lnSpc>
              <a:buClr>
                <a:srgbClr val="F46720"/>
              </a:buClr>
              <a:tabLst>
                <a:tab pos="299085" algn="l"/>
                <a:tab pos="299720" algn="l"/>
              </a:tabLst>
            </a:pPr>
            <a:endParaRPr lang="en-US" sz="2400" spc="-180" dirty="0">
              <a:solidFill>
                <a:srgbClr val="333333"/>
              </a:solidFill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80" dirty="0" smtClean="0">
                <a:solidFill>
                  <a:srgbClr val="333333"/>
                </a:solidFill>
                <a:cs typeface="Arial"/>
              </a:rPr>
              <a:t>Why </a:t>
            </a:r>
            <a:r>
              <a:rPr sz="2400" spc="-155" dirty="0">
                <a:solidFill>
                  <a:srgbClr val="333333"/>
                </a:solidFill>
                <a:cs typeface="Arial"/>
              </a:rPr>
              <a:t>We </a:t>
            </a:r>
            <a:r>
              <a:rPr sz="2400" spc="-270" dirty="0" smtClean="0">
                <a:solidFill>
                  <a:srgbClr val="333333"/>
                </a:solidFill>
                <a:cs typeface="Arial"/>
              </a:rPr>
              <a:t>Cho</a:t>
            </a:r>
            <a:r>
              <a:rPr lang="en-US" sz="2400" spc="-270" dirty="0" smtClean="0">
                <a:solidFill>
                  <a:srgbClr val="333333"/>
                </a:solidFill>
                <a:cs typeface="Arial"/>
              </a:rPr>
              <a:t>o</a:t>
            </a:r>
            <a:r>
              <a:rPr sz="2400" spc="-270" dirty="0" smtClean="0">
                <a:solidFill>
                  <a:srgbClr val="333333"/>
                </a:solidFill>
                <a:cs typeface="Arial"/>
              </a:rPr>
              <a:t>se </a:t>
            </a:r>
            <a:r>
              <a:rPr sz="2400" spc="-210" dirty="0">
                <a:solidFill>
                  <a:srgbClr val="333333"/>
                </a:solidFill>
                <a:cs typeface="Arial"/>
              </a:rPr>
              <a:t>TestRail </a:t>
            </a:r>
            <a:r>
              <a:rPr sz="2400" spc="-265" dirty="0">
                <a:solidFill>
                  <a:srgbClr val="333333"/>
                </a:solidFill>
                <a:cs typeface="Arial"/>
              </a:rPr>
              <a:t>as </a:t>
            </a:r>
            <a:r>
              <a:rPr lang="en-US" sz="2400" spc="-265" dirty="0" smtClean="0">
                <a:solidFill>
                  <a:srgbClr val="333333"/>
                </a:solidFill>
                <a:cs typeface="Arial"/>
              </a:rPr>
              <a:t> </a:t>
            </a:r>
            <a:r>
              <a:rPr sz="2400" spc="-145" dirty="0" smtClean="0">
                <a:solidFill>
                  <a:srgbClr val="333333"/>
                </a:solidFill>
                <a:cs typeface="Arial"/>
              </a:rPr>
              <a:t>our </a:t>
            </a:r>
            <a:r>
              <a:rPr sz="2400" spc="-95" dirty="0">
                <a:solidFill>
                  <a:srgbClr val="333333"/>
                </a:solidFill>
                <a:cs typeface="Arial"/>
              </a:rPr>
              <a:t>TM</a:t>
            </a:r>
            <a:r>
              <a:rPr sz="2400" spc="-505" dirty="0">
                <a:solidFill>
                  <a:srgbClr val="333333"/>
                </a:solidFill>
                <a:cs typeface="Arial"/>
              </a:rPr>
              <a:t> </a:t>
            </a:r>
            <a:r>
              <a:rPr sz="2400" spc="-254" dirty="0">
                <a:solidFill>
                  <a:srgbClr val="333333"/>
                </a:solidFill>
                <a:cs typeface="Arial"/>
              </a:rPr>
              <a:t>Tool?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46720"/>
              </a:buClr>
              <a:buFont typeface="Arial"/>
              <a:buChar char="•"/>
            </a:pPr>
            <a:endParaRPr sz="2400" dirty="0"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35" dirty="0">
                <a:solidFill>
                  <a:srgbClr val="333333"/>
                </a:solidFill>
                <a:cs typeface="Arial"/>
              </a:rPr>
              <a:t>Introduction </a:t>
            </a:r>
            <a:r>
              <a:rPr sz="2400" spc="-90" dirty="0">
                <a:solidFill>
                  <a:srgbClr val="333333"/>
                </a:solidFill>
                <a:cs typeface="Arial"/>
              </a:rPr>
              <a:t>to</a:t>
            </a:r>
            <a:r>
              <a:rPr sz="2400" spc="-120" dirty="0">
                <a:solidFill>
                  <a:srgbClr val="333333"/>
                </a:solidFill>
                <a:cs typeface="Arial"/>
              </a:rPr>
              <a:t> </a:t>
            </a:r>
            <a:r>
              <a:rPr sz="2400" spc="-210" dirty="0">
                <a:solidFill>
                  <a:srgbClr val="333333"/>
                </a:solidFill>
                <a:cs typeface="Arial"/>
              </a:rPr>
              <a:t>TestRail</a:t>
            </a:r>
            <a:endParaRPr sz="2400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7100" marR="508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Introduction </a:t>
            </a:r>
            <a:r>
              <a:rPr spc="-445" dirty="0"/>
              <a:t>To </a:t>
            </a:r>
            <a:r>
              <a:rPr spc="-280" dirty="0"/>
              <a:t>TestRail  </a:t>
            </a:r>
            <a:r>
              <a:rPr spc="-330" dirty="0">
                <a:solidFill>
                  <a:srgbClr val="F46720"/>
                </a:solidFill>
              </a:rPr>
              <a:t>Test </a:t>
            </a:r>
            <a:r>
              <a:rPr spc="-375" dirty="0">
                <a:solidFill>
                  <a:srgbClr val="F46720"/>
                </a:solidFill>
              </a:rPr>
              <a:t>Runs </a:t>
            </a:r>
            <a:r>
              <a:rPr spc="-55" dirty="0">
                <a:solidFill>
                  <a:srgbClr val="F46720"/>
                </a:solidFill>
              </a:rPr>
              <a:t>&amp;</a:t>
            </a:r>
            <a:r>
              <a:rPr spc="-335" dirty="0">
                <a:solidFill>
                  <a:srgbClr val="F46720"/>
                </a:solidFill>
              </a:rPr>
              <a:t> </a:t>
            </a:r>
            <a:r>
              <a:rPr spc="-300" dirty="0">
                <a:solidFill>
                  <a:srgbClr val="F46720"/>
                </a:solidFill>
              </a:rPr>
              <a:t>Plans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42652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305" dirty="0">
                <a:solidFill>
                  <a:srgbClr val="000000"/>
                </a:solidFill>
              </a:rPr>
              <a:t>Add </a:t>
            </a:r>
            <a:r>
              <a:rPr sz="3400" spc="-355" dirty="0">
                <a:solidFill>
                  <a:srgbClr val="000000"/>
                </a:solidFill>
              </a:rPr>
              <a:t>Test </a:t>
            </a:r>
            <a:r>
              <a:rPr sz="3400" spc="-320" dirty="0">
                <a:solidFill>
                  <a:srgbClr val="000000"/>
                </a:solidFill>
              </a:rPr>
              <a:t>Plans </a:t>
            </a:r>
            <a:r>
              <a:rPr sz="3400" spc="-200" dirty="0">
                <a:solidFill>
                  <a:srgbClr val="000000"/>
                </a:solidFill>
              </a:rPr>
              <a:t>–</a:t>
            </a:r>
            <a:r>
              <a:rPr sz="3400" spc="229" dirty="0">
                <a:solidFill>
                  <a:srgbClr val="000000"/>
                </a:solidFill>
              </a:rPr>
              <a:t> </a:t>
            </a:r>
            <a:r>
              <a:rPr sz="3400" spc="-275" dirty="0">
                <a:solidFill>
                  <a:srgbClr val="000000"/>
                </a:solidFill>
              </a:rPr>
              <a:t>Sprints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172212" y="1267967"/>
            <a:ext cx="8799576" cy="2354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2533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305" dirty="0">
                <a:solidFill>
                  <a:srgbClr val="000000"/>
                </a:solidFill>
              </a:rPr>
              <a:t>Add </a:t>
            </a:r>
            <a:r>
              <a:rPr sz="3400" spc="-355" dirty="0">
                <a:solidFill>
                  <a:srgbClr val="000000"/>
                </a:solidFill>
              </a:rPr>
              <a:t>Test</a:t>
            </a:r>
            <a:r>
              <a:rPr sz="3400" spc="-110" dirty="0">
                <a:solidFill>
                  <a:srgbClr val="000000"/>
                </a:solidFill>
              </a:rPr>
              <a:t> </a:t>
            </a:r>
            <a:r>
              <a:rPr sz="3400" spc="-400" dirty="0">
                <a:solidFill>
                  <a:srgbClr val="000000"/>
                </a:solidFill>
              </a:rPr>
              <a:t>Runs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294131" y="1066800"/>
            <a:ext cx="8392669" cy="226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131" y="3714751"/>
            <a:ext cx="7630669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47986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65" dirty="0">
                <a:solidFill>
                  <a:srgbClr val="000000"/>
                </a:solidFill>
              </a:rPr>
              <a:t>Select </a:t>
            </a:r>
            <a:r>
              <a:rPr sz="3400" spc="-355" dirty="0">
                <a:solidFill>
                  <a:srgbClr val="000000"/>
                </a:solidFill>
              </a:rPr>
              <a:t>Test </a:t>
            </a:r>
            <a:r>
              <a:rPr sz="3400" spc="-405" dirty="0">
                <a:solidFill>
                  <a:srgbClr val="000000"/>
                </a:solidFill>
              </a:rPr>
              <a:t>Case </a:t>
            </a:r>
            <a:r>
              <a:rPr sz="3400" spc="-125" dirty="0">
                <a:solidFill>
                  <a:srgbClr val="000000"/>
                </a:solidFill>
              </a:rPr>
              <a:t>to</a:t>
            </a:r>
            <a:r>
              <a:rPr sz="3400" spc="-240" dirty="0">
                <a:solidFill>
                  <a:srgbClr val="000000"/>
                </a:solidFill>
              </a:rPr>
              <a:t> </a:t>
            </a:r>
            <a:r>
              <a:rPr sz="3400" spc="-305" dirty="0">
                <a:solidFill>
                  <a:srgbClr val="000000"/>
                </a:solidFill>
              </a:rPr>
              <a:t>Execute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609600" y="1025652"/>
            <a:ext cx="7543800" cy="3451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72891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355" dirty="0">
                <a:solidFill>
                  <a:srgbClr val="000000"/>
                </a:solidFill>
              </a:rPr>
              <a:t>Test Run </a:t>
            </a:r>
            <a:r>
              <a:rPr sz="3400" spc="-114" dirty="0">
                <a:solidFill>
                  <a:srgbClr val="000000"/>
                </a:solidFill>
              </a:rPr>
              <a:t>Main </a:t>
            </a:r>
            <a:r>
              <a:rPr sz="3400" spc="-320" dirty="0">
                <a:solidFill>
                  <a:srgbClr val="000000"/>
                </a:solidFill>
              </a:rPr>
              <a:t>Screen </a:t>
            </a:r>
            <a:r>
              <a:rPr sz="3400" spc="-245" dirty="0">
                <a:solidFill>
                  <a:srgbClr val="000000"/>
                </a:solidFill>
              </a:rPr>
              <a:t>and </a:t>
            </a:r>
            <a:r>
              <a:rPr sz="3400" spc="-355" dirty="0">
                <a:solidFill>
                  <a:srgbClr val="000000"/>
                </a:solidFill>
              </a:rPr>
              <a:t>Test</a:t>
            </a:r>
            <a:r>
              <a:rPr sz="3400" spc="-229" dirty="0">
                <a:solidFill>
                  <a:srgbClr val="000000"/>
                </a:solidFill>
              </a:rPr>
              <a:t> </a:t>
            </a:r>
            <a:r>
              <a:rPr sz="3400" spc="-285" dirty="0">
                <a:solidFill>
                  <a:srgbClr val="000000"/>
                </a:solidFill>
              </a:rPr>
              <a:t>Execution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457200" y="909827"/>
            <a:ext cx="7620000" cy="3185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63303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60" dirty="0">
                <a:solidFill>
                  <a:srgbClr val="000000"/>
                </a:solidFill>
              </a:rPr>
              <a:t>Simultaneous </a:t>
            </a:r>
            <a:r>
              <a:rPr sz="3400" spc="-350" dirty="0">
                <a:solidFill>
                  <a:srgbClr val="000000"/>
                </a:solidFill>
              </a:rPr>
              <a:t>Test </a:t>
            </a:r>
            <a:r>
              <a:rPr sz="3400" spc="-285" dirty="0">
                <a:solidFill>
                  <a:srgbClr val="000000"/>
                </a:solidFill>
              </a:rPr>
              <a:t>Execution</a:t>
            </a:r>
            <a:r>
              <a:rPr sz="3400" spc="95" dirty="0">
                <a:solidFill>
                  <a:srgbClr val="000000"/>
                </a:solidFill>
              </a:rPr>
              <a:t> </a:t>
            </a:r>
            <a:r>
              <a:rPr sz="3400" spc="-280" dirty="0">
                <a:solidFill>
                  <a:srgbClr val="000000"/>
                </a:solidFill>
              </a:rPr>
              <a:t>Status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469391" y="1018032"/>
            <a:ext cx="7607809" cy="3306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27520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60" dirty="0">
                <a:solidFill>
                  <a:srgbClr val="000000"/>
                </a:solidFill>
              </a:rPr>
              <a:t>3-Column</a:t>
            </a:r>
            <a:r>
              <a:rPr sz="3400" spc="-254" dirty="0">
                <a:solidFill>
                  <a:srgbClr val="000000"/>
                </a:solidFill>
              </a:rPr>
              <a:t> </a:t>
            </a:r>
            <a:r>
              <a:rPr sz="3400" spc="-175" dirty="0">
                <a:solidFill>
                  <a:srgbClr val="000000"/>
                </a:solidFill>
              </a:rPr>
              <a:t>View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457200" y="1063752"/>
            <a:ext cx="7696200" cy="3260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64941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95" dirty="0">
                <a:solidFill>
                  <a:srgbClr val="000000"/>
                </a:solidFill>
              </a:rPr>
              <a:t>References </a:t>
            </a:r>
            <a:r>
              <a:rPr sz="3400" spc="-200" dirty="0">
                <a:solidFill>
                  <a:srgbClr val="000000"/>
                </a:solidFill>
              </a:rPr>
              <a:t>– </a:t>
            </a:r>
            <a:r>
              <a:rPr sz="3400" spc="-265" dirty="0">
                <a:solidFill>
                  <a:srgbClr val="000000"/>
                </a:solidFill>
              </a:rPr>
              <a:t>Stories </a:t>
            </a:r>
            <a:r>
              <a:rPr sz="3400" spc="-310" dirty="0">
                <a:solidFill>
                  <a:srgbClr val="000000"/>
                </a:solidFill>
              </a:rPr>
              <a:t>Popup</a:t>
            </a:r>
            <a:r>
              <a:rPr sz="3400" spc="80" dirty="0">
                <a:solidFill>
                  <a:srgbClr val="000000"/>
                </a:solidFill>
              </a:rPr>
              <a:t> </a:t>
            </a:r>
            <a:r>
              <a:rPr sz="3400" spc="-190" dirty="0">
                <a:solidFill>
                  <a:srgbClr val="000000"/>
                </a:solidFill>
              </a:rPr>
              <a:t>Window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469391" y="1123188"/>
            <a:ext cx="8337804" cy="2948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7100" marR="508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Introduction </a:t>
            </a:r>
            <a:r>
              <a:rPr spc="-445" dirty="0"/>
              <a:t>To </a:t>
            </a:r>
            <a:r>
              <a:rPr spc="-280" dirty="0"/>
              <a:t>TestRail  </a:t>
            </a:r>
            <a:r>
              <a:rPr spc="-260" dirty="0">
                <a:solidFill>
                  <a:srgbClr val="F46720"/>
                </a:solidFill>
              </a:rPr>
              <a:t>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14160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600" dirty="0">
                <a:solidFill>
                  <a:srgbClr val="000000"/>
                </a:solidFill>
              </a:rPr>
              <a:t>R</a:t>
            </a:r>
            <a:r>
              <a:rPr sz="3400" spc="-225" dirty="0">
                <a:solidFill>
                  <a:srgbClr val="000000"/>
                </a:solidFill>
              </a:rPr>
              <a:t>eports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3276600" y="216406"/>
            <a:ext cx="2441448" cy="4875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1476" y="1802384"/>
            <a:ext cx="786104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7100" marR="5080">
              <a:lnSpc>
                <a:spcPct val="100000"/>
              </a:lnSpc>
              <a:spcBef>
                <a:spcPts val="105"/>
              </a:spcBef>
            </a:pPr>
            <a:r>
              <a:rPr lang="en-US" sz="3600" spc="-229" dirty="0" smtClean="0">
                <a:latin typeface="+mn-lt"/>
              </a:rPr>
              <a:t>Testing  Challenges</a:t>
            </a:r>
            <a:endParaRPr sz="3600" spc="-335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9624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14160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600" dirty="0">
                <a:solidFill>
                  <a:srgbClr val="000000"/>
                </a:solidFill>
              </a:rPr>
              <a:t>R</a:t>
            </a:r>
            <a:r>
              <a:rPr sz="3400" spc="-225" dirty="0">
                <a:solidFill>
                  <a:srgbClr val="000000"/>
                </a:solidFill>
              </a:rPr>
              <a:t>eports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609600" y="931163"/>
            <a:ext cx="7467600" cy="3240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167466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1476" y="1802384"/>
            <a:ext cx="7861046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7100" marR="508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Introduction </a:t>
            </a:r>
            <a:r>
              <a:rPr spc="-445" dirty="0"/>
              <a:t>To </a:t>
            </a:r>
            <a:r>
              <a:rPr spc="-280" dirty="0" err="1"/>
              <a:t>TestRail</a:t>
            </a:r>
            <a:r>
              <a:rPr spc="-280" dirty="0"/>
              <a:t>  </a:t>
            </a:r>
            <a:r>
              <a:rPr lang="en-US" sz="3600" spc="-415" dirty="0" smtClean="0">
                <a:solidFill>
                  <a:srgbClr val="F46720"/>
                </a:solidFill>
                <a:latin typeface="Arial" pitchFamily="34" charset="0"/>
                <a:cs typeface="Arial" pitchFamily="34" charset="0"/>
              </a:rPr>
              <a:t>JIRA I</a:t>
            </a:r>
            <a:r>
              <a:rPr sz="3600" spc="-170" dirty="0" smtClean="0">
                <a:solidFill>
                  <a:srgbClr val="F46720"/>
                </a:solidFill>
                <a:latin typeface="Arial" pitchFamily="34" charset="0"/>
                <a:cs typeface="Arial" pitchFamily="34" charset="0"/>
              </a:rPr>
              <a:t>ntegration</a:t>
            </a:r>
            <a:endParaRPr sz="3600" spc="-170" dirty="0">
              <a:solidFill>
                <a:srgbClr val="F4672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44170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445" dirty="0">
                <a:solidFill>
                  <a:srgbClr val="000000"/>
                </a:solidFill>
              </a:rPr>
              <a:t>JIRA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-185" dirty="0">
                <a:solidFill>
                  <a:srgbClr val="000000"/>
                </a:solidFill>
              </a:rPr>
              <a:t>Integration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83056"/>
            <a:ext cx="80530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30" dirty="0">
                <a:latin typeface="Trebuchet MS"/>
                <a:cs typeface="Trebuchet MS"/>
              </a:rPr>
              <a:t>You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can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reach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b="1" spc="-140" dirty="0">
                <a:latin typeface="Arial"/>
                <a:cs typeface="Arial"/>
              </a:rPr>
              <a:t>story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content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by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writing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story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ids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180" dirty="0">
                <a:latin typeface="Trebuchet MS"/>
                <a:cs typeface="Trebuchet MS"/>
              </a:rPr>
              <a:t>“</a:t>
            </a:r>
            <a:r>
              <a:rPr sz="2000" b="1" spc="-180" dirty="0">
                <a:latin typeface="Arial"/>
                <a:cs typeface="Arial"/>
              </a:rPr>
              <a:t>References</a:t>
            </a:r>
            <a:r>
              <a:rPr sz="2000" spc="-180" dirty="0">
                <a:latin typeface="Trebuchet MS"/>
                <a:cs typeface="Trebuchet MS"/>
              </a:rPr>
              <a:t>”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text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boxes.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marR="30734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30" dirty="0">
                <a:latin typeface="Trebuchet MS"/>
                <a:cs typeface="Trebuchet MS"/>
              </a:rPr>
              <a:t>You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can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see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content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preview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of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b="1" spc="-145" dirty="0">
                <a:latin typeface="Arial"/>
                <a:cs typeface="Arial"/>
              </a:rPr>
              <a:t>defects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by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writing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defect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ids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into  </a:t>
            </a:r>
            <a:r>
              <a:rPr sz="2000" spc="-165" dirty="0">
                <a:latin typeface="Trebuchet MS"/>
                <a:cs typeface="Trebuchet MS"/>
              </a:rPr>
              <a:t>“</a:t>
            </a:r>
            <a:r>
              <a:rPr sz="2000" b="1" spc="-165" dirty="0">
                <a:latin typeface="Arial"/>
                <a:cs typeface="Arial"/>
              </a:rPr>
              <a:t>Defects</a:t>
            </a:r>
            <a:r>
              <a:rPr sz="2000" spc="-165" dirty="0">
                <a:latin typeface="Trebuchet MS"/>
                <a:cs typeface="Trebuchet MS"/>
              </a:rPr>
              <a:t>” </a:t>
            </a:r>
            <a:r>
              <a:rPr sz="2000" spc="-140" dirty="0">
                <a:latin typeface="Trebuchet MS"/>
                <a:cs typeface="Trebuchet MS"/>
              </a:rPr>
              <a:t>text </a:t>
            </a:r>
            <a:r>
              <a:rPr sz="2000" spc="-110" dirty="0">
                <a:latin typeface="Trebuchet MS"/>
                <a:cs typeface="Trebuchet MS"/>
              </a:rPr>
              <a:t>boxes.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30" dirty="0">
                <a:latin typeface="Trebuchet MS"/>
                <a:cs typeface="Trebuchet MS"/>
              </a:rPr>
              <a:t>You </a:t>
            </a:r>
            <a:r>
              <a:rPr sz="2000" spc="-95" dirty="0">
                <a:latin typeface="Trebuchet MS"/>
                <a:cs typeface="Trebuchet MS"/>
              </a:rPr>
              <a:t>can </a:t>
            </a:r>
            <a:r>
              <a:rPr sz="2000" spc="-105" dirty="0">
                <a:latin typeface="Trebuchet MS"/>
                <a:cs typeface="Trebuchet MS"/>
              </a:rPr>
              <a:t>automatically </a:t>
            </a:r>
            <a:r>
              <a:rPr sz="2000" spc="-60" dirty="0">
                <a:latin typeface="Trebuchet MS"/>
                <a:cs typeface="Trebuchet MS"/>
              </a:rPr>
              <a:t>open </a:t>
            </a:r>
            <a:r>
              <a:rPr sz="2000" spc="-110" dirty="0">
                <a:latin typeface="Trebuchet MS"/>
                <a:cs typeface="Trebuchet MS"/>
              </a:rPr>
              <a:t>defects </a:t>
            </a:r>
            <a:r>
              <a:rPr sz="2000" spc="-80" dirty="0">
                <a:latin typeface="Trebuchet MS"/>
                <a:cs typeface="Trebuchet MS"/>
              </a:rPr>
              <a:t>inside </a:t>
            </a:r>
            <a:r>
              <a:rPr sz="2000" spc="-135" dirty="0">
                <a:latin typeface="Trebuchet MS"/>
                <a:cs typeface="Trebuchet MS"/>
              </a:rPr>
              <a:t>TestRail </a:t>
            </a:r>
            <a:r>
              <a:rPr sz="2000" spc="-80" dirty="0">
                <a:latin typeface="Trebuchet MS"/>
                <a:cs typeface="Trebuchet MS"/>
              </a:rPr>
              <a:t>by</a:t>
            </a:r>
            <a:r>
              <a:rPr sz="2000" spc="-47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clicking </a:t>
            </a:r>
            <a:r>
              <a:rPr sz="2000" spc="-195" dirty="0">
                <a:latin typeface="Trebuchet MS"/>
                <a:cs typeface="Trebuchet MS"/>
              </a:rPr>
              <a:t>“</a:t>
            </a:r>
            <a:r>
              <a:rPr sz="2000" b="1" spc="-195" dirty="0">
                <a:latin typeface="Arial"/>
                <a:cs typeface="Arial"/>
              </a:rPr>
              <a:t>push</a:t>
            </a:r>
            <a:r>
              <a:rPr sz="2000" spc="-195" dirty="0">
                <a:latin typeface="Trebuchet MS"/>
                <a:cs typeface="Trebuchet MS"/>
              </a:rPr>
              <a:t>” </a:t>
            </a:r>
            <a:r>
              <a:rPr sz="2000" spc="-100" dirty="0">
                <a:latin typeface="Trebuchet MS"/>
                <a:cs typeface="Trebuchet MS"/>
              </a:rPr>
              <a:t>link </a:t>
            </a:r>
            <a:r>
              <a:rPr sz="2000" spc="-120" dirty="0">
                <a:latin typeface="Trebuchet MS"/>
                <a:cs typeface="Trebuchet MS"/>
              </a:rPr>
              <a:t>at  </a:t>
            </a:r>
            <a:r>
              <a:rPr sz="2000" spc="-110" dirty="0">
                <a:latin typeface="Trebuchet MS"/>
                <a:cs typeface="Trebuchet MS"/>
              </a:rPr>
              <a:t>defects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section.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3332988"/>
            <a:ext cx="4800600" cy="129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21482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385" dirty="0">
                <a:solidFill>
                  <a:srgbClr val="000000"/>
                </a:solidFill>
              </a:rPr>
              <a:t>Push</a:t>
            </a:r>
            <a:r>
              <a:rPr sz="3400" spc="-229" dirty="0">
                <a:solidFill>
                  <a:srgbClr val="000000"/>
                </a:solidFill>
              </a:rPr>
              <a:t> </a:t>
            </a:r>
            <a:r>
              <a:rPr sz="3400" spc="-215" dirty="0">
                <a:solidFill>
                  <a:srgbClr val="000000"/>
                </a:solidFill>
              </a:rPr>
              <a:t>Defect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2362200" y="915922"/>
            <a:ext cx="4495800" cy="3560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47218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35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sz="3600" spc="-42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Cases </a:t>
            </a:r>
            <a:r>
              <a:rPr sz="3600" spc="-18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3600" spc="-44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JIRA</a:t>
            </a:r>
            <a:r>
              <a:rPr sz="3600" spc="-29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600" spc="-26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Story</a:t>
            </a:r>
            <a:endParaRPr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0774" y="971550"/>
            <a:ext cx="6478896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5656" y="2806484"/>
            <a:ext cx="5222159" cy="2204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52552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300" dirty="0">
                <a:solidFill>
                  <a:srgbClr val="000000"/>
                </a:solidFill>
              </a:rPr>
              <a:t>TestRail </a:t>
            </a:r>
            <a:r>
              <a:rPr sz="3600" spc="-445" dirty="0">
                <a:solidFill>
                  <a:srgbClr val="000000"/>
                </a:solidFill>
              </a:rPr>
              <a:t>JIRA</a:t>
            </a:r>
            <a:r>
              <a:rPr sz="3600" spc="-70" dirty="0">
                <a:solidFill>
                  <a:srgbClr val="000000"/>
                </a:solidFill>
              </a:rPr>
              <a:t> </a:t>
            </a:r>
            <a:r>
              <a:rPr sz="3600" spc="-280" dirty="0">
                <a:solidFill>
                  <a:srgbClr val="000000"/>
                </a:solidFill>
              </a:rPr>
              <a:t>Dashboard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467868" y="1063752"/>
            <a:ext cx="7499604" cy="3393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73126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Challenges in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Testing</a:t>
            </a:r>
            <a:endParaRPr sz="34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816" y="1126616"/>
            <a:ext cx="6469584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46720"/>
              </a:buClr>
              <a:tabLst>
                <a:tab pos="299085" algn="l"/>
                <a:tab pos="299720" algn="l"/>
              </a:tabLst>
            </a:pPr>
            <a:endParaRPr lang="en-US" spc="-180" dirty="0" smtClean="0">
              <a:solidFill>
                <a:srgbClr val="333333"/>
              </a:solidFill>
              <a:cs typeface="Arial"/>
            </a:endParaRP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4" dirty="0" smtClean="0">
                <a:cs typeface="Tw Cen MT"/>
              </a:rPr>
              <a:t>What </a:t>
            </a:r>
            <a:r>
              <a:rPr lang="en-US" dirty="0">
                <a:cs typeface="Tw Cen MT"/>
              </a:rPr>
              <a:t>should I</a:t>
            </a:r>
            <a:r>
              <a:rPr lang="en-US" spc="-56" dirty="0">
                <a:cs typeface="Tw Cen MT"/>
              </a:rPr>
              <a:t> </a:t>
            </a:r>
            <a:r>
              <a:rPr lang="en-US" dirty="0">
                <a:cs typeface="Tw Cen MT"/>
              </a:rPr>
              <a:t>test? </a:t>
            </a:r>
            <a:endParaRPr lang="en-US" spc="-180" dirty="0" smtClean="0">
              <a:solidFill>
                <a:srgbClr val="333333"/>
              </a:solidFill>
              <a:cs typeface="Arial"/>
            </a:endParaRP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cs typeface="Tw Cen MT"/>
              </a:rPr>
              <a:t>Where do I</a:t>
            </a:r>
            <a:r>
              <a:rPr lang="en-US" spc="-56" dirty="0">
                <a:cs typeface="Tw Cen MT"/>
              </a:rPr>
              <a:t> </a:t>
            </a:r>
            <a:r>
              <a:rPr lang="en-US" dirty="0">
                <a:cs typeface="Tw Cen MT"/>
              </a:rPr>
              <a:t>test? </a:t>
            </a:r>
            <a:endParaRPr dirty="0" smtClean="0">
              <a:cs typeface="Times New Roman"/>
            </a:endParaRP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Tw Cen MT"/>
                <a:cs typeface="Tw Cen MT"/>
              </a:rPr>
              <a:t>Difficulties with </a:t>
            </a:r>
            <a:r>
              <a:rPr lang="en-US" dirty="0" smtClean="0">
                <a:latin typeface="Tw Cen MT"/>
                <a:cs typeface="Tw Cen MT"/>
              </a:rPr>
              <a:t>requirements.</a:t>
            </a: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4" dirty="0" smtClean="0">
                <a:cs typeface="Tw Cen MT"/>
              </a:rPr>
              <a:t>Test Cases Coverage</a:t>
            </a: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4" dirty="0" smtClean="0">
                <a:cs typeface="Tw Cen MT"/>
              </a:rPr>
              <a:t>Hours Tracking</a:t>
            </a: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4" dirty="0" smtClean="0">
                <a:cs typeface="Tw Cen MT"/>
              </a:rPr>
              <a:t>Estimation</a:t>
            </a: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4" dirty="0" smtClean="0">
                <a:cs typeface="Tw Cen MT"/>
              </a:rPr>
              <a:t>Configurations</a:t>
            </a: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4" dirty="0" smtClean="0">
                <a:cs typeface="Tw Cen MT"/>
              </a:rPr>
              <a:t>Reports</a:t>
            </a: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4" dirty="0" smtClean="0">
                <a:cs typeface="Tw Cen MT"/>
              </a:rPr>
              <a:t>Test cases tracking</a:t>
            </a: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Tw Cen MT"/>
                <a:cs typeface="Tw Cen MT"/>
              </a:rPr>
              <a:t>Keeping in synch </a:t>
            </a:r>
            <a:r>
              <a:rPr lang="en-US" spc="-4" dirty="0">
                <a:latin typeface="Tw Cen MT"/>
                <a:cs typeface="Tw Cen MT"/>
              </a:rPr>
              <a:t>with</a:t>
            </a:r>
            <a:r>
              <a:rPr lang="en-US" spc="-64" dirty="0">
                <a:latin typeface="Tw Cen MT"/>
                <a:cs typeface="Tw Cen MT"/>
              </a:rPr>
              <a:t> </a:t>
            </a:r>
            <a:r>
              <a:rPr lang="en-US" dirty="0" smtClean="0">
                <a:latin typeface="Tw Cen MT"/>
                <a:cs typeface="Tw Cen MT"/>
              </a:rPr>
              <a:t>team</a:t>
            </a: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 smtClean="0">
                <a:latin typeface="Tw Cen MT"/>
                <a:cs typeface="Tw Cen MT"/>
              </a:rPr>
              <a:t>Excel sheet Management</a:t>
            </a: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 smtClean="0">
                <a:latin typeface="Tw Cen MT"/>
                <a:cs typeface="Tw Cen MT"/>
              </a:rPr>
              <a:t>Test cases categorization</a:t>
            </a:r>
          </a:p>
          <a:p>
            <a:pPr marL="12700">
              <a:buClr>
                <a:srgbClr val="F46720"/>
              </a:buClr>
              <a:tabLst>
                <a:tab pos="299085" algn="l"/>
                <a:tab pos="299720" algn="l"/>
              </a:tabLst>
            </a:pPr>
            <a:endParaRPr lang="en-US" spc="-4" dirty="0" smtClean="0">
              <a:cs typeface="Tw Cen MT"/>
            </a:endParaRP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cs typeface="Tw Cen MT"/>
            </a:endParaRPr>
          </a:p>
          <a:p>
            <a:pPr marL="29908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endParaRPr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616966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spc="-285" dirty="0" smtClean="0">
                <a:solidFill>
                  <a:srgbClr val="000000"/>
                </a:solidFill>
                <a:latin typeface="+mj-lt"/>
              </a:rPr>
              <a:t>What is Test Management?</a:t>
            </a:r>
            <a:endParaRPr sz="34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816" y="1126616"/>
            <a:ext cx="6469584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pc="-180" dirty="0" smtClean="0">
              <a:solidFill>
                <a:srgbClr val="333333"/>
              </a:solidFill>
              <a:cs typeface="Arial"/>
            </a:endParaRP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 smtClean="0">
                <a:ea typeface="Segoe UI Symbol" pitchFamily="34" charset="0"/>
                <a:cs typeface="Tw Cen MT"/>
              </a:rPr>
              <a:t>important </a:t>
            </a:r>
            <a:r>
              <a:rPr lang="en-US" dirty="0">
                <a:ea typeface="Segoe UI Symbol" pitchFamily="34" charset="0"/>
                <a:cs typeface="Tw Cen MT"/>
              </a:rPr>
              <a:t>part </a:t>
            </a:r>
            <a:r>
              <a:rPr lang="en-US" spc="-8" dirty="0">
                <a:ea typeface="Segoe UI Symbol" pitchFamily="34" charset="0"/>
                <a:cs typeface="Tw Cen MT"/>
              </a:rPr>
              <a:t>of </a:t>
            </a:r>
            <a:r>
              <a:rPr lang="en-US" spc="-4" dirty="0">
                <a:ea typeface="Segoe UI Symbol" pitchFamily="34" charset="0"/>
                <a:cs typeface="Tw Cen MT"/>
              </a:rPr>
              <a:t>software </a:t>
            </a:r>
            <a:r>
              <a:rPr lang="en-US" dirty="0">
                <a:ea typeface="Segoe UI Symbol" pitchFamily="34" charset="0"/>
                <a:cs typeface="Tw Cen MT"/>
              </a:rPr>
              <a:t>quality </a:t>
            </a:r>
            <a:r>
              <a:rPr lang="en-US" spc="-4" dirty="0">
                <a:ea typeface="Segoe UI Symbol" pitchFamily="34" charset="0"/>
                <a:cs typeface="Tw Cen MT"/>
              </a:rPr>
              <a:t>is </a:t>
            </a:r>
            <a:r>
              <a:rPr lang="en-US" dirty="0">
                <a:ea typeface="Segoe UI Symbol" pitchFamily="34" charset="0"/>
                <a:cs typeface="Tw Cen MT"/>
              </a:rPr>
              <a:t>the process of testing and validating the  software</a:t>
            </a:r>
          </a:p>
          <a:p>
            <a:pPr marL="12700">
              <a:lnSpc>
                <a:spcPct val="100000"/>
              </a:lnSpc>
              <a:buClr>
                <a:srgbClr val="F46720"/>
              </a:buClr>
              <a:tabLst>
                <a:tab pos="299085" algn="l"/>
                <a:tab pos="299720" algn="l"/>
              </a:tabLst>
            </a:pPr>
            <a:endParaRPr lang="en-US" spc="-180" dirty="0">
              <a:solidFill>
                <a:srgbClr val="333333"/>
              </a:solidFill>
              <a:cs typeface="Arial"/>
            </a:endParaRP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i="1" dirty="0" smtClean="0">
                <a:cs typeface="Arial"/>
              </a:rPr>
              <a:t>T</a:t>
            </a:r>
            <a:r>
              <a:rPr lang="en-US" i="1" dirty="0" smtClean="0">
                <a:cs typeface="Tw Cen MT"/>
              </a:rPr>
              <a:t>est </a:t>
            </a:r>
            <a:r>
              <a:rPr lang="en-US" i="1" spc="-4" dirty="0">
                <a:cs typeface="Tw Cen MT"/>
              </a:rPr>
              <a:t>management </a:t>
            </a:r>
            <a:r>
              <a:rPr lang="en-US" spc="-4" dirty="0">
                <a:cs typeface="Tw Cen MT"/>
              </a:rPr>
              <a:t>is </a:t>
            </a:r>
            <a:r>
              <a:rPr lang="en-US" dirty="0">
                <a:cs typeface="Tw Cen MT"/>
              </a:rPr>
              <a:t>the practice of organizing </a:t>
            </a:r>
            <a:r>
              <a:rPr lang="en-US" spc="-4" dirty="0">
                <a:cs typeface="Tw Cen MT"/>
              </a:rPr>
              <a:t>and </a:t>
            </a:r>
            <a:r>
              <a:rPr lang="en-US" dirty="0">
                <a:cs typeface="Tw Cen MT"/>
              </a:rPr>
              <a:t>controlling the process and  artifacts </a:t>
            </a:r>
            <a:r>
              <a:rPr lang="en-US" spc="-4" dirty="0">
                <a:cs typeface="Tw Cen MT"/>
              </a:rPr>
              <a:t>required </a:t>
            </a:r>
            <a:r>
              <a:rPr lang="en-US" dirty="0">
                <a:cs typeface="Tw Cen MT"/>
              </a:rPr>
              <a:t>for the testing</a:t>
            </a:r>
            <a:r>
              <a:rPr lang="en-US" spc="-23" dirty="0">
                <a:cs typeface="Tw Cen MT"/>
              </a:rPr>
              <a:t> </a:t>
            </a:r>
            <a:r>
              <a:rPr lang="en-US" dirty="0">
                <a:cs typeface="Tw Cen MT"/>
              </a:rPr>
              <a:t>effort.</a:t>
            </a:r>
          </a:p>
          <a:p>
            <a:pPr marL="29908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endParaRPr dirty="0">
              <a:cs typeface="Times New Roman"/>
            </a:endParaRP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 smtClean="0">
                <a:cs typeface="Tw Cen MT"/>
              </a:rPr>
              <a:t>The </a:t>
            </a:r>
            <a:r>
              <a:rPr lang="en-US" dirty="0">
                <a:cs typeface="Tw Cen MT"/>
              </a:rPr>
              <a:t>general goal of test management </a:t>
            </a:r>
            <a:r>
              <a:rPr lang="en-US" spc="-4" dirty="0">
                <a:cs typeface="Tw Cen MT"/>
              </a:rPr>
              <a:t>is </a:t>
            </a:r>
            <a:r>
              <a:rPr lang="en-US" i="1" dirty="0">
                <a:cs typeface="Tw Cen MT"/>
              </a:rPr>
              <a:t>to allow teams </a:t>
            </a:r>
            <a:r>
              <a:rPr lang="en-US" b="1" i="1" dirty="0">
                <a:cs typeface="Tw Cen MT"/>
              </a:rPr>
              <a:t>to plan</a:t>
            </a:r>
            <a:r>
              <a:rPr lang="en-US" i="1" dirty="0">
                <a:cs typeface="Tw Cen MT"/>
              </a:rPr>
              <a:t>, </a:t>
            </a:r>
            <a:r>
              <a:rPr lang="en-US" b="1" i="1" spc="-4" dirty="0">
                <a:cs typeface="Tw Cen MT"/>
              </a:rPr>
              <a:t>develop</a:t>
            </a:r>
            <a:r>
              <a:rPr lang="en-US" i="1" spc="-4" dirty="0">
                <a:cs typeface="Tw Cen MT"/>
              </a:rPr>
              <a:t>, </a:t>
            </a:r>
            <a:r>
              <a:rPr lang="en-US" b="1" i="1" dirty="0" smtClean="0">
                <a:cs typeface="Tw Cen MT"/>
              </a:rPr>
              <a:t>execute</a:t>
            </a:r>
            <a:r>
              <a:rPr lang="en-US" i="1" dirty="0">
                <a:cs typeface="Tw Cen MT"/>
              </a:rPr>
              <a:t> </a:t>
            </a:r>
            <a:r>
              <a:rPr lang="en-US" i="1" dirty="0" smtClean="0">
                <a:cs typeface="Tw Cen MT"/>
              </a:rPr>
              <a:t>all </a:t>
            </a:r>
            <a:r>
              <a:rPr lang="en-US" i="1" dirty="0">
                <a:cs typeface="Tw Cen MT"/>
              </a:rPr>
              <a:t>testing activities </a:t>
            </a:r>
            <a:r>
              <a:rPr lang="en-US" i="1" spc="-4" dirty="0">
                <a:cs typeface="Tw Cen MT"/>
              </a:rPr>
              <a:t>within </a:t>
            </a:r>
            <a:r>
              <a:rPr lang="en-US" i="1" dirty="0">
                <a:cs typeface="Tw Cen MT"/>
              </a:rPr>
              <a:t>the overall software </a:t>
            </a:r>
            <a:r>
              <a:rPr lang="en-US" i="1" spc="-4" dirty="0">
                <a:cs typeface="Tw Cen MT"/>
              </a:rPr>
              <a:t>development</a:t>
            </a:r>
            <a:r>
              <a:rPr lang="en-US" i="1" spc="-26" dirty="0">
                <a:cs typeface="Tw Cen MT"/>
              </a:rPr>
              <a:t> </a:t>
            </a:r>
            <a:r>
              <a:rPr lang="en-US" i="1" spc="-4" dirty="0">
                <a:cs typeface="Tw Cen MT"/>
              </a:rPr>
              <a:t>effort</a:t>
            </a:r>
            <a:r>
              <a:rPr lang="en-US" spc="-4" dirty="0">
                <a:cs typeface="Tw Cen MT"/>
              </a:rPr>
              <a:t>.</a:t>
            </a:r>
            <a:endParaRPr lang="en-US" dirty="0">
              <a:cs typeface="Tw Cen MT"/>
            </a:endParaRPr>
          </a:p>
          <a:p>
            <a:pPr marL="29908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endParaRPr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7100" marR="508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Why </a:t>
            </a:r>
            <a:r>
              <a:rPr spc="-200" dirty="0"/>
              <a:t>We </a:t>
            </a:r>
            <a:r>
              <a:rPr spc="-355" dirty="0"/>
              <a:t>Chose </a:t>
            </a:r>
            <a:r>
              <a:rPr spc="-280" dirty="0">
                <a:solidFill>
                  <a:schemeClr val="accent6">
                    <a:lumMod val="75000"/>
                  </a:schemeClr>
                </a:solidFill>
              </a:rPr>
              <a:t>TestRail</a:t>
            </a:r>
            <a:r>
              <a:rPr spc="-280" dirty="0"/>
              <a:t> </a:t>
            </a:r>
            <a:r>
              <a:rPr spc="-350" dirty="0"/>
              <a:t>as  </a:t>
            </a:r>
            <a:r>
              <a:rPr spc="-195" dirty="0"/>
              <a:t>our </a:t>
            </a:r>
            <a:r>
              <a:rPr spc="-120" dirty="0"/>
              <a:t>TM</a:t>
            </a:r>
            <a:r>
              <a:rPr spc="-155" dirty="0"/>
              <a:t> </a:t>
            </a:r>
            <a:r>
              <a:rPr spc="-335" dirty="0"/>
              <a:t>Tool?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61696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285" dirty="0" err="1" smtClean="0">
                <a:solidFill>
                  <a:srgbClr val="000000"/>
                </a:solidFill>
                <a:latin typeface="+mj-lt"/>
              </a:rPr>
              <a:t>TestRail</a:t>
            </a:r>
            <a:r>
              <a:rPr lang="en-US" sz="3600" spc="-285" dirty="0" smtClean="0">
                <a:solidFill>
                  <a:srgbClr val="000000"/>
                </a:solidFill>
                <a:latin typeface="+mj-lt"/>
              </a:rPr>
              <a:t> Introduction</a:t>
            </a:r>
            <a:endParaRPr sz="3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816" y="1126616"/>
            <a:ext cx="6469584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pc="-180" dirty="0" smtClean="0">
              <a:solidFill>
                <a:srgbClr val="333333"/>
              </a:solidFill>
              <a:cs typeface="Arial"/>
            </a:endParaRP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 smtClean="0"/>
              <a:t>Comprehensive </a:t>
            </a:r>
            <a:r>
              <a:rPr lang="en-US" dirty="0"/>
              <a:t>web-based test case management software to</a:t>
            </a:r>
            <a:br>
              <a:rPr lang="en-US" dirty="0"/>
            </a:br>
            <a:r>
              <a:rPr lang="en-US" dirty="0"/>
              <a:t>efficiently manage, track and organize your software testing efforts.</a:t>
            </a: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pc="-180" dirty="0">
              <a:solidFill>
                <a:srgbClr val="333333"/>
              </a:solidFill>
              <a:cs typeface="Arial"/>
            </a:endParaRP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/>
              <a:t>Get real-time insights into your testing progress</a:t>
            </a:r>
            <a:r>
              <a:rPr lang="en-US" dirty="0" smtClean="0">
                <a:cs typeface="Tw Cen MT"/>
              </a:rPr>
              <a:t>.</a:t>
            </a:r>
            <a:endParaRPr lang="en-US" dirty="0">
              <a:cs typeface="Tw Cen MT"/>
            </a:endParaRPr>
          </a:p>
          <a:p>
            <a:pPr marL="299085" indent="-286385">
              <a:lnSpc>
                <a:spcPct val="100000"/>
              </a:lnSpc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endParaRPr dirty="0">
              <a:cs typeface="Times New Roman"/>
            </a:endParaRPr>
          </a:p>
          <a:p>
            <a:pPr marL="299085" indent="-286385">
              <a:buClr>
                <a:srgbClr val="F467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/>
              <a:t>Integrates with your issue tracker &amp; test </a:t>
            </a:r>
            <a:r>
              <a:rPr lang="en-US" dirty="0" smtClean="0"/>
              <a:t>automation.</a:t>
            </a:r>
            <a:endParaRPr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61696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285" dirty="0" err="1" smtClean="0">
                <a:solidFill>
                  <a:srgbClr val="000000"/>
                </a:solidFill>
                <a:latin typeface="+mj-lt"/>
              </a:rPr>
              <a:t>TestRail</a:t>
            </a:r>
            <a:r>
              <a:rPr lang="en-US" sz="3600" spc="-285" dirty="0" smtClean="0">
                <a:solidFill>
                  <a:srgbClr val="000000"/>
                </a:solidFill>
                <a:latin typeface="+mj-lt"/>
              </a:rPr>
              <a:t> Introduction</a:t>
            </a:r>
            <a:endParaRPr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0663"/>
            <a:ext cx="8636299" cy="245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0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6042"/>
            <a:ext cx="61696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285" dirty="0" err="1" smtClean="0">
                <a:solidFill>
                  <a:srgbClr val="000000"/>
                </a:solidFill>
                <a:latin typeface="+mj-lt"/>
              </a:rPr>
              <a:t>TestRail</a:t>
            </a:r>
            <a:r>
              <a:rPr lang="en-US" sz="3600" spc="-285" dirty="0" smtClean="0">
                <a:solidFill>
                  <a:srgbClr val="000000"/>
                </a:solidFill>
                <a:latin typeface="+mj-lt"/>
              </a:rPr>
              <a:t> Introduction</a:t>
            </a:r>
            <a:endParaRPr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76750"/>
            <a:ext cx="2099733" cy="59055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1" y="971551"/>
            <a:ext cx="8084609" cy="344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319</Words>
  <Application>Microsoft Office PowerPoint</Application>
  <PresentationFormat>On-screen Show (16:9)</PresentationFormat>
  <Paragraphs>81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Test Management Using Test Rail By : M Farooq Rasheed</vt:lpstr>
      <vt:lpstr>Agenda</vt:lpstr>
      <vt:lpstr>Testing  Challenges</vt:lpstr>
      <vt:lpstr>Challenges in Testing</vt:lpstr>
      <vt:lpstr>What is Test Management?</vt:lpstr>
      <vt:lpstr>Why We Chose TestRail as  our TM Tool?</vt:lpstr>
      <vt:lpstr>TestRail Introduction</vt:lpstr>
      <vt:lpstr>TestRail Introduction</vt:lpstr>
      <vt:lpstr>TestRail Introduction</vt:lpstr>
      <vt:lpstr>Why We Choose TestRail as our TM Tool?</vt:lpstr>
      <vt:lpstr>Why We Choose TestRail as our TM Tool?</vt:lpstr>
      <vt:lpstr>Introduction To TestRail  TestRail Screens</vt:lpstr>
      <vt:lpstr>Dashboard Screen</vt:lpstr>
      <vt:lpstr>Project Screen</vt:lpstr>
      <vt:lpstr>Introduction To TestRail  Test Cases</vt:lpstr>
      <vt:lpstr>Test Cases</vt:lpstr>
      <vt:lpstr>Test Case Editing</vt:lpstr>
      <vt:lpstr>Test Case Templates</vt:lpstr>
      <vt:lpstr>Exploratory Testing Mode</vt:lpstr>
      <vt:lpstr>Introduction To TestRail  Test Runs &amp; Plans</vt:lpstr>
      <vt:lpstr>Add Test Plans – Sprints</vt:lpstr>
      <vt:lpstr>Add Test Runs</vt:lpstr>
      <vt:lpstr>Select Test Case to Execute</vt:lpstr>
      <vt:lpstr>Test Run Main Screen and Test Execution</vt:lpstr>
      <vt:lpstr>Simultaneous Test Execution Status</vt:lpstr>
      <vt:lpstr>3-Column View</vt:lpstr>
      <vt:lpstr>References – Stories Popup Window</vt:lpstr>
      <vt:lpstr>Introduction To TestRail  Reports</vt:lpstr>
      <vt:lpstr>Reports</vt:lpstr>
      <vt:lpstr>Reports</vt:lpstr>
      <vt:lpstr>Introduction To TestRail  JIRA Integration</vt:lpstr>
      <vt:lpstr>JIRA Integration</vt:lpstr>
      <vt:lpstr>Push Defect</vt:lpstr>
      <vt:lpstr>Test Cases in JIRA Story</vt:lpstr>
      <vt:lpstr>TestRail JIRA Dashboard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39</cp:revision>
  <dcterms:created xsi:type="dcterms:W3CDTF">2018-12-17T15:21:48Z</dcterms:created>
  <dcterms:modified xsi:type="dcterms:W3CDTF">2018-12-17T19:44:43Z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2018-12-17T00:00:00Z</vt:filetime>
  </property>
</Properties>
</file>