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 Rate %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Current Win Rate</c:v>
                </c:pt>
                <c:pt idx="1">
                  <c:v>Belgium Benchmark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9.6</c:v>
                </c:pt>
                <c:pt idx="1">
                  <c:v>16.9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Opportunities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Italy</c:v>
                </c:pt>
                <c:pt idx="1">
                  <c:v>Germany</c:v>
                </c:pt>
                <c:pt idx="2">
                  <c:v>France</c:v>
                </c:pt>
                <c:pt idx="3">
                  <c:v>Switzerland</c:v>
                </c:pt>
                <c:pt idx="4">
                  <c:v>Portugal</c:v>
                </c:pt>
                <c:pt idx="5">
                  <c:v>Belgium</c:v>
                </c:pt>
                <c:pt idx="6">
                  <c:v>Austria</c:v>
                </c:pt>
                <c:pt idx="7">
                  <c:v>Netherlands</c:v>
                </c:pt>
                <c:pt idx="8">
                  <c:v>Spain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173</c:v>
                </c:pt>
                <c:pt idx="1">
                  <c:v>124</c:v>
                </c:pt>
                <c:pt idx="2">
                  <c:v>123</c:v>
                </c:pt>
                <c:pt idx="3">
                  <c:v>109</c:v>
                </c:pt>
                <c:pt idx="4">
                  <c:v>106</c:v>
                </c:pt>
                <c:pt idx="5">
                  <c:v>65</c:v>
                </c:pt>
                <c:pt idx="6">
                  <c:v>57</c:v>
                </c:pt>
                <c:pt idx="7">
                  <c:v>56</c:v>
                </c:pt>
                <c:pt idx="8">
                  <c:v>54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Win Rate %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Portugal</c:v>
                </c:pt>
                <c:pt idx="1">
                  <c:v>Netherlands</c:v>
                </c:pt>
                <c:pt idx="2">
                  <c:v>Belgium</c:v>
                </c:pt>
                <c:pt idx="3">
                  <c:v>Italy</c:v>
                </c:pt>
                <c:pt idx="4">
                  <c:v>France</c:v>
                </c:pt>
                <c:pt idx="5">
                  <c:v>Austria</c:v>
                </c:pt>
                <c:pt idx="6">
                  <c:v>Spain</c:v>
                </c:pt>
                <c:pt idx="7">
                  <c:v>Switzerland</c:v>
                </c:pt>
                <c:pt idx="8">
                  <c:v>Germany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26.4</c:v>
                </c:pt>
                <c:pt idx="1">
                  <c:v>25.0</c:v>
                </c:pt>
                <c:pt idx="2">
                  <c:v>24.6</c:v>
                </c:pt>
                <c:pt idx="3">
                  <c:v>21.4</c:v>
                </c:pt>
                <c:pt idx="4">
                  <c:v>19.5</c:v>
                </c:pt>
                <c:pt idx="5">
                  <c:v>19.3</c:v>
                </c:pt>
                <c:pt idx="6">
                  <c:v>16.7</c:v>
                </c:pt>
                <c:pt idx="7">
                  <c:v>13.8</c:v>
                </c:pt>
                <c:pt idx="8">
                  <c:v>13.7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USD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Services</c:v>
                </c:pt>
                <c:pt idx="1">
                  <c:v>SAAS</c:v>
                </c:pt>
                <c:pt idx="2">
                  <c:v>Custom solution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3318753</c:v>
                </c:pt>
                <c:pt idx="1">
                  <c:v>3122581</c:v>
                </c:pt>
                <c:pt idx="2">
                  <c:v>1833801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Incremental Revenue (USD)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Phase 1 (=&gt;12%)</c:v>
                </c:pt>
                <c:pt idx="1">
                  <c:v>Phase 2 (=&gt;15%)</c:v>
                </c:pt>
                <c:pt idx="2">
                  <c:v>Phase 3 (=&gt;16.9%)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55100.62</c:v>
                </c:pt>
                <c:pt idx="1">
                  <c:v>68875.78</c:v>
                </c:pt>
                <c:pt idx="2">
                  <c:v>43621.33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Cost (USD)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Phase 1 (=&gt;12%)</c:v>
                </c:pt>
                <c:pt idx="1">
                  <c:v>Phase 2 (=&gt;15%)</c:v>
                </c:pt>
                <c:pt idx="2">
                  <c:v>Phase 3 (=&gt;16.9%)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40000</c:v>
                </c:pt>
                <c:pt idx="1">
                  <c:v>30000</c:v>
                </c:pt>
                <c:pt idx="2">
                  <c:v>20000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ROI (Revenue/Cost)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Phase 1 (=&gt;12%)</c:v>
                </c:pt>
                <c:pt idx="1">
                  <c:v>Phase 2 (=&gt;15%)</c:v>
                </c:pt>
                <c:pt idx="2">
                  <c:v>Phase 3 (=&gt;16.9%)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1.38</c:v>
                </c:pt>
                <c:pt idx="1">
                  <c:v>2.3</c:v>
                </c:pt>
                <c:pt idx="2">
                  <c:v>2.18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Current overall win rate is 9.6%. Belgium proves 16.9% is attainable. Chart visualizes gap and sets improvement target.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Nine countries plotted; top five markets represent majority of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Belgium leads at 16.9%; visualize gaps across markets.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Services and SAAS dominate pipeline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Shows expected revenue lift per improvement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Visualizes spend per phase to contextualize ROI.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Highlights efficiency of each investment phase.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Conclude decisively; request approvals and next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Executive Summary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Pipeline Opportunities by Country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Win Rate Benchmarking by Country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Product Revenue Mix (Open Pipeline)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Revenue Optimization Opportunities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Implementation Program Costs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ROI by Phase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Approve Phase-1 win-rate program (Italy &amp; Germany)</a:t>
            </a:r>
          </a:p>
          <a:p>
            <a:r>
              <a:t>2. Fund $25K retention &amp; $15K enablement budget</a:t>
            </a:r>
          </a:p>
          <a:p>
            <a:r>
              <a:t>3. Kick-off by next Monday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