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91" r:id="rId4"/>
    <p:sldId id="273" r:id="rId5"/>
    <p:sldId id="275" r:id="rId6"/>
    <p:sldId id="274" r:id="rId7"/>
    <p:sldId id="276" r:id="rId8"/>
    <p:sldId id="277" r:id="rId9"/>
    <p:sldId id="278" r:id="rId10"/>
    <p:sldId id="290" r:id="rId11"/>
    <p:sldId id="264" r:id="rId12"/>
    <p:sldId id="265" r:id="rId13"/>
    <p:sldId id="283" r:id="rId14"/>
    <p:sldId id="285" r:id="rId15"/>
    <p:sldId id="286" r:id="rId16"/>
    <p:sldId id="289" r:id="rId17"/>
    <p:sldId id="288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3725" autoAdjust="0"/>
  </p:normalViewPr>
  <p:slideViewPr>
    <p:cSldViewPr snapToGrid="0" snapToObjects="1">
      <p:cViewPr varScale="1">
        <p:scale>
          <a:sx n="114" d="100"/>
          <a:sy n="114" d="100"/>
        </p:scale>
        <p:origin x="15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437F0-62CD-4099-A18A-5AD3EE2AC7D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B70E4-3F53-4A5E-B373-6BB94A234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73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B70E4-3F53-4A5E-B373-6BB94A234C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B70E4-3F53-4A5E-B373-6BB94A234C5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9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B70E4-3F53-4A5E-B373-6BB94A234C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D5C5-D005-4B22-B339-64CDDAB09A4E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2384-EEAE-43BA-872E-EF020705EC62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843C-778D-4442-979B-B688BADB519A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600BD-C5F8-4689-8B89-5740EBD48FBE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E705-77F0-4595-BB76-0A8F1AE09D56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18BA6-0E11-4BB9-A08B-6E34E7F3A6A8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086C-63E2-4E19-9EDE-9F64FB027408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176F-C8B1-49E7-829E-D82F8860F742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957B7-5D05-4A30-B889-CEF4BA4A9A38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1FED2-03F8-4066-A8A5-C1AAF7383CD3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6BAFA-5BC7-49BE-AB68-AE308BA346AC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9D88-F1D7-4767-BAC0-983E59F4ED54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rPr dirty="0">
                <a:solidFill>
                  <a:schemeClr val="accent3"/>
                </a:solidFill>
              </a:rPr>
              <a:t>Forecasting Electrical Power Consumption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323232"/>
                </a:solidFill>
                <a:latin typeface="Segoe UI"/>
              </a:defRPr>
            </a:pPr>
            <a:r>
              <a:rPr sz="1800" dirty="0">
                <a:solidFill>
                  <a:srgbClr val="323232"/>
                </a:solidFill>
                <a:latin typeface="Segoe UI"/>
              </a:rPr>
              <a:t>Using Load Profiles of Households with Heat Pumps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11" y="1703405"/>
            <a:ext cx="7816260" cy="45631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799" y="1182848"/>
            <a:ext cx="5270384" cy="3942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Household number 34 behaves as an outlier in all the above projections. </a:t>
            </a:r>
            <a:endParaRPr lang="en-US" sz="1300" dirty="0" smtClean="0"/>
          </a:p>
        </p:txBody>
      </p:sp>
    </p:spTree>
    <p:extLst>
      <p:ext uri="{BB962C8B-B14F-4D97-AF65-F5344CB8AC3E}">
        <p14:creationId xmlns:p14="http://schemas.microsoft.com/office/powerpoint/2010/main" val="26060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57200" y="1038116"/>
            <a:ext cx="8229600" cy="801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 smtClean="0">
                <a:solidFill>
                  <a:schemeClr val="accent3"/>
                </a:solidFill>
              </a:rPr>
              <a:t>Load Profiles</a:t>
            </a:r>
            <a:endParaRPr lang="en-US" sz="29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855515" y="1834068"/>
            <a:ext cx="2831285" cy="44714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Load profiles to show how </a:t>
            </a:r>
            <a:r>
              <a:rPr lang="en-US" sz="1300" dirty="0" smtClean="0"/>
              <a:t>power </a:t>
            </a:r>
            <a:r>
              <a:rPr lang="en-US" sz="1300" dirty="0"/>
              <a:t>consumption varies over time</a:t>
            </a:r>
            <a:r>
              <a:rPr lang="en-US" sz="1300" dirty="0" smtClean="0"/>
              <a:t>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Most </a:t>
            </a:r>
            <a:r>
              <a:rPr lang="en-US" sz="1300" dirty="0"/>
              <a:t>curves </a:t>
            </a:r>
            <a:r>
              <a:rPr lang="en-US" sz="1300" dirty="0" smtClean="0"/>
              <a:t>show </a:t>
            </a:r>
            <a:r>
              <a:rPr lang="en-US" sz="1300" dirty="0"/>
              <a:t>a bimodal </a:t>
            </a:r>
            <a:r>
              <a:rPr lang="en-US" sz="1300" dirty="0" smtClean="0"/>
              <a:t>shape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Highest </a:t>
            </a:r>
            <a:r>
              <a:rPr lang="en-US" sz="1300" dirty="0"/>
              <a:t>consumption in late morning and evening</a:t>
            </a:r>
            <a:r>
              <a:rPr lang="en-US" sz="1300" dirty="0" smtClean="0"/>
              <a:t>⁠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Some </a:t>
            </a:r>
            <a:r>
              <a:rPr lang="en-US" sz="1300" dirty="0"/>
              <a:t>intervals extend into negative range </a:t>
            </a:r>
            <a:endParaRPr lang="en-US" sz="13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⁠</a:t>
            </a:r>
            <a:r>
              <a:rPr lang="en-US" sz="1300" dirty="0"/>
              <a:t>Differences between smoothed data </a:t>
            </a:r>
            <a:r>
              <a:rPr lang="en-US" sz="1300" dirty="0" smtClean="0"/>
              <a:t>and </a:t>
            </a:r>
            <a:r>
              <a:rPr lang="en-US" sz="1300" dirty="0"/>
              <a:t>load profile of household 40 </a:t>
            </a:r>
            <a:r>
              <a:rPr lang="en-US" sz="1300" dirty="0" smtClean="0"/>
              <a:t>are exceptionally</a:t>
            </a:r>
            <a:r>
              <a:rPr lang="en-US" sz="1300" dirty="0"/>
              <a:t> </a:t>
            </a:r>
            <a:r>
              <a:rPr lang="en-US" sz="1300" dirty="0" smtClean="0"/>
              <a:t>high and 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839898"/>
            <a:ext cx="5334002" cy="44656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457200" y="1038116"/>
            <a:ext cx="8229600" cy="801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 smtClean="0">
                <a:solidFill>
                  <a:schemeClr val="accent3"/>
                </a:solidFill>
              </a:rPr>
              <a:t>Continue</a:t>
            </a:r>
            <a:r>
              <a:rPr lang="en-DE" sz="2900" b="1" dirty="0" smtClean="0">
                <a:solidFill>
                  <a:schemeClr val="accent3"/>
                </a:solidFill>
              </a:rPr>
              <a:t>…</a:t>
            </a:r>
            <a:endParaRPr lang="en-US" sz="29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55516" y="1834070"/>
            <a:ext cx="2831284" cy="44714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All households in the same cluster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Consumption </a:t>
            </a:r>
            <a:r>
              <a:rPr lang="en-US" sz="1300" dirty="0"/>
              <a:t>increases throughout the day and peaks in the </a:t>
            </a:r>
            <a:r>
              <a:rPr lang="en-US" sz="1300" dirty="0" smtClean="0"/>
              <a:t>evening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Intervals </a:t>
            </a:r>
            <a:r>
              <a:rPr lang="en-US" sz="1300" dirty="0"/>
              <a:t>are the smallest at early and late hours </a:t>
            </a:r>
            <a:endParaRPr lang="en-US" sz="13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34070"/>
            <a:ext cx="5334000" cy="4471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457200" y="1038116"/>
            <a:ext cx="8229600" cy="801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 err="1" smtClean="0">
                <a:solidFill>
                  <a:schemeClr val="accent3"/>
                </a:solidFill>
              </a:rPr>
              <a:t>Kalman</a:t>
            </a:r>
            <a:r>
              <a:rPr lang="en-US" sz="2900" b="1" dirty="0" smtClean="0">
                <a:solidFill>
                  <a:schemeClr val="accent3"/>
                </a:solidFill>
              </a:rPr>
              <a:t> Filter</a:t>
            </a:r>
            <a:endParaRPr lang="en-US" sz="2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4" y="1834071"/>
            <a:ext cx="5334001" cy="447148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791201" y="1834070"/>
            <a:ext cx="2895599" cy="4471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sz="1300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91201" y="1834070"/>
            <a:ext cx="2895599" cy="44714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Prediction </a:t>
            </a:r>
            <a:r>
              <a:rPr lang="en-US" sz="1300" dirty="0"/>
              <a:t>lags behind </a:t>
            </a:r>
            <a:r>
              <a:rPr lang="en-US" sz="1300" dirty="0" smtClean="0"/>
              <a:t>observations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1.231266e-91 </a:t>
            </a:r>
            <a:r>
              <a:rPr lang="en-US" sz="1300" dirty="0"/>
              <a:t>/ 1.228752e-91 </a:t>
            </a:r>
            <a:r>
              <a:rPr lang="en-US" sz="1300" dirty="0" smtClean="0"/>
              <a:t>(Shapiro)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0.9608591 </a:t>
            </a:r>
            <a:r>
              <a:rPr lang="en-US" sz="1300" dirty="0"/>
              <a:t>/ 0.9706347 </a:t>
            </a:r>
            <a:r>
              <a:rPr lang="en-US" sz="1300" dirty="0" smtClean="0"/>
              <a:t>(Box</a:t>
            </a:r>
            <a:r>
              <a:rPr lang="en-US" sz="1300" dirty="0"/>
              <a:t>)</a:t>
            </a:r>
            <a:endParaRPr lang="en-US" sz="13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57200" y="1038116"/>
            <a:ext cx="8229600" cy="801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 smtClean="0">
                <a:solidFill>
                  <a:schemeClr val="accent3"/>
                </a:solidFill>
              </a:rPr>
              <a:t>Continue</a:t>
            </a:r>
            <a:r>
              <a:rPr lang="en-DE" sz="2900" b="1" dirty="0" smtClean="0">
                <a:solidFill>
                  <a:schemeClr val="accent3"/>
                </a:solidFill>
              </a:rPr>
              <a:t>…</a:t>
            </a:r>
            <a:endParaRPr lang="en-US" sz="29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2609"/>
            <a:ext cx="5333999" cy="44687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791201" y="1839898"/>
            <a:ext cx="2895599" cy="44714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Prediction </a:t>
            </a:r>
            <a:r>
              <a:rPr lang="en-US" sz="1300" dirty="0"/>
              <a:t>close to 375, but there is </a:t>
            </a:r>
            <a:r>
              <a:rPr lang="en-US" sz="1300" dirty="0" smtClean="0"/>
              <a:t>variation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err="1" smtClean="0"/>
              <a:t>Box.test</a:t>
            </a:r>
            <a:r>
              <a:rPr lang="en-US" sz="1300" dirty="0"/>
              <a:t> </a:t>
            </a:r>
            <a:r>
              <a:rPr lang="en-US" sz="1300" dirty="0" smtClean="0"/>
              <a:t>rejects </a:t>
            </a:r>
            <a:r>
              <a:rPr lang="en-US" sz="1300" dirty="0"/>
              <a:t>independence </a:t>
            </a:r>
            <a:endParaRPr lang="en-US" sz="13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 smtClean="0"/>
              <a:t>         (</a:t>
            </a:r>
            <a:r>
              <a:rPr lang="en-US" sz="1300" dirty="0"/>
              <a:t>p-value 0</a:t>
            </a:r>
            <a:r>
              <a:rPr lang="en-US" sz="13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err="1"/>
              <a:t>S</a:t>
            </a:r>
            <a:r>
              <a:rPr lang="en-US" sz="1300" dirty="0" err="1" smtClean="0"/>
              <a:t>hapiro.test</a:t>
            </a:r>
            <a:r>
              <a:rPr lang="en-US" sz="1300" dirty="0" smtClean="0"/>
              <a:t> </a:t>
            </a:r>
            <a:r>
              <a:rPr lang="en-US" sz="1300" dirty="0"/>
              <a:t>rejects normality </a:t>
            </a:r>
            <a:endParaRPr lang="en-US" sz="13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/>
              <a:t> </a:t>
            </a:r>
            <a:r>
              <a:rPr lang="en-US" sz="1300" dirty="0" smtClean="0"/>
              <a:t>        (</a:t>
            </a:r>
            <a:r>
              <a:rPr lang="en-US" sz="1300" dirty="0"/>
              <a:t>p-value 2.45*10^-70)</a:t>
            </a:r>
            <a:endParaRPr lang="en-US" sz="13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1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57200" y="1038116"/>
            <a:ext cx="8229600" cy="801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 smtClean="0">
                <a:solidFill>
                  <a:schemeClr val="accent3"/>
                </a:solidFill>
              </a:rPr>
              <a:t>Particle Filter</a:t>
            </a:r>
            <a:endParaRPr lang="en-US" sz="2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2610"/>
            <a:ext cx="5334000" cy="44687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791201" y="1839898"/>
            <a:ext cx="2895599" cy="447148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Particle </a:t>
            </a:r>
            <a:r>
              <a:rPr lang="en-US" sz="1300" dirty="0"/>
              <a:t>filter's predictions are very close to observed </a:t>
            </a:r>
            <a:r>
              <a:rPr lang="en-US" sz="1300" dirty="0" smtClean="0"/>
              <a:t>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9.162591e-80 </a:t>
            </a:r>
            <a:r>
              <a:rPr lang="en-US" sz="1300" dirty="0"/>
              <a:t>/ 1.647282e-90 </a:t>
            </a:r>
            <a:r>
              <a:rPr lang="en-US" sz="1300" dirty="0" smtClean="0"/>
              <a:t>(Shapiro)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0.01824</a:t>
            </a:r>
            <a:r>
              <a:rPr lang="en-US" sz="1300" dirty="0"/>
              <a:t> / 0.8546 </a:t>
            </a:r>
            <a:r>
              <a:rPr lang="en-US" sz="1300" dirty="0" smtClean="0"/>
              <a:t>(Box</a:t>
            </a:r>
            <a:r>
              <a:rPr lang="en-US" sz="13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457200" y="1038116"/>
            <a:ext cx="8229600" cy="801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>
                <a:solidFill>
                  <a:schemeClr val="accent3"/>
                </a:solidFill>
              </a:rPr>
              <a:t>Continue</a:t>
            </a:r>
            <a:r>
              <a:rPr lang="en-DE" sz="2900" b="1" dirty="0">
                <a:solidFill>
                  <a:schemeClr val="accent3"/>
                </a:solidFill>
              </a:rPr>
              <a:t>…</a:t>
            </a:r>
            <a:endParaRPr lang="en-US" sz="29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9898"/>
            <a:ext cx="5333999" cy="44714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5791201" y="1845726"/>
            <a:ext cx="2895599" cy="44656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Predictions </a:t>
            </a:r>
            <a:r>
              <a:rPr lang="en-US" sz="1300" dirty="0"/>
              <a:t>close to </a:t>
            </a:r>
            <a:r>
              <a:rPr lang="en-US" sz="1300" dirty="0" smtClean="0"/>
              <a:t>zero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P</a:t>
            </a:r>
            <a:r>
              <a:rPr lang="en-US" sz="1300" dirty="0" smtClean="0"/>
              <a:t>arameters </a:t>
            </a:r>
            <a:r>
              <a:rPr lang="en-US" sz="1300" dirty="0"/>
              <a:t>of starting distribution for particles </a:t>
            </a:r>
            <a:r>
              <a:rPr lang="en-US" sz="1300" dirty="0" smtClean="0"/>
              <a:t>–                                  – </a:t>
            </a:r>
            <a:r>
              <a:rPr lang="en-US" sz="1300" dirty="0"/>
              <a:t>responsible for this</a:t>
            </a:r>
            <a:endParaRPr lang="en-US" sz="13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3" t="28972" r="19072" b="33163"/>
          <a:stretch/>
        </p:blipFill>
        <p:spPr>
          <a:xfrm>
            <a:off x="7239000" y="2535001"/>
            <a:ext cx="1114425" cy="3129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457200" y="1038116"/>
            <a:ext cx="8229600" cy="801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 smtClean="0">
                <a:solidFill>
                  <a:schemeClr val="accent3"/>
                </a:solidFill>
              </a:rPr>
              <a:t>MSE</a:t>
            </a:r>
            <a:endParaRPr lang="en-US" sz="2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0" b="26708"/>
          <a:stretch/>
        </p:blipFill>
        <p:spPr>
          <a:xfrm>
            <a:off x="457199" y="3464653"/>
            <a:ext cx="8229601" cy="147646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" b="27269"/>
          <a:stretch/>
        </p:blipFill>
        <p:spPr>
          <a:xfrm>
            <a:off x="457200" y="4974207"/>
            <a:ext cx="8229600" cy="144337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7200" y="1470782"/>
            <a:ext cx="8368400" cy="1960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t = number of time </a:t>
            </a:r>
            <a:r>
              <a:rPr lang="en-US" sz="1300" dirty="0" smtClean="0"/>
              <a:t>slots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Used </a:t>
            </a:r>
            <a:r>
              <a:rPr lang="en-US" sz="1300" dirty="0"/>
              <a:t>to compare</a:t>
            </a:r>
            <a:r>
              <a:rPr lang="en-US" sz="1300" dirty="0" smtClean="0"/>
              <a:t>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MSE </a:t>
            </a:r>
            <a:r>
              <a:rPr lang="en-US" sz="1300" dirty="0"/>
              <a:t>of particle filter generally better with load </a:t>
            </a:r>
            <a:r>
              <a:rPr lang="en-US" sz="1300" dirty="0" smtClean="0"/>
              <a:t>profiles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P</a:t>
            </a:r>
            <a:r>
              <a:rPr lang="en-US" sz="1300" dirty="0" smtClean="0"/>
              <a:t>article </a:t>
            </a:r>
            <a:r>
              <a:rPr lang="en-US" sz="1300" dirty="0"/>
              <a:t>filter MSE worse without load </a:t>
            </a:r>
            <a:r>
              <a:rPr lang="en-US" sz="1300" dirty="0" smtClean="0"/>
              <a:t>profiles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Household </a:t>
            </a:r>
            <a:r>
              <a:rPr lang="en-US" sz="1300" dirty="0"/>
              <a:t>23 exceptionally </a:t>
            </a:r>
            <a:r>
              <a:rPr lang="en-US" sz="1300" dirty="0" smtClean="0"/>
              <a:t>good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Household 40 </a:t>
            </a:r>
            <a:r>
              <a:rPr lang="en-US" sz="1300" dirty="0"/>
              <a:t>generally bad because 109 days missing</a:t>
            </a:r>
            <a:endParaRPr lang="en-US" sz="13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339" y="2215895"/>
            <a:ext cx="539482" cy="42578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14572"/>
            <a:ext cx="8229600" cy="58593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Conclusion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038116"/>
            <a:ext cx="8229600" cy="801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839898"/>
            <a:ext cx="7315200" cy="4471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Smoothing method B tends to produce better predictions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Household no. 34 is an outlier based on clustering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MSE-wise, the Particle filter performs better than the </a:t>
            </a:r>
            <a:r>
              <a:rPr lang="en-US" sz="1300" dirty="0" err="1" smtClean="0"/>
              <a:t>Kalman</a:t>
            </a:r>
            <a:r>
              <a:rPr lang="en-US" sz="1300" dirty="0" smtClean="0"/>
              <a:t> filter with load profiles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Without load profiles, the </a:t>
            </a:r>
            <a:r>
              <a:rPr lang="en-US" sz="1300" dirty="0"/>
              <a:t>P</a:t>
            </a:r>
            <a:r>
              <a:rPr lang="en-US" sz="1300" dirty="0" smtClean="0"/>
              <a:t>article filter fails to predict </a:t>
            </a:r>
            <a:r>
              <a:rPr lang="en-DE" sz="1300" dirty="0" smtClean="0"/>
              <a:t>–</a:t>
            </a:r>
            <a:r>
              <a:rPr lang="en-US" sz="1300" dirty="0" smtClean="0"/>
              <a:t> improvement possible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Parameter optimization can be improved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3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3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3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155427"/>
            <a:ext cx="8229600" cy="4525963"/>
          </a:xfrm>
        </p:spPr>
        <p:txBody>
          <a:bodyPr>
            <a:normAutofit/>
          </a:bodyPr>
          <a:lstStyle/>
          <a:p>
            <a:r>
              <a:rPr lang="en-US" sz="1700" dirty="0"/>
              <a:t>Dataset: 33 households with heat pumps, no </a:t>
            </a:r>
            <a:r>
              <a:rPr lang="en-US" sz="1700" dirty="0" smtClean="0"/>
              <a:t>PV </a:t>
            </a:r>
          </a:p>
          <a:p>
            <a:r>
              <a:rPr lang="en-US" sz="1700" dirty="0" smtClean="0"/>
              <a:t>Year</a:t>
            </a:r>
            <a:r>
              <a:rPr lang="en-US" sz="1700" dirty="0"/>
              <a:t>: </a:t>
            </a:r>
            <a:r>
              <a:rPr lang="en-US" sz="1700" dirty="0" smtClean="0"/>
              <a:t>2019</a:t>
            </a:r>
          </a:p>
          <a:p>
            <a:r>
              <a:rPr lang="en-US" sz="1700" dirty="0" smtClean="0"/>
              <a:t>Variable</a:t>
            </a:r>
            <a:r>
              <a:rPr lang="en-US" sz="1700" dirty="0"/>
              <a:t>: </a:t>
            </a:r>
            <a:r>
              <a:rPr lang="en-US" sz="1700" dirty="0" smtClean="0"/>
              <a:t>HAUSHALT_TOT</a:t>
            </a:r>
          </a:p>
          <a:p>
            <a:r>
              <a:rPr lang="en-US" sz="1700" dirty="0" smtClean="0"/>
              <a:t>Tasks</a:t>
            </a:r>
            <a:r>
              <a:rPr lang="en-US" sz="1700" dirty="0"/>
              <a:t>: </a:t>
            </a:r>
            <a:endParaRPr lang="en-US" sz="17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Data smoothing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MANOVA modeling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Clustering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Load Profiles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err="1" smtClean="0"/>
              <a:t>Kalman</a:t>
            </a:r>
            <a:r>
              <a:rPr lang="en-US" sz="1500" dirty="0"/>
              <a:t> </a:t>
            </a:r>
            <a:r>
              <a:rPr lang="en-US" sz="1500" dirty="0" smtClean="0"/>
              <a:t>and </a:t>
            </a:r>
            <a:r>
              <a:rPr lang="en-US" sz="1500" dirty="0"/>
              <a:t>Particle </a:t>
            </a:r>
            <a:r>
              <a:rPr lang="en-US" sz="1500" dirty="0" smtClean="0"/>
              <a:t>Filter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500" dirty="0" smtClean="0"/>
              <a:t>MSE </a:t>
            </a:r>
            <a:r>
              <a:rPr lang="en-US" sz="1500" dirty="0"/>
              <a:t>of each model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1057106"/>
            <a:ext cx="7772400" cy="889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 smtClean="0">
                <a:solidFill>
                  <a:schemeClr val="accent3"/>
                </a:solidFill>
              </a:rPr>
              <a:t>Project Overview</a:t>
            </a:r>
            <a:endParaRPr lang="en-US" sz="2900" b="1" dirty="0">
              <a:solidFill>
                <a:schemeClr val="accent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6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801" y="1032286"/>
            <a:ext cx="7772400" cy="47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chemeClr val="accent3"/>
                </a:solidFill>
              </a:rPr>
              <a:t>Data Pre-Processing</a:t>
            </a:r>
            <a:endParaRPr lang="en-US" sz="2600" b="1" dirty="0">
              <a:solidFill>
                <a:schemeClr val="accent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44705"/>
              </p:ext>
            </p:extLst>
          </p:nvPr>
        </p:nvGraphicFramePr>
        <p:xfrm>
          <a:off x="1588549" y="4208016"/>
          <a:ext cx="594470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392">
                  <a:extLst>
                    <a:ext uri="{9D8B030D-6E8A-4147-A177-3AD203B41FA5}">
                      <a16:colId xmlns:a16="http://schemas.microsoft.com/office/drawing/2014/main" val="3066386878"/>
                    </a:ext>
                  </a:extLst>
                </a:gridCol>
                <a:gridCol w="929385">
                  <a:extLst>
                    <a:ext uri="{9D8B030D-6E8A-4147-A177-3AD203B41FA5}">
                      <a16:colId xmlns:a16="http://schemas.microsoft.com/office/drawing/2014/main" val="1160818612"/>
                    </a:ext>
                  </a:extLst>
                </a:gridCol>
                <a:gridCol w="711106">
                  <a:extLst>
                    <a:ext uri="{9D8B030D-6E8A-4147-A177-3AD203B41FA5}">
                      <a16:colId xmlns:a16="http://schemas.microsoft.com/office/drawing/2014/main" val="230545894"/>
                    </a:ext>
                  </a:extLst>
                </a:gridCol>
                <a:gridCol w="982966">
                  <a:extLst>
                    <a:ext uri="{9D8B030D-6E8A-4147-A177-3AD203B41FA5}">
                      <a16:colId xmlns:a16="http://schemas.microsoft.com/office/drawing/2014/main" val="4003684605"/>
                    </a:ext>
                  </a:extLst>
                </a:gridCol>
                <a:gridCol w="824479">
                  <a:extLst>
                    <a:ext uri="{9D8B030D-6E8A-4147-A177-3AD203B41FA5}">
                      <a16:colId xmlns:a16="http://schemas.microsoft.com/office/drawing/2014/main" val="3533041595"/>
                    </a:ext>
                  </a:extLst>
                </a:gridCol>
                <a:gridCol w="959380">
                  <a:extLst>
                    <a:ext uri="{9D8B030D-6E8A-4147-A177-3AD203B41FA5}">
                      <a16:colId xmlns:a16="http://schemas.microsoft.com/office/drawing/2014/main" val="3258589206"/>
                    </a:ext>
                  </a:extLst>
                </a:gridCol>
              </a:tblGrid>
              <a:tr h="5791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Household</a:t>
                      </a:r>
                    </a:p>
                    <a:p>
                      <a:pPr algn="ctr"/>
                      <a:r>
                        <a:rPr lang="en-US" dirty="0" smtClean="0"/>
                        <a:t>(Type)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CV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Median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255"/>
                  </a:ext>
                </a:extLst>
              </a:tr>
              <a:tr h="3309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Household 3 (Original)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 smtClean="0"/>
                        <a:t>0.8124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 smtClean="0"/>
                        <a:t>74.72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 smtClean="0"/>
                        <a:t>2312.67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 smtClean="0"/>
                        <a:t>232.58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 smtClean="0"/>
                        <a:t>163.99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51345"/>
                  </a:ext>
                </a:extLst>
              </a:tr>
              <a:tr h="3309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Household 3 (Smoothed)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 smtClean="0"/>
                        <a:t>0.5837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 smtClean="0"/>
                        <a:t>86.59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 smtClean="0"/>
                        <a:t>1600.67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 smtClean="0"/>
                        <a:t>231.62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 smtClean="0"/>
                        <a:t>181.02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198875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717981" y="1692589"/>
            <a:ext cx="7685843" cy="2409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dirty="0">
                <a:solidFill>
                  <a:schemeClr val="tx1"/>
                </a:solidFill>
              </a:rPr>
              <a:t>Steps Taken </a:t>
            </a:r>
            <a:r>
              <a:rPr lang="en-US" sz="1700" dirty="0" smtClean="0">
                <a:solidFill>
                  <a:schemeClr val="tx1"/>
                </a:solidFill>
              </a:rPr>
              <a:t>for the Moving </a:t>
            </a:r>
            <a:r>
              <a:rPr lang="en-US" sz="1700" dirty="0">
                <a:solidFill>
                  <a:schemeClr val="tx1"/>
                </a:solidFill>
              </a:rPr>
              <a:t>Average Method</a:t>
            </a:r>
            <a:r>
              <a:rPr lang="en-US" sz="1700" dirty="0" smtClean="0">
                <a:solidFill>
                  <a:schemeClr val="tx1"/>
                </a:solidFill>
              </a:rPr>
              <a:t>:</a:t>
            </a:r>
            <a:endParaRPr lang="en-US" sz="1700" dirty="0" smtClean="0">
              <a:solidFill>
                <a:schemeClr val="tx1"/>
              </a:solidFill>
            </a:endParaRPr>
          </a:p>
          <a:p>
            <a:r>
              <a:rPr lang="en-US" sz="1700" dirty="0" smtClean="0">
                <a:solidFill>
                  <a:schemeClr val="tx1"/>
                </a:solidFill>
              </a:rPr>
              <a:t>Averaging </a:t>
            </a:r>
            <a:r>
              <a:rPr lang="en-US" sz="1700" dirty="0">
                <a:solidFill>
                  <a:schemeClr val="tx1"/>
                </a:solidFill>
              </a:rPr>
              <a:t>over minutes for every </a:t>
            </a:r>
            <a:r>
              <a:rPr lang="en-US" sz="1700" dirty="0" smtClean="0">
                <a:solidFill>
                  <a:schemeClr val="tx1"/>
                </a:solidFill>
              </a:rPr>
              <a:t>hour 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Averaging </a:t>
            </a:r>
            <a:r>
              <a:rPr lang="en-US" sz="1700" dirty="0">
                <a:solidFill>
                  <a:schemeClr val="tx1"/>
                </a:solidFill>
              </a:rPr>
              <a:t>over hours without </a:t>
            </a:r>
            <a:r>
              <a:rPr lang="en-US" sz="1700" dirty="0" smtClean="0">
                <a:solidFill>
                  <a:schemeClr val="tx1"/>
                </a:solidFill>
              </a:rPr>
              <a:t>NAs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k </a:t>
            </a:r>
            <a:r>
              <a:rPr lang="en-US" sz="1700" dirty="0">
                <a:solidFill>
                  <a:schemeClr val="tx1"/>
                </a:solidFill>
              </a:rPr>
              <a:t>= </a:t>
            </a:r>
            <a:r>
              <a:rPr lang="en-US" sz="1700" dirty="0" smtClean="0">
                <a:solidFill>
                  <a:schemeClr val="tx1"/>
                </a:solidFill>
              </a:rPr>
              <a:t>3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Averaging </a:t>
            </a:r>
            <a:r>
              <a:rPr lang="en-US" sz="1700" dirty="0">
                <a:solidFill>
                  <a:schemeClr val="tx1"/>
                </a:solidFill>
              </a:rPr>
              <a:t>over weekdays without </a:t>
            </a:r>
            <a:r>
              <a:rPr lang="en-US" sz="1700" dirty="0" smtClean="0">
                <a:solidFill>
                  <a:schemeClr val="tx1"/>
                </a:solidFill>
              </a:rPr>
              <a:t>NAs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k </a:t>
            </a:r>
            <a:r>
              <a:rPr lang="en-US" sz="1700" dirty="0">
                <a:solidFill>
                  <a:schemeClr val="tx1"/>
                </a:solidFill>
              </a:rPr>
              <a:t>= </a:t>
            </a:r>
            <a:r>
              <a:rPr lang="en-US" sz="1700" dirty="0" smtClean="0">
                <a:solidFill>
                  <a:schemeClr val="tx1"/>
                </a:solidFill>
              </a:rPr>
              <a:t>5</a:t>
            </a:r>
          </a:p>
          <a:p>
            <a:r>
              <a:rPr lang="en-US" sz="1700" dirty="0" smtClean="0">
                <a:solidFill>
                  <a:schemeClr val="tx1"/>
                </a:solidFill>
              </a:rPr>
              <a:t>where </a:t>
            </a:r>
            <a:r>
              <a:rPr lang="en-US" sz="1700" dirty="0">
                <a:solidFill>
                  <a:schemeClr val="tx1"/>
                </a:solidFill>
              </a:rPr>
              <a:t>k is window size</a:t>
            </a:r>
          </a:p>
        </p:txBody>
      </p:sp>
    </p:spTree>
    <p:extLst>
      <p:ext uri="{BB962C8B-B14F-4D97-AF65-F5344CB8AC3E}">
        <p14:creationId xmlns:p14="http://schemas.microsoft.com/office/powerpoint/2010/main" val="14224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35772"/>
            <a:ext cx="7685843" cy="453331"/>
          </a:xfrm>
        </p:spPr>
        <p:txBody>
          <a:bodyPr>
            <a:noAutofit/>
          </a:bodyPr>
          <a:lstStyle/>
          <a:p>
            <a:pPr algn="l"/>
            <a:r>
              <a:rPr lang="en-US" sz="2600" b="1" dirty="0">
                <a:solidFill>
                  <a:schemeClr val="accent3"/>
                </a:solidFill>
              </a:rPr>
              <a:t>Model Comparison Using AIC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981" y="1692588"/>
            <a:ext cx="7685843" cy="39927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300" dirty="0" smtClean="0"/>
              <a:t>When household, week type, and season are taken into account: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3145" y="3365787"/>
            <a:ext cx="2638499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Models with Interaction are best based on </a:t>
            </a:r>
          </a:p>
          <a:p>
            <a:pPr algn="ctr"/>
            <a:r>
              <a:rPr lang="en-US" dirty="0" smtClean="0"/>
              <a:t>lower AIC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5672832" y="2851150"/>
            <a:ext cx="1949563" cy="514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2"/>
          </p:cNvCxnSpPr>
          <p:nvPr/>
        </p:nvCxnSpPr>
        <p:spPr>
          <a:xfrm flipV="1">
            <a:off x="5672832" y="4289117"/>
            <a:ext cx="1949563" cy="235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82" y="2032000"/>
            <a:ext cx="4954850" cy="425584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178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>
                <a:solidFill>
                  <a:schemeClr val="accent3"/>
                </a:solidFill>
              </a:rPr>
              <a:t>Model Choice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4387"/>
            <a:ext cx="8229600" cy="482114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300" dirty="0" smtClean="0"/>
              <a:t>Model choice based on AIC when week type and season are taken into account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323232"/>
                </a:solidFill>
              </a:rPr>
              <a:t>Method A: Smoothing over adjacent </a:t>
            </a:r>
            <a:r>
              <a:rPr lang="en-US" sz="1300" dirty="0" smtClean="0">
                <a:solidFill>
                  <a:srgbClr val="323232"/>
                </a:solidFill>
              </a:rPr>
              <a:t>hours</a:t>
            </a:r>
            <a:r>
              <a:rPr lang="en-US" sz="1300" dirty="0" smtClean="0"/>
              <a:t>, models with no interaction are chosen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rgbClr val="323232"/>
                </a:solidFill>
              </a:rPr>
              <a:t>Method B: Smoothing over same weekday (past/future</a:t>
            </a:r>
            <a:r>
              <a:rPr lang="en-US" sz="1300" dirty="0" smtClean="0">
                <a:solidFill>
                  <a:srgbClr val="323232"/>
                </a:solidFill>
              </a:rPr>
              <a:t>)</a:t>
            </a:r>
            <a:r>
              <a:rPr lang="en-US" sz="1300" dirty="0" smtClean="0"/>
              <a:t>, models </a:t>
            </a:r>
            <a:r>
              <a:rPr lang="en-US" sz="1300" dirty="0"/>
              <a:t>with i</a:t>
            </a:r>
            <a:r>
              <a:rPr lang="en-US" sz="1300" dirty="0" smtClean="0"/>
              <a:t>nteraction are </a:t>
            </a:r>
            <a:r>
              <a:rPr lang="en-US" sz="1300" dirty="0"/>
              <a:t>chosen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300" dirty="0"/>
          </a:p>
          <a:p>
            <a:endParaRPr lang="en-US" sz="13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6"/>
          <a:stretch/>
        </p:blipFill>
        <p:spPr>
          <a:xfrm>
            <a:off x="318401" y="2443915"/>
            <a:ext cx="8368399" cy="38982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365403" y="3314433"/>
            <a:ext cx="1204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15 models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with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nteraction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4578" y="3994875"/>
            <a:ext cx="1500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15 m</a:t>
            </a:r>
            <a:r>
              <a:rPr lang="en-US" dirty="0" smtClean="0">
                <a:solidFill>
                  <a:schemeClr val="bg1"/>
                </a:solidFill>
              </a:rPr>
              <a:t>odels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ith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dirty="0" smtClean="0">
                <a:solidFill>
                  <a:schemeClr val="bg1"/>
                </a:solidFill>
              </a:rPr>
              <a:t>o interaction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0183" y="42311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45517" y="4410211"/>
            <a:ext cx="1204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29 models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w</a:t>
            </a:r>
            <a:r>
              <a:rPr lang="en-US" dirty="0" smtClean="0">
                <a:solidFill>
                  <a:schemeClr val="bg1"/>
                </a:solidFill>
              </a:rPr>
              <a:t>ith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nteraction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5" idx="3"/>
          </p:cNvCxnSpPr>
          <p:nvPr/>
        </p:nvCxnSpPr>
        <p:spPr>
          <a:xfrm flipV="1">
            <a:off x="5315971" y="2813543"/>
            <a:ext cx="1119371" cy="2598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36261" y="2680948"/>
            <a:ext cx="127971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1</a:t>
            </a:r>
            <a:r>
              <a:rPr lang="en-US" sz="1500" dirty="0" smtClean="0"/>
              <a:t> model</a:t>
            </a:r>
            <a:endParaRPr lang="en-US" sz="1500" dirty="0"/>
          </a:p>
          <a:p>
            <a:pPr algn="ctr"/>
            <a:r>
              <a:rPr lang="en-US" sz="1500" dirty="0"/>
              <a:t>w</a:t>
            </a:r>
            <a:r>
              <a:rPr lang="en-US" sz="1500" dirty="0" smtClean="0"/>
              <a:t>ith </a:t>
            </a:r>
          </a:p>
          <a:p>
            <a:pPr algn="ctr"/>
            <a:r>
              <a:rPr lang="en-US" sz="1500" dirty="0"/>
              <a:t>n</a:t>
            </a:r>
            <a:r>
              <a:rPr lang="en-US" sz="1500" dirty="0" smtClean="0"/>
              <a:t>o interaction</a:t>
            </a:r>
            <a:endParaRPr 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5901212" y="5950019"/>
            <a:ext cx="14903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/>
              <a:t>Weekday </a:t>
            </a:r>
            <a:r>
              <a:rPr lang="en-US" sz="1500" b="1" dirty="0"/>
              <a:t>(B)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8906" y="5950019"/>
            <a:ext cx="16680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 smtClean="0">
                <a:solidFill>
                  <a:srgbClr val="323232"/>
                </a:solidFill>
              </a:rPr>
              <a:t>Adjacent hours</a:t>
            </a:r>
            <a:r>
              <a:rPr lang="en-US" sz="1500" b="1" dirty="0" smtClean="0"/>
              <a:t> </a:t>
            </a:r>
            <a:r>
              <a:rPr lang="en-US" sz="1500" b="1" dirty="0"/>
              <a:t>(</a:t>
            </a:r>
            <a:r>
              <a:rPr lang="en-US" sz="1500" b="1" dirty="0" smtClean="0"/>
              <a:t>A)</a:t>
            </a:r>
            <a:endParaRPr lang="en-US" sz="15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8401" y="2364271"/>
            <a:ext cx="8368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Model choice based on difference in the AIC values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402" y="1038116"/>
            <a:ext cx="8368398" cy="455404"/>
          </a:xfrm>
        </p:spPr>
        <p:txBody>
          <a:bodyPr>
            <a:normAutofit fontScale="90000"/>
          </a:bodyPr>
          <a:lstStyle/>
          <a:p>
            <a:pPr algn="l"/>
            <a:r>
              <a:rPr lang="en-US" sz="2900" b="1" dirty="0" smtClean="0">
                <a:solidFill>
                  <a:schemeClr val="accent3"/>
                </a:solidFill>
              </a:rPr>
              <a:t>Cluster Analysis</a:t>
            </a:r>
            <a:endParaRPr lang="en-US" sz="2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18402" y="1439908"/>
            <a:ext cx="8555455" cy="16104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 smtClean="0"/>
              <a:t>Based </a:t>
            </a:r>
            <a:r>
              <a:rPr lang="en-US" sz="1500" dirty="0"/>
              <a:t>on Silhouette m</a:t>
            </a:r>
            <a:r>
              <a:rPr lang="en-US" sz="1500" dirty="0" smtClean="0"/>
              <a:t>ethod optimal number of clusters is chosen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 smtClean="0"/>
              <a:t>Evaluation of clusters is done by Dunn index</a:t>
            </a:r>
            <a:endParaRPr lang="en-US" sz="15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Shows clustering of households on weekdays </a:t>
            </a:r>
            <a:r>
              <a:rPr lang="en-US" sz="1500" dirty="0" smtClean="0"/>
              <a:t>(smoothed </a:t>
            </a:r>
            <a:r>
              <a:rPr lang="en-US" sz="1500" dirty="0"/>
              <a:t>A</a:t>
            </a:r>
            <a:r>
              <a:rPr lang="en-US" sz="1500" dirty="0" smtClean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 smtClean="0"/>
              <a:t>New </a:t>
            </a:r>
            <a:r>
              <a:rPr lang="en-US" sz="1500" dirty="0"/>
              <a:t>households (black) closely align with trained </a:t>
            </a:r>
            <a:r>
              <a:rPr lang="en-US" sz="1500" dirty="0" smtClean="0"/>
              <a:t>clusters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 smtClean="0"/>
              <a:t>Clear </a:t>
            </a:r>
            <a:r>
              <a:rPr lang="en-US" sz="1500" dirty="0"/>
              <a:t>separation supports robust </a:t>
            </a:r>
            <a:r>
              <a:rPr lang="en-US" sz="1500" dirty="0" smtClean="0"/>
              <a:t>classification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03" y="2625786"/>
            <a:ext cx="8368397" cy="35820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8403" y="1038116"/>
            <a:ext cx="8368397" cy="4249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chemeClr val="accent3"/>
                </a:solidFill>
              </a:rPr>
              <a:t>Continue...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18403" y="1463040"/>
            <a:ext cx="8368397" cy="1270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Clustering </a:t>
            </a:r>
            <a:r>
              <a:rPr lang="en-US" sz="1300" dirty="0"/>
              <a:t>for weekend behavior shows more spread</a:t>
            </a:r>
            <a:r>
              <a:rPr lang="en-US" sz="13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Cluster 1 and cluster 2 are very close to each other.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Indicates </a:t>
            </a:r>
            <a:r>
              <a:rPr lang="en-US" sz="1300" dirty="0"/>
              <a:t>greater behavioral variability on weekends.</a:t>
            </a:r>
            <a:endParaRPr lang="en-US" sz="13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4" y="2702261"/>
            <a:ext cx="8368396" cy="350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318401" y="1038116"/>
            <a:ext cx="8368400" cy="438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chemeClr val="accent3"/>
                </a:solidFill>
              </a:rPr>
              <a:t>Continue</a:t>
            </a:r>
            <a:r>
              <a:rPr lang="en-DE" sz="2600" b="1" dirty="0" smtClean="0">
                <a:solidFill>
                  <a:schemeClr val="accent3"/>
                </a:solidFill>
              </a:rPr>
              <a:t>…</a:t>
            </a:r>
            <a:endParaRPr lang="en-US" sz="26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8401" y="1476375"/>
            <a:ext cx="8368400" cy="1216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Using </a:t>
            </a:r>
            <a:r>
              <a:rPr lang="en-US" sz="1300" dirty="0"/>
              <a:t>weekday-smoothed values </a:t>
            </a:r>
            <a:r>
              <a:rPr lang="en-US" sz="1300" dirty="0" smtClean="0"/>
              <a:t>(method </a:t>
            </a:r>
            <a:r>
              <a:rPr lang="en-US" sz="1300" dirty="0"/>
              <a:t>B</a:t>
            </a:r>
            <a:r>
              <a:rPr lang="en-US" sz="1300" dirty="0" smtClean="0"/>
              <a:t>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Similar to the clustering with method 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1" y="2273074"/>
            <a:ext cx="8368399" cy="3927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6199"/>
            <a:ext cx="2400635" cy="56205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878" y="1032286"/>
            <a:ext cx="910405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318400" y="1038116"/>
            <a:ext cx="8368400" cy="400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b="1" dirty="0" smtClean="0">
                <a:solidFill>
                  <a:schemeClr val="accent3"/>
                </a:solidFill>
              </a:rPr>
              <a:t>Continue...</a:t>
            </a:r>
            <a:endParaRPr lang="en-US" sz="2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8400" y="1441325"/>
            <a:ext cx="8368400" cy="1158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Weekend </a:t>
            </a:r>
            <a:r>
              <a:rPr lang="en-US" sz="1300" dirty="0"/>
              <a:t>data using </a:t>
            </a:r>
            <a:r>
              <a:rPr lang="en-US" sz="1300" dirty="0" smtClean="0"/>
              <a:t>method </a:t>
            </a:r>
            <a:r>
              <a:rPr lang="en-US" sz="1300" dirty="0"/>
              <a:t>B smoothing</a:t>
            </a:r>
            <a:r>
              <a:rPr lang="en-US" sz="13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 smtClean="0"/>
              <a:t>Some </a:t>
            </a:r>
            <a:r>
              <a:rPr lang="en-US" sz="1300" dirty="0"/>
              <a:t>households appear as outliers</a:t>
            </a:r>
            <a:r>
              <a:rPr lang="en-US" sz="1300" dirty="0" smtClean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00" y="2273073"/>
            <a:ext cx="8368400" cy="3927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/>
      </a:spPr>
      <a:bodyPr vert="horz" lIns="91440" tIns="45720" rIns="91440" bIns="45720" rtlCol="0">
        <a:noAutofit/>
      </a:bodyPr>
      <a:lstStyle>
        <a:defPPr>
          <a:lnSpc>
            <a:spcPct val="150000"/>
          </a:lnSpc>
          <a:buFont typeface="Wingdings" panose="05000000000000000000" pitchFamily="2" charset="2"/>
          <a:buChar char="Ø"/>
          <a:defRPr sz="1300" dirty="0" smtClean="0"/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20698</TotalTime>
  <Words>595</Words>
  <Application>Microsoft Office PowerPoint</Application>
  <PresentationFormat>On-screen Show (4:3)</PresentationFormat>
  <Paragraphs>141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Segoe UI</vt:lpstr>
      <vt:lpstr>Wingdings</vt:lpstr>
      <vt:lpstr>Office Theme</vt:lpstr>
      <vt:lpstr>Forecasting Electrical Power Consumption</vt:lpstr>
      <vt:lpstr>PowerPoint Presentation</vt:lpstr>
      <vt:lpstr>PowerPoint Presentation</vt:lpstr>
      <vt:lpstr>Model Comparison Using AIC</vt:lpstr>
      <vt:lpstr>Model Choice</vt:lpstr>
      <vt:lpstr>Cluster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Electrical Power Consumption</dc:title>
  <dc:subject/>
  <dc:creator>Abdul Muqsit Farooqi</dc:creator>
  <cp:keywords/>
  <dc:description>generated using python-pptx</dc:description>
  <cp:lastModifiedBy>Abdul Muqsit Farooqi</cp:lastModifiedBy>
  <cp:revision>100</cp:revision>
  <dcterms:created xsi:type="dcterms:W3CDTF">2013-01-27T09:14:16Z</dcterms:created>
  <dcterms:modified xsi:type="dcterms:W3CDTF">2025-09-02T12:55:54Z</dcterms:modified>
  <cp:category/>
</cp:coreProperties>
</file>