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EF9D73-2741-4987-951A-056FC27DCD88}" v="15" dt="2023-03-20T19:50:23.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38631F-25B4-4E34-B72D-AAF19F9F63FE}"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205625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8631F-25B4-4E34-B72D-AAF19F9F63FE}"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33533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8631F-25B4-4E34-B72D-AAF19F9F63FE}"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015996-3B53-453C-A0EE-E6AEED17F7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5721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8631F-25B4-4E34-B72D-AAF19F9F63FE}"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147701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8631F-25B4-4E34-B72D-AAF19F9F63FE}"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015996-3B53-453C-A0EE-E6AEED17F7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0555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8631F-25B4-4E34-B72D-AAF19F9F63FE}"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744283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8631F-25B4-4E34-B72D-AAF19F9F63FE}"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1610636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8631F-25B4-4E34-B72D-AAF19F9F63FE}"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378823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8631F-25B4-4E34-B72D-AAF19F9F63FE}"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63980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8631F-25B4-4E34-B72D-AAF19F9F63FE}"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305163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8631F-25B4-4E34-B72D-AAF19F9F63FE}"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366288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8631F-25B4-4E34-B72D-AAF19F9F63FE}" type="datetimeFigureOut">
              <a:rPr lang="en-IN" smtClean="0"/>
              <a:t>20-03-2023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71748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38631F-25B4-4E34-B72D-AAF19F9F63FE}" type="datetimeFigureOut">
              <a:rPr lang="en-IN" smtClean="0"/>
              <a:t>20-03-2023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38900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8631F-25B4-4E34-B72D-AAF19F9F63FE}" type="datetimeFigureOut">
              <a:rPr lang="en-IN" smtClean="0"/>
              <a:t>20-03-2023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429152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8631F-25B4-4E34-B72D-AAF19F9F63FE}"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015996-3B53-453C-A0EE-E6AEED17F7A0}" type="slidenum">
              <a:rPr lang="en-IN" smtClean="0"/>
              <a:t>‹#›</a:t>
            </a:fld>
            <a:endParaRPr lang="en-IN"/>
          </a:p>
        </p:txBody>
      </p:sp>
    </p:spTree>
    <p:extLst>
      <p:ext uri="{BB962C8B-B14F-4D97-AF65-F5344CB8AC3E}">
        <p14:creationId xmlns:p14="http://schemas.microsoft.com/office/powerpoint/2010/main" val="10966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015996-3B53-453C-A0EE-E6AEED17F7A0}" type="slidenum">
              <a:rPr lang="en-IN" smtClean="0"/>
              <a:t>‹#›</a:t>
            </a:fld>
            <a:endParaRPr lang="en-IN"/>
          </a:p>
        </p:txBody>
      </p:sp>
      <p:sp>
        <p:nvSpPr>
          <p:cNvPr id="5" name="Date Placeholder 4"/>
          <p:cNvSpPr>
            <a:spLocks noGrp="1"/>
          </p:cNvSpPr>
          <p:nvPr>
            <p:ph type="dt" sz="half" idx="10"/>
          </p:nvPr>
        </p:nvSpPr>
        <p:spPr/>
        <p:txBody>
          <a:bodyPr/>
          <a:lstStyle/>
          <a:p>
            <a:fld id="{9638631F-25B4-4E34-B72D-AAF19F9F63FE}" type="datetimeFigureOut">
              <a:rPr lang="en-IN" smtClean="0"/>
              <a:t>20-03-2023</a:t>
            </a:fld>
            <a:endParaRPr lang="en-IN"/>
          </a:p>
        </p:txBody>
      </p:sp>
    </p:spTree>
    <p:extLst>
      <p:ext uri="{BB962C8B-B14F-4D97-AF65-F5344CB8AC3E}">
        <p14:creationId xmlns:p14="http://schemas.microsoft.com/office/powerpoint/2010/main" val="15847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38631F-25B4-4E34-B72D-AAF19F9F63FE}" type="datetimeFigureOut">
              <a:rPr lang="en-IN" smtClean="0"/>
              <a:t>20-03-2023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015996-3B53-453C-A0EE-E6AEED17F7A0}" type="slidenum">
              <a:rPr lang="en-IN" smtClean="0"/>
              <a:t>‹#›</a:t>
            </a:fld>
            <a:endParaRPr lang="en-IN"/>
          </a:p>
        </p:txBody>
      </p:sp>
    </p:spTree>
    <p:extLst>
      <p:ext uri="{BB962C8B-B14F-4D97-AF65-F5344CB8AC3E}">
        <p14:creationId xmlns:p14="http://schemas.microsoft.com/office/powerpoint/2010/main" val="373068597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6C4F5C8-F0F5-8779-8DCB-FB83565B3ADF}"/>
              </a:ext>
            </a:extLst>
          </p:cNvPr>
          <p:cNvSpPr>
            <a:spLocks noGrp="1"/>
          </p:cNvSpPr>
          <p:nvPr>
            <p:ph type="subTitle" idx="1"/>
          </p:nvPr>
        </p:nvSpPr>
        <p:spPr>
          <a:xfrm>
            <a:off x="1507067" y="251927"/>
            <a:ext cx="7766936" cy="6204857"/>
          </a:xfrm>
        </p:spPr>
        <p:txBody>
          <a:bodyPr>
            <a:normAutofit/>
          </a:bodyPr>
          <a:lstStyle/>
          <a:p>
            <a:pPr algn="ctr"/>
            <a:r>
              <a:rPr lang="en-US" sz="2400" b="1" u="sng" dirty="0">
                <a:solidFill>
                  <a:schemeClr val="tx1"/>
                </a:solidFill>
                <a:latin typeface="Times New Roman" panose="02020603050405020304" pitchFamily="18" charset="0"/>
                <a:cs typeface="Times New Roman" panose="02020603050405020304" pitchFamily="18" charset="0"/>
              </a:rPr>
              <a:t>Presentation </a:t>
            </a:r>
          </a:p>
          <a:p>
            <a:pPr algn="ctr"/>
            <a:r>
              <a:rPr lang="en-US" sz="2400" b="1" u="sng" dirty="0">
                <a:solidFill>
                  <a:schemeClr val="tx1"/>
                </a:solidFill>
                <a:latin typeface="Times New Roman" panose="02020603050405020304" pitchFamily="18" charset="0"/>
                <a:cs typeface="Times New Roman" panose="02020603050405020304" pitchFamily="18" charset="0"/>
              </a:rPr>
              <a:t>On</a:t>
            </a:r>
          </a:p>
          <a:p>
            <a:pPr algn="ctr"/>
            <a:r>
              <a:rPr lang="en-US" sz="2400" b="1" u="sng" dirty="0">
                <a:solidFill>
                  <a:schemeClr val="tx1"/>
                </a:solidFill>
                <a:latin typeface="Times New Roman" panose="02020603050405020304" pitchFamily="18" charset="0"/>
                <a:cs typeface="Times New Roman" panose="02020603050405020304" pitchFamily="18" charset="0"/>
              </a:rPr>
              <a:t>Food Waste Management</a:t>
            </a: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Team Name</a:t>
            </a:r>
            <a:r>
              <a:rPr lang="en-US" sz="2000" b="1" dirty="0">
                <a:solidFill>
                  <a:schemeClr val="tx1"/>
                </a:solidFill>
                <a:latin typeface="Times New Roman" panose="02020603050405020304" pitchFamily="18" charset="0"/>
                <a:cs typeface="Times New Roman" panose="02020603050405020304" pitchFamily="18" charset="0"/>
              </a:rPr>
              <a:t>:-TECHGEEK                         </a:t>
            </a:r>
            <a:r>
              <a:rPr lang="en-US" sz="2000" dirty="0">
                <a:solidFill>
                  <a:schemeClr val="tx1"/>
                </a:solidFill>
                <a:latin typeface="Times New Roman" panose="02020603050405020304" pitchFamily="18" charset="0"/>
                <a:cs typeface="Times New Roman" panose="02020603050405020304" pitchFamily="18" charset="0"/>
              </a:rPr>
              <a:t>Theme</a:t>
            </a:r>
            <a:r>
              <a:rPr lang="en-US" sz="2000" b="1" dirty="0">
                <a:solidFill>
                  <a:schemeClr val="tx1"/>
                </a:solidFill>
                <a:latin typeface="Times New Roman" panose="02020603050405020304" pitchFamily="18" charset="0"/>
                <a:cs typeface="Times New Roman" panose="02020603050405020304" pitchFamily="18" charset="0"/>
              </a:rPr>
              <a:t>:- Zero Food Wastage</a:t>
            </a:r>
            <a:endParaRPr lang="en-US" sz="2000" b="1" u="sng"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App Name:- </a:t>
            </a:r>
            <a:r>
              <a:rPr lang="en-US" sz="2000" b="1" dirty="0">
                <a:solidFill>
                  <a:schemeClr val="tx1"/>
                </a:solidFill>
                <a:latin typeface="Times New Roman" panose="02020603050405020304" pitchFamily="18" charset="0"/>
                <a:cs typeface="Times New Roman" panose="02020603050405020304" pitchFamily="18" charset="0"/>
              </a:rPr>
              <a:t>Annadata                                </a:t>
            </a:r>
            <a:r>
              <a:rPr lang="en-US" sz="2000" dirty="0">
                <a:solidFill>
                  <a:schemeClr val="tx1"/>
                </a:solidFill>
                <a:latin typeface="Times New Roman" panose="02020603050405020304" pitchFamily="18" charset="0"/>
                <a:cs typeface="Times New Roman" panose="02020603050405020304" pitchFamily="18" charset="0"/>
              </a:rPr>
              <a:t>Team Captain: </a:t>
            </a:r>
            <a:r>
              <a:rPr lang="en-US" sz="2000" b="1" dirty="0">
                <a:solidFill>
                  <a:schemeClr val="tx1"/>
                </a:solidFill>
                <a:latin typeface="Times New Roman" panose="02020603050405020304" pitchFamily="18" charset="0"/>
                <a:cs typeface="Times New Roman" panose="02020603050405020304" pitchFamily="18" charset="0"/>
              </a:rPr>
              <a:t>Farooque</a:t>
            </a:r>
          </a:p>
          <a:p>
            <a:pPr algn="l"/>
            <a:r>
              <a:rPr lang="en-US" sz="2000" dirty="0">
                <a:solidFill>
                  <a:schemeClr val="tx1"/>
                </a:solidFill>
                <a:latin typeface="Times New Roman" panose="02020603050405020304" pitchFamily="18" charset="0"/>
                <a:cs typeface="Times New Roman" panose="02020603050405020304" pitchFamily="18" charset="0"/>
              </a:rPr>
              <a:t>Team Member 1:- </a:t>
            </a:r>
            <a:r>
              <a:rPr lang="en-US" sz="2000" b="1" dirty="0">
                <a:solidFill>
                  <a:schemeClr val="tx1"/>
                </a:solidFill>
                <a:latin typeface="Times New Roman" panose="02020603050405020304" pitchFamily="18" charset="0"/>
                <a:cs typeface="Times New Roman" panose="02020603050405020304" pitchFamily="18" charset="0"/>
              </a:rPr>
              <a:t>Deepak Gupta</a:t>
            </a:r>
            <a:r>
              <a:rPr lang="en-US" sz="2000" dirty="0">
                <a:solidFill>
                  <a:schemeClr val="tx1"/>
                </a:solidFill>
                <a:latin typeface="Times New Roman" panose="02020603050405020304" pitchFamily="18" charset="0"/>
                <a:cs typeface="Times New Roman" panose="02020603050405020304" pitchFamily="18" charset="0"/>
              </a:rPr>
              <a:t>               Team Member 2:- </a:t>
            </a:r>
            <a:r>
              <a:rPr lang="en-US" sz="2000" b="1" dirty="0">
                <a:solidFill>
                  <a:schemeClr val="tx1"/>
                </a:solidFill>
                <a:latin typeface="Times New Roman" panose="02020603050405020304" pitchFamily="18" charset="0"/>
                <a:cs typeface="Times New Roman" panose="02020603050405020304" pitchFamily="18" charset="0"/>
              </a:rPr>
              <a:t>Mahin</a:t>
            </a:r>
          </a:p>
          <a:p>
            <a:pPr algn="l"/>
            <a:r>
              <a:rPr lang="en-US" sz="2000" dirty="0">
                <a:solidFill>
                  <a:schemeClr val="tx1"/>
                </a:solidFill>
                <a:latin typeface="Times New Roman" panose="02020603050405020304" pitchFamily="18" charset="0"/>
                <a:cs typeface="Times New Roman" panose="02020603050405020304" pitchFamily="18" charset="0"/>
              </a:rPr>
              <a:t>Team Member 3:- </a:t>
            </a:r>
            <a:r>
              <a:rPr lang="en-US" sz="2000" b="1" dirty="0">
                <a:solidFill>
                  <a:schemeClr val="tx1"/>
                </a:solidFill>
                <a:latin typeface="Times New Roman" panose="02020603050405020304" pitchFamily="18" charset="0"/>
                <a:cs typeface="Times New Roman" panose="02020603050405020304" pitchFamily="18" charset="0"/>
              </a:rPr>
              <a:t>Anil Rohilan                  </a:t>
            </a:r>
            <a:r>
              <a:rPr lang="en-US" sz="2000" dirty="0">
                <a:solidFill>
                  <a:schemeClr val="tx1"/>
                </a:solidFill>
                <a:latin typeface="Times New Roman" panose="02020603050405020304" pitchFamily="18" charset="0"/>
                <a:cs typeface="Times New Roman" panose="02020603050405020304" pitchFamily="18" charset="0"/>
              </a:rPr>
              <a:t>Team Member 4:- </a:t>
            </a:r>
            <a:r>
              <a:rPr lang="en-US" sz="2000" b="1" dirty="0">
                <a:solidFill>
                  <a:schemeClr val="tx1"/>
                </a:solidFill>
                <a:latin typeface="Times New Roman" panose="02020603050405020304" pitchFamily="18" charset="0"/>
                <a:cs typeface="Times New Roman" panose="02020603050405020304" pitchFamily="18" charset="0"/>
              </a:rPr>
              <a:t>Preeti</a:t>
            </a: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endParaRPr lang="en-IN" sz="2000" b="1" u="sng"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E474426-2F4D-39F1-D4DA-5AD9C6A0A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486" y="1987226"/>
            <a:ext cx="4195665" cy="1175175"/>
          </a:xfrm>
          <a:prstGeom prst="rect">
            <a:avLst/>
          </a:prstGeom>
        </p:spPr>
      </p:pic>
    </p:spTree>
    <p:extLst>
      <p:ext uri="{BB962C8B-B14F-4D97-AF65-F5344CB8AC3E}">
        <p14:creationId xmlns:p14="http://schemas.microsoft.com/office/powerpoint/2010/main" val="388658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F0CF-52C6-EBB4-097F-8530B9FD094B}"/>
              </a:ext>
            </a:extLst>
          </p:cNvPr>
          <p:cNvSpPr>
            <a:spLocks noGrp="1"/>
          </p:cNvSpPr>
          <p:nvPr>
            <p:ph type="title"/>
          </p:nvPr>
        </p:nvSpPr>
        <p:spPr>
          <a:xfrm>
            <a:off x="677334" y="609600"/>
            <a:ext cx="8596668" cy="743339"/>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Donation Portal</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13EAB1-AC51-2F0C-BA79-E1BE77F7681A}"/>
              </a:ext>
            </a:extLst>
          </p:cNvPr>
          <p:cNvSpPr>
            <a:spLocks noGrp="1"/>
          </p:cNvSpPr>
          <p:nvPr>
            <p:ph idx="1"/>
          </p:nvPr>
        </p:nvSpPr>
        <p:spPr>
          <a:xfrm>
            <a:off x="382555" y="1417250"/>
            <a:ext cx="8891447" cy="5039534"/>
          </a:xfrm>
        </p:spPr>
        <p:txBody>
          <a:bodyPr/>
          <a:lstStyle/>
          <a:p>
            <a:r>
              <a:rPr lang="en-US" dirty="0"/>
              <a:t>Donation portal to donate to various organizations.</a:t>
            </a:r>
            <a:endParaRPr lang="en-IN" dirty="0"/>
          </a:p>
        </p:txBody>
      </p:sp>
      <p:pic>
        <p:nvPicPr>
          <p:cNvPr id="5" name="Picture 4">
            <a:extLst>
              <a:ext uri="{FF2B5EF4-FFF2-40B4-BE49-F238E27FC236}">
                <a16:creationId xmlns:a16="http://schemas.microsoft.com/office/drawing/2014/main" id="{F455B66E-2B2A-679A-34AD-926A8DEC7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237" y="2012130"/>
            <a:ext cx="2180642" cy="4508966"/>
          </a:xfrm>
          <a:prstGeom prst="rect">
            <a:avLst/>
          </a:prstGeom>
        </p:spPr>
      </p:pic>
    </p:spTree>
    <p:extLst>
      <p:ext uri="{BB962C8B-B14F-4D97-AF65-F5344CB8AC3E}">
        <p14:creationId xmlns:p14="http://schemas.microsoft.com/office/powerpoint/2010/main" val="226583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5CD0-F714-FDDF-E867-A5C36C75D871}"/>
              </a:ext>
            </a:extLst>
          </p:cNvPr>
          <p:cNvSpPr>
            <a:spLocks noGrp="1"/>
          </p:cNvSpPr>
          <p:nvPr>
            <p:ph type="title"/>
          </p:nvPr>
        </p:nvSpPr>
        <p:spPr>
          <a:xfrm>
            <a:off x="677334" y="609600"/>
            <a:ext cx="8596668" cy="724678"/>
          </a:xfrm>
        </p:spPr>
        <p:txBody>
          <a:bodyPr/>
          <a:lstStyle/>
          <a:p>
            <a:pPr algn="ctr"/>
            <a:r>
              <a:rPr lang="en-US" b="1" u="sng" dirty="0">
                <a:latin typeface="Times New Roman" panose="02020603050405020304" pitchFamily="18" charset="0"/>
                <a:cs typeface="Times New Roman" panose="02020603050405020304" pitchFamily="18" charset="0"/>
              </a:rPr>
              <a:t>Retailer Section</a:t>
            </a:r>
            <a:endParaRPr lang="en-IN" b="1" u="sng"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29F6AFE-6A2A-CC17-62EC-9CBDBBB27CEE}"/>
              </a:ext>
            </a:extLst>
          </p:cNvPr>
          <p:cNvSpPr>
            <a:spLocks noGrp="1"/>
          </p:cNvSpPr>
          <p:nvPr>
            <p:ph idx="1"/>
          </p:nvPr>
        </p:nvSpPr>
        <p:spPr>
          <a:xfrm>
            <a:off x="354563" y="1334279"/>
            <a:ext cx="8919439" cy="5113174"/>
          </a:xfrm>
        </p:spPr>
        <p:txBody>
          <a:bodyPr/>
          <a:lstStyle/>
          <a:p>
            <a:r>
              <a:rPr lang="en-US" dirty="0"/>
              <a:t>Retailer section where all the records of donations and selling are kept.</a:t>
            </a:r>
            <a:endParaRPr lang="en-IN" dirty="0"/>
          </a:p>
        </p:txBody>
      </p:sp>
      <p:pic>
        <p:nvPicPr>
          <p:cNvPr id="9" name="Picture 8">
            <a:extLst>
              <a:ext uri="{FF2B5EF4-FFF2-40B4-BE49-F238E27FC236}">
                <a16:creationId xmlns:a16="http://schemas.microsoft.com/office/drawing/2014/main" id="{6CF3CE65-6E1E-F30F-56C0-133E9C4A4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6180" y="1850400"/>
            <a:ext cx="2068674" cy="4597053"/>
          </a:xfrm>
          <a:prstGeom prst="rect">
            <a:avLst/>
          </a:prstGeom>
        </p:spPr>
      </p:pic>
    </p:spTree>
    <p:extLst>
      <p:ext uri="{BB962C8B-B14F-4D97-AF65-F5344CB8AC3E}">
        <p14:creationId xmlns:p14="http://schemas.microsoft.com/office/powerpoint/2010/main" val="414595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96E00-A0E8-FFC4-4A93-6322D976EA22}"/>
              </a:ext>
            </a:extLst>
          </p:cNvPr>
          <p:cNvSpPr/>
          <p:nvPr/>
        </p:nvSpPr>
        <p:spPr>
          <a:xfrm>
            <a:off x="2476317" y="2472813"/>
            <a:ext cx="6604885" cy="1569660"/>
          </a:xfrm>
          <a:prstGeom prst="rect">
            <a:avLst/>
          </a:prstGeom>
          <a:noFill/>
        </p:spPr>
        <p:txBody>
          <a:bodyPr wrap="none" lIns="91440" tIns="45720" rIns="91440" bIns="45720">
            <a:spAutoFit/>
          </a:bodyPr>
          <a:lstStyle/>
          <a:p>
            <a:pPr algn="ctr"/>
            <a:r>
              <a:rPr lang="en-US" sz="9600" dirty="0">
                <a:ln w="0"/>
                <a:solidFill>
                  <a:schemeClr val="accent1"/>
                </a:solidFill>
                <a:effectLst>
                  <a:reflection blurRad="6350" stA="53000" endA="300" endPos="35500" dir="5400000" sy="-90000" algn="bl" rotWithShape="0"/>
                </a:effectLst>
              </a:rPr>
              <a:t>THANK YOU</a:t>
            </a:r>
            <a:endParaRPr lang="en-US" sz="9600" b="0" cap="none" spc="0" dirty="0">
              <a:ln w="0"/>
              <a:solidFill>
                <a:schemeClr val="accent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4962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1F22-9A2C-7801-AA84-CC6EC37F18B9}"/>
              </a:ext>
            </a:extLst>
          </p:cNvPr>
          <p:cNvSpPr>
            <a:spLocks noGrp="1"/>
          </p:cNvSpPr>
          <p:nvPr>
            <p:ph type="title"/>
          </p:nvPr>
        </p:nvSpPr>
        <p:spPr>
          <a:xfrm>
            <a:off x="677334" y="391886"/>
            <a:ext cx="8596668" cy="979714"/>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Causes Of Food Wastage</a:t>
            </a:r>
            <a:endParaRPr lang="en-IN" sz="5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D4823E-558F-FBC3-D6C1-CFB97380548F}"/>
              </a:ext>
            </a:extLst>
          </p:cNvPr>
          <p:cNvSpPr>
            <a:spLocks noGrp="1"/>
          </p:cNvSpPr>
          <p:nvPr>
            <p:ph idx="1"/>
          </p:nvPr>
        </p:nvSpPr>
        <p:spPr>
          <a:xfrm>
            <a:off x="335902" y="1511559"/>
            <a:ext cx="8938100" cy="4529803"/>
          </a:xfrm>
        </p:spPr>
        <p:txBody>
          <a:bodyPr>
            <a:normAutofit lnSpcReduction="10000"/>
          </a:bodyPr>
          <a:lstStyle/>
          <a:p>
            <a:r>
              <a:rPr lang="en-US" sz="4000" b="1" i="0" u="sng" dirty="0">
                <a:solidFill>
                  <a:srgbClr val="030303"/>
                </a:solidFill>
                <a:effectLst/>
                <a:latin typeface="Times New Roman" panose="02020603050405020304" pitchFamily="18" charset="0"/>
                <a:cs typeface="Times New Roman" panose="02020603050405020304" pitchFamily="18" charset="0"/>
              </a:rPr>
              <a:t>1. Lack of appropriate planning</a:t>
            </a:r>
            <a:endParaRPr lang="en-IN" sz="4000" b="1" i="0" u="sng" dirty="0">
              <a:solidFill>
                <a:srgbClr val="030303"/>
              </a:solidFill>
              <a:effectLst/>
              <a:latin typeface="Times New Roman" panose="02020603050405020304" pitchFamily="18" charset="0"/>
              <a:cs typeface="Times New Roman" panose="02020603050405020304" pitchFamily="18" charset="0"/>
            </a:endParaRPr>
          </a:p>
          <a:p>
            <a:r>
              <a:rPr lang="en-US" sz="2800" b="0" i="0" dirty="0">
                <a:solidFill>
                  <a:srgbClr val="4B4F58"/>
                </a:solidFill>
                <a:effectLst/>
                <a:latin typeface="-apple-system"/>
              </a:rPr>
              <a:t>Sometimes people buy lots of food without appropriately making plans on when and how the food will be prepared for consumption.</a:t>
            </a:r>
          </a:p>
          <a:p>
            <a:r>
              <a:rPr lang="en-US" sz="2800" b="0" i="0" dirty="0">
                <a:solidFill>
                  <a:srgbClr val="4B4F58"/>
                </a:solidFill>
                <a:effectLst/>
                <a:latin typeface="-apple-system"/>
              </a:rPr>
              <a:t>At times it’s out of most people’s control which leads to the expiry of the foods after which they are thrown as waste. </a:t>
            </a:r>
          </a:p>
          <a:p>
            <a:r>
              <a:rPr lang="en-US" sz="2800" b="0" i="0" dirty="0">
                <a:solidFill>
                  <a:srgbClr val="4B4F58"/>
                </a:solidFill>
                <a:effectLst/>
                <a:latin typeface="-apple-system"/>
              </a:rPr>
              <a:t>Also due to lack of appropriate planning, people find themselves having badly prepared food that just doesn’t taste great. It all ends up as waste.</a:t>
            </a:r>
            <a:endParaRPr lang="en-US" sz="2800" b="1" i="0" dirty="0">
              <a:solidFill>
                <a:srgbClr val="030303"/>
              </a:solidFill>
              <a:effectLst/>
              <a:latin typeface="-apple-system"/>
            </a:endParaRPr>
          </a:p>
        </p:txBody>
      </p:sp>
    </p:spTree>
    <p:extLst>
      <p:ext uri="{BB962C8B-B14F-4D97-AF65-F5344CB8AC3E}">
        <p14:creationId xmlns:p14="http://schemas.microsoft.com/office/powerpoint/2010/main" val="336257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B715-130E-9BE8-C408-653800CF522D}"/>
              </a:ext>
            </a:extLst>
          </p:cNvPr>
          <p:cNvSpPr>
            <a:spLocks noGrp="1"/>
          </p:cNvSpPr>
          <p:nvPr>
            <p:ph type="title"/>
          </p:nvPr>
        </p:nvSpPr>
        <p:spPr>
          <a:xfrm>
            <a:off x="1" y="609600"/>
            <a:ext cx="10263672" cy="836645"/>
          </a:xfrm>
        </p:spPr>
        <p:txBody>
          <a:bodyPr>
            <a:noAutofit/>
          </a:bodyPr>
          <a:lstStyle/>
          <a:p>
            <a:pPr algn="ctr"/>
            <a:r>
              <a:rPr lang="en-US" b="1" i="0" u="sng" dirty="0">
                <a:solidFill>
                  <a:schemeClr val="tx1"/>
                </a:solidFill>
                <a:effectLst/>
                <a:latin typeface="Times New Roman" panose="02020603050405020304" pitchFamily="18" charset="0"/>
                <a:cs typeface="Times New Roman" panose="02020603050405020304" pitchFamily="18" charset="0"/>
              </a:rPr>
              <a:t>2. Purchase and preparation of too much food:-</a:t>
            </a:r>
            <a:br>
              <a:rPr lang="en-US" b="1" i="0" u="sng" dirty="0">
                <a:solidFill>
                  <a:schemeClr val="tx1"/>
                </a:solidFill>
                <a:effectLst/>
                <a:latin typeface="Times New Roman" panose="02020603050405020304" pitchFamily="18" charset="0"/>
                <a:cs typeface="Times New Roman" panose="02020603050405020304" pitchFamily="18" charset="0"/>
              </a:rPr>
            </a:b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5ABAFA-14D1-7FED-3FA4-7544EE31D76B}"/>
              </a:ext>
            </a:extLst>
          </p:cNvPr>
          <p:cNvSpPr>
            <a:spLocks noGrp="1"/>
          </p:cNvSpPr>
          <p:nvPr>
            <p:ph idx="1"/>
          </p:nvPr>
        </p:nvSpPr>
        <p:spPr>
          <a:xfrm>
            <a:off x="317241" y="1446245"/>
            <a:ext cx="9293290" cy="4595117"/>
          </a:xfrm>
        </p:spPr>
        <p:txBody>
          <a:bodyPr>
            <a:normAutofit fontScale="92500" lnSpcReduction="20000"/>
          </a:bodyPr>
          <a:lstStyle/>
          <a:p>
            <a:r>
              <a:rPr lang="en-US" sz="3200" b="0" i="0" dirty="0">
                <a:solidFill>
                  <a:srgbClr val="4B4F58"/>
                </a:solidFill>
                <a:effectLst/>
                <a:latin typeface="-apple-system"/>
              </a:rPr>
              <a:t>If one purchases or prepares too much food than is needed, then it’s obvious the excess food on the plate will go to waste. </a:t>
            </a:r>
          </a:p>
          <a:p>
            <a:r>
              <a:rPr lang="en-US" sz="3200" b="0" i="0" dirty="0">
                <a:solidFill>
                  <a:srgbClr val="4B4F58"/>
                </a:solidFill>
                <a:effectLst/>
                <a:latin typeface="-apple-system"/>
              </a:rPr>
              <a:t>In such scenarios, leftovers and partially used food account for the food that goes to waste.</a:t>
            </a:r>
          </a:p>
          <a:p>
            <a:r>
              <a:rPr lang="en-US" sz="3200" b="0" i="0" dirty="0">
                <a:solidFill>
                  <a:srgbClr val="4B4F58"/>
                </a:solidFill>
                <a:effectLst/>
                <a:latin typeface="-apple-system"/>
              </a:rPr>
              <a:t>Alternatively, the partially used food is at times put at the back of the fridge and is never reused. </a:t>
            </a:r>
          </a:p>
          <a:p>
            <a:r>
              <a:rPr lang="en-US" sz="3200" b="0" i="0" dirty="0">
                <a:solidFill>
                  <a:srgbClr val="4B4F58"/>
                </a:solidFill>
                <a:effectLst/>
                <a:latin typeface="-apple-system"/>
              </a:rPr>
              <a:t>The same applies to excess purchases that end up passing their expiration dates and therefore looks, tastes, and smells bad. At the end of it all, all the excess ends up as waste food.</a:t>
            </a:r>
            <a:endParaRPr lang="en-IN" sz="3200" dirty="0"/>
          </a:p>
        </p:txBody>
      </p:sp>
    </p:spTree>
    <p:extLst>
      <p:ext uri="{BB962C8B-B14F-4D97-AF65-F5344CB8AC3E}">
        <p14:creationId xmlns:p14="http://schemas.microsoft.com/office/powerpoint/2010/main" val="160346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F6BC-FCE4-2D48-4452-CF7D319F9F5E}"/>
              </a:ext>
            </a:extLst>
          </p:cNvPr>
          <p:cNvSpPr>
            <a:spLocks noGrp="1"/>
          </p:cNvSpPr>
          <p:nvPr>
            <p:ph type="title"/>
          </p:nvPr>
        </p:nvSpPr>
        <p:spPr>
          <a:xfrm>
            <a:off x="65314" y="609600"/>
            <a:ext cx="9713168" cy="631371"/>
          </a:xfrm>
        </p:spPr>
        <p:txBody>
          <a:bodyPr>
            <a:normAutofit fontScale="90000"/>
          </a:bodyPr>
          <a:lstStyle/>
          <a:p>
            <a:pPr algn="ctr"/>
            <a:r>
              <a:rPr lang="en-US" b="1" u="sng" dirty="0">
                <a:solidFill>
                  <a:srgbClr val="030303"/>
                </a:solidFill>
                <a:latin typeface="Times New Roman" panose="02020603050405020304" pitchFamily="18" charset="0"/>
                <a:cs typeface="Times New Roman" panose="02020603050405020304" pitchFamily="18" charset="0"/>
              </a:rPr>
              <a:t>3.</a:t>
            </a:r>
            <a:r>
              <a:rPr lang="en-US" b="1" i="0" u="sng" dirty="0">
                <a:solidFill>
                  <a:srgbClr val="030303"/>
                </a:solidFill>
                <a:effectLst/>
                <a:latin typeface="Times New Roman" panose="02020603050405020304" pitchFamily="18" charset="0"/>
                <a:cs typeface="Times New Roman" panose="02020603050405020304" pitchFamily="18" charset="0"/>
              </a:rPr>
              <a:t> Managerial, financial and technical constraints:-</a:t>
            </a:r>
            <a:br>
              <a:rPr lang="en-US" b="1" i="0" u="sng" dirty="0">
                <a:solidFill>
                  <a:srgbClr val="030303"/>
                </a:solidFill>
                <a:effectLst/>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D5C2DE-D193-E3CD-4402-153830E7508C}"/>
              </a:ext>
            </a:extLst>
          </p:cNvPr>
          <p:cNvSpPr>
            <a:spLocks noGrp="1"/>
          </p:cNvSpPr>
          <p:nvPr>
            <p:ph idx="1"/>
          </p:nvPr>
        </p:nvSpPr>
        <p:spPr>
          <a:xfrm>
            <a:off x="326571" y="1240971"/>
            <a:ext cx="9237307" cy="4814596"/>
          </a:xfrm>
        </p:spPr>
        <p:txBody>
          <a:bodyPr>
            <a:normAutofit/>
          </a:bodyPr>
          <a:lstStyle/>
          <a:p>
            <a:r>
              <a:rPr lang="en-US" sz="3000" b="0" i="0" dirty="0">
                <a:solidFill>
                  <a:srgbClr val="4B4F58"/>
                </a:solidFill>
                <a:effectLst/>
                <a:latin typeface="-apple-system"/>
              </a:rPr>
              <a:t>This is mainly a challenge contributing to food wastage in developing countries. </a:t>
            </a:r>
          </a:p>
          <a:p>
            <a:r>
              <a:rPr lang="en-US" sz="3000" b="0" i="0" dirty="0">
                <a:solidFill>
                  <a:srgbClr val="4B4F58"/>
                </a:solidFill>
                <a:effectLst/>
                <a:latin typeface="-apple-system"/>
              </a:rPr>
              <a:t>The wastage takes place because of the constraints to do with a lack of proper management, inadequate finances, and technical difficulties in the lines of harvesting methods, storage, and cooling problems in adverse weather conditions, processing, packaging, infrastructure, and marketing systems.</a:t>
            </a:r>
            <a:endParaRPr lang="en-IN" sz="3000" dirty="0"/>
          </a:p>
        </p:txBody>
      </p:sp>
    </p:spTree>
    <p:extLst>
      <p:ext uri="{BB962C8B-B14F-4D97-AF65-F5344CB8AC3E}">
        <p14:creationId xmlns:p14="http://schemas.microsoft.com/office/powerpoint/2010/main" val="374391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1601-B700-33C1-9919-E989EC013FC6}"/>
              </a:ext>
            </a:extLst>
          </p:cNvPr>
          <p:cNvSpPr>
            <a:spLocks noGrp="1"/>
          </p:cNvSpPr>
          <p:nvPr>
            <p:ph type="title"/>
          </p:nvPr>
        </p:nvSpPr>
        <p:spPr>
          <a:xfrm>
            <a:off x="677334" y="609600"/>
            <a:ext cx="8596668" cy="724678"/>
          </a:xfrm>
        </p:spPr>
        <p:txBody>
          <a:bodyPr>
            <a:noAutofit/>
          </a:bodyPr>
          <a:lstStyle/>
          <a:p>
            <a:r>
              <a:rPr lang="en-IN" sz="4000" b="1" u="sng" dirty="0">
                <a:solidFill>
                  <a:srgbClr val="030303"/>
                </a:solidFill>
                <a:latin typeface="Times New Roman" panose="02020603050405020304" pitchFamily="18" charset="0"/>
                <a:cs typeface="Times New Roman" panose="02020603050405020304" pitchFamily="18" charset="0"/>
              </a:rPr>
              <a:t>4</a:t>
            </a:r>
            <a:r>
              <a:rPr lang="en-IN" sz="4000" b="1" i="0" u="sng" dirty="0">
                <a:solidFill>
                  <a:srgbClr val="030303"/>
                </a:solidFill>
                <a:effectLst/>
                <a:latin typeface="Times New Roman" panose="02020603050405020304" pitchFamily="18" charset="0"/>
                <a:cs typeface="Times New Roman" panose="02020603050405020304" pitchFamily="18" charset="0"/>
              </a:rPr>
              <a:t>. Consumer behaviour :-</a:t>
            </a:r>
            <a:br>
              <a:rPr lang="en-IN" sz="4000" b="1" i="0" u="sng" dirty="0">
                <a:solidFill>
                  <a:srgbClr val="030303"/>
                </a:solidFill>
                <a:effectLst/>
                <a:latin typeface="Times New Roman" panose="02020603050405020304" pitchFamily="18" charset="0"/>
                <a:cs typeface="Times New Roman" panose="02020603050405020304" pitchFamily="18" charset="0"/>
              </a:rPr>
            </a:b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CB5113-0C0A-AAB1-B170-9B205EF0FB16}"/>
              </a:ext>
            </a:extLst>
          </p:cNvPr>
          <p:cNvSpPr>
            <a:spLocks noGrp="1"/>
          </p:cNvSpPr>
          <p:nvPr>
            <p:ph idx="1"/>
          </p:nvPr>
        </p:nvSpPr>
        <p:spPr>
          <a:xfrm>
            <a:off x="317241" y="1408923"/>
            <a:ext cx="9302620" cy="4632440"/>
          </a:xfrm>
        </p:spPr>
        <p:txBody>
          <a:bodyPr>
            <a:normAutofit fontScale="92500"/>
          </a:bodyPr>
          <a:lstStyle/>
          <a:p>
            <a:r>
              <a:rPr lang="en-US" sz="2400" b="0" i="0" dirty="0">
                <a:solidFill>
                  <a:srgbClr val="4B4F58"/>
                </a:solidFill>
                <a:effectLst/>
                <a:latin typeface="-apple-system"/>
              </a:rPr>
              <a:t>Different customers have different preferences and this highly influences consumer purchasing behavior on food items. </a:t>
            </a:r>
          </a:p>
          <a:p>
            <a:r>
              <a:rPr lang="en-US" sz="2400" b="0" i="0" dirty="0">
                <a:solidFill>
                  <a:srgbClr val="4B4F58"/>
                </a:solidFill>
                <a:effectLst/>
                <a:latin typeface="-apple-system"/>
              </a:rPr>
              <a:t>Particularly, the consumer behavior on focus here is the tendency of having a keen insight for good judgment which results in those who only prefer unblemished vegetables and fruits, and the restrictive must display for shelf-life dates.</a:t>
            </a:r>
          </a:p>
          <a:p>
            <a:r>
              <a:rPr lang="en-US" sz="2400" b="0" i="0" dirty="0">
                <a:solidFill>
                  <a:srgbClr val="4B4F58"/>
                </a:solidFill>
                <a:effectLst/>
                <a:latin typeface="-apple-system"/>
              </a:rPr>
              <a:t>Such consumer behavior more often than not contributes to the wastage of food as most of the food items may remain on the shelves till expiry. </a:t>
            </a:r>
          </a:p>
          <a:p>
            <a:r>
              <a:rPr lang="en-US" sz="2400" b="0" i="0" dirty="0">
                <a:solidFill>
                  <a:srgbClr val="4B4F58"/>
                </a:solidFill>
                <a:effectLst/>
                <a:latin typeface="-apple-system"/>
              </a:rPr>
              <a:t>Also, such consumer behavior tendencies may force foodservice operators in restaurants and hotels to maintain large menu options and high-end services while assuring consistency that mostly leads to food wastage.</a:t>
            </a:r>
            <a:endParaRPr lang="en-IN" sz="2400" dirty="0"/>
          </a:p>
        </p:txBody>
      </p:sp>
    </p:spTree>
    <p:extLst>
      <p:ext uri="{BB962C8B-B14F-4D97-AF65-F5344CB8AC3E}">
        <p14:creationId xmlns:p14="http://schemas.microsoft.com/office/powerpoint/2010/main" val="413653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5FD3-2264-21F9-9654-F82C8CB139AA}"/>
              </a:ext>
            </a:extLst>
          </p:cNvPr>
          <p:cNvSpPr>
            <a:spLocks noGrp="1"/>
          </p:cNvSpPr>
          <p:nvPr>
            <p:ph type="title"/>
          </p:nvPr>
        </p:nvSpPr>
        <p:spPr>
          <a:xfrm>
            <a:off x="677334" y="609600"/>
            <a:ext cx="8596668" cy="883298"/>
          </a:xfrm>
        </p:spPr>
        <p:txBody>
          <a:bodyPr>
            <a:normAutofit/>
          </a:bodyPr>
          <a:lstStyle/>
          <a:p>
            <a:pPr algn="ctr"/>
            <a:r>
              <a:rPr lang="en-US" sz="4800" b="1" u="sng" dirty="0">
                <a:latin typeface="Times New Roman" panose="02020603050405020304" pitchFamily="18" charset="0"/>
                <a:cs typeface="Times New Roman" panose="02020603050405020304" pitchFamily="18" charset="0"/>
              </a:rPr>
              <a:t>Solutions to Food Wastage</a:t>
            </a:r>
            <a:endParaRPr lang="en-IN" sz="4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032F07-E6C1-6C85-2E4A-514C37AB1A58}"/>
              </a:ext>
            </a:extLst>
          </p:cNvPr>
          <p:cNvSpPr>
            <a:spLocks noGrp="1"/>
          </p:cNvSpPr>
          <p:nvPr>
            <p:ph idx="1"/>
          </p:nvPr>
        </p:nvSpPr>
        <p:spPr>
          <a:xfrm>
            <a:off x="298580" y="1492899"/>
            <a:ext cx="9330612" cy="4548464"/>
          </a:xfrm>
        </p:spPr>
        <p:txBody>
          <a:bodyPr>
            <a:normAutofit/>
          </a:bodyPr>
          <a:lstStyle/>
          <a:p>
            <a:r>
              <a:rPr lang="en-US" sz="2800" b="1" u="sng" dirty="0">
                <a:latin typeface="Times New Roman" panose="02020603050405020304" pitchFamily="18" charset="0"/>
                <a:cs typeface="Times New Roman" panose="02020603050405020304" pitchFamily="18" charset="0"/>
              </a:rPr>
              <a:t>Food Recovery Hierarchy:-</a:t>
            </a:r>
          </a:p>
          <a:p>
            <a:endParaRPr lang="en-IN" sz="2800" b="1" u="sng" dirty="0">
              <a:latin typeface="Times New Roman" panose="02020603050405020304" pitchFamily="18" charset="0"/>
              <a:cs typeface="Times New Roman" panose="02020603050405020304" pitchFamily="18" charset="0"/>
            </a:endParaRPr>
          </a:p>
        </p:txBody>
      </p:sp>
      <p:pic>
        <p:nvPicPr>
          <p:cNvPr id="1028" name="Picture 4" descr="5 Ways to Reduce Large-Scale Food Waste - Recycle.com">
            <a:extLst>
              <a:ext uri="{FF2B5EF4-FFF2-40B4-BE49-F238E27FC236}">
                <a16:creationId xmlns:a16="http://schemas.microsoft.com/office/drawing/2014/main" id="{BC8B2ED1-1484-CA3D-0047-B41D3B74D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288" y="2341692"/>
            <a:ext cx="4525347" cy="3987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87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BEEE-60A4-F743-B6CC-0A430E34ACC0}"/>
              </a:ext>
            </a:extLst>
          </p:cNvPr>
          <p:cNvSpPr>
            <a:spLocks noGrp="1"/>
          </p:cNvSpPr>
          <p:nvPr>
            <p:ph type="title"/>
          </p:nvPr>
        </p:nvSpPr>
        <p:spPr>
          <a:xfrm>
            <a:off x="677334" y="609600"/>
            <a:ext cx="8596668" cy="696686"/>
          </a:xfrm>
        </p:spPr>
        <p:txBody>
          <a:bodyPr/>
          <a:lstStyle/>
          <a:p>
            <a:pPr algn="ctr"/>
            <a:r>
              <a:rPr lang="en-US" b="1" u="sng" dirty="0">
                <a:latin typeface="Times New Roman" panose="02020603050405020304" pitchFamily="18" charset="0"/>
                <a:cs typeface="Times New Roman" panose="02020603050405020304" pitchFamily="18" charset="0"/>
              </a:rPr>
              <a:t>Our Provided Solution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592477-3C2A-FF29-DF85-1CFB6DCA3576}"/>
              </a:ext>
            </a:extLst>
          </p:cNvPr>
          <p:cNvSpPr>
            <a:spLocks noGrp="1"/>
          </p:cNvSpPr>
          <p:nvPr>
            <p:ph idx="1"/>
          </p:nvPr>
        </p:nvSpPr>
        <p:spPr>
          <a:xfrm>
            <a:off x="251927" y="1463903"/>
            <a:ext cx="9573207" cy="4349068"/>
          </a:xfrm>
        </p:spPr>
        <p:txBody>
          <a:bodyPr/>
          <a:lstStyle/>
          <a:p>
            <a:r>
              <a:rPr lang="en-US" dirty="0"/>
              <a:t>Firstly, we have designed a user interface which contains login portal for user, buyer, retailer and delivery.</a:t>
            </a:r>
          </a:p>
          <a:p>
            <a:endParaRPr lang="en-IN" dirty="0"/>
          </a:p>
        </p:txBody>
      </p:sp>
      <p:pic>
        <p:nvPicPr>
          <p:cNvPr id="5" name="Picture 4">
            <a:extLst>
              <a:ext uri="{FF2B5EF4-FFF2-40B4-BE49-F238E27FC236}">
                <a16:creationId xmlns:a16="http://schemas.microsoft.com/office/drawing/2014/main" id="{0C2C088E-DD93-7239-FBC0-D1701E757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268" y="2269573"/>
            <a:ext cx="2590800" cy="4352925"/>
          </a:xfrm>
          <a:prstGeom prst="rect">
            <a:avLst/>
          </a:prstGeom>
        </p:spPr>
      </p:pic>
    </p:spTree>
    <p:extLst>
      <p:ext uri="{BB962C8B-B14F-4D97-AF65-F5344CB8AC3E}">
        <p14:creationId xmlns:p14="http://schemas.microsoft.com/office/powerpoint/2010/main" val="326419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60BC-B55A-9C26-7AF7-0CB9B3551B3E}"/>
              </a:ext>
            </a:extLst>
          </p:cNvPr>
          <p:cNvSpPr>
            <a:spLocks noGrp="1"/>
          </p:cNvSpPr>
          <p:nvPr>
            <p:ph type="title"/>
          </p:nvPr>
        </p:nvSpPr>
        <p:spPr>
          <a:xfrm>
            <a:off x="677334" y="609600"/>
            <a:ext cx="8596668" cy="706016"/>
          </a:xfrm>
        </p:spPr>
        <p:txBody>
          <a:bodyPr/>
          <a:lstStyle/>
          <a:p>
            <a:pPr algn="ctr"/>
            <a:r>
              <a:rPr lang="en-US" b="1" u="sng" dirty="0">
                <a:latin typeface="Times New Roman" panose="02020603050405020304" pitchFamily="18" charset="0"/>
                <a:cs typeface="Times New Roman" panose="02020603050405020304" pitchFamily="18" charset="0"/>
              </a:rPr>
              <a:t>Registration Portal</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A69A55-3416-C84E-BACD-84D41FF89234}"/>
              </a:ext>
            </a:extLst>
          </p:cNvPr>
          <p:cNvSpPr>
            <a:spLocks noGrp="1"/>
          </p:cNvSpPr>
          <p:nvPr>
            <p:ph idx="1"/>
          </p:nvPr>
        </p:nvSpPr>
        <p:spPr>
          <a:xfrm>
            <a:off x="677334" y="1315617"/>
            <a:ext cx="8596668" cy="4725746"/>
          </a:xfrm>
        </p:spPr>
        <p:txBody>
          <a:bodyPr/>
          <a:lstStyle/>
          <a:p>
            <a:r>
              <a:rPr lang="en-US" dirty="0"/>
              <a:t>Registration portal for retailer, buyer and user to register and login to their account</a:t>
            </a:r>
            <a:endParaRPr lang="en-IN" dirty="0"/>
          </a:p>
        </p:txBody>
      </p:sp>
      <p:pic>
        <p:nvPicPr>
          <p:cNvPr id="5" name="Picture 4">
            <a:extLst>
              <a:ext uri="{FF2B5EF4-FFF2-40B4-BE49-F238E27FC236}">
                <a16:creationId xmlns:a16="http://schemas.microsoft.com/office/drawing/2014/main" id="{8C6E711D-A931-9949-34E8-2BE09D527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798" y="2126018"/>
            <a:ext cx="2466975" cy="4248150"/>
          </a:xfrm>
          <a:prstGeom prst="rect">
            <a:avLst/>
          </a:prstGeom>
        </p:spPr>
      </p:pic>
    </p:spTree>
    <p:extLst>
      <p:ext uri="{BB962C8B-B14F-4D97-AF65-F5344CB8AC3E}">
        <p14:creationId xmlns:p14="http://schemas.microsoft.com/office/powerpoint/2010/main" val="19853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3FFA-D031-511A-2CE9-4F5835D18B8B}"/>
              </a:ext>
            </a:extLst>
          </p:cNvPr>
          <p:cNvSpPr>
            <a:spLocks noGrp="1"/>
          </p:cNvSpPr>
          <p:nvPr>
            <p:ph type="title"/>
          </p:nvPr>
        </p:nvSpPr>
        <p:spPr>
          <a:xfrm>
            <a:off x="677334" y="348342"/>
            <a:ext cx="8596668" cy="724678"/>
          </a:xfrm>
        </p:spPr>
        <p:txBody>
          <a:bodyPr/>
          <a:lstStyle/>
          <a:p>
            <a:pPr algn="ctr"/>
            <a:r>
              <a:rPr lang="en-US" b="1" u="sng" dirty="0">
                <a:latin typeface="Times New Roman" panose="02020603050405020304" pitchFamily="18" charset="0"/>
                <a:cs typeface="Times New Roman" panose="02020603050405020304" pitchFamily="18" charset="0"/>
              </a:rPr>
              <a:t>User History</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780DD9-5B68-6B4A-D95E-6DD7E492F3EA}"/>
              </a:ext>
            </a:extLst>
          </p:cNvPr>
          <p:cNvSpPr>
            <a:spLocks noGrp="1"/>
          </p:cNvSpPr>
          <p:nvPr>
            <p:ph idx="1"/>
          </p:nvPr>
        </p:nvSpPr>
        <p:spPr>
          <a:xfrm>
            <a:off x="345233" y="1334278"/>
            <a:ext cx="8928769" cy="5085183"/>
          </a:xfrm>
        </p:spPr>
        <p:txBody>
          <a:bodyPr/>
          <a:lstStyle/>
          <a:p>
            <a:r>
              <a:rPr lang="en-US" dirty="0"/>
              <a:t>All the past record of the user are stored in this section.</a:t>
            </a:r>
            <a:endParaRPr lang="en-IN" dirty="0"/>
          </a:p>
        </p:txBody>
      </p:sp>
      <p:pic>
        <p:nvPicPr>
          <p:cNvPr id="5" name="Picture 4">
            <a:extLst>
              <a:ext uri="{FF2B5EF4-FFF2-40B4-BE49-F238E27FC236}">
                <a16:creationId xmlns:a16="http://schemas.microsoft.com/office/drawing/2014/main" id="{F6818BE1-5147-13CC-2999-5D4884155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893" y="2180448"/>
            <a:ext cx="2495550" cy="4257675"/>
          </a:xfrm>
          <a:prstGeom prst="rect">
            <a:avLst/>
          </a:prstGeom>
        </p:spPr>
      </p:pic>
    </p:spTree>
    <p:extLst>
      <p:ext uri="{BB962C8B-B14F-4D97-AF65-F5344CB8AC3E}">
        <p14:creationId xmlns:p14="http://schemas.microsoft.com/office/powerpoint/2010/main" val="6109722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938</TotalTime>
  <Words>528</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Times New Roman</vt:lpstr>
      <vt:lpstr>Trebuchet MS</vt:lpstr>
      <vt:lpstr>Wingdings 3</vt:lpstr>
      <vt:lpstr>Facet</vt:lpstr>
      <vt:lpstr>PowerPoint Presentation</vt:lpstr>
      <vt:lpstr>Causes Of Food Wastage</vt:lpstr>
      <vt:lpstr>2. Purchase and preparation of too much food:- </vt:lpstr>
      <vt:lpstr>3. Managerial, financial and technical constraints:- </vt:lpstr>
      <vt:lpstr>4. Consumer behaviour :- </vt:lpstr>
      <vt:lpstr>Solutions to Food Wastage</vt:lpstr>
      <vt:lpstr>Our Provided Solution</vt:lpstr>
      <vt:lpstr>Registration Portal</vt:lpstr>
      <vt:lpstr>User History</vt:lpstr>
      <vt:lpstr>Donation Portal</vt:lpstr>
      <vt:lpstr>Retailer Section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farooque2001@hotmail.com</dc:creator>
  <cp:lastModifiedBy>farooque2001@hotmail.com</cp:lastModifiedBy>
  <cp:revision>2</cp:revision>
  <dcterms:created xsi:type="dcterms:W3CDTF">2023-03-20T04:14:26Z</dcterms:created>
  <dcterms:modified xsi:type="dcterms:W3CDTF">2023-03-20T19:52:27Z</dcterms:modified>
</cp:coreProperties>
</file>