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07" d="100"/>
          <a:sy n="107" d="100"/>
        </p:scale>
        <p:origin x="2504" y="-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803" y="1096264"/>
            <a:ext cx="5297805" cy="58379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9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803" y="6934200"/>
            <a:ext cx="5297805" cy="2443480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chemeClr val="tx1">
                    <a:lumMod val="8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500"/>
            </a:lvl3pPr>
            <a:lvl4pPr marL="1028676" indent="0" algn="ctr">
              <a:buNone/>
              <a:defRPr sz="1500"/>
            </a:lvl4pPr>
            <a:lvl5pPr marL="1371568" indent="0" algn="ctr">
              <a:buNone/>
              <a:defRPr sz="1500"/>
            </a:lvl5pPr>
            <a:lvl6pPr marL="1714459" indent="0" algn="ctr">
              <a:buNone/>
              <a:defRPr sz="1500"/>
            </a:lvl6pPr>
            <a:lvl7pPr marL="2057351" indent="0" algn="ctr">
              <a:buNone/>
              <a:defRPr sz="1500"/>
            </a:lvl7pPr>
            <a:lvl8pPr marL="2400243" indent="0" algn="ctr">
              <a:buNone/>
              <a:defRPr sz="1500"/>
            </a:lvl8pPr>
            <a:lvl9pPr marL="2743135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05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26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4896" y="550334"/>
            <a:ext cx="1393031" cy="8518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550334"/>
            <a:ext cx="4350544" cy="8518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7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24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03" y="1096264"/>
            <a:ext cx="5297805" cy="58379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9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6934200"/>
            <a:ext cx="5297805" cy="244348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5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56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803" y="2641604"/>
            <a:ext cx="2520315" cy="62852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6145" y="2641604"/>
            <a:ext cx="2520315" cy="62852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8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2480378"/>
            <a:ext cx="2520315" cy="1056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892" indent="0">
              <a:buNone/>
              <a:defRPr sz="1350" b="1"/>
            </a:lvl2pPr>
            <a:lvl3pPr marL="685783" indent="0">
              <a:buNone/>
              <a:defRPr sz="1350" b="1"/>
            </a:lvl3pPr>
            <a:lvl4pPr marL="1028676" indent="0">
              <a:buNone/>
              <a:defRPr sz="1200" b="1"/>
            </a:lvl4pPr>
            <a:lvl5pPr marL="1371568" indent="0">
              <a:buNone/>
              <a:defRPr sz="1200" b="1"/>
            </a:lvl5pPr>
            <a:lvl6pPr marL="1714459" indent="0">
              <a:buNone/>
              <a:defRPr sz="1200" b="1"/>
            </a:lvl6pPr>
            <a:lvl7pPr marL="2057351" indent="0">
              <a:buNone/>
              <a:defRPr sz="1200" b="1"/>
            </a:lvl7pPr>
            <a:lvl8pPr marL="2400243" indent="0">
              <a:buNone/>
              <a:defRPr sz="1200" b="1"/>
            </a:lvl8pPr>
            <a:lvl9pPr marL="274313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" y="3622019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9574" y="2480378"/>
            <a:ext cx="2523744" cy="105664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350" b="0" kern="1200" spc="7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46145" y="3622019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69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3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97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3" y="660402"/>
            <a:ext cx="1800225" cy="2311396"/>
          </a:xfrm>
        </p:spPr>
        <p:txBody>
          <a:bodyPr anchor="b">
            <a:normAutofit/>
          </a:bodyPr>
          <a:lstStyle>
            <a:lvl1pPr>
              <a:defRPr sz="21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650" y="990600"/>
            <a:ext cx="3419475" cy="7924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3" y="3032953"/>
            <a:ext cx="1800225" cy="5503335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6" indent="0">
              <a:buNone/>
              <a:defRPr sz="675"/>
            </a:lvl4pPr>
            <a:lvl5pPr marL="1371568" indent="0">
              <a:buNone/>
              <a:defRPr sz="675"/>
            </a:lvl5pPr>
            <a:lvl6pPr marL="1714459" indent="0">
              <a:buNone/>
              <a:defRPr sz="675"/>
            </a:lvl6pPr>
            <a:lvl7pPr marL="2057351" indent="0">
              <a:buNone/>
              <a:defRPr sz="675"/>
            </a:lvl7pPr>
            <a:lvl8pPr marL="2400243" indent="0">
              <a:buNone/>
              <a:defRPr sz="675"/>
            </a:lvl8pPr>
            <a:lvl9pPr marL="27431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94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374469"/>
            <a:ext cx="6352223" cy="25315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94601"/>
            <a:ext cx="5614988" cy="1320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4"/>
            <a:ext cx="6352223" cy="7408445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6" indent="0">
              <a:buNone/>
              <a:defRPr sz="1500"/>
            </a:lvl4pPr>
            <a:lvl5pPr marL="1371568" indent="0">
              <a:buNone/>
              <a:defRPr sz="1500"/>
            </a:lvl5pPr>
            <a:lvl6pPr marL="1714459" indent="0">
              <a:buNone/>
              <a:defRPr sz="1500"/>
            </a:lvl6pPr>
            <a:lvl7pPr marL="2057351" indent="0">
              <a:buNone/>
              <a:defRPr sz="1500"/>
            </a:lvl7pPr>
            <a:lvl8pPr marL="2400243" indent="0">
              <a:buNone/>
              <a:defRPr sz="1500"/>
            </a:lvl8pPr>
            <a:lvl9pPr marL="2743135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8823523"/>
            <a:ext cx="5614988" cy="8623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6" indent="0">
              <a:buNone/>
              <a:defRPr sz="675"/>
            </a:lvl4pPr>
            <a:lvl5pPr marL="1371568" indent="0">
              <a:buNone/>
              <a:defRPr sz="675"/>
            </a:lvl5pPr>
            <a:lvl6pPr marL="1714459" indent="0">
              <a:buNone/>
              <a:defRPr sz="675"/>
            </a:lvl6pPr>
            <a:lvl7pPr marL="2057351" indent="0">
              <a:buNone/>
              <a:defRPr sz="675"/>
            </a:lvl7pPr>
            <a:lvl8pPr marL="2400243" indent="0">
              <a:buNone/>
              <a:defRPr sz="675"/>
            </a:lvl8pPr>
            <a:lvl9pPr marL="27431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6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646" y="0"/>
            <a:ext cx="548640" cy="990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9803" y="528322"/>
            <a:ext cx="5452110" cy="191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2641604"/>
            <a:ext cx="4834890" cy="62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5212136" y="1603343"/>
            <a:ext cx="2751665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7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001401" y="6006011"/>
            <a:ext cx="5173133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7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0791" y="8915404"/>
            <a:ext cx="514350" cy="857603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3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spc="-37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7" indent="-137157" algn="l" defTabSz="68578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7" baseline="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27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62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097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972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66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61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56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9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51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oukBel/Convertisseur-de-ba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F73067-48CD-2251-ACD6-414569C20B15}"/>
              </a:ext>
            </a:extLst>
          </p:cNvPr>
          <p:cNvSpPr/>
          <p:nvPr/>
        </p:nvSpPr>
        <p:spPr>
          <a:xfrm>
            <a:off x="836669" y="2027600"/>
            <a:ext cx="5115598" cy="8857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1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B6CDD-D8A6-D0B3-4448-8995B3DD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34" y="2138410"/>
            <a:ext cx="6118802" cy="664143"/>
          </a:xfrm>
        </p:spPr>
        <p:txBody>
          <a:bodyPr>
            <a:normAutofit fontScale="90000"/>
          </a:bodyPr>
          <a:lstStyle/>
          <a:p>
            <a:r>
              <a:rPr lang="fr-FR" dirty="0"/>
              <a:t>Convertisseur de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37989-20A2-C130-7460-BC52297C1BEC}"/>
              </a:ext>
            </a:extLst>
          </p:cNvPr>
          <p:cNvSpPr txBox="1"/>
          <p:nvPr/>
        </p:nvSpPr>
        <p:spPr>
          <a:xfrm>
            <a:off x="1976380" y="3009567"/>
            <a:ext cx="3466922" cy="549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973" dirty="0"/>
              <a:t>En Langage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30E2-A6E8-2F80-197F-DB894CFDB418}"/>
              </a:ext>
            </a:extLst>
          </p:cNvPr>
          <p:cNvSpPr txBox="1"/>
          <p:nvPr/>
        </p:nvSpPr>
        <p:spPr>
          <a:xfrm>
            <a:off x="441438" y="8223596"/>
            <a:ext cx="3089978" cy="81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73" dirty="0"/>
              <a:t>FAROUK BEL KHYATE</a:t>
            </a:r>
          </a:p>
          <a:p>
            <a:pPr>
              <a:lnSpc>
                <a:spcPct val="150000"/>
              </a:lnSpc>
            </a:pPr>
            <a:r>
              <a:rPr lang="fr-FR" sz="1673" dirty="0"/>
              <a:t>AMINE ASSALANE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21351-716E-5145-3E76-50E83E6FC6A3}"/>
              </a:ext>
            </a:extLst>
          </p:cNvPr>
          <p:cNvSpPr txBox="1"/>
          <p:nvPr/>
        </p:nvSpPr>
        <p:spPr>
          <a:xfrm>
            <a:off x="446313" y="6855061"/>
            <a:ext cx="6118802" cy="823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73" dirty="0">
                <a:latin typeface="Consolas" panose="020B0609020204030204" pitchFamily="49" charset="0"/>
              </a:rPr>
              <a:t>Code source: </a:t>
            </a:r>
            <a:r>
              <a:rPr lang="fr-FR" sz="1673" dirty="0">
                <a:latin typeface="Consolas" panose="020B0609020204030204" pitchFamily="49" charset="0"/>
                <a:hlinkClick r:id="rId2"/>
              </a:rPr>
              <a:t>https://github.com/FaroukBel/Convertisseur-de-base</a:t>
            </a:r>
            <a:endParaRPr lang="fr-FR" sz="1673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AD31-A544-C416-ED47-5F966EC3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28" y="1323547"/>
            <a:ext cx="5590394" cy="1543457"/>
          </a:xfrm>
        </p:spPr>
        <p:txBody>
          <a:bodyPr>
            <a:normAutofit/>
          </a:bodyPr>
          <a:lstStyle/>
          <a:p>
            <a:r>
              <a:rPr lang="fr-FR" sz="1452" dirty="0">
                <a:latin typeface="Consolas" panose="020B0609020204030204" pitchFamily="49" charset="0"/>
              </a:rPr>
              <a:t>Conversion d’une base à une autre (2-10;5-6;7-4…)</a:t>
            </a:r>
          </a:p>
          <a:p>
            <a:r>
              <a:rPr lang="fr-FR" sz="1452" dirty="0">
                <a:latin typeface="Consolas" panose="020B0609020204030204" pitchFamily="49" charset="0"/>
              </a:rPr>
              <a:t>Valeur signée d’un nombre</a:t>
            </a:r>
          </a:p>
          <a:p>
            <a:r>
              <a:rPr lang="fr-FR" sz="1452" dirty="0">
                <a:latin typeface="Consolas" panose="020B0609020204030204" pitchFamily="49" charset="0"/>
              </a:rPr>
              <a:t>Complément à un</a:t>
            </a:r>
          </a:p>
          <a:p>
            <a:r>
              <a:rPr lang="fr-FR" sz="1452" dirty="0">
                <a:latin typeface="Consolas" panose="020B0609020204030204" pitchFamily="49" charset="0"/>
              </a:rPr>
              <a:t>Complément à deux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E8DE9371-6BE7-252F-5DB9-2F65F660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74" y="3627945"/>
            <a:ext cx="1371008" cy="13710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6369E6-F36D-86F3-70E1-E2228230362F}"/>
              </a:ext>
            </a:extLst>
          </p:cNvPr>
          <p:cNvCxnSpPr>
            <a:cxnSpLocks/>
          </p:cNvCxnSpPr>
          <p:nvPr/>
        </p:nvCxnSpPr>
        <p:spPr>
          <a:xfrm>
            <a:off x="2196439" y="4551804"/>
            <a:ext cx="1316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D6BAF6-97C9-0B98-A63F-3671334837FB}"/>
              </a:ext>
            </a:extLst>
          </p:cNvPr>
          <p:cNvCxnSpPr>
            <a:cxnSpLocks/>
          </p:cNvCxnSpPr>
          <p:nvPr/>
        </p:nvCxnSpPr>
        <p:spPr>
          <a:xfrm>
            <a:off x="3512494" y="4551804"/>
            <a:ext cx="0" cy="88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75AA58-6BC1-A7A0-0E5E-BBC0C4EC76D0}"/>
              </a:ext>
            </a:extLst>
          </p:cNvPr>
          <p:cNvSpPr/>
          <p:nvPr/>
        </p:nvSpPr>
        <p:spPr>
          <a:xfrm>
            <a:off x="1612088" y="5551521"/>
            <a:ext cx="2965982" cy="426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Convertisseur.exe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4F25E-EA17-4438-AFE3-61B770983DAF}"/>
              </a:ext>
            </a:extLst>
          </p:cNvPr>
          <p:cNvSpPr txBox="1"/>
          <p:nvPr/>
        </p:nvSpPr>
        <p:spPr>
          <a:xfrm>
            <a:off x="768512" y="3396805"/>
            <a:ext cx="13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Utilisateur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5A21D-B7A1-7C03-12F4-833CDE409BD6}"/>
              </a:ext>
            </a:extLst>
          </p:cNvPr>
          <p:cNvSpPr txBox="1"/>
          <p:nvPr/>
        </p:nvSpPr>
        <p:spPr>
          <a:xfrm>
            <a:off x="3650971" y="3866720"/>
            <a:ext cx="2465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Nombre: 45</a:t>
            </a:r>
          </a:p>
          <a:p>
            <a:r>
              <a:rPr lang="fr-FR" sz="1400" dirty="0"/>
              <a:t>Base d’origine: 6</a:t>
            </a:r>
          </a:p>
          <a:p>
            <a:r>
              <a:rPr lang="fr-FR" sz="1400" dirty="0"/>
              <a:t>Base finale: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4AC18-B3C1-CA3A-346C-6B99AE62AD11}"/>
              </a:ext>
            </a:extLst>
          </p:cNvPr>
          <p:cNvSpPr txBox="1"/>
          <p:nvPr/>
        </p:nvSpPr>
        <p:spPr>
          <a:xfrm>
            <a:off x="1612088" y="7144919"/>
            <a:ext cx="325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Nombre en base finale: 1002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265202-2293-353B-0C7E-8616C4CA0EF2}"/>
              </a:ext>
            </a:extLst>
          </p:cNvPr>
          <p:cNvCxnSpPr>
            <a:cxnSpLocks/>
          </p:cNvCxnSpPr>
          <p:nvPr/>
        </p:nvCxnSpPr>
        <p:spPr>
          <a:xfrm>
            <a:off x="3100004" y="6145161"/>
            <a:ext cx="0" cy="88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F810C5A-9B47-AFC8-E9C4-6569327CB337}"/>
              </a:ext>
            </a:extLst>
          </p:cNvPr>
          <p:cNvSpPr/>
          <p:nvPr/>
        </p:nvSpPr>
        <p:spPr>
          <a:xfrm>
            <a:off x="444629" y="416043"/>
            <a:ext cx="4978900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/>
              <a:t>Présentation Du Problème</a:t>
            </a:r>
            <a:endParaRPr lang="fr-FR" sz="907" dirty="0"/>
          </a:p>
        </p:txBody>
      </p:sp>
    </p:spTree>
    <p:extLst>
      <p:ext uri="{BB962C8B-B14F-4D97-AF65-F5344CB8AC3E}">
        <p14:creationId xmlns:p14="http://schemas.microsoft.com/office/powerpoint/2010/main" val="2805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EBCD88E-0C59-3163-C691-5EAD0531FC71}"/>
              </a:ext>
            </a:extLst>
          </p:cNvPr>
          <p:cNvSpPr/>
          <p:nvPr/>
        </p:nvSpPr>
        <p:spPr>
          <a:xfrm>
            <a:off x="669767" y="69631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Algorithmes</a:t>
            </a:r>
            <a:endParaRPr lang="fr-FR" sz="1452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369AD4-61DE-2056-4FEE-BC18B70F43FF}"/>
              </a:ext>
            </a:extLst>
          </p:cNvPr>
          <p:cNvSpPr/>
          <p:nvPr/>
        </p:nvSpPr>
        <p:spPr>
          <a:xfrm>
            <a:off x="3116858" y="79061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>
                <a:solidFill>
                  <a:schemeClr val="bg1"/>
                </a:solidFill>
                <a:latin typeface="Consolas" panose="020B0609020204030204" pitchFamily="49" charset="0"/>
              </a:rPr>
              <a:t>Convertisseur de base</a:t>
            </a:r>
          </a:p>
        </p:txBody>
      </p:sp>
      <p:sp>
        <p:nvSpPr>
          <p:cNvPr id="34" name="Rectangle: Rounded Corners 33">
            <a:hlinkClick r:id="rId2" action="ppaction://hlinksldjump"/>
            <a:extLst>
              <a:ext uri="{FF2B5EF4-FFF2-40B4-BE49-F238E27FC236}">
                <a16:creationId xmlns:a16="http://schemas.microsoft.com/office/drawing/2014/main" id="{32F5EB0A-F0B6-2B19-B89B-52707E08BC22}"/>
              </a:ext>
            </a:extLst>
          </p:cNvPr>
          <p:cNvSpPr/>
          <p:nvPr/>
        </p:nvSpPr>
        <p:spPr>
          <a:xfrm>
            <a:off x="3174324" y="3278862"/>
            <a:ext cx="1294062" cy="2849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98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998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98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998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C04F9B1A-A6A4-246E-C765-3862081D7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407" y="2269579"/>
            <a:ext cx="849584" cy="8495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E339B1-98EA-7D19-47B5-E0E4B4A98731}"/>
              </a:ext>
            </a:extLst>
          </p:cNvPr>
          <p:cNvCxnSpPr>
            <a:cxnSpLocks/>
          </p:cNvCxnSpPr>
          <p:nvPr/>
        </p:nvCxnSpPr>
        <p:spPr>
          <a:xfrm>
            <a:off x="2230448" y="2844464"/>
            <a:ext cx="903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3727CE-0428-85D8-FC89-9261A8AD617D}"/>
              </a:ext>
            </a:extLst>
          </p:cNvPr>
          <p:cNvCxnSpPr>
            <a:cxnSpLocks/>
          </p:cNvCxnSpPr>
          <p:nvPr/>
        </p:nvCxnSpPr>
        <p:spPr>
          <a:xfrm>
            <a:off x="3134013" y="2844465"/>
            <a:ext cx="0" cy="10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E4097-107F-9A59-81EA-7B2317777531}"/>
              </a:ext>
            </a:extLst>
          </p:cNvPr>
          <p:cNvSpPr/>
          <p:nvPr/>
        </p:nvSpPr>
        <p:spPr>
          <a:xfrm>
            <a:off x="555055" y="4024212"/>
            <a:ext cx="4902873" cy="2677911"/>
          </a:xfrm>
          <a:prstGeom prst="roundRect">
            <a:avLst>
              <a:gd name="adj" fmla="val 81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73" dirty="0">
                <a:latin typeface="Consolas" panose="020B0609020204030204" pitchFamily="49" charset="0"/>
              </a:rPr>
              <a:t>2790zzs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0BD40-F624-7ABF-0826-EA5275AB6E5C}"/>
              </a:ext>
            </a:extLst>
          </p:cNvPr>
          <p:cNvSpPr txBox="1"/>
          <p:nvPr/>
        </p:nvSpPr>
        <p:spPr>
          <a:xfrm>
            <a:off x="1168980" y="2117165"/>
            <a:ext cx="1172116" cy="28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Utilisateur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D2B6E-51D5-7DDD-0887-24758674D0B7}"/>
              </a:ext>
            </a:extLst>
          </p:cNvPr>
          <p:cNvSpPr txBox="1"/>
          <p:nvPr/>
        </p:nvSpPr>
        <p:spPr>
          <a:xfrm>
            <a:off x="867038" y="1876057"/>
            <a:ext cx="1890261" cy="28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Conversion de base: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70E74-B85D-BB40-64E7-07EDFEF208C4}"/>
              </a:ext>
            </a:extLst>
          </p:cNvPr>
          <p:cNvSpPr txBox="1"/>
          <p:nvPr/>
        </p:nvSpPr>
        <p:spPr>
          <a:xfrm>
            <a:off x="3134012" y="2569002"/>
            <a:ext cx="1889234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Nombre: AE6</a:t>
            </a:r>
          </a:p>
          <a:p>
            <a:r>
              <a:rPr lang="fr-FR" sz="1270" dirty="0">
                <a:latin typeface="Consolas" panose="020B0609020204030204" pitchFamily="49" charset="0"/>
              </a:rPr>
              <a:t>Base d’origine: 16</a:t>
            </a:r>
          </a:p>
          <a:p>
            <a:r>
              <a:rPr lang="fr-FR" sz="1270" dirty="0">
                <a:latin typeface="Consolas" panose="020B0609020204030204" pitchFamily="49" charset="0"/>
              </a:rPr>
              <a:t>Base finale: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B4BB0-40B0-3FD6-0A99-A9415DA4FC40}"/>
              </a:ext>
            </a:extLst>
          </p:cNvPr>
          <p:cNvSpPr txBox="1"/>
          <p:nvPr/>
        </p:nvSpPr>
        <p:spPr>
          <a:xfrm>
            <a:off x="1722198" y="7668718"/>
            <a:ext cx="38411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</a:rPr>
              <a:t>Résultat en base 3: 1100200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342AEC-5990-8D97-11CB-936E2EC40DFB}"/>
              </a:ext>
            </a:extLst>
          </p:cNvPr>
          <p:cNvCxnSpPr>
            <a:cxnSpLocks/>
          </p:cNvCxnSpPr>
          <p:nvPr/>
        </p:nvCxnSpPr>
        <p:spPr>
          <a:xfrm>
            <a:off x="3136842" y="6756784"/>
            <a:ext cx="2" cy="88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3E9484-1905-A207-0FE6-1371DA4E8BFB}"/>
              </a:ext>
            </a:extLst>
          </p:cNvPr>
          <p:cNvSpPr txBox="1"/>
          <p:nvPr/>
        </p:nvSpPr>
        <p:spPr>
          <a:xfrm>
            <a:off x="1975984" y="4117420"/>
            <a:ext cx="2575247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14" dirty="0">
                <a:latin typeface="Consolas" panose="020B0609020204030204" pitchFamily="49" charset="0"/>
              </a:rPr>
              <a:t>Convertisseur.exe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C50AD-0F31-7F57-02EE-253CECB9D9C3}"/>
              </a:ext>
            </a:extLst>
          </p:cNvPr>
          <p:cNvSpPr txBox="1"/>
          <p:nvPr/>
        </p:nvSpPr>
        <p:spPr>
          <a:xfrm>
            <a:off x="978998" y="4855616"/>
            <a:ext cx="70117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14" dirty="0">
                <a:latin typeface="Consolas" panose="020B0609020204030204" pitchFamily="49" charset="0"/>
              </a:rPr>
              <a:t>AE6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8B665C-073B-838E-203D-3A9F5C6C1A97}"/>
              </a:ext>
            </a:extLst>
          </p:cNvPr>
          <p:cNvCxnSpPr>
            <a:cxnSpLocks/>
          </p:cNvCxnSpPr>
          <p:nvPr/>
        </p:nvCxnSpPr>
        <p:spPr>
          <a:xfrm>
            <a:off x="1703600" y="5080211"/>
            <a:ext cx="269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D19F3-A23A-23BD-D577-F07EA892E4E2}"/>
              </a:ext>
            </a:extLst>
          </p:cNvPr>
          <p:cNvSpPr txBox="1"/>
          <p:nvPr/>
        </p:nvSpPr>
        <p:spPr>
          <a:xfrm>
            <a:off x="2065050" y="4784870"/>
            <a:ext cx="2358741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Conversion en décimale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0A1A9-CB87-2BD4-310F-5F69BF5899D9}"/>
              </a:ext>
            </a:extLst>
          </p:cNvPr>
          <p:cNvSpPr txBox="1"/>
          <p:nvPr/>
        </p:nvSpPr>
        <p:spPr>
          <a:xfrm>
            <a:off x="4518407" y="4883540"/>
            <a:ext cx="701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</a:rPr>
              <a:t>2790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59EC9A-9EA4-4B9D-A8D8-8ECD0C8E84C9}"/>
              </a:ext>
            </a:extLst>
          </p:cNvPr>
          <p:cNvSpPr txBox="1"/>
          <p:nvPr/>
        </p:nvSpPr>
        <p:spPr>
          <a:xfrm>
            <a:off x="929457" y="5744734"/>
            <a:ext cx="701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</a:rPr>
              <a:t>2790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EEB7AE-7080-7241-7A0F-34545F8927A1}"/>
              </a:ext>
            </a:extLst>
          </p:cNvPr>
          <p:cNvSpPr txBox="1"/>
          <p:nvPr/>
        </p:nvSpPr>
        <p:spPr>
          <a:xfrm>
            <a:off x="4291580" y="5729132"/>
            <a:ext cx="11548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</a:rPr>
              <a:t>11002000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A9A010-2FC3-29C1-3482-C2E0117D8503}"/>
              </a:ext>
            </a:extLst>
          </p:cNvPr>
          <p:cNvCxnSpPr>
            <a:cxnSpLocks/>
          </p:cNvCxnSpPr>
          <p:nvPr/>
        </p:nvCxnSpPr>
        <p:spPr>
          <a:xfrm>
            <a:off x="1614533" y="5938292"/>
            <a:ext cx="269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73CF8-E68A-14AF-28FA-3505EBD1EECB}"/>
              </a:ext>
            </a:extLst>
          </p:cNvPr>
          <p:cNvSpPr txBox="1"/>
          <p:nvPr/>
        </p:nvSpPr>
        <p:spPr>
          <a:xfrm>
            <a:off x="2037522" y="5633820"/>
            <a:ext cx="2068483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Conversion en base 3</a:t>
            </a:r>
          </a:p>
        </p:txBody>
      </p:sp>
      <p:sp>
        <p:nvSpPr>
          <p:cNvPr id="35" name="Rectangle: Rounded Corners 34">
            <a:hlinkClick r:id="rId5" action="ppaction://hlinksldjump"/>
            <a:extLst>
              <a:ext uri="{FF2B5EF4-FFF2-40B4-BE49-F238E27FC236}">
                <a16:creationId xmlns:a16="http://schemas.microsoft.com/office/drawing/2014/main" id="{B5FCFA2B-C90F-CF92-A02E-58F75F20DE56}"/>
              </a:ext>
            </a:extLst>
          </p:cNvPr>
          <p:cNvSpPr/>
          <p:nvPr/>
        </p:nvSpPr>
        <p:spPr>
          <a:xfrm>
            <a:off x="2104121" y="5133867"/>
            <a:ext cx="1446776" cy="2849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aDeci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7" name="Rectangle: Rounded Corners 36">
            <a:hlinkClick r:id="rId6" action="ppaction://hlinksldjump"/>
            <a:extLst>
              <a:ext uri="{FF2B5EF4-FFF2-40B4-BE49-F238E27FC236}">
                <a16:creationId xmlns:a16="http://schemas.microsoft.com/office/drawing/2014/main" id="{1A0FD626-A889-B949-7A89-A16872F38F7A}"/>
              </a:ext>
            </a:extLst>
          </p:cNvPr>
          <p:cNvSpPr/>
          <p:nvPr/>
        </p:nvSpPr>
        <p:spPr>
          <a:xfrm>
            <a:off x="2104121" y="5985547"/>
            <a:ext cx="1578058" cy="2849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deDeci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707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01" y="1408362"/>
            <a:ext cx="5422397" cy="1313867"/>
          </a:xfrm>
        </p:spPr>
        <p:txBody>
          <a:bodyPr>
            <a:normAutofit/>
          </a:bodyPr>
          <a:lstStyle/>
          <a:p>
            <a:pPr>
              <a:lnSpc>
                <a:spcPts val="1996"/>
              </a:lnSpc>
            </a:pPr>
            <a:r>
              <a:rPr lang="fr-FR" sz="1452" dirty="0">
                <a:latin typeface="Consolas" panose="020B0609020204030204" pitchFamily="49" charset="0"/>
              </a:rPr>
              <a:t>L’utilisateur entre au clavier un nombre N, la base de ce nombre (base1) et la base (base2) qu’il veut l’en convertir.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552301" y="2311129"/>
            <a:ext cx="5533681" cy="6071049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Program main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// Initiation du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resultat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de conversion du 	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decimale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au bases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Saisie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"Donner le nombre: 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"Donner son base: 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--)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Verification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de la validité du nombre entre au clavier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]) &gt;=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"Nombre invalide"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"Donner la base </a:t>
            </a:r>
            <a:r>
              <a:rPr lang="fr-FR" sz="1089" dirty="0" err="1">
                <a:solidFill>
                  <a:srgbClr val="CE9178"/>
                </a:solidFill>
                <a:latin typeface="Consolas" panose="020B0609020204030204" pitchFamily="49" charset="0"/>
              </a:rPr>
              <a:t>desire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Resultat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"L </a:t>
            </a:r>
            <a:r>
              <a:rPr lang="fr-FR" sz="1089" dirty="0" err="1">
                <a:solidFill>
                  <a:srgbClr val="CE9178"/>
                </a:solidFill>
                <a:latin typeface="Consolas" panose="020B0609020204030204" pitchFamily="49" charset="0"/>
              </a:rPr>
              <a:t>equivalent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 de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 en base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 est "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fr-FR" sz="1089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deDeci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089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552300" y="8497642"/>
            <a:ext cx="5669155" cy="1372766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96"/>
              </a:lnSpc>
              <a:buNone/>
            </a:pPr>
            <a:r>
              <a:rPr lang="fr-FR" sz="1452" dirty="0">
                <a:latin typeface="Consolas" panose="020B0609020204030204" pitchFamily="49" charset="0"/>
              </a:rPr>
              <a:t>La fonction main() permet la saisie des variables (Nombre, base1, base2) et les entrer comme </a:t>
            </a:r>
            <a:r>
              <a:rPr lang="fr-FR" sz="1452" dirty="0" err="1">
                <a:latin typeface="Consolas" panose="020B0609020204030204" pitchFamily="49" charset="0"/>
              </a:rPr>
              <a:t>parametre</a:t>
            </a:r>
            <a:r>
              <a:rPr lang="fr-FR" sz="1452" dirty="0">
                <a:latin typeface="Consolas" panose="020B0609020204030204" pitchFamily="49" charset="0"/>
              </a:rPr>
              <a:t> dans la fonction </a:t>
            </a:r>
            <a:r>
              <a:rPr lang="fr-FR" sz="1452" dirty="0" err="1">
                <a:latin typeface="Consolas" panose="020B0609020204030204" pitchFamily="49" charset="0"/>
              </a:rPr>
              <a:t>deDeci</a:t>
            </a:r>
            <a:r>
              <a:rPr lang="fr-FR" sz="1452" dirty="0">
                <a:latin typeface="Consolas" panose="020B0609020204030204" pitchFamily="49" charset="0"/>
              </a:rPr>
              <a:t>() pour calculer le </a:t>
            </a:r>
            <a:r>
              <a:rPr lang="fr-FR" sz="1452" dirty="0" err="1">
                <a:latin typeface="Consolas" panose="020B0609020204030204" pitchFamily="49" charset="0"/>
              </a:rPr>
              <a:t>resultat</a:t>
            </a:r>
            <a:r>
              <a:rPr lang="fr-FR" sz="1452" dirty="0">
                <a:latin typeface="Consolas" panose="020B0609020204030204" pitchFamily="49" charset="0"/>
              </a:rPr>
              <a:t> et l’afficher.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DE7DF-253B-ACCA-CB78-1D2DCA727D91}"/>
              </a:ext>
            </a:extLst>
          </p:cNvPr>
          <p:cNvSpPr/>
          <p:nvPr/>
        </p:nvSpPr>
        <p:spPr>
          <a:xfrm>
            <a:off x="671377" y="4727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Fonctions</a:t>
            </a:r>
            <a:endParaRPr lang="fr-FR" sz="1452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3B42D-6255-0E07-FD80-1542C429504B}"/>
              </a:ext>
            </a:extLst>
          </p:cNvPr>
          <p:cNvSpPr/>
          <p:nvPr/>
        </p:nvSpPr>
        <p:spPr>
          <a:xfrm>
            <a:off x="3118468" y="567057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>
                <a:solidFill>
                  <a:schemeClr val="bg1"/>
                </a:solidFill>
                <a:latin typeface="Consolas" panose="020B0609020204030204" pitchFamily="49" charset="0"/>
              </a:rPr>
              <a:t>Convertisseur de base</a:t>
            </a:r>
          </a:p>
        </p:txBody>
      </p:sp>
    </p:spTree>
    <p:extLst>
      <p:ext uri="{BB962C8B-B14F-4D97-AF65-F5344CB8AC3E}">
        <p14:creationId xmlns:p14="http://schemas.microsoft.com/office/powerpoint/2010/main" val="248505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94" y="511777"/>
            <a:ext cx="5747908" cy="781598"/>
          </a:xfrm>
        </p:spPr>
        <p:txBody>
          <a:bodyPr>
            <a:normAutofit/>
          </a:bodyPr>
          <a:lstStyle/>
          <a:p>
            <a:r>
              <a:rPr lang="fr-FR" sz="1633" dirty="0">
                <a:latin typeface="Consolas" panose="020B0609020204030204" pitchFamily="49" charset="0"/>
              </a:rPr>
              <a:t>Puis le program convertir ce nombre en décimale (base 10) par une fonction ( </a:t>
            </a:r>
            <a:r>
              <a:rPr lang="fr-FR" sz="1633" dirty="0" err="1">
                <a:latin typeface="Consolas" panose="020B0609020204030204" pitchFamily="49" charset="0"/>
              </a:rPr>
              <a:t>aDeci</a:t>
            </a:r>
            <a:r>
              <a:rPr lang="fr-FR" sz="1633" dirty="0">
                <a:latin typeface="Consolas" panose="020B0609020204030204" pitchFamily="49" charset="0"/>
              </a:rPr>
              <a:t>() ).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552295" y="1390145"/>
            <a:ext cx="5533681" cy="3704784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Fonction pour convertir un nombre d'une base au décimale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aDeci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power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Equivalent de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decimale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[len-1]*1 +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[len-2]*base +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[len-3]*(base^2) + ...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--)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{ 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]) *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power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power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power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089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552294" y="5358497"/>
            <a:ext cx="5275392" cy="889502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La fonction </a:t>
            </a:r>
            <a:r>
              <a:rPr lang="fr-FR" sz="1452" dirty="0" err="1">
                <a:latin typeface="Consolas" panose="020B0609020204030204" pitchFamily="49" charset="0"/>
              </a:rPr>
              <a:t>aDeci</a:t>
            </a:r>
            <a:r>
              <a:rPr lang="fr-FR" sz="1452" dirty="0">
                <a:latin typeface="Consolas" panose="020B0609020204030204" pitchFamily="49" charset="0"/>
              </a:rPr>
              <a:t>() permet la conversion d’un nombre d’une base quelconque à la base décimale par l’algorithme suivant:</a:t>
            </a: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3643DD-6024-01C5-9975-6BCC0BEC66E4}"/>
              </a:ext>
            </a:extLst>
          </p:cNvPr>
          <p:cNvSpPr txBox="1">
            <a:spLocks/>
          </p:cNvSpPr>
          <p:nvPr/>
        </p:nvSpPr>
        <p:spPr>
          <a:xfrm>
            <a:off x="552292" y="6309082"/>
            <a:ext cx="5275392" cy="358562"/>
          </a:xfrm>
          <a:prstGeom prst="rect">
            <a:avLst/>
          </a:prstGeom>
        </p:spPr>
        <p:txBody>
          <a:bodyPr vert="horz" lIns="82953" tIns="41476" rIns="82953" bIns="41476" rtlCol="0">
            <a:normAutofit lnSpcReduction="10000"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14" dirty="0" err="1">
                <a:solidFill>
                  <a:srgbClr val="212529"/>
                </a:solidFill>
                <a:latin typeface="Consolas" panose="020B0609020204030204" pitchFamily="49" charset="0"/>
              </a:rPr>
              <a:t>decimale</a:t>
            </a:r>
            <a:r>
              <a:rPr lang="fr-FR" sz="1814" dirty="0">
                <a:solidFill>
                  <a:srgbClr val="212529"/>
                </a:solidFill>
                <a:latin typeface="Consolas" panose="020B0609020204030204" pitchFamily="49" charset="0"/>
              </a:rPr>
              <a:t> = ∑(</a:t>
            </a:r>
            <a:r>
              <a:rPr lang="fr-FR" sz="1814" dirty="0" err="1">
                <a:solidFill>
                  <a:srgbClr val="212529"/>
                </a:solidFill>
                <a:latin typeface="Consolas" panose="020B0609020204030204" pitchFamily="49" charset="0"/>
              </a:rPr>
              <a:t>digite×base</a:t>
            </a:r>
            <a:r>
              <a:rPr lang="fr-FR" sz="1814" baseline="30000" dirty="0" err="1">
                <a:solidFill>
                  <a:srgbClr val="212529"/>
                </a:solidFill>
                <a:latin typeface="Consolas" panose="020B0609020204030204" pitchFamily="49" charset="0"/>
              </a:rPr>
              <a:t>index</a:t>
            </a:r>
            <a:r>
              <a:rPr lang="fr-FR" sz="1814" baseline="30000" dirty="0">
                <a:solidFill>
                  <a:srgbClr val="212529"/>
                </a:solidFill>
                <a:latin typeface="Consolas" panose="020B0609020204030204" pitchFamily="49" charset="0"/>
              </a:rPr>
              <a:t> de </a:t>
            </a:r>
            <a:r>
              <a:rPr lang="fr-FR" sz="1814" baseline="30000" dirty="0" err="1">
                <a:solidFill>
                  <a:srgbClr val="212529"/>
                </a:solidFill>
                <a:latin typeface="Consolas" panose="020B0609020204030204" pitchFamily="49" charset="0"/>
              </a:rPr>
              <a:t>digite</a:t>
            </a:r>
            <a:r>
              <a:rPr lang="fr-FR" sz="1814" dirty="0">
                <a:solidFill>
                  <a:srgbClr val="212529"/>
                </a:solidFill>
                <a:latin typeface="Consolas" panose="020B0609020204030204" pitchFamily="49" charset="0"/>
              </a:rPr>
              <a:t>)</a:t>
            </a: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7484AE-9C39-E5A3-1C82-0C4089E4029E}"/>
              </a:ext>
            </a:extLst>
          </p:cNvPr>
          <p:cNvSpPr txBox="1">
            <a:spLocks/>
          </p:cNvSpPr>
          <p:nvPr/>
        </p:nvSpPr>
        <p:spPr>
          <a:xfrm>
            <a:off x="552292" y="6914914"/>
            <a:ext cx="5275392" cy="422909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La </a:t>
            </a:r>
            <a:r>
              <a:rPr lang="fr-FR" sz="1452" dirty="0" err="1">
                <a:latin typeface="Consolas" panose="020B0609020204030204" pitchFamily="49" charset="0"/>
              </a:rPr>
              <a:t>verification</a:t>
            </a:r>
            <a:r>
              <a:rPr lang="fr-FR" sz="1452" dirty="0">
                <a:latin typeface="Consolas" panose="020B0609020204030204" pitchFamily="49" charset="0"/>
              </a:rPr>
              <a:t> ce fait par la fonction val():</a:t>
            </a: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7BF6FB-BFDC-35B4-4BCA-8A549E9E4D5D}"/>
              </a:ext>
            </a:extLst>
          </p:cNvPr>
          <p:cNvSpPr/>
          <p:nvPr/>
        </p:nvSpPr>
        <p:spPr>
          <a:xfrm>
            <a:off x="552295" y="7473797"/>
            <a:ext cx="5533681" cy="1506073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'9'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Verification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par code ASCII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   // Cast du char en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089" dirty="0"/>
          </a:p>
        </p:txBody>
      </p:sp>
    </p:spTree>
    <p:extLst>
      <p:ext uri="{BB962C8B-B14F-4D97-AF65-F5344CB8AC3E}">
        <p14:creationId xmlns:p14="http://schemas.microsoft.com/office/powerpoint/2010/main" val="406486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7" y="1101637"/>
            <a:ext cx="5747908" cy="781598"/>
          </a:xfrm>
        </p:spPr>
        <p:txBody>
          <a:bodyPr>
            <a:normAutofit/>
          </a:bodyPr>
          <a:lstStyle/>
          <a:p>
            <a:r>
              <a:rPr lang="fr-FR" sz="1452" dirty="0">
                <a:latin typeface="Consolas" panose="020B0609020204030204" pitchFamily="49" charset="0"/>
              </a:rPr>
              <a:t>Après le program convertir le décimale à la base désiré a l’aide de la fonction ( </a:t>
            </a:r>
            <a:r>
              <a:rPr lang="fr-FR" sz="1452" dirty="0" err="1">
                <a:latin typeface="Consolas" panose="020B0609020204030204" pitchFamily="49" charset="0"/>
              </a:rPr>
              <a:t>deDeci</a:t>
            </a:r>
            <a:r>
              <a:rPr lang="fr-FR" sz="1452" dirty="0">
                <a:latin typeface="Consolas" panose="020B0609020204030204" pitchFamily="49" charset="0"/>
              </a:rPr>
              <a:t>() ).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552297" y="1883236"/>
            <a:ext cx="5533681" cy="4871973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Fonction pour convertir un décimale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a une base (base2)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deDeci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inputNum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 // Initiation d'index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aDeci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inputNum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Convertir un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decimale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a une base par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le deviser plusieurs fois en prenons le reste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comme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resultat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reVal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/=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89" dirty="0">
                <a:solidFill>
                  <a:srgbClr val="D7BA7D"/>
                </a:solidFill>
                <a:latin typeface="Consolas" panose="020B0609020204030204" pitchFamily="49" charset="0"/>
              </a:rPr>
              <a:t>\0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Inverser le reste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strev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ctr">
              <a:lnSpc>
                <a:spcPts val="1452"/>
              </a:lnSpc>
            </a:pPr>
            <a:endParaRPr lang="fr-FR" sz="1089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552295" y="6998147"/>
            <a:ext cx="5275392" cy="889502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La fonction </a:t>
            </a:r>
            <a:r>
              <a:rPr lang="fr-FR" sz="1452" dirty="0" err="1">
                <a:latin typeface="Consolas" panose="020B0609020204030204" pitchFamily="49" charset="0"/>
              </a:rPr>
              <a:t>deDeci</a:t>
            </a:r>
            <a:r>
              <a:rPr lang="fr-FR" sz="1452" dirty="0">
                <a:latin typeface="Consolas" panose="020B0609020204030204" pitchFamily="49" charset="0"/>
              </a:rPr>
              <a:t>() permet la conversion d’un nombre d’une base décimale à une base quelconque par l’algorithme suivant:</a:t>
            </a: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3643DD-6024-01C5-9975-6BCC0BEC66E4}"/>
              </a:ext>
            </a:extLst>
          </p:cNvPr>
          <p:cNvSpPr txBox="1">
            <a:spLocks/>
          </p:cNvSpPr>
          <p:nvPr/>
        </p:nvSpPr>
        <p:spPr>
          <a:xfrm>
            <a:off x="552295" y="7943233"/>
            <a:ext cx="5275392" cy="781597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En divisons le nombre </a:t>
            </a:r>
            <a:r>
              <a:rPr lang="fr-FR" sz="1452" dirty="0" err="1">
                <a:latin typeface="Consolas" panose="020B0609020204030204" pitchFamily="49" charset="0"/>
              </a:rPr>
              <a:t>decimale</a:t>
            </a:r>
            <a:r>
              <a:rPr lang="fr-FR" sz="1452" dirty="0">
                <a:latin typeface="Consolas" panose="020B0609020204030204" pitchFamily="49" charset="0"/>
              </a:rPr>
              <a:t> par la base de destination jusqu’au le </a:t>
            </a:r>
            <a:r>
              <a:rPr lang="fr-FR" sz="1452" dirty="0" err="1">
                <a:latin typeface="Consolas" panose="020B0609020204030204" pitchFamily="49" charset="0"/>
              </a:rPr>
              <a:t>qoutient</a:t>
            </a:r>
            <a:r>
              <a:rPr lang="fr-FR" sz="1452" dirty="0">
                <a:latin typeface="Consolas" panose="020B0609020204030204" pitchFamily="49" charset="0"/>
              </a:rPr>
              <a:t> soit 0 et on prend le reste en inverse</a:t>
            </a:r>
          </a:p>
        </p:txBody>
      </p:sp>
    </p:spTree>
    <p:extLst>
      <p:ext uri="{BB962C8B-B14F-4D97-AF65-F5344CB8AC3E}">
        <p14:creationId xmlns:p14="http://schemas.microsoft.com/office/powerpoint/2010/main" val="24592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6689-8296-439F-CCD1-595184BCFA3D}"/>
              </a:ext>
            </a:extLst>
          </p:cNvPr>
          <p:cNvSpPr txBox="1">
            <a:spLocks/>
          </p:cNvSpPr>
          <p:nvPr/>
        </p:nvSpPr>
        <p:spPr>
          <a:xfrm>
            <a:off x="445642" y="560549"/>
            <a:ext cx="5275392" cy="422909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La </a:t>
            </a:r>
            <a:r>
              <a:rPr lang="fr-FR" sz="1452" dirty="0" err="1">
                <a:latin typeface="Consolas" panose="020B0609020204030204" pitchFamily="49" charset="0"/>
              </a:rPr>
              <a:t>verification</a:t>
            </a:r>
            <a:r>
              <a:rPr lang="fr-FR" sz="1452" dirty="0">
                <a:latin typeface="Consolas" panose="020B0609020204030204" pitchFamily="49" charset="0"/>
              </a:rPr>
              <a:t> ce fait par la fonction </a:t>
            </a:r>
            <a:r>
              <a:rPr lang="fr-FR" sz="1452" dirty="0" err="1">
                <a:latin typeface="Consolas" panose="020B0609020204030204" pitchFamily="49" charset="0"/>
              </a:rPr>
              <a:t>reVal</a:t>
            </a:r>
            <a:r>
              <a:rPr lang="fr-FR" sz="1452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D86BA7-D7F5-8B01-D323-6169AE7240C1}"/>
              </a:ext>
            </a:extLst>
          </p:cNvPr>
          <p:cNvSpPr/>
          <p:nvPr/>
        </p:nvSpPr>
        <p:spPr>
          <a:xfrm>
            <a:off x="445644" y="925702"/>
            <a:ext cx="5533681" cy="1506073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4D4D4"/>
                </a:solidFill>
                <a:latin typeface="Consolas" panose="020B0609020204030204" pitchFamily="49" charset="0"/>
              </a:rPr>
              <a:t>re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'9'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Verification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par code ASCII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   // Cast du char en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089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902638-D568-50A6-6A81-19F88CC07BF2}"/>
              </a:ext>
            </a:extLst>
          </p:cNvPr>
          <p:cNvSpPr/>
          <p:nvPr/>
        </p:nvSpPr>
        <p:spPr>
          <a:xfrm>
            <a:off x="445643" y="3291047"/>
            <a:ext cx="5533681" cy="2510455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Fonction pour inverser une chaine de char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strev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FD8B65-9135-3B95-7525-41019856CCB1}"/>
              </a:ext>
            </a:extLst>
          </p:cNvPr>
          <p:cNvSpPr txBox="1">
            <a:spLocks/>
          </p:cNvSpPr>
          <p:nvPr/>
        </p:nvSpPr>
        <p:spPr>
          <a:xfrm>
            <a:off x="445641" y="2681198"/>
            <a:ext cx="5275392" cy="704082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L’inverse de la chaine des restes se fait à l’aide de la fonction </a:t>
            </a:r>
            <a:r>
              <a:rPr lang="fr-FR" sz="1452" dirty="0" err="1">
                <a:latin typeface="Consolas" panose="020B0609020204030204" pitchFamily="49" charset="0"/>
              </a:rPr>
              <a:t>strev</a:t>
            </a:r>
            <a:r>
              <a:rPr lang="fr-FR" sz="1452" dirty="0">
                <a:latin typeface="Consolas" panose="020B0609020204030204" pitchFamily="49" charset="0"/>
              </a:rPr>
              <a:t>() suivante:</a:t>
            </a:r>
          </a:p>
        </p:txBody>
      </p:sp>
    </p:spTree>
    <p:extLst>
      <p:ext uri="{BB962C8B-B14F-4D97-AF65-F5344CB8AC3E}">
        <p14:creationId xmlns:p14="http://schemas.microsoft.com/office/powerpoint/2010/main" val="422874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3227-FEE7-9D40-FC56-E8F37EF8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2A3E-AC2A-B648-DBA5-1E21F7A0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1447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8298</TotalTime>
  <Words>966</Words>
  <Application>Microsoft Macintosh PowerPoint</Application>
  <PresentationFormat>A4 Paper (210x297 mm)</PresentationFormat>
  <Paragraphs>192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Consolas</vt:lpstr>
      <vt:lpstr>Wingdings 2</vt:lpstr>
      <vt:lpstr>View</vt:lpstr>
      <vt:lpstr>Convertisseur de 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Convertisseur de base</dc:title>
  <dc:creator>Farouk Belkhayate</dc:creator>
  <cp:lastModifiedBy>Microsoft Office User</cp:lastModifiedBy>
  <cp:revision>18</cp:revision>
  <dcterms:created xsi:type="dcterms:W3CDTF">2022-10-02T13:46:44Z</dcterms:created>
  <dcterms:modified xsi:type="dcterms:W3CDTF">2022-10-28T13:32:28Z</dcterms:modified>
</cp:coreProperties>
</file>