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4" r:id="rId9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426" y="1183227"/>
            <a:ext cx="5839849" cy="630104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56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426" y="7484269"/>
            <a:ext cx="5839849" cy="2637314"/>
          </a:xfrm>
        </p:spPr>
        <p:txBody>
          <a:bodyPr>
            <a:normAutofit/>
          </a:bodyPr>
          <a:lstStyle>
            <a:lvl1pPr marL="0" indent="0" algn="l">
              <a:buNone/>
              <a:defRPr sz="1653" baseline="0">
                <a:solidFill>
                  <a:schemeClr val="tx1">
                    <a:lumMod val="85000"/>
                  </a:schemeClr>
                </a:solidFill>
              </a:defRPr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653"/>
            </a:lvl3pPr>
            <a:lvl4pPr marL="1133902" indent="0" algn="ctr">
              <a:buNone/>
              <a:defRPr sz="1653"/>
            </a:lvl4pPr>
            <a:lvl5pPr marL="1511869" indent="0" algn="ctr">
              <a:buNone/>
              <a:defRPr sz="1653"/>
            </a:lvl5pPr>
            <a:lvl6pPr marL="1889836" indent="0" algn="ctr">
              <a:buNone/>
              <a:defRPr sz="1653"/>
            </a:lvl6pPr>
            <a:lvl7pPr marL="2267803" indent="0" algn="ctr">
              <a:buNone/>
              <a:defRPr sz="1653"/>
            </a:lvl7pPr>
            <a:lvl8pPr marL="2645771" indent="0" algn="ctr">
              <a:buNone/>
              <a:defRPr sz="1653"/>
            </a:lvl8pPr>
            <a:lvl9pPr marL="3023738" indent="0" algn="ctr">
              <a:buNone/>
              <a:defRPr sz="16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3488" cy="1069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05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6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2645" y="593990"/>
            <a:ext cx="1535559" cy="9194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480" y="593990"/>
            <a:ext cx="4795669" cy="9194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7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24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26" y="1183227"/>
            <a:ext cx="5839849" cy="630104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5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7484269"/>
            <a:ext cx="5839849" cy="2637314"/>
          </a:xfrm>
        </p:spPr>
        <p:txBody>
          <a:bodyPr anchor="t">
            <a:normAutofit/>
          </a:bodyPr>
          <a:lstStyle>
            <a:lvl1pPr marL="0" indent="0">
              <a:buNone/>
              <a:defRPr sz="165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3488" cy="1069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5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426" y="2851152"/>
            <a:ext cx="2778181" cy="6783856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8736" y="2851152"/>
            <a:ext cx="2778181" cy="6783856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2677139"/>
            <a:ext cx="2778181" cy="114046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88" b="0">
                <a:solidFill>
                  <a:schemeClr val="tx2"/>
                </a:solidFill>
              </a:defRPr>
            </a:lvl1pPr>
            <a:lvl2pPr marL="377967" indent="0">
              <a:buNone/>
              <a:defRPr sz="1488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426" y="3909340"/>
            <a:ext cx="2778181" cy="5713291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02517" y="2677139"/>
            <a:ext cx="2781960" cy="114046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488" b="0" kern="1200" spc="8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755934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8736" y="3909340"/>
            <a:ext cx="2778181" cy="5713291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69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38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7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17" y="712790"/>
            <a:ext cx="1984415" cy="2494752"/>
          </a:xfrm>
        </p:spPr>
        <p:txBody>
          <a:bodyPr anchor="b">
            <a:normAutofit/>
          </a:bodyPr>
          <a:lstStyle>
            <a:lvl1pPr>
              <a:defRPr sz="2315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880" y="1069182"/>
            <a:ext cx="3769338" cy="8553450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617" y="3273546"/>
            <a:ext cx="1984415" cy="593989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61"/>
              </a:spcBef>
              <a:buNone/>
              <a:defRPr sz="1075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94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959461"/>
            <a:ext cx="7002149" cy="27323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76" y="8197057"/>
            <a:ext cx="6189484" cy="1425575"/>
          </a:xfrm>
        </p:spPr>
        <p:txBody>
          <a:bodyPr anchor="b">
            <a:normAutofit/>
          </a:bodyPr>
          <a:lstStyle>
            <a:lvl1pPr>
              <a:defRPr sz="2315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7002149" cy="7996134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645">
                <a:solidFill>
                  <a:schemeClr val="bg1"/>
                </a:solidFill>
              </a:defRPr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976" y="9523463"/>
            <a:ext cx="6189484" cy="9307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75">
                <a:solidFill>
                  <a:schemeClr val="bg1">
                    <a:lumMod val="85000"/>
                  </a:schemeClr>
                </a:solidFill>
              </a:defRPr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6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59626" y="0"/>
            <a:ext cx="604774" cy="106918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426" y="570230"/>
            <a:ext cx="6009942" cy="206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2851152"/>
            <a:ext cx="5329571" cy="678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5777041" y="1728169"/>
            <a:ext cx="2969946" cy="22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FA99D4-3458-4FF2-9DD1-D6E19195F2E0}" type="datetimeFigureOut">
              <a:rPr lang="fr-FR" smtClean="0"/>
              <a:t>09/10/2022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470262" y="6480086"/>
            <a:ext cx="5583502" cy="22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525" y="9622634"/>
            <a:ext cx="566976" cy="925634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645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E5DEAD-851D-4CB0-9ACE-02507021DF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3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307" kern="1200" spc="-4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187" indent="-151187" algn="l" defTabSz="755934" rtl="0" eaLnBrk="1" latinLnBrk="0" hangingPunct="1">
        <a:lnSpc>
          <a:spcPct val="95000"/>
        </a:lnSpc>
        <a:spcBef>
          <a:spcPts val="1157"/>
        </a:spcBef>
        <a:spcAft>
          <a:spcPts val="165"/>
        </a:spcAft>
        <a:buClr>
          <a:schemeClr val="accent1"/>
        </a:buClr>
        <a:buSzPct val="80000"/>
        <a:buFont typeface="Arial" pitchFamily="34" charset="0"/>
        <a:buChar char="•"/>
        <a:defRPr sz="1488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77967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0474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3152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5830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2272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57073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81874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06675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oukBel/Convertisseur-de-ba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F73067-48CD-2251-ACD6-414569C20B15}"/>
              </a:ext>
            </a:extLst>
          </p:cNvPr>
          <p:cNvSpPr/>
          <p:nvPr/>
        </p:nvSpPr>
        <p:spPr>
          <a:xfrm>
            <a:off x="922272" y="2121193"/>
            <a:ext cx="5638999" cy="9763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6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B6CDD-D8A6-D0B3-4448-8995B3DD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07" y="2227240"/>
            <a:ext cx="4942861" cy="732095"/>
          </a:xfrm>
        </p:spPr>
        <p:txBody>
          <a:bodyPr>
            <a:normAutofit fontScale="90000"/>
          </a:bodyPr>
          <a:lstStyle/>
          <a:p>
            <a:r>
              <a:rPr lang="fr-FR" dirty="0"/>
              <a:t>Convertisseur de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7989-20A2-C130-7460-BC52297C1BEC}"/>
              </a:ext>
            </a:extLst>
          </p:cNvPr>
          <p:cNvSpPr txBox="1"/>
          <p:nvPr/>
        </p:nvSpPr>
        <p:spPr>
          <a:xfrm>
            <a:off x="2178592" y="3203629"/>
            <a:ext cx="3821640" cy="61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77" dirty="0"/>
              <a:t>En Langage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30E2-A6E8-2F80-197F-DB894CFDB418}"/>
              </a:ext>
            </a:extLst>
          </p:cNvPr>
          <p:cNvSpPr txBox="1"/>
          <p:nvPr/>
        </p:nvSpPr>
        <p:spPr>
          <a:xfrm>
            <a:off x="486602" y="8951132"/>
            <a:ext cx="3406129" cy="88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44" dirty="0"/>
              <a:t>FAROUK BEL KHYATE</a:t>
            </a:r>
          </a:p>
          <a:p>
            <a:pPr>
              <a:lnSpc>
                <a:spcPct val="150000"/>
              </a:lnSpc>
            </a:pPr>
            <a:r>
              <a:rPr lang="fr-FR" sz="1844" dirty="0"/>
              <a:t>AMINE ASSALANE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21351-716E-5145-3E76-50E83E6FC6A3}"/>
              </a:ext>
            </a:extLst>
          </p:cNvPr>
          <p:cNvSpPr txBox="1"/>
          <p:nvPr/>
        </p:nvSpPr>
        <p:spPr>
          <a:xfrm>
            <a:off x="491977" y="7442574"/>
            <a:ext cx="6744846" cy="89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44" dirty="0">
                <a:latin typeface="Consolas" panose="020B0609020204030204" pitchFamily="49" charset="0"/>
              </a:rPr>
              <a:t>Code source: </a:t>
            </a:r>
            <a:r>
              <a:rPr lang="fr-FR" sz="1844" dirty="0">
                <a:latin typeface="Consolas" panose="020B0609020204030204" pitchFamily="49" charset="0"/>
                <a:hlinkClick r:id="rId2"/>
              </a:rPr>
              <a:t>https://github.com/FaroukBel/Convertisseur-de-base</a:t>
            </a:r>
            <a:endParaRPr lang="fr-FR" sz="1844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AD31-A544-C416-ED47-5F966EC3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20" y="1345104"/>
            <a:ext cx="6162374" cy="1701376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Conversion d’une base à une autre (2-10;5-6;7-4…)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Valeur signée d’un nombre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Complément à un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Complément à deux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E8DE9371-6BE7-252F-5DB9-2F65F660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251" y="3639234"/>
            <a:ext cx="936509" cy="93650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6369E6-F36D-86F3-70E1-E2228230362F}"/>
              </a:ext>
            </a:extLst>
          </p:cNvPr>
          <p:cNvCxnSpPr>
            <a:cxnSpLocks/>
          </p:cNvCxnSpPr>
          <p:nvPr/>
        </p:nvCxnSpPr>
        <p:spPr>
          <a:xfrm>
            <a:off x="2950754" y="4272938"/>
            <a:ext cx="99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D6BAF6-97C9-0B98-A63F-3671334837FB}"/>
              </a:ext>
            </a:extLst>
          </p:cNvPr>
          <p:cNvCxnSpPr>
            <a:cxnSpLocks/>
          </p:cNvCxnSpPr>
          <p:nvPr/>
        </p:nvCxnSpPr>
        <p:spPr>
          <a:xfrm>
            <a:off x="3946769" y="4272938"/>
            <a:ext cx="0" cy="6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D75AA58-6BC1-A7A0-0E5E-BBC0C4EC76D0}"/>
              </a:ext>
            </a:extLst>
          </p:cNvPr>
          <p:cNvSpPr/>
          <p:nvPr/>
        </p:nvSpPr>
        <p:spPr>
          <a:xfrm>
            <a:off x="2809321" y="4984846"/>
            <a:ext cx="2319737" cy="469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44" dirty="0"/>
              <a:t>Convertisseur.exe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4F25E-EA17-4438-AFE3-61B770983DAF}"/>
              </a:ext>
            </a:extLst>
          </p:cNvPr>
          <p:cNvSpPr txBox="1"/>
          <p:nvPr/>
        </p:nvSpPr>
        <p:spPr>
          <a:xfrm>
            <a:off x="1984827" y="3530771"/>
            <a:ext cx="82449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Utilisateur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59E4F-FA7D-5127-D644-806B974292D6}"/>
              </a:ext>
            </a:extLst>
          </p:cNvPr>
          <p:cNvSpPr txBox="1"/>
          <p:nvPr/>
        </p:nvSpPr>
        <p:spPr>
          <a:xfrm>
            <a:off x="1651989" y="3264994"/>
            <a:ext cx="141224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Conversion de base: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5A21D-B7A1-7C03-12F4-833CDE409BD6}"/>
              </a:ext>
            </a:extLst>
          </p:cNvPr>
          <p:cNvSpPr txBox="1"/>
          <p:nvPr/>
        </p:nvSpPr>
        <p:spPr>
          <a:xfrm>
            <a:off x="3946768" y="3969290"/>
            <a:ext cx="1581357" cy="61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Nombre: 45</a:t>
            </a:r>
          </a:p>
          <a:p>
            <a:r>
              <a:rPr lang="fr-FR" sz="1127" dirty="0"/>
              <a:t>Base d’origine: 6</a:t>
            </a:r>
          </a:p>
          <a:p>
            <a:r>
              <a:rPr lang="fr-FR" sz="1127" dirty="0"/>
              <a:t>Base finale: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4AC18-B3C1-CA3A-346C-6B99AE62AD11}"/>
              </a:ext>
            </a:extLst>
          </p:cNvPr>
          <p:cNvSpPr txBox="1"/>
          <p:nvPr/>
        </p:nvSpPr>
        <p:spPr>
          <a:xfrm>
            <a:off x="3021286" y="6183418"/>
            <a:ext cx="2016224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Nombre en base finale: 1002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265202-2293-353B-0C7E-8616C4CA0EF2}"/>
              </a:ext>
            </a:extLst>
          </p:cNvPr>
          <p:cNvCxnSpPr>
            <a:cxnSpLocks/>
          </p:cNvCxnSpPr>
          <p:nvPr/>
        </p:nvCxnSpPr>
        <p:spPr>
          <a:xfrm>
            <a:off x="3946769" y="5540348"/>
            <a:ext cx="0" cy="6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BD9DA5AB-BE9C-3F78-E27A-944DBF760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46" y="7181442"/>
            <a:ext cx="936509" cy="93650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84E376-724E-4CB5-4A73-A526835F774A}"/>
              </a:ext>
            </a:extLst>
          </p:cNvPr>
          <p:cNvCxnSpPr>
            <a:cxnSpLocks/>
          </p:cNvCxnSpPr>
          <p:nvPr/>
        </p:nvCxnSpPr>
        <p:spPr>
          <a:xfrm>
            <a:off x="2036349" y="7815147"/>
            <a:ext cx="99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91009C-CB80-FD31-0B72-2627A2327880}"/>
              </a:ext>
            </a:extLst>
          </p:cNvPr>
          <p:cNvCxnSpPr/>
          <p:nvPr/>
        </p:nvCxnSpPr>
        <p:spPr>
          <a:xfrm>
            <a:off x="3032364" y="7815147"/>
            <a:ext cx="0" cy="6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B7BE160-BAB2-3CD4-31D5-349D8CF70945}"/>
              </a:ext>
            </a:extLst>
          </p:cNvPr>
          <p:cNvSpPr/>
          <p:nvPr/>
        </p:nvSpPr>
        <p:spPr>
          <a:xfrm>
            <a:off x="1984827" y="8555148"/>
            <a:ext cx="2259761" cy="430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44" dirty="0"/>
              <a:t>Program.exe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0396E6-F6E6-80DF-162D-7E3BBCD7AA15}"/>
              </a:ext>
            </a:extLst>
          </p:cNvPr>
          <p:cNvSpPr txBox="1"/>
          <p:nvPr/>
        </p:nvSpPr>
        <p:spPr>
          <a:xfrm>
            <a:off x="1070422" y="7072980"/>
            <a:ext cx="824494" cy="272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27" dirty="0"/>
              <a:t>Utilisateur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E72130-54B6-0960-2A50-18832BF57DA6}"/>
              </a:ext>
            </a:extLst>
          </p:cNvPr>
          <p:cNvSpPr txBox="1"/>
          <p:nvPr/>
        </p:nvSpPr>
        <p:spPr>
          <a:xfrm>
            <a:off x="3032362" y="7511498"/>
            <a:ext cx="1747771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Nombre Décimale: -7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9ED528-6BB8-1E74-0B8D-39D889F7EBF4}"/>
              </a:ext>
            </a:extLst>
          </p:cNvPr>
          <p:cNvSpPr txBox="1"/>
          <p:nvPr/>
        </p:nvSpPr>
        <p:spPr>
          <a:xfrm>
            <a:off x="2106880" y="9725626"/>
            <a:ext cx="2465121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7" dirty="0"/>
              <a:t>Nombre signée en binaire: 10111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23A493-BB1A-93CB-BBA8-08330D5F6101}"/>
              </a:ext>
            </a:extLst>
          </p:cNvPr>
          <p:cNvCxnSpPr/>
          <p:nvPr/>
        </p:nvCxnSpPr>
        <p:spPr>
          <a:xfrm>
            <a:off x="3032364" y="9082557"/>
            <a:ext cx="0" cy="64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5721FF-4B7D-AE76-A0DE-2EDE37B663C8}"/>
              </a:ext>
            </a:extLst>
          </p:cNvPr>
          <p:cNvSpPr txBox="1"/>
          <p:nvPr/>
        </p:nvSpPr>
        <p:spPr>
          <a:xfrm>
            <a:off x="845518" y="6847458"/>
            <a:ext cx="1370888" cy="265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27" dirty="0"/>
              <a:t>Complément a un</a:t>
            </a:r>
          </a:p>
        </p:txBody>
      </p:sp>
      <p:pic>
        <p:nvPicPr>
          <p:cNvPr id="6" name="Graphic 5" descr="Arrow: Clockwise curve with solid fill">
            <a:extLst>
              <a:ext uri="{FF2B5EF4-FFF2-40B4-BE49-F238E27FC236}">
                <a16:creationId xmlns:a16="http://schemas.microsoft.com/office/drawing/2014/main" id="{FDABEDCB-8D0A-659A-0BBF-52EBF3766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266904" y="8060076"/>
            <a:ext cx="914400" cy="914400"/>
          </a:xfrm>
          <a:prstGeom prst="rect">
            <a:avLst/>
          </a:prstGeom>
        </p:spPr>
      </p:pic>
      <p:pic>
        <p:nvPicPr>
          <p:cNvPr id="8" name="Graphic 7" descr="Arrow: Counter-clockwise curve with solid fill">
            <a:extLst>
              <a:ext uri="{FF2B5EF4-FFF2-40B4-BE49-F238E27FC236}">
                <a16:creationId xmlns:a16="http://schemas.microsoft.com/office/drawing/2014/main" id="{CD5DC64B-B0C5-49C1-14F9-123A892FF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59581" flipH="1">
            <a:off x="884456" y="8555148"/>
            <a:ext cx="89209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810C5A-9B47-AFC8-E9C4-6569327CB337}"/>
              </a:ext>
            </a:extLst>
          </p:cNvPr>
          <p:cNvSpPr/>
          <p:nvPr/>
        </p:nvSpPr>
        <p:spPr>
          <a:xfrm>
            <a:off x="490120" y="344749"/>
            <a:ext cx="5488315" cy="8274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/>
              <a:t>Présentation Du Problème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05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BCD88E-0C59-3163-C691-5EAD0531FC71}"/>
              </a:ext>
            </a:extLst>
          </p:cNvPr>
          <p:cNvSpPr/>
          <p:nvPr/>
        </p:nvSpPr>
        <p:spPr>
          <a:xfrm>
            <a:off x="738291" y="653693"/>
            <a:ext cx="3449510" cy="8274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Algorithmes</a:t>
            </a:r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369AD4-61DE-2056-4FEE-BC18B70F43FF}"/>
              </a:ext>
            </a:extLst>
          </p:cNvPr>
          <p:cNvSpPr/>
          <p:nvPr/>
        </p:nvSpPr>
        <p:spPr>
          <a:xfrm>
            <a:off x="3435758" y="757646"/>
            <a:ext cx="2829662" cy="659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  <p:sp>
        <p:nvSpPr>
          <p:cNvPr id="34" name="Rectangle: Rounded Corners 33">
            <a:hlinkClick r:id="rId2" action="ppaction://hlinksldjump"/>
            <a:extLst>
              <a:ext uri="{FF2B5EF4-FFF2-40B4-BE49-F238E27FC236}">
                <a16:creationId xmlns:a16="http://schemas.microsoft.com/office/drawing/2014/main" id="{32F5EB0A-F0B6-2B19-B89B-52707E08BC22}"/>
              </a:ext>
            </a:extLst>
          </p:cNvPr>
          <p:cNvSpPr/>
          <p:nvPr/>
        </p:nvSpPr>
        <p:spPr>
          <a:xfrm>
            <a:off x="3499104" y="3500478"/>
            <a:ext cx="1426464" cy="3141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C04F9B1A-A6A4-246E-C765-3862081D7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150" y="2387931"/>
            <a:ext cx="936509" cy="93650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E339B1-98EA-7D19-47B5-E0E4B4A98731}"/>
              </a:ext>
            </a:extLst>
          </p:cNvPr>
          <p:cNvCxnSpPr>
            <a:cxnSpLocks/>
          </p:cNvCxnSpPr>
          <p:nvPr/>
        </p:nvCxnSpPr>
        <p:spPr>
          <a:xfrm>
            <a:off x="2458653" y="3021635"/>
            <a:ext cx="99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727CE-0428-85D8-FC89-9261A8AD617D}"/>
              </a:ext>
            </a:extLst>
          </p:cNvPr>
          <p:cNvCxnSpPr>
            <a:cxnSpLocks/>
          </p:cNvCxnSpPr>
          <p:nvPr/>
        </p:nvCxnSpPr>
        <p:spPr>
          <a:xfrm>
            <a:off x="3454668" y="3021635"/>
            <a:ext cx="0" cy="114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7E4097-107F-9A59-81EA-7B2317777531}"/>
              </a:ext>
            </a:extLst>
          </p:cNvPr>
          <p:cNvSpPr/>
          <p:nvPr/>
        </p:nvSpPr>
        <p:spPr>
          <a:xfrm>
            <a:off x="611842" y="4322086"/>
            <a:ext cx="5404510" cy="2951901"/>
          </a:xfrm>
          <a:prstGeom prst="roundRect">
            <a:avLst>
              <a:gd name="adj" fmla="val 81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44" dirty="0">
                <a:latin typeface="Consolas" panose="020B0609020204030204" pitchFamily="49" charset="0"/>
              </a:rPr>
              <a:t>2790zzs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0BD40-F624-7ABF-0826-EA5275AB6E5C}"/>
              </a:ext>
            </a:extLst>
          </p:cNvPr>
          <p:cNvSpPr txBox="1"/>
          <p:nvPr/>
        </p:nvSpPr>
        <p:spPr>
          <a:xfrm>
            <a:off x="1288583" y="221992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Utilisateur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D2B6E-51D5-7DDD-0887-24758674D0B7}"/>
              </a:ext>
            </a:extLst>
          </p:cNvPr>
          <p:cNvSpPr txBox="1"/>
          <p:nvPr/>
        </p:nvSpPr>
        <p:spPr>
          <a:xfrm>
            <a:off x="955745" y="1954144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Conversion de base: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70E74-B85D-BB40-64E7-07EDFEF208C4}"/>
              </a:ext>
            </a:extLst>
          </p:cNvPr>
          <p:cNvSpPr txBox="1"/>
          <p:nvPr/>
        </p:nvSpPr>
        <p:spPr>
          <a:xfrm>
            <a:off x="3454667" y="2717987"/>
            <a:ext cx="2082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Nombre: AE6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Base d’origine: 16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Base finale: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B4BB0-40B0-3FD6-0A99-A9415DA4FC40}"/>
              </a:ext>
            </a:extLst>
          </p:cNvPr>
          <p:cNvSpPr txBox="1"/>
          <p:nvPr/>
        </p:nvSpPr>
        <p:spPr>
          <a:xfrm>
            <a:off x="1898404" y="8339479"/>
            <a:ext cx="423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Résultat en base 3: 1100200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342AEC-5990-8D97-11CB-936E2EC40DFB}"/>
              </a:ext>
            </a:extLst>
          </p:cNvPr>
          <p:cNvCxnSpPr>
            <a:cxnSpLocks/>
          </p:cNvCxnSpPr>
          <p:nvPr/>
        </p:nvCxnSpPr>
        <p:spPr>
          <a:xfrm>
            <a:off x="3457787" y="7334244"/>
            <a:ext cx="2" cy="97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3E9484-1905-A207-0FE6-1371DA4E8BFB}"/>
              </a:ext>
            </a:extLst>
          </p:cNvPr>
          <p:cNvSpPr txBox="1"/>
          <p:nvPr/>
        </p:nvSpPr>
        <p:spPr>
          <a:xfrm>
            <a:off x="2178153" y="4424834"/>
            <a:ext cx="283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Convertisseur.exe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C50AD-0F31-7F57-02EE-253CECB9D9C3}"/>
              </a:ext>
            </a:extLst>
          </p:cNvPr>
          <p:cNvSpPr txBox="1"/>
          <p:nvPr/>
        </p:nvSpPr>
        <p:spPr>
          <a:xfrm>
            <a:off x="1079163" y="5238558"/>
            <a:ext cx="772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AE6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8B665C-073B-838E-203D-3A9F5C6C1A97}"/>
              </a:ext>
            </a:extLst>
          </p:cNvPr>
          <p:cNvCxnSpPr>
            <a:cxnSpLocks/>
          </p:cNvCxnSpPr>
          <p:nvPr/>
        </p:nvCxnSpPr>
        <p:spPr>
          <a:xfrm>
            <a:off x="1877901" y="5486133"/>
            <a:ext cx="297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D19F3-A23A-23BD-D577-F07EA892E4E2}"/>
              </a:ext>
            </a:extLst>
          </p:cNvPr>
          <p:cNvSpPr txBox="1"/>
          <p:nvPr/>
        </p:nvSpPr>
        <p:spPr>
          <a:xfrm>
            <a:off x="2276332" y="5160571"/>
            <a:ext cx="2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Conversion en décimale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0A1A9-CB87-2BD4-310F-5F69BF5899D9}"/>
              </a:ext>
            </a:extLst>
          </p:cNvPr>
          <p:cNvSpPr txBox="1"/>
          <p:nvPr/>
        </p:nvSpPr>
        <p:spPr>
          <a:xfrm>
            <a:off x="4980704" y="5269336"/>
            <a:ext cx="77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59EC9A-9EA4-4B9D-A8D8-8ECD0C8E84C9}"/>
              </a:ext>
            </a:extLst>
          </p:cNvPr>
          <p:cNvSpPr txBox="1"/>
          <p:nvPr/>
        </p:nvSpPr>
        <p:spPr>
          <a:xfrm>
            <a:off x="1024552" y="6218643"/>
            <a:ext cx="77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2790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EB7AE-7080-7241-7A0F-34545F8927A1}"/>
              </a:ext>
            </a:extLst>
          </p:cNvPr>
          <p:cNvSpPr txBox="1"/>
          <p:nvPr/>
        </p:nvSpPr>
        <p:spPr>
          <a:xfrm>
            <a:off x="4730669" y="6201445"/>
            <a:ext cx="127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11002000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A9A010-2FC3-29C1-3482-C2E0117D8503}"/>
              </a:ext>
            </a:extLst>
          </p:cNvPr>
          <p:cNvCxnSpPr>
            <a:cxnSpLocks/>
          </p:cNvCxnSpPr>
          <p:nvPr/>
        </p:nvCxnSpPr>
        <p:spPr>
          <a:xfrm>
            <a:off x="1779721" y="6432008"/>
            <a:ext cx="297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73CF8-E68A-14AF-28FA-3505EBD1EECB}"/>
              </a:ext>
            </a:extLst>
          </p:cNvPr>
          <p:cNvSpPr txBox="1"/>
          <p:nvPr/>
        </p:nvSpPr>
        <p:spPr>
          <a:xfrm>
            <a:off x="2245988" y="6096381"/>
            <a:ext cx="22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Conversion en base 3</a:t>
            </a:r>
          </a:p>
        </p:txBody>
      </p:sp>
      <p:sp>
        <p:nvSpPr>
          <p:cNvPr id="35" name="Rectangle: Rounded Corners 34">
            <a:hlinkClick r:id="rId5" action="ppaction://hlinksldjump"/>
            <a:extLst>
              <a:ext uri="{FF2B5EF4-FFF2-40B4-BE49-F238E27FC236}">
                <a16:creationId xmlns:a16="http://schemas.microsoft.com/office/drawing/2014/main" id="{B5FCFA2B-C90F-CF92-A02E-58F75F20DE56}"/>
              </a:ext>
            </a:extLst>
          </p:cNvPr>
          <p:cNvSpPr/>
          <p:nvPr/>
        </p:nvSpPr>
        <p:spPr>
          <a:xfrm>
            <a:off x="2319403" y="5545278"/>
            <a:ext cx="1594803" cy="3141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aDeci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1A0FD626-A889-B949-7A89-A16872F38F7A}"/>
              </a:ext>
            </a:extLst>
          </p:cNvPr>
          <p:cNvSpPr/>
          <p:nvPr/>
        </p:nvSpPr>
        <p:spPr>
          <a:xfrm>
            <a:off x="2319403" y="6484097"/>
            <a:ext cx="1739517" cy="31410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Fonction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deDeci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0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06" y="1438596"/>
            <a:ext cx="5977189" cy="1448295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</a:pPr>
            <a:r>
              <a:rPr lang="fr-FR" sz="1600" dirty="0">
                <a:latin typeface="Consolas" panose="020B0609020204030204" pitchFamily="49" charset="0"/>
              </a:rPr>
              <a:t>L’utilisateur entre au clavier un nombre N, la base de ce nombre (base1) et la base (base2) qu’il veut l’en convertir.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608806" y="2433730"/>
            <a:ext cx="6099859" cy="6692207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Program main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Initiation du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conversion du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au bases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Saisie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"Donner le nombre: 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"Donner son base: 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Verification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la validité du nombre entre au clavier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&gt;=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"Nombre invalide"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"Donner la base 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desire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Resultat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 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equivalent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 base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est "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608806" y="9253217"/>
            <a:ext cx="6249194" cy="151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fr-FR" sz="1600" dirty="0">
                <a:latin typeface="Consolas" panose="020B0609020204030204" pitchFamily="49" charset="0"/>
              </a:rPr>
              <a:t>La fonction main() permet la saisie des variables (Nombre, base1, base2) et les entrer comme </a:t>
            </a:r>
            <a:r>
              <a:rPr lang="fr-FR" sz="1600" dirty="0" err="1">
                <a:latin typeface="Consolas" panose="020B0609020204030204" pitchFamily="49" charset="0"/>
              </a:rPr>
              <a:t>parametre</a:t>
            </a:r>
            <a:r>
              <a:rPr lang="fr-FR" sz="1600" dirty="0">
                <a:latin typeface="Consolas" panose="020B0609020204030204" pitchFamily="49" charset="0"/>
              </a:rPr>
              <a:t> dans la fonction </a:t>
            </a:r>
            <a:r>
              <a:rPr lang="fr-FR" sz="1600" dirty="0" err="1">
                <a:latin typeface="Consolas" panose="020B0609020204030204" pitchFamily="49" charset="0"/>
              </a:rPr>
              <a:t>deDeci</a:t>
            </a:r>
            <a:r>
              <a:rPr lang="fr-FR" sz="1600" dirty="0">
                <a:latin typeface="Consolas" panose="020B0609020204030204" pitchFamily="49" charset="0"/>
              </a:rPr>
              <a:t>() pour calculer le </a:t>
            </a:r>
            <a:r>
              <a:rPr lang="fr-FR" sz="1600" dirty="0" err="1">
                <a:latin typeface="Consolas" panose="020B0609020204030204" pitchFamily="49" charset="0"/>
              </a:rPr>
              <a:t>resultat</a:t>
            </a:r>
            <a:r>
              <a:rPr lang="fr-FR" sz="1600" dirty="0">
                <a:latin typeface="Consolas" panose="020B0609020204030204" pitchFamily="49" charset="0"/>
              </a:rPr>
              <a:t> et l’afficher.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DE7DF-253B-ACCA-CB78-1D2DCA727D91}"/>
              </a:ext>
            </a:extLst>
          </p:cNvPr>
          <p:cNvSpPr/>
          <p:nvPr/>
        </p:nvSpPr>
        <p:spPr>
          <a:xfrm>
            <a:off x="740066" y="407260"/>
            <a:ext cx="3449510" cy="8274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Fonctions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3B42D-6255-0E07-FD80-1542C429504B}"/>
              </a:ext>
            </a:extLst>
          </p:cNvPr>
          <p:cNvSpPr/>
          <p:nvPr/>
        </p:nvSpPr>
        <p:spPr>
          <a:xfrm>
            <a:off x="3437533" y="511213"/>
            <a:ext cx="2829662" cy="659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Convertisseur de base</a:t>
            </a:r>
          </a:p>
        </p:txBody>
      </p:sp>
    </p:spTree>
    <p:extLst>
      <p:ext uri="{BB962C8B-B14F-4D97-AF65-F5344CB8AC3E}">
        <p14:creationId xmlns:p14="http://schemas.microsoft.com/office/powerpoint/2010/main" val="24850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01" y="450280"/>
            <a:ext cx="6336004" cy="861567"/>
          </a:xfrm>
        </p:spPr>
        <p:txBody>
          <a:bodyPr>
            <a:normAutofit/>
          </a:bodyPr>
          <a:lstStyle/>
          <a:p>
            <a:r>
              <a:rPr lang="fr-FR" sz="1800" dirty="0">
                <a:latin typeface="Consolas" panose="020B0609020204030204" pitchFamily="49" charset="0"/>
              </a:rPr>
              <a:t>Puis le program convertir ce nombre en décimale (base 10) par une fonction ( </a:t>
            </a:r>
            <a:r>
              <a:rPr lang="fr-FR" sz="1800" dirty="0" err="1">
                <a:latin typeface="Consolas" panose="020B0609020204030204" pitchFamily="49" charset="0"/>
              </a:rPr>
              <a:t>aDeci</a:t>
            </a:r>
            <a:r>
              <a:rPr lang="fr-FR" sz="1800" dirty="0">
                <a:latin typeface="Consolas" panose="020B0609020204030204" pitchFamily="49" charset="0"/>
              </a:rPr>
              <a:t>() 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608800" y="1418518"/>
            <a:ext cx="6099859" cy="4083838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Fonction pour convertir un nombre d'une base au décimale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Equivalent de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[len-1]*1 +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[len-2]*base +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[len-3]*(base^2) + ...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 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*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608801" y="5792891"/>
            <a:ext cx="5815143" cy="98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La fonction </a:t>
            </a:r>
            <a:r>
              <a:rPr lang="fr-FR" sz="1600" dirty="0" err="1">
                <a:latin typeface="Consolas" panose="020B0609020204030204" pitchFamily="49" charset="0"/>
              </a:rPr>
              <a:t>aDeci</a:t>
            </a:r>
            <a:r>
              <a:rPr lang="fr-FR" sz="1600" dirty="0">
                <a:latin typeface="Consolas" panose="020B0609020204030204" pitchFamily="49" charset="0"/>
              </a:rPr>
              <a:t>() permet la conversion d’un nombre d’une base quelconque à la base décimale par l’algorithme suivant:</a:t>
            </a: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643DD-6024-01C5-9975-6BCC0BEC66E4}"/>
              </a:ext>
            </a:extLst>
          </p:cNvPr>
          <p:cNvSpPr txBox="1">
            <a:spLocks/>
          </p:cNvSpPr>
          <p:nvPr/>
        </p:nvSpPr>
        <p:spPr>
          <a:xfrm>
            <a:off x="608799" y="6840735"/>
            <a:ext cx="5815143" cy="395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decimale</a:t>
            </a:r>
            <a:r>
              <a:rPr lang="fr-FR" sz="2000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= ∑(</a:t>
            </a:r>
            <a:r>
              <a:rPr lang="fr-FR" sz="2000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digite×base</a:t>
            </a:r>
            <a:r>
              <a:rPr lang="fr-FR" sz="2000" b="0" i="0" baseline="3000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sz="2000" b="0" i="0" baseline="3000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sz="2000" b="0" i="0" baseline="3000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digite</a:t>
            </a:r>
            <a:r>
              <a:rPr lang="fr-FR" sz="2000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7484AE-9C39-E5A3-1C82-0C4089E4029E}"/>
              </a:ext>
            </a:extLst>
          </p:cNvPr>
          <p:cNvSpPr txBox="1">
            <a:spLocks/>
          </p:cNvSpPr>
          <p:nvPr/>
        </p:nvSpPr>
        <p:spPr>
          <a:xfrm>
            <a:off x="608799" y="7508550"/>
            <a:ext cx="5815143" cy="46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La </a:t>
            </a:r>
            <a:r>
              <a:rPr lang="fr-FR" sz="1600" dirty="0" err="1">
                <a:latin typeface="Consolas" panose="020B0609020204030204" pitchFamily="49" charset="0"/>
              </a:rPr>
              <a:t>verification</a:t>
            </a:r>
            <a:r>
              <a:rPr lang="fr-FR" sz="1600" dirty="0">
                <a:latin typeface="Consolas" panose="020B0609020204030204" pitchFamily="49" charset="0"/>
              </a:rPr>
              <a:t> ce fait par la fonction val():</a:t>
            </a: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7BF6FB-BFDC-35B4-4BCA-8A549E9E4D5D}"/>
              </a:ext>
            </a:extLst>
          </p:cNvPr>
          <p:cNvSpPr/>
          <p:nvPr/>
        </p:nvSpPr>
        <p:spPr>
          <a:xfrm>
            <a:off x="608799" y="8124615"/>
            <a:ext cx="6099859" cy="1660167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Verification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 code ASCII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Cast du char en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6486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2414-7AB5-7210-17CE-9F15B2AA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68" y="1100491"/>
            <a:ext cx="6336004" cy="861567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Après le program convertir le décimale à la base désiré a l’aide de la fonction ( </a:t>
            </a:r>
            <a:r>
              <a:rPr lang="fr-FR" sz="1600" dirty="0" err="1">
                <a:latin typeface="Consolas" panose="020B0609020204030204" pitchFamily="49" charset="0"/>
              </a:rPr>
              <a:t>deDeci</a:t>
            </a:r>
            <a:r>
              <a:rPr lang="fr-FR" sz="1600" dirty="0">
                <a:latin typeface="Consolas" panose="020B0609020204030204" pitchFamily="49" charset="0"/>
              </a:rPr>
              <a:t>() 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2E82DD-8C4F-0BC4-E640-AA6F2B942205}"/>
              </a:ext>
            </a:extLst>
          </p:cNvPr>
          <p:cNvSpPr/>
          <p:nvPr/>
        </p:nvSpPr>
        <p:spPr>
          <a:xfrm>
            <a:off x="608802" y="1962058"/>
            <a:ext cx="6099859" cy="5370448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Fonction pour convertir un décimale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une base (base2)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Initiation d'index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inputNum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Convertir un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une base par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le deviser plusieurs fois en prenons le reste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comme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resultat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Inverser le reste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strev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>
              <a:lnSpc>
                <a:spcPts val="1600"/>
              </a:lnSpc>
            </a:pPr>
            <a:endParaRPr lang="fr-FR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7914B-6587-4995-57F7-7D1E274347A7}"/>
              </a:ext>
            </a:extLst>
          </p:cNvPr>
          <p:cNvSpPr txBox="1">
            <a:spLocks/>
          </p:cNvSpPr>
          <p:nvPr/>
        </p:nvSpPr>
        <p:spPr>
          <a:xfrm>
            <a:off x="608802" y="7600302"/>
            <a:ext cx="5815143" cy="98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La fonction </a:t>
            </a:r>
            <a:r>
              <a:rPr lang="fr-FR" sz="1600" dirty="0" err="1">
                <a:latin typeface="Consolas" panose="020B0609020204030204" pitchFamily="49" charset="0"/>
              </a:rPr>
              <a:t>deDeci</a:t>
            </a:r>
            <a:r>
              <a:rPr lang="fr-FR" sz="1600" dirty="0">
                <a:latin typeface="Consolas" panose="020B0609020204030204" pitchFamily="49" charset="0"/>
              </a:rPr>
              <a:t>() permet la conversion d’un nombre d’une base décimale à une base quelconque par l’algorithme suivant:</a:t>
            </a: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643DD-6024-01C5-9975-6BCC0BEC66E4}"/>
              </a:ext>
            </a:extLst>
          </p:cNvPr>
          <p:cNvSpPr txBox="1">
            <a:spLocks/>
          </p:cNvSpPr>
          <p:nvPr/>
        </p:nvSpPr>
        <p:spPr>
          <a:xfrm>
            <a:off x="608802" y="8642082"/>
            <a:ext cx="5815143" cy="861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En divisons le nombre </a:t>
            </a:r>
            <a:r>
              <a:rPr lang="fr-FR" sz="1600" dirty="0" err="1">
                <a:latin typeface="Consolas" panose="020B0609020204030204" pitchFamily="49" charset="0"/>
              </a:rPr>
              <a:t>decimale</a:t>
            </a:r>
            <a:r>
              <a:rPr lang="fr-FR" sz="1600" dirty="0">
                <a:latin typeface="Consolas" panose="020B0609020204030204" pitchFamily="49" charset="0"/>
              </a:rPr>
              <a:t> par la base de destination jusqu’au le </a:t>
            </a:r>
            <a:r>
              <a:rPr lang="fr-FR" sz="1600" dirty="0" err="1">
                <a:latin typeface="Consolas" panose="020B0609020204030204" pitchFamily="49" charset="0"/>
              </a:rPr>
              <a:t>qoutient</a:t>
            </a:r>
            <a:r>
              <a:rPr lang="fr-FR" sz="1600" dirty="0">
                <a:latin typeface="Consolas" panose="020B0609020204030204" pitchFamily="49" charset="0"/>
              </a:rPr>
              <a:t> soit 0 et on prend le reste en inverse</a:t>
            </a:r>
          </a:p>
        </p:txBody>
      </p:sp>
    </p:spTree>
    <p:extLst>
      <p:ext uri="{BB962C8B-B14F-4D97-AF65-F5344CB8AC3E}">
        <p14:creationId xmlns:p14="http://schemas.microsoft.com/office/powerpoint/2010/main" val="245927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6689-8296-439F-CCD1-595184BCFA3D}"/>
              </a:ext>
            </a:extLst>
          </p:cNvPr>
          <p:cNvSpPr txBox="1">
            <a:spLocks/>
          </p:cNvSpPr>
          <p:nvPr/>
        </p:nvSpPr>
        <p:spPr>
          <a:xfrm>
            <a:off x="491237" y="504039"/>
            <a:ext cx="5815143" cy="46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La </a:t>
            </a:r>
            <a:r>
              <a:rPr lang="fr-FR" sz="1600" dirty="0" err="1">
                <a:latin typeface="Consolas" panose="020B0609020204030204" pitchFamily="49" charset="0"/>
              </a:rPr>
              <a:t>verification</a:t>
            </a:r>
            <a:r>
              <a:rPr lang="fr-FR" sz="1600" dirty="0">
                <a:latin typeface="Consolas" panose="020B0609020204030204" pitchFamily="49" charset="0"/>
              </a:rPr>
              <a:t> ce fait par la fonction val():</a:t>
            </a: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D86BA7-D7F5-8B01-D323-6169AE7240C1}"/>
              </a:ext>
            </a:extLst>
          </p:cNvPr>
          <p:cNvSpPr/>
          <p:nvPr/>
        </p:nvSpPr>
        <p:spPr>
          <a:xfrm>
            <a:off x="491237" y="906553"/>
            <a:ext cx="6099859" cy="1660167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Verification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 code ASCII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Cast du char en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fr-FR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902638-D568-50A6-6A81-19F88CC07BF2}"/>
              </a:ext>
            </a:extLst>
          </p:cNvPr>
          <p:cNvSpPr/>
          <p:nvPr/>
        </p:nvSpPr>
        <p:spPr>
          <a:xfrm>
            <a:off x="491236" y="3513908"/>
            <a:ext cx="6099859" cy="2767312"/>
          </a:xfrm>
          <a:prstGeom prst="roundRect">
            <a:avLst>
              <a:gd name="adj" fmla="val 422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Fonction pour inverser une chaine de char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strev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FD8B65-9135-3B95-7525-41019856CCB1}"/>
              </a:ext>
            </a:extLst>
          </p:cNvPr>
          <p:cNvSpPr txBox="1">
            <a:spLocks/>
          </p:cNvSpPr>
          <p:nvPr/>
        </p:nvSpPr>
        <p:spPr>
          <a:xfrm>
            <a:off x="491236" y="2841665"/>
            <a:ext cx="5815143" cy="77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51187" indent="-151187" algn="l" defTabSz="755934" rtl="0" eaLnBrk="1" latinLnBrk="0" hangingPunct="1">
              <a:lnSpc>
                <a:spcPct val="95000"/>
              </a:lnSpc>
              <a:spcBef>
                <a:spcPts val="1157"/>
              </a:spcBef>
              <a:spcAft>
                <a:spcPts val="165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88" kern="1200" spc="8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32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474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3152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8308" indent="-151187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2272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7073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1874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66750" indent="-188984" algn="l" defTabSz="755934" rtl="0" eaLnBrk="1" latinLnBrk="0" hangingPunct="1">
              <a:lnSpc>
                <a:spcPct val="90000"/>
              </a:lnSpc>
              <a:spcBef>
                <a:spcPts val="248"/>
              </a:spcBef>
              <a:spcAft>
                <a:spcPts val="248"/>
              </a:spcAft>
              <a:buClr>
                <a:schemeClr val="accent1"/>
              </a:buClr>
              <a:buFont typeface="Wingdings 2" pitchFamily="18" charset="2"/>
              <a:buChar char=""/>
              <a:defRPr sz="1157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L’inverse de la chaine des restes se fait à l’aide de la fonction </a:t>
            </a:r>
            <a:r>
              <a:rPr lang="fr-FR" sz="1600" dirty="0" err="1">
                <a:latin typeface="Consolas" panose="020B0609020204030204" pitchFamily="49" charset="0"/>
              </a:rPr>
              <a:t>strev</a:t>
            </a:r>
            <a:r>
              <a:rPr lang="fr-FR" sz="1600" dirty="0">
                <a:latin typeface="Consolas" panose="020B0609020204030204" pitchFamily="49" charset="0"/>
              </a:rPr>
              <a:t>() suivante:</a:t>
            </a:r>
          </a:p>
        </p:txBody>
      </p:sp>
    </p:spTree>
    <p:extLst>
      <p:ext uri="{BB962C8B-B14F-4D97-AF65-F5344CB8AC3E}">
        <p14:creationId xmlns:p14="http://schemas.microsoft.com/office/powerpoint/2010/main" val="42287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3227-FEE7-9D40-FC56-E8F37EF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2A3E-AC2A-B648-DBA5-1E21F7A0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1447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7501</TotalTime>
  <Words>987</Words>
  <Application>Microsoft Office PowerPoint</Application>
  <PresentationFormat>Custom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Consolas</vt:lpstr>
      <vt:lpstr>Wingdings 2</vt:lpstr>
      <vt:lpstr>View</vt:lpstr>
      <vt:lpstr>Convertisseur de 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Convertisseur de base</dc:title>
  <dc:creator>Farouk Belkhayate</dc:creator>
  <cp:lastModifiedBy>Farouk Belkhayate</cp:lastModifiedBy>
  <cp:revision>16</cp:revision>
  <dcterms:created xsi:type="dcterms:W3CDTF">2022-10-02T13:46:44Z</dcterms:created>
  <dcterms:modified xsi:type="dcterms:W3CDTF">2022-10-11T10:02:31Z</dcterms:modified>
</cp:coreProperties>
</file>