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569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3"/>
    <p:restoredTop sz="95833"/>
  </p:normalViewPr>
  <p:slideViewPr>
    <p:cSldViewPr snapToGrid="0">
      <p:cViewPr varScale="1">
        <p:scale>
          <a:sx n="111" d="100"/>
          <a:sy n="111" d="100"/>
        </p:scale>
        <p:origin x="4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6934200"/>
            <a:ext cx="5297805" cy="244348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500"/>
            </a:lvl3pPr>
            <a:lvl4pPr marL="1028676" indent="0" algn="ctr">
              <a:buNone/>
              <a:defRPr sz="1500"/>
            </a:lvl4pPr>
            <a:lvl5pPr marL="1371568" indent="0" algn="ctr">
              <a:buNone/>
              <a:defRPr sz="1500"/>
            </a:lvl5pPr>
            <a:lvl6pPr marL="1714459" indent="0" algn="ctr">
              <a:buNone/>
              <a:defRPr sz="1500"/>
            </a:lvl6pPr>
            <a:lvl7pPr marL="2057351" indent="0" algn="ctr">
              <a:buNone/>
              <a:defRPr sz="1500"/>
            </a:lvl7pPr>
            <a:lvl8pPr marL="2400243" indent="0" algn="ctr">
              <a:buNone/>
              <a:defRPr sz="1500"/>
            </a:lvl8pPr>
            <a:lvl9pPr marL="274313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5789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824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5" y="550334"/>
            <a:ext cx="1393031" cy="851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550334"/>
            <a:ext cx="4350544" cy="851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239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775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6934200"/>
            <a:ext cx="5297805" cy="244348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35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1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>
              <a:buNone/>
              <a:defRPr sz="1350" b="1"/>
            </a:lvl2pPr>
            <a:lvl3pPr marL="685783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59" indent="0">
              <a:buNone/>
              <a:defRPr sz="1200" b="1"/>
            </a:lvl6pPr>
            <a:lvl7pPr marL="2057351" indent="0">
              <a:buNone/>
              <a:defRPr sz="1200" b="1"/>
            </a:lvl7pPr>
            <a:lvl8pPr marL="2400243" indent="0">
              <a:buNone/>
              <a:defRPr sz="1200" b="1"/>
            </a:lvl8pPr>
            <a:lvl9pPr marL="27431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50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448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822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2"/>
            <a:ext cx="1800225" cy="2311396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990600"/>
            <a:ext cx="3419475" cy="7924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3032951"/>
            <a:ext cx="1800225" cy="550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440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74467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94601"/>
            <a:ext cx="5614988" cy="1320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352223" cy="740844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6" indent="0">
              <a:buNone/>
              <a:defRPr sz="1500"/>
            </a:lvl4pPr>
            <a:lvl5pPr marL="1371568" indent="0">
              <a:buNone/>
              <a:defRPr sz="1500"/>
            </a:lvl5pPr>
            <a:lvl6pPr marL="1714459" indent="0">
              <a:buNone/>
              <a:defRPr sz="1500"/>
            </a:lvl6pPr>
            <a:lvl7pPr marL="2057351" indent="0">
              <a:buNone/>
              <a:defRPr sz="1500"/>
            </a:lvl7pPr>
            <a:lvl8pPr marL="2400243" indent="0">
              <a:buNone/>
              <a:defRPr sz="1500"/>
            </a:lvl8pPr>
            <a:lvl9pPr marL="274313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8823521"/>
            <a:ext cx="5614988" cy="8623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1526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528320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641602"/>
            <a:ext cx="4834890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212135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30/10/2022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001400" y="6006009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8915402"/>
            <a:ext cx="514350" cy="85760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7999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spc="-3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7" indent="-137157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7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2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61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1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Ones-Twos-Comple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7F7F2-B502-86DA-F902-CAF99B9E2DCD}"/>
              </a:ext>
            </a:extLst>
          </p:cNvPr>
          <p:cNvSpPr/>
          <p:nvPr/>
        </p:nvSpPr>
        <p:spPr>
          <a:xfrm>
            <a:off x="922272" y="2121193"/>
            <a:ext cx="5638999" cy="9763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63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20B8C8-24CD-0C4E-BEA6-27195A5E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7" y="2227240"/>
            <a:ext cx="4942861" cy="732095"/>
          </a:xfrm>
        </p:spPr>
        <p:txBody>
          <a:bodyPr>
            <a:noAutofit/>
          </a:bodyPr>
          <a:lstStyle/>
          <a:p>
            <a:r>
              <a:rPr lang="fr-FR" sz="4800" dirty="0"/>
              <a:t>Calculateur de Complément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8D44D-F28E-D579-A30F-34DB0012F9E6}"/>
              </a:ext>
            </a:extLst>
          </p:cNvPr>
          <p:cNvSpPr txBox="1"/>
          <p:nvPr/>
        </p:nvSpPr>
        <p:spPr>
          <a:xfrm>
            <a:off x="2178592" y="3203629"/>
            <a:ext cx="3821640" cy="61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77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1BE5E-8AEC-A8C0-19E8-4C2952019413}"/>
              </a:ext>
            </a:extLst>
          </p:cNvPr>
          <p:cNvSpPr txBox="1"/>
          <p:nvPr/>
        </p:nvSpPr>
        <p:spPr>
          <a:xfrm>
            <a:off x="441438" y="8223596"/>
            <a:ext cx="3089978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cs typeface="Consolas" panose="020B0609020204030204" pitchFamily="49" charset="0"/>
              </a:rPr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cs typeface="Consolas" panose="020B0609020204030204" pitchFamily="49" charset="0"/>
              </a:rPr>
              <a:t>AMINE ASSALANE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71C6-3B8C-14EB-A27F-46D8D40D8198}"/>
              </a:ext>
            </a:extLst>
          </p:cNvPr>
          <p:cNvSpPr txBox="1"/>
          <p:nvPr/>
        </p:nvSpPr>
        <p:spPr>
          <a:xfrm>
            <a:off x="441438" y="6863974"/>
            <a:ext cx="6952014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</a:rPr>
              <a:t>Code source: </a:t>
            </a:r>
          </a:p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github.com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FaroukBel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Ones-Twos-Complement</a:t>
            </a:r>
            <a:endParaRPr lang="fr-FR" sz="167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CEEB43-C4CE-B0EA-1112-5FCE150C508F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4D0EF-3E63-B9DC-E2BB-1C62962183E2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 err="1">
                <a:solidFill>
                  <a:schemeClr val="bg1"/>
                </a:solidFill>
                <a:latin typeface="Consolas" panose="020B0609020204030204" pitchFamily="49" charset="0"/>
              </a:rPr>
              <a:t>Complement</a:t>
            </a:r>
            <a:endParaRPr lang="fr-FR" sz="1452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25782-5960-B849-1606-ABF87A9932B4}"/>
              </a:ext>
            </a:extLst>
          </p:cNvPr>
          <p:cNvSpPr txBox="1"/>
          <p:nvPr/>
        </p:nvSpPr>
        <p:spPr>
          <a:xfrm rot="5400000">
            <a:off x="3417622" y="4420530"/>
            <a:ext cx="617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7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31C474-47B3-C3BE-170C-7427FCD61EB9}"/>
              </a:ext>
            </a:extLst>
          </p:cNvPr>
          <p:cNvSpPr/>
          <p:nvPr/>
        </p:nvSpPr>
        <p:spPr>
          <a:xfrm>
            <a:off x="491047" y="1451039"/>
            <a:ext cx="5449330" cy="5965761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Fonctiom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pour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detecté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bits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optimale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	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DE9D8-3F19-2B17-04BB-43AEF9A2EDC1}"/>
              </a:ext>
            </a:extLst>
          </p:cNvPr>
          <p:cNvSpPr txBox="1"/>
          <p:nvPr/>
        </p:nvSpPr>
        <p:spPr>
          <a:xfrm>
            <a:off x="491047" y="7692571"/>
            <a:ext cx="577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Fonction val convertir un char a entier</a:t>
            </a:r>
          </a:p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on utilisons code ASCII</a:t>
            </a:r>
          </a:p>
        </p:txBody>
      </p:sp>
    </p:spTree>
    <p:extLst>
      <p:ext uri="{BB962C8B-B14F-4D97-AF65-F5344CB8AC3E}">
        <p14:creationId xmlns:p14="http://schemas.microsoft.com/office/powerpoint/2010/main" val="17879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A22C2-1D49-A01B-8308-102F2C6D0D70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 err="1">
                <a:solidFill>
                  <a:schemeClr val="bg1"/>
                </a:solidFill>
                <a:latin typeface="Consolas" panose="020B0609020204030204" pitchFamily="49" charset="0"/>
              </a:rPr>
              <a:t>Execution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AA814-BBA6-BF24-4F09-0E9B54398DC6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 err="1">
                <a:solidFill>
                  <a:schemeClr val="bg1"/>
                </a:solidFill>
                <a:latin typeface="Consolas" panose="020B0609020204030204" pitchFamily="49" charset="0"/>
              </a:rPr>
              <a:t>Complement</a:t>
            </a:r>
            <a:endParaRPr lang="fr-FR" sz="1452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C2846-A672-B99A-E9AB-AD29027744BA}"/>
              </a:ext>
            </a:extLst>
          </p:cNvPr>
          <p:cNvSpPr txBox="1"/>
          <p:nvPr/>
        </p:nvSpPr>
        <p:spPr>
          <a:xfrm>
            <a:off x="324184" y="5448872"/>
            <a:ext cx="5458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Execution pour tester un nombre en hexadecimale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FA9877-4CED-A36B-0F1F-B2482678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288" y="1035039"/>
            <a:ext cx="6858000" cy="47523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9DA1F6-9F82-AD3C-1F10-6854BCF3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288" y="5661412"/>
            <a:ext cx="6858000" cy="21449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451C60-A854-D9D9-4EE2-28F230BC87B6}"/>
              </a:ext>
            </a:extLst>
          </p:cNvPr>
          <p:cNvSpPr txBox="1"/>
          <p:nvPr/>
        </p:nvSpPr>
        <p:spPr>
          <a:xfrm>
            <a:off x="324184" y="8217820"/>
            <a:ext cx="489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Execution pour tester un nombre en base 36</a:t>
            </a:r>
          </a:p>
        </p:txBody>
      </p:sp>
    </p:spTree>
    <p:extLst>
      <p:ext uri="{BB962C8B-B14F-4D97-AF65-F5344CB8AC3E}">
        <p14:creationId xmlns:p14="http://schemas.microsoft.com/office/powerpoint/2010/main" val="178339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3FC2A6-2365-99A3-9E6C-6BB6BC7F4C65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Conclusion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DF87A-C818-8352-4D03-E14D4D20F78E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Complément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B29FD-908C-FC50-7C20-9109E8E70564}"/>
              </a:ext>
            </a:extLst>
          </p:cNvPr>
          <p:cNvSpPr txBox="1"/>
          <p:nvPr/>
        </p:nvSpPr>
        <p:spPr>
          <a:xfrm>
            <a:off x="366660" y="2054088"/>
            <a:ext cx="588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Ce program peut faire le calcule des complement un et deux d’un nombre de base 2 -&gt;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Convertir d’une base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quelconque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au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decimale</a:t>
            </a:r>
            <a:endParaRPr lang="en-M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CCCA-B515-465E-0312-B7A8C129A988}"/>
              </a:ext>
            </a:extLst>
          </p:cNvPr>
          <p:cNvSpPr txBox="1"/>
          <p:nvPr/>
        </p:nvSpPr>
        <p:spPr>
          <a:xfrm>
            <a:off x="273895" y="16847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Aventages: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1FFA-2BDF-DBD9-AADB-C686D2CC952A}"/>
              </a:ext>
            </a:extLst>
          </p:cNvPr>
          <p:cNvSpPr txBox="1"/>
          <p:nvPr/>
        </p:nvSpPr>
        <p:spPr>
          <a:xfrm>
            <a:off x="366660" y="3339774"/>
            <a:ext cx="5883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Ce program ne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pas faire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conversion des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nombres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flotants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 faut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toujours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enter un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majuscule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d’un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qui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contient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lettres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E7297-B3F6-633F-E090-0FE08CE4611C}"/>
              </a:ext>
            </a:extLst>
          </p:cNvPr>
          <p:cNvSpPr txBox="1"/>
          <p:nvPr/>
        </p:nvSpPr>
        <p:spPr>
          <a:xfrm>
            <a:off x="273895" y="29703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Limitations:</a:t>
            </a:r>
          </a:p>
        </p:txBody>
      </p:sp>
    </p:spTree>
    <p:extLst>
      <p:ext uri="{BB962C8B-B14F-4D97-AF65-F5344CB8AC3E}">
        <p14:creationId xmlns:p14="http://schemas.microsoft.com/office/powerpoint/2010/main" val="147547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8BDC6-80A7-79B3-175E-B09243AD1B35}"/>
              </a:ext>
            </a:extLst>
          </p:cNvPr>
          <p:cNvSpPr/>
          <p:nvPr/>
        </p:nvSpPr>
        <p:spPr>
          <a:xfrm>
            <a:off x="444628" y="416043"/>
            <a:ext cx="5455287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latin typeface="Consolas" panose="020B0609020204030204" pitchFamily="49" charset="0"/>
                <a:cs typeface="Consolas" panose="020B0609020204030204" pitchFamily="49" charset="0"/>
              </a:rPr>
              <a:t>Présentation Du Problème</a:t>
            </a:r>
            <a:endParaRPr lang="fr-FR" sz="90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081785B-AD93-D1FD-7D8A-90FFCA4D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71" y="3047943"/>
            <a:ext cx="1627626" cy="16276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0FE589-9106-556F-340F-F99FD3FD448A}"/>
              </a:ext>
            </a:extLst>
          </p:cNvPr>
          <p:cNvCxnSpPr>
            <a:cxnSpLocks/>
          </p:cNvCxnSpPr>
          <p:nvPr/>
        </p:nvCxnSpPr>
        <p:spPr>
          <a:xfrm>
            <a:off x="1780578" y="4060863"/>
            <a:ext cx="136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E4172-C0E2-3F1B-C215-CADED1E897FF}"/>
              </a:ext>
            </a:extLst>
          </p:cNvPr>
          <p:cNvCxnSpPr>
            <a:cxnSpLocks/>
          </p:cNvCxnSpPr>
          <p:nvPr/>
        </p:nvCxnSpPr>
        <p:spPr>
          <a:xfrm flipH="1">
            <a:off x="3142574" y="4060863"/>
            <a:ext cx="3517" cy="109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47">
            <a:extLst>
              <a:ext uri="{FF2B5EF4-FFF2-40B4-BE49-F238E27FC236}">
                <a16:creationId xmlns:a16="http://schemas.microsoft.com/office/drawing/2014/main" id="{10F760EB-88CC-8FBD-13A4-F30FF70524D1}"/>
              </a:ext>
            </a:extLst>
          </p:cNvPr>
          <p:cNvSpPr/>
          <p:nvPr/>
        </p:nvSpPr>
        <p:spPr>
          <a:xfrm>
            <a:off x="1264899" y="5157236"/>
            <a:ext cx="3927400" cy="563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Complement.exe</a:t>
            </a:r>
            <a:endParaRPr lang="fr-FR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A0F6-EBAC-1853-6AFD-17CCAA406BBE}"/>
              </a:ext>
            </a:extLst>
          </p:cNvPr>
          <p:cNvSpPr txBox="1"/>
          <p:nvPr/>
        </p:nvSpPr>
        <p:spPr>
          <a:xfrm>
            <a:off x="444629" y="2715283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Utilisateur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D644-8D91-81F6-959E-8BAB278879F8}"/>
              </a:ext>
            </a:extLst>
          </p:cNvPr>
          <p:cNvSpPr txBox="1"/>
          <p:nvPr/>
        </p:nvSpPr>
        <p:spPr>
          <a:xfrm>
            <a:off x="3260012" y="3749554"/>
            <a:ext cx="30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Nombre Décimale: -C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B6FA4-35A2-FC97-5438-07DC1662769A}"/>
              </a:ext>
            </a:extLst>
          </p:cNvPr>
          <p:cNvSpPr txBox="1"/>
          <p:nvPr/>
        </p:nvSpPr>
        <p:spPr>
          <a:xfrm>
            <a:off x="1264899" y="7385094"/>
            <a:ext cx="47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Valeur signée en binaire: 10001100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2459-A974-D2BD-3D97-20341066CA76}"/>
              </a:ext>
            </a:extLst>
          </p:cNvPr>
          <p:cNvCxnSpPr>
            <a:cxnSpLocks/>
          </p:cNvCxnSpPr>
          <p:nvPr/>
        </p:nvCxnSpPr>
        <p:spPr>
          <a:xfrm>
            <a:off x="3142574" y="5724179"/>
            <a:ext cx="0" cy="118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C2038A-5713-F77D-1706-3DCB431475FC}"/>
              </a:ext>
            </a:extLst>
          </p:cNvPr>
          <p:cNvSpPr txBox="1"/>
          <p:nvPr/>
        </p:nvSpPr>
        <p:spPr>
          <a:xfrm>
            <a:off x="1264897" y="7711123"/>
            <a:ext cx="47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Complément a un: 11110011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28550-7E0B-F64F-16F6-85E67F2FA44B}"/>
              </a:ext>
            </a:extLst>
          </p:cNvPr>
          <p:cNvSpPr txBox="1"/>
          <p:nvPr/>
        </p:nvSpPr>
        <p:spPr>
          <a:xfrm>
            <a:off x="1264897" y="8054112"/>
            <a:ext cx="47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Complément a deux: 11110100</a:t>
            </a:r>
          </a:p>
        </p:txBody>
      </p:sp>
    </p:spTree>
    <p:extLst>
      <p:ext uri="{BB962C8B-B14F-4D97-AF65-F5344CB8AC3E}">
        <p14:creationId xmlns:p14="http://schemas.microsoft.com/office/powerpoint/2010/main" val="30897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0C407-7F4C-3F53-EEC7-494532AA5218}"/>
              </a:ext>
            </a:extLst>
          </p:cNvPr>
          <p:cNvSpPr/>
          <p:nvPr/>
        </p:nvSpPr>
        <p:spPr>
          <a:xfrm>
            <a:off x="669767" y="69631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Algorithmes</a:t>
            </a:r>
            <a:endParaRPr lang="fr-FR" sz="1452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BC45C-3F5F-3E6C-07A5-1780A7202CE4}"/>
              </a:ext>
            </a:extLst>
          </p:cNvPr>
          <p:cNvSpPr/>
          <p:nvPr/>
        </p:nvSpPr>
        <p:spPr>
          <a:xfrm>
            <a:off x="3116858" y="79061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Complément</a:t>
            </a:r>
          </a:p>
        </p:txBody>
      </p:sp>
      <p:sp>
        <p:nvSpPr>
          <p:cNvPr id="6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6ED5FE98-4959-77AF-CB9F-12B4CDF734AB}"/>
              </a:ext>
            </a:extLst>
          </p:cNvPr>
          <p:cNvSpPr/>
          <p:nvPr/>
        </p:nvSpPr>
        <p:spPr>
          <a:xfrm>
            <a:off x="3332549" y="2961269"/>
            <a:ext cx="1294062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98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Fonction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998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6BBA649-D469-FBA5-38BD-13AFA98D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659" y="1946235"/>
            <a:ext cx="849584" cy="8495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BF085-28F7-5A1F-0532-DB9F080AF36F}"/>
              </a:ext>
            </a:extLst>
          </p:cNvPr>
          <p:cNvCxnSpPr>
            <a:cxnSpLocks/>
          </p:cNvCxnSpPr>
          <p:nvPr/>
        </p:nvCxnSpPr>
        <p:spPr>
          <a:xfrm>
            <a:off x="2215700" y="2521120"/>
            <a:ext cx="903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A4C3EF-B34C-C447-8663-28B7A591714B}"/>
              </a:ext>
            </a:extLst>
          </p:cNvPr>
          <p:cNvCxnSpPr>
            <a:cxnSpLocks/>
          </p:cNvCxnSpPr>
          <p:nvPr/>
        </p:nvCxnSpPr>
        <p:spPr>
          <a:xfrm>
            <a:off x="3119265" y="2521121"/>
            <a:ext cx="0" cy="10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2E1A9AC4-A876-2E33-75BE-5B7272020444}"/>
              </a:ext>
            </a:extLst>
          </p:cNvPr>
          <p:cNvSpPr/>
          <p:nvPr/>
        </p:nvSpPr>
        <p:spPr>
          <a:xfrm>
            <a:off x="540307" y="3700867"/>
            <a:ext cx="5584484" cy="5562702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73" dirty="0">
                <a:latin typeface="Consolas" panose="020B0609020204030204" pitchFamily="49" charset="0"/>
                <a:cs typeface="Consolas" panose="020B0609020204030204" pitchFamily="49" charset="0"/>
              </a:rPr>
              <a:t>2790zzs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23BEB-6594-6E40-06A4-441721CF55F8}"/>
              </a:ext>
            </a:extLst>
          </p:cNvPr>
          <p:cNvSpPr txBox="1"/>
          <p:nvPr/>
        </p:nvSpPr>
        <p:spPr>
          <a:xfrm>
            <a:off x="1102794" y="1808294"/>
            <a:ext cx="1172116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  <a:cs typeface="Consolas" panose="020B0609020204030204" pitchFamily="49" charset="0"/>
              </a:rPr>
              <a:t>Utilisateur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B3610-1F71-CA10-6F09-D7B0794701C2}"/>
              </a:ext>
            </a:extLst>
          </p:cNvPr>
          <p:cNvSpPr txBox="1"/>
          <p:nvPr/>
        </p:nvSpPr>
        <p:spPr>
          <a:xfrm>
            <a:off x="3119265" y="2333560"/>
            <a:ext cx="1889234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  <a:cs typeface="Consolas" panose="020B0609020204030204" pitchFamily="49" charset="0"/>
              </a:rPr>
              <a:t>Nombre: -AE6</a:t>
            </a:r>
          </a:p>
          <a:p>
            <a:r>
              <a:rPr lang="fr-FR" sz="1270" dirty="0">
                <a:latin typeface="Consolas" panose="020B0609020204030204" pitchFamily="49" charset="0"/>
                <a:cs typeface="Consolas" panose="020B0609020204030204" pitchFamily="49" charset="0"/>
              </a:rPr>
              <a:t>Base d’origine: 16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8FC828-3B9A-B5AC-4DDF-04918FBFF7FA}"/>
              </a:ext>
            </a:extLst>
          </p:cNvPr>
          <p:cNvCxnSpPr>
            <a:cxnSpLocks/>
          </p:cNvCxnSpPr>
          <p:nvPr/>
        </p:nvCxnSpPr>
        <p:spPr>
          <a:xfrm>
            <a:off x="4925155" y="6406069"/>
            <a:ext cx="0" cy="22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64AEAD-37F1-BC55-CF5F-25D7CF924D09}"/>
              </a:ext>
            </a:extLst>
          </p:cNvPr>
          <p:cNvSpPr txBox="1"/>
          <p:nvPr/>
        </p:nvSpPr>
        <p:spPr>
          <a:xfrm>
            <a:off x="1660545" y="3823016"/>
            <a:ext cx="2575247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814">
                <a:latin typeface="Consolas" panose="020B0609020204030204" pitchFamily="49" charset="0"/>
                <a:cs typeface="Consolas" panose="020B0609020204030204" pitchFamily="49" charset="0"/>
              </a:rPr>
              <a:t>Complement.exe</a:t>
            </a:r>
            <a:endParaRPr lang="fr-FR" sz="1814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67A55-346D-ABEA-1EF6-C4EDFEC3203D}"/>
              </a:ext>
            </a:extLst>
          </p:cNvPr>
          <p:cNvSpPr txBox="1"/>
          <p:nvPr/>
        </p:nvSpPr>
        <p:spPr>
          <a:xfrm>
            <a:off x="964250" y="4532272"/>
            <a:ext cx="70117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  <a:cs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B1037-FA64-EF65-C77D-C53390990E5E}"/>
              </a:ext>
            </a:extLst>
          </p:cNvPr>
          <p:cNvCxnSpPr>
            <a:cxnSpLocks/>
          </p:cNvCxnSpPr>
          <p:nvPr/>
        </p:nvCxnSpPr>
        <p:spPr>
          <a:xfrm>
            <a:off x="1688852" y="4756867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B7D90-16BA-FF50-3C71-C259516B3543}"/>
              </a:ext>
            </a:extLst>
          </p:cNvPr>
          <p:cNvSpPr txBox="1"/>
          <p:nvPr/>
        </p:nvSpPr>
        <p:spPr>
          <a:xfrm>
            <a:off x="2050302" y="4461526"/>
            <a:ext cx="235874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  <a:cs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ADCF5-06E5-3D87-BE7B-AA5EAF4BC495}"/>
              </a:ext>
            </a:extLst>
          </p:cNvPr>
          <p:cNvSpPr txBox="1"/>
          <p:nvPr/>
        </p:nvSpPr>
        <p:spPr>
          <a:xfrm>
            <a:off x="4503659" y="4560196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2790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241FC-0F26-37C7-BFC2-A1BCF0BA3190}"/>
              </a:ext>
            </a:extLst>
          </p:cNvPr>
          <p:cNvSpPr txBox="1"/>
          <p:nvPr/>
        </p:nvSpPr>
        <p:spPr>
          <a:xfrm>
            <a:off x="914709" y="5421390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2790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26295-93B4-9CCE-1A1B-5C1293FED5C4}"/>
              </a:ext>
            </a:extLst>
          </p:cNvPr>
          <p:cNvSpPr txBox="1"/>
          <p:nvPr/>
        </p:nvSpPr>
        <p:spPr>
          <a:xfrm>
            <a:off x="4276832" y="5445701"/>
            <a:ext cx="184795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101011100110</a:t>
            </a:r>
          </a:p>
          <a:p>
            <a:endParaRPr lang="fr-F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BD21C-2656-BE5A-CF47-67F8D2E772FA}"/>
              </a:ext>
            </a:extLst>
          </p:cNvPr>
          <p:cNvCxnSpPr>
            <a:cxnSpLocks/>
          </p:cNvCxnSpPr>
          <p:nvPr/>
        </p:nvCxnSpPr>
        <p:spPr>
          <a:xfrm>
            <a:off x="1599785" y="5614948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F87858-5687-0D71-AA11-8D01F80C0316}"/>
              </a:ext>
            </a:extLst>
          </p:cNvPr>
          <p:cNvSpPr txBox="1"/>
          <p:nvPr/>
        </p:nvSpPr>
        <p:spPr>
          <a:xfrm>
            <a:off x="2022774" y="5310476"/>
            <a:ext cx="206848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  <a:cs typeface="Consolas" panose="020B0609020204030204" pitchFamily="49" charset="0"/>
              </a:rPr>
              <a:t>Conversion en base 2</a:t>
            </a:r>
          </a:p>
        </p:txBody>
      </p:sp>
      <p:sp>
        <p:nvSpPr>
          <p:cNvPr id="2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0523E7B9-E6F7-2B0F-CE3A-5F517DA554BF}"/>
              </a:ext>
            </a:extLst>
          </p:cNvPr>
          <p:cNvSpPr/>
          <p:nvPr/>
        </p:nvSpPr>
        <p:spPr>
          <a:xfrm>
            <a:off x="2393470" y="4883838"/>
            <a:ext cx="1446776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6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2EFCF41D-7C2D-7EB8-5A6C-9231780B6A5B}"/>
              </a:ext>
            </a:extLst>
          </p:cNvPr>
          <p:cNvSpPr/>
          <p:nvPr/>
        </p:nvSpPr>
        <p:spPr>
          <a:xfrm>
            <a:off x="2175871" y="5706791"/>
            <a:ext cx="1578058" cy="3964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Conversion en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1535-B93B-124C-AE6C-7BD4A938583F}"/>
              </a:ext>
            </a:extLst>
          </p:cNvPr>
          <p:cNvSpPr/>
          <p:nvPr/>
        </p:nvSpPr>
        <p:spPr>
          <a:xfrm>
            <a:off x="3950033" y="6075042"/>
            <a:ext cx="1950244" cy="27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A" sz="1400" dirty="0">
                <a:latin typeface="Consolas" panose="020B0609020204030204" pitchFamily="49" charset="0"/>
                <a:cs typeface="Consolas" panose="020B0609020204030204" pitchFamily="49" charset="0"/>
              </a:rPr>
              <a:t>len()&gt;8 =&gt; 16bits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09CBEA-7F5C-0BE3-D4F1-70BB90BF5A31}"/>
              </a:ext>
            </a:extLst>
          </p:cNvPr>
          <p:cNvSpPr txBox="1"/>
          <p:nvPr/>
        </p:nvSpPr>
        <p:spPr>
          <a:xfrm>
            <a:off x="3784352" y="6684088"/>
            <a:ext cx="23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A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000101011100110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3985D-57A1-822A-095E-71210B53576F}"/>
              </a:ext>
            </a:extLst>
          </p:cNvPr>
          <p:cNvCxnSpPr>
            <a:cxnSpLocks/>
          </p:cNvCxnSpPr>
          <p:nvPr/>
        </p:nvCxnSpPr>
        <p:spPr>
          <a:xfrm>
            <a:off x="2132243" y="7059866"/>
            <a:ext cx="0" cy="2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F027C7-617F-E7CB-427D-3868530767B9}"/>
              </a:ext>
            </a:extLst>
          </p:cNvPr>
          <p:cNvCxnSpPr>
            <a:cxnSpLocks/>
          </p:cNvCxnSpPr>
          <p:nvPr/>
        </p:nvCxnSpPr>
        <p:spPr>
          <a:xfrm flipH="1" flipV="1">
            <a:off x="3120904" y="6831414"/>
            <a:ext cx="586695" cy="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7DE724-CDE2-070F-B151-AFAD3DBEB954}"/>
              </a:ext>
            </a:extLst>
          </p:cNvPr>
          <p:cNvCxnSpPr/>
          <p:nvPr/>
        </p:nvCxnSpPr>
        <p:spPr>
          <a:xfrm>
            <a:off x="5008499" y="5730394"/>
            <a:ext cx="0" cy="28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FB895472-97AE-98EF-E8A1-3F05B4B26183}"/>
              </a:ext>
            </a:extLst>
          </p:cNvPr>
          <p:cNvSpPr/>
          <p:nvPr/>
        </p:nvSpPr>
        <p:spPr>
          <a:xfrm>
            <a:off x="1369341" y="6698574"/>
            <a:ext cx="1578058" cy="3129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Complément a un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78720-8B8A-66D4-A58B-79B9C497A61C}"/>
              </a:ext>
            </a:extLst>
          </p:cNvPr>
          <p:cNvSpPr txBox="1"/>
          <p:nvPr/>
        </p:nvSpPr>
        <p:spPr>
          <a:xfrm>
            <a:off x="1064331" y="7340908"/>
            <a:ext cx="214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A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111010100011001</a:t>
            </a:r>
          </a:p>
        </p:txBody>
      </p:sp>
      <p:sp>
        <p:nvSpPr>
          <p:cNvPr id="53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768305ED-AD13-3308-1A2C-3C93CB970152}"/>
              </a:ext>
            </a:extLst>
          </p:cNvPr>
          <p:cNvSpPr/>
          <p:nvPr/>
        </p:nvSpPr>
        <p:spPr>
          <a:xfrm>
            <a:off x="3746555" y="7816891"/>
            <a:ext cx="1578058" cy="3129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Complément a deux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E9A54D-F2EE-0660-F37C-59F0DA9D9FF3}"/>
              </a:ext>
            </a:extLst>
          </p:cNvPr>
          <p:cNvCxnSpPr>
            <a:cxnSpLocks/>
          </p:cNvCxnSpPr>
          <p:nvPr/>
        </p:nvCxnSpPr>
        <p:spPr>
          <a:xfrm>
            <a:off x="4501682" y="8217261"/>
            <a:ext cx="0" cy="35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DD1FB4-EDA2-2C43-9BAC-DE5B45F8F4BC}"/>
              </a:ext>
            </a:extLst>
          </p:cNvPr>
          <p:cNvSpPr txBox="1"/>
          <p:nvPr/>
        </p:nvSpPr>
        <p:spPr>
          <a:xfrm>
            <a:off x="3433604" y="8576583"/>
            <a:ext cx="214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A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111010100011010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EE0258-D706-905D-1F63-19B23A4592EE}"/>
              </a:ext>
            </a:extLst>
          </p:cNvPr>
          <p:cNvCxnSpPr>
            <a:cxnSpLocks/>
          </p:cNvCxnSpPr>
          <p:nvPr/>
        </p:nvCxnSpPr>
        <p:spPr>
          <a:xfrm>
            <a:off x="2132243" y="7973365"/>
            <a:ext cx="1535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FF4B83-4B0E-0D40-4FEF-F2B0BC55A667}"/>
              </a:ext>
            </a:extLst>
          </p:cNvPr>
          <p:cNvCxnSpPr/>
          <p:nvPr/>
        </p:nvCxnSpPr>
        <p:spPr>
          <a:xfrm>
            <a:off x="2132243" y="7679462"/>
            <a:ext cx="7033" cy="29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>
            <a:extLst>
              <a:ext uri="{FF2B5EF4-FFF2-40B4-BE49-F238E27FC236}">
                <a16:creationId xmlns:a16="http://schemas.microsoft.com/office/drawing/2014/main" id="{3C750A83-9474-CA13-E13B-A0392665F2F6}"/>
              </a:ext>
            </a:extLst>
          </p:cNvPr>
          <p:cNvSpPr/>
          <p:nvPr/>
        </p:nvSpPr>
        <p:spPr>
          <a:xfrm rot="16200000">
            <a:off x="4855879" y="6221537"/>
            <a:ext cx="118816" cy="17126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94DFEF-E66F-645F-DC2E-D1FF7C26843F}"/>
              </a:ext>
            </a:extLst>
          </p:cNvPr>
          <p:cNvSpPr txBox="1"/>
          <p:nvPr/>
        </p:nvSpPr>
        <p:spPr>
          <a:xfrm>
            <a:off x="4535584" y="724481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100" dirty="0">
                <a:latin typeface="Consolas" panose="020B0609020204030204" pitchFamily="49" charset="0"/>
                <a:cs typeface="Consolas" panose="020B0609020204030204" pitchFamily="49" charset="0"/>
              </a:rPr>
              <a:t>15bits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748DEE-0B23-36D1-36D2-FE2A24C2F399}"/>
              </a:ext>
            </a:extLst>
          </p:cNvPr>
          <p:cNvCxnSpPr/>
          <p:nvPr/>
        </p:nvCxnSpPr>
        <p:spPr>
          <a:xfrm>
            <a:off x="3950033" y="7011523"/>
            <a:ext cx="0" cy="7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3C181A-CD7B-9E36-1441-DDB2235444F8}"/>
              </a:ext>
            </a:extLst>
          </p:cNvPr>
          <p:cNvSpPr txBox="1"/>
          <p:nvPr/>
        </p:nvSpPr>
        <p:spPr>
          <a:xfrm>
            <a:off x="3074425" y="710853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100" dirty="0">
                <a:latin typeface="Consolas" panose="020B0609020204030204" pitchFamily="49" charset="0"/>
                <a:cs typeface="Consolas" panose="020B0609020204030204" pitchFamily="49" charset="0"/>
              </a:rPr>
              <a:t>bit de signe</a:t>
            </a:r>
          </a:p>
        </p:txBody>
      </p:sp>
    </p:spTree>
    <p:extLst>
      <p:ext uri="{BB962C8B-B14F-4D97-AF65-F5344CB8AC3E}">
        <p14:creationId xmlns:p14="http://schemas.microsoft.com/office/powerpoint/2010/main" val="16237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E28C4-580A-7303-46BC-64D5D9905AEA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84E4B-ADD8-DEC3-313B-D6CE26BF71A9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 err="1">
                <a:solidFill>
                  <a:schemeClr val="bg1"/>
                </a:solidFill>
                <a:latin typeface="Consolas" panose="020B0609020204030204" pitchFamily="49" charset="0"/>
              </a:rPr>
              <a:t>Complement</a:t>
            </a:r>
            <a:endParaRPr lang="fr-FR" sz="1452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ABA1-DAC2-F15D-5A87-3B14760111A9}"/>
              </a:ext>
            </a:extLst>
          </p:cNvPr>
          <p:cNvSpPr txBox="1"/>
          <p:nvPr/>
        </p:nvSpPr>
        <p:spPr>
          <a:xfrm rot="5400000">
            <a:off x="3217723" y="4620429"/>
            <a:ext cx="6574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Saisie et cas </a:t>
            </a:r>
            <a:r>
              <a:rPr lang="fr-F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exceptionel</a:t>
            </a:r>
            <a:endParaRPr lang="fr-F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CCE8F9-15FC-8370-7227-0C220CB14166}"/>
              </a:ext>
            </a:extLst>
          </p:cNvPr>
          <p:cNvSpPr/>
          <p:nvPr/>
        </p:nvSpPr>
        <p:spPr>
          <a:xfrm>
            <a:off x="491047" y="2088292"/>
            <a:ext cx="5449330" cy="2397211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Entrer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un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Entrer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base: 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41162-CF9B-98EE-AB5F-12D15C0A62AA}"/>
              </a:ext>
            </a:extLst>
          </p:cNvPr>
          <p:cNvSpPr txBox="1"/>
          <p:nvPr/>
        </p:nvSpPr>
        <p:spPr>
          <a:xfrm>
            <a:off x="168337" y="1536606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Fonction de saisie et d’execution des algorithme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D69D5-F893-C7DF-202B-0316E821E834}"/>
              </a:ext>
            </a:extLst>
          </p:cNvPr>
          <p:cNvSpPr txBox="1"/>
          <p:nvPr/>
        </p:nvSpPr>
        <p:spPr>
          <a:xfrm>
            <a:off x="168337" y="4660612"/>
            <a:ext cx="6244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L’utilisateur saisie le nombre dans un tableau str</a:t>
            </a:r>
          </a:p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pour l’utiliser comme un string et traiter chaque case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D3473D-D6A7-5351-568D-2E67D2EC4F92}"/>
              </a:ext>
            </a:extLst>
          </p:cNvPr>
          <p:cNvSpPr/>
          <p:nvPr/>
        </p:nvSpPr>
        <p:spPr>
          <a:xfrm>
            <a:off x="491047" y="5513329"/>
            <a:ext cx="5449330" cy="2579039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Condition pour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0 et -0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'0'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||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'0'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"Les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differentes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representations de -0 :"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valeur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signee: 00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1: 11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2: 00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"Les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differentes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representations de 0 :"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valeur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signee: 00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1: 00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2: 00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8628F-C3F4-89E6-A3C0-3C35BA727778}"/>
              </a:ext>
            </a:extLst>
          </p:cNvPr>
          <p:cNvSpPr txBox="1"/>
          <p:nvPr/>
        </p:nvSpPr>
        <p:spPr>
          <a:xfrm>
            <a:off x="168337" y="8352079"/>
            <a:ext cx="6019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Cette condition traite l’exception du nombre 0 et -0</a:t>
            </a:r>
          </a:p>
        </p:txBody>
      </p:sp>
    </p:spTree>
    <p:extLst>
      <p:ext uri="{BB962C8B-B14F-4D97-AF65-F5344CB8AC3E}">
        <p14:creationId xmlns:p14="http://schemas.microsoft.com/office/powerpoint/2010/main" val="27982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BD4F5-218A-C7B5-B6F6-F8F7620A0CBE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8D638-65A7-4C7B-6C4F-DD041247EC25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Complément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C9D1-D4F4-D4B1-0E9E-C67886943F88}"/>
              </a:ext>
            </a:extLst>
          </p:cNvPr>
          <p:cNvSpPr/>
          <p:nvPr/>
        </p:nvSpPr>
        <p:spPr>
          <a:xfrm>
            <a:off x="491047" y="1337663"/>
            <a:ext cx="5449330" cy="2082870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Condition de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traitement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negatifs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Boocle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pour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traite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juste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sans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signe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(car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c'est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un string)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2BAF4-0F99-CB8E-C2A2-B83BAFE64B56}"/>
              </a:ext>
            </a:extLst>
          </p:cNvPr>
          <p:cNvSpPr txBox="1"/>
          <p:nvPr/>
        </p:nvSpPr>
        <p:spPr>
          <a:xfrm rot="5400000">
            <a:off x="3621814" y="4216339"/>
            <a:ext cx="5766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Nombre </a:t>
            </a:r>
            <a:r>
              <a:rPr lang="fr-F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negatif</a:t>
            </a:r>
            <a:endParaRPr lang="fr-F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6C4FA-6FD7-2A22-762C-C0C91668005A}"/>
              </a:ext>
            </a:extLst>
          </p:cNvPr>
          <p:cNvSpPr txBox="1"/>
          <p:nvPr/>
        </p:nvSpPr>
        <p:spPr>
          <a:xfrm>
            <a:off x="179915" y="3567333"/>
            <a:ext cx="614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Dans cette condition en traite les valeurs negatives et la boucle enlevent le signe pour traiveller just sur le nombre donner par l’utilisateur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1C243B-2BA8-1276-DDF0-1A12E70E345B}"/>
              </a:ext>
            </a:extLst>
          </p:cNvPr>
          <p:cNvSpPr/>
          <p:nvPr/>
        </p:nvSpPr>
        <p:spPr>
          <a:xfrm>
            <a:off x="491047" y="4545130"/>
            <a:ext cx="5449330" cy="2739058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aDeci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Conversion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binaire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11E91-A08B-F413-4D84-4CA1E40EA565}"/>
              </a:ext>
            </a:extLst>
          </p:cNvPr>
          <p:cNvSpPr txBox="1"/>
          <p:nvPr/>
        </p:nvSpPr>
        <p:spPr>
          <a:xfrm>
            <a:off x="179915" y="7557181"/>
            <a:ext cx="614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Apres on convertir le nombre donner en base decimale a l’aide de la fonction aDeci() puis en base binaire</a:t>
            </a:r>
          </a:p>
        </p:txBody>
      </p:sp>
    </p:spTree>
    <p:extLst>
      <p:ext uri="{BB962C8B-B14F-4D97-AF65-F5344CB8AC3E}">
        <p14:creationId xmlns:p14="http://schemas.microsoft.com/office/powerpoint/2010/main" val="12649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6C114-6643-F526-A37A-35E73C681E53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5FA6C-CB32-04FB-288C-ABDB6F3C57DC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Complément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4B6CB7-E4B4-C008-BCC5-74A9E4395E99}"/>
              </a:ext>
            </a:extLst>
          </p:cNvPr>
          <p:cNvSpPr/>
          <p:nvPr/>
        </p:nvSpPr>
        <p:spPr>
          <a:xfrm>
            <a:off x="491047" y="1337663"/>
            <a:ext cx="5449330" cy="3277880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Inverser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tableau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Ajoutant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1 de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signe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l'indice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0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valeur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signee: 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6AE2-7EE8-A98C-B914-53A5D27A3F87}"/>
              </a:ext>
            </a:extLst>
          </p:cNvPr>
          <p:cNvSpPr txBox="1"/>
          <p:nvPr/>
        </p:nvSpPr>
        <p:spPr>
          <a:xfrm rot="5400000">
            <a:off x="3076535" y="4761617"/>
            <a:ext cx="685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Valeur signée et complément a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AEC746-63EA-C79D-A3BD-9AB74D2CE488}"/>
              </a:ext>
            </a:extLst>
          </p:cNvPr>
          <p:cNvSpPr/>
          <p:nvPr/>
        </p:nvSpPr>
        <p:spPr>
          <a:xfrm>
            <a:off x="491047" y="5814626"/>
            <a:ext cx="5449330" cy="3778122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Complement a un on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inversant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1 par 0 et 0 par 1 pour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chaque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case du tableau vs[]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</a:t>
            </a:r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EA715-47A4-7FE5-4574-6ED7DC17DB3A}"/>
              </a:ext>
            </a:extLst>
          </p:cNvPr>
          <p:cNvSpPr txBox="1"/>
          <p:nvPr/>
        </p:nvSpPr>
        <p:spPr>
          <a:xfrm>
            <a:off x="168337" y="4799586"/>
            <a:ext cx="614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On inverse le tableau precedant pour completer la conversion en binaire et on ajout 1 au premier indice pour indiquer la valeur signee</a:t>
            </a:r>
          </a:p>
        </p:txBody>
      </p:sp>
    </p:spTree>
    <p:extLst>
      <p:ext uri="{BB962C8B-B14F-4D97-AF65-F5344CB8AC3E}">
        <p14:creationId xmlns:p14="http://schemas.microsoft.com/office/powerpoint/2010/main" val="17564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053A4-7609-64A6-6C16-8F3243647660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618FF-F630-1E93-D155-F163CCE5481A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Complément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DEF552-01F3-4A7B-B48C-48CB6A99DFFD}"/>
              </a:ext>
            </a:extLst>
          </p:cNvPr>
          <p:cNvSpPr/>
          <p:nvPr/>
        </p:nvSpPr>
        <p:spPr>
          <a:xfrm>
            <a:off x="491047" y="1337663"/>
            <a:ext cx="5449330" cy="1405537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1: 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9E1D2-D885-064B-02D0-767905BE40E6}"/>
              </a:ext>
            </a:extLst>
          </p:cNvPr>
          <p:cNvSpPr txBox="1"/>
          <p:nvPr/>
        </p:nvSpPr>
        <p:spPr>
          <a:xfrm rot="5400000">
            <a:off x="3475679" y="4362473"/>
            <a:ext cx="605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Complément a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484974-F511-8A22-E594-12AA27005798}"/>
              </a:ext>
            </a:extLst>
          </p:cNvPr>
          <p:cNvSpPr/>
          <p:nvPr/>
        </p:nvSpPr>
        <p:spPr>
          <a:xfrm>
            <a:off x="491047" y="4012905"/>
            <a:ext cx="5449330" cy="5485539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Inisiation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du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un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Complement a deux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inversant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1 par 0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si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est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1 et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on inverse 0 par 1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si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l'indice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est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0 et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est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1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et le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dans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devient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0 pour que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l'indice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suivant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soit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meme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reste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\0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3D8C1-984A-0C6E-0D61-D28337728557}"/>
              </a:ext>
            </a:extLst>
          </p:cNvPr>
          <p:cNvSpPr txBox="1"/>
          <p:nvPr/>
        </p:nvSpPr>
        <p:spPr>
          <a:xfrm>
            <a:off x="145504" y="2962554"/>
            <a:ext cx="614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Le complement a 1 se fait on inversons les elements du tableau precedent (1 par 0 et vise versa) et le 1 de signe dans l’indice 0</a:t>
            </a:r>
          </a:p>
        </p:txBody>
      </p:sp>
    </p:spTree>
    <p:extLst>
      <p:ext uri="{BB962C8B-B14F-4D97-AF65-F5344CB8AC3E}">
        <p14:creationId xmlns:p14="http://schemas.microsoft.com/office/powerpoint/2010/main" val="7953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89060-4D50-DF04-CD89-2E77BA88F987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D6F4-36A7-2639-2118-4B2BF0876788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Complément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323942-7497-301D-F36E-EDDE841334EA}"/>
              </a:ext>
            </a:extLst>
          </p:cNvPr>
          <p:cNvSpPr/>
          <p:nvPr/>
        </p:nvSpPr>
        <p:spPr>
          <a:xfrm>
            <a:off x="491047" y="1337663"/>
            <a:ext cx="5449330" cy="1405537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"Le complement a 2: 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FE12-2F1F-B44E-16AF-ADE4CA5F1A08}"/>
              </a:ext>
            </a:extLst>
          </p:cNvPr>
          <p:cNvSpPr txBox="1"/>
          <p:nvPr/>
        </p:nvSpPr>
        <p:spPr>
          <a:xfrm rot="5400000">
            <a:off x="3417622" y="4420530"/>
            <a:ext cx="617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Nombre positif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5FBE0-4BAD-19D6-BB65-882ECF559062}"/>
              </a:ext>
            </a:extLst>
          </p:cNvPr>
          <p:cNvSpPr txBox="1"/>
          <p:nvPr/>
        </p:nvSpPr>
        <p:spPr>
          <a:xfrm>
            <a:off x="145504" y="2919012"/>
            <a:ext cx="614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Le complement a 2 se fait on inversons les elements du tableau precedent (1 par 0 et vise versa) et le 1 de signe dans l’indice 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BBBE11-FAEA-D99F-3E85-D7690AA67010}"/>
              </a:ext>
            </a:extLst>
          </p:cNvPr>
          <p:cNvSpPr/>
          <p:nvPr/>
        </p:nvSpPr>
        <p:spPr>
          <a:xfrm>
            <a:off x="491047" y="4007117"/>
            <a:ext cx="5449330" cy="4688114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Traitement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positifs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!=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aDeci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Conversion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binaire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entier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Inverser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le tableau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8AC25-9733-FCDC-D59D-A991881C8BD4}"/>
              </a:ext>
            </a:extLst>
          </p:cNvPr>
          <p:cNvSpPr txBox="1"/>
          <p:nvPr/>
        </p:nvSpPr>
        <p:spPr>
          <a:xfrm>
            <a:off x="145504" y="8802319"/>
            <a:ext cx="614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latin typeface="Consolas" panose="020B0609020204030204" pitchFamily="49" charset="0"/>
                <a:cs typeface="Consolas" panose="020B0609020204030204" pitchFamily="49" charset="0"/>
              </a:rPr>
              <a:t>La procedure des nombres positif est la meme que les nombres negatifs sauf que la valeur signee et le complement a un et a deux sont les memes</a:t>
            </a:r>
          </a:p>
        </p:txBody>
      </p:sp>
    </p:spTree>
    <p:extLst>
      <p:ext uri="{BB962C8B-B14F-4D97-AF65-F5344CB8AC3E}">
        <p14:creationId xmlns:p14="http://schemas.microsoft.com/office/powerpoint/2010/main" val="161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A0F2E-98F4-A3C9-9FAD-6DC69C7D993E}"/>
              </a:ext>
            </a:extLst>
          </p:cNvPr>
          <p:cNvSpPr/>
          <p:nvPr/>
        </p:nvSpPr>
        <p:spPr>
          <a:xfrm>
            <a:off x="768621" y="3132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98CF6-211B-233F-FB4D-A2C277B1B7C2}"/>
              </a:ext>
            </a:extLst>
          </p:cNvPr>
          <p:cNvSpPr/>
          <p:nvPr/>
        </p:nvSpPr>
        <p:spPr>
          <a:xfrm>
            <a:off x="3215712" y="40755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 err="1">
                <a:solidFill>
                  <a:schemeClr val="bg1"/>
                </a:solidFill>
                <a:latin typeface="Consolas" panose="020B0609020204030204" pitchFamily="49" charset="0"/>
              </a:rPr>
              <a:t>Complement</a:t>
            </a:r>
            <a:endParaRPr lang="fr-FR" sz="1452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FBFED-F3E8-9F60-6EE9-D1E09F6D3EAA}"/>
              </a:ext>
            </a:extLst>
          </p:cNvPr>
          <p:cNvSpPr txBox="1"/>
          <p:nvPr/>
        </p:nvSpPr>
        <p:spPr>
          <a:xfrm rot="5400000">
            <a:off x="3417622" y="4420530"/>
            <a:ext cx="617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fr-FR" sz="1800" dirty="0">
                <a:solidFill>
                  <a:srgbClr val="569CD7"/>
                </a:solidFill>
                <a:latin typeface="Consolas" panose="020B0609020204030204" pitchFamily="49" charset="0"/>
              </a:rPr>
              <a:t>Fonction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08EBD-3798-6C5D-AEA3-A6DC61C27118}"/>
              </a:ext>
            </a:extLst>
          </p:cNvPr>
          <p:cNvSpPr/>
          <p:nvPr/>
        </p:nvSpPr>
        <p:spPr>
          <a:xfrm>
            <a:off x="491047" y="4546576"/>
            <a:ext cx="5449330" cy="3817258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Fonction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pour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convertir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un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nonbre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decimale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aDeci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power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Equivalent de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decimale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str[len-1]*1 + str[len-2]*base + str[len-3]*(base^2) + ...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 *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power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power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power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base1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E24DF-5B72-A85F-525C-9D215580C6E0}"/>
              </a:ext>
            </a:extLst>
          </p:cNvPr>
          <p:cNvSpPr txBox="1"/>
          <p:nvPr/>
        </p:nvSpPr>
        <p:spPr>
          <a:xfrm>
            <a:off x="329692" y="8614229"/>
            <a:ext cx="577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Cette fonctiqon convertir de telle base au base decimale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42E8B6-60FA-ECD1-DE19-CFE2FC0FBE16}"/>
              </a:ext>
            </a:extLst>
          </p:cNvPr>
          <p:cNvSpPr/>
          <p:nvPr/>
        </p:nvSpPr>
        <p:spPr>
          <a:xfrm>
            <a:off x="491047" y="1451039"/>
            <a:ext cx="5449330" cy="2278255"/>
          </a:xfrm>
          <a:prstGeom prst="roundRect">
            <a:avLst>
              <a:gd name="adj" fmla="val 57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Converstion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ASCII d'un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hexa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un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entier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'0'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'9'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Verification par code ASCII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'0'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Cast du char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int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AFECC-1D22-B3BC-C157-B01560A5ABDF}"/>
              </a:ext>
            </a:extLst>
          </p:cNvPr>
          <p:cNvSpPr txBox="1"/>
          <p:nvPr/>
        </p:nvSpPr>
        <p:spPr>
          <a:xfrm>
            <a:off x="329692" y="3926850"/>
            <a:ext cx="577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latin typeface="Consolas" panose="020B0609020204030204" pitchFamily="49" charset="0"/>
                <a:cs typeface="Consolas" panose="020B0609020204030204" pitchFamily="49" charset="0"/>
              </a:rPr>
              <a:t>Fonction val convertir un char a entier</a:t>
            </a:r>
          </a:p>
        </p:txBody>
      </p:sp>
    </p:spTree>
    <p:extLst>
      <p:ext uri="{BB962C8B-B14F-4D97-AF65-F5344CB8AC3E}">
        <p14:creationId xmlns:p14="http://schemas.microsoft.com/office/powerpoint/2010/main" val="32058774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Convertisseur de base</Template>
  <TotalTime>2706</TotalTime>
  <Words>1539</Words>
  <Application>Microsoft Macintosh PowerPoint</Application>
  <PresentationFormat>A4 Paper (210x297 mm)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Consolas</vt:lpstr>
      <vt:lpstr>Menlo</vt:lpstr>
      <vt:lpstr>Wingdings 2</vt:lpstr>
      <vt:lpstr>View</vt:lpstr>
      <vt:lpstr>Calculateur de Complément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Calculateur de Complement</dc:title>
  <dc:creator>Microsoft Office User</dc:creator>
  <cp:lastModifiedBy>Microsoft Office User</cp:lastModifiedBy>
  <cp:revision>18</cp:revision>
  <dcterms:created xsi:type="dcterms:W3CDTF">2022-10-28T00:12:10Z</dcterms:created>
  <dcterms:modified xsi:type="dcterms:W3CDTF">2022-10-30T20:12:33Z</dcterms:modified>
</cp:coreProperties>
</file>