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72" r:id="rId7"/>
    <p:sldId id="259" r:id="rId8"/>
    <p:sldId id="258" r:id="rId9"/>
    <p:sldId id="273" r:id="rId10"/>
    <p:sldId id="262" r:id="rId11"/>
    <p:sldId id="275" r:id="rId12"/>
    <p:sldId id="265" r:id="rId13"/>
    <p:sldId id="276" r:id="rId14"/>
    <p:sldId id="277" r:id="rId15"/>
    <p:sldId id="274" r:id="rId16"/>
    <p:sldId id="278" r:id="rId17"/>
    <p:sldId id="270" r:id="rId18"/>
    <p:sldId id="279" r:id="rId19"/>
    <p:sldId id="260" r:id="rId20"/>
    <p:sldId id="261" r:id="rId21"/>
    <p:sldId id="266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F4E79"/>
    <a:srgbClr val="FFFFFF"/>
    <a:srgbClr val="E6E6E6"/>
    <a:srgbClr val="D64550"/>
    <a:srgbClr val="E9E6DF"/>
    <a:srgbClr val="00B050"/>
    <a:srgbClr val="00CC99"/>
    <a:srgbClr val="89898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12" autoAdjust="0"/>
    <p:restoredTop sz="84045" autoAdjust="0"/>
  </p:normalViewPr>
  <p:slideViewPr>
    <p:cSldViewPr snapToGrid="0">
      <p:cViewPr>
        <p:scale>
          <a:sx n="50" d="100"/>
          <a:sy n="50" d="100"/>
        </p:scale>
        <p:origin x="-1356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701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1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681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xmlns="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xmlns="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5400" dirty="0"/>
              <a:t>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dirty="0"/>
              <a:t>HR ATTRITION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xmlns="" id="{D7443C06-C58F-A4FF-3820-467F264C0620}"/>
              </a:ext>
            </a:extLst>
          </p:cNvPr>
          <p:cNvSpPr txBox="1">
            <a:spLocks/>
          </p:cNvSpPr>
          <p:nvPr/>
        </p:nvSpPr>
        <p:spPr>
          <a:xfrm>
            <a:off x="469206" y="1581150"/>
            <a:ext cx="3087327" cy="170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JOB ROLES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ATTRITION RATE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xmlns="" id="{5084A5FA-E01A-1222-9FC3-012C24E1A28B}"/>
              </a:ext>
            </a:extLst>
          </p:cNvPr>
          <p:cNvSpPr txBox="1">
            <a:spLocks/>
          </p:cNvSpPr>
          <p:nvPr/>
        </p:nvSpPr>
        <p:spPr>
          <a:xfrm>
            <a:off x="243411" y="3429000"/>
            <a:ext cx="3538915" cy="308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High Attrition occurs in the following job roles: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Sales Representatives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Recruiter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Data Scientist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Sales Executives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Software Engineer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DEDC11B-11F9-995F-5BFE-981AD13D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533" y="1137677"/>
            <a:ext cx="863870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012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FB2E918-F733-E286-239C-3DFF3ED6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756" y="-178252"/>
            <a:ext cx="6696075" cy="1909763"/>
          </a:xfrm>
        </p:spPr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759FCE12-6444-BBCA-0837-F31E450B6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AAE388C3-55FE-CD72-9839-F220E6A8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E9E6DF"/>
                </a:solidFill>
              </a:rPr>
              <a:t>20XX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8A8D311-E61E-7C35-BEFC-6FAB62FA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84" y="2115284"/>
            <a:ext cx="7748016" cy="468312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xmlns="" id="{9967FF50-E131-5625-B5E8-7FD776E972B4}"/>
              </a:ext>
            </a:extLst>
          </p:cNvPr>
          <p:cNvSpPr txBox="1">
            <a:spLocks/>
          </p:cNvSpPr>
          <p:nvPr/>
        </p:nvSpPr>
        <p:spPr>
          <a:xfrm>
            <a:off x="191729" y="1233611"/>
            <a:ext cx="3414054" cy="1763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JOB ROLES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AVERAGE SALARY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9E702239-EB7A-E424-3E57-0EAD19409786}"/>
              </a:ext>
            </a:extLst>
          </p:cNvPr>
          <p:cNvSpPr txBox="1">
            <a:spLocks/>
          </p:cNvSpPr>
          <p:nvPr/>
        </p:nvSpPr>
        <p:spPr>
          <a:xfrm>
            <a:off x="191729" y="3090739"/>
            <a:ext cx="2748915" cy="2533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Job Roles in which attrition is high are also the one </a:t>
            </a:r>
            <a:r>
              <a:rPr lang="en-US" sz="2400" b="1" dirty="0">
                <a:solidFill>
                  <a:srgbClr val="D64550"/>
                </a:solidFill>
              </a:rPr>
              <a:t>who have are getting less paid than the average salary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2C00368B-DC93-0046-6D55-E3E2B2DD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206" y="136525"/>
            <a:ext cx="2819708" cy="1594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E8FC347-6E38-5472-D7B3-29BEAA553A4D}"/>
              </a:ext>
            </a:extLst>
          </p:cNvPr>
          <p:cNvSpPr/>
          <p:nvPr/>
        </p:nvSpPr>
        <p:spPr>
          <a:xfrm>
            <a:off x="4443984" y="3981450"/>
            <a:ext cx="7138416" cy="249555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01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29B54EA-4371-68F0-6B53-D390EFF97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85" y="620758"/>
            <a:ext cx="6282813" cy="599527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7EDA0867-B1D4-8052-2ACC-8804DEEE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248" y="1169285"/>
            <a:ext cx="3983289" cy="1325563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STOCK OPTIONS 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ATTRITION RATE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xmlns="" id="{EFB7B1A3-5B74-12F9-FA41-42C5583A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248" y="2914682"/>
            <a:ext cx="3269413" cy="394331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Majority employees haven’t received any stock option.</a:t>
            </a:r>
          </a:p>
          <a:p>
            <a:pPr algn="just"/>
            <a:r>
              <a:rPr lang="en-US" sz="2400" dirty="0"/>
              <a:t>Also, majority employees who are leaving </a:t>
            </a:r>
            <a:r>
              <a:rPr lang="en-US" sz="2400" b="1" dirty="0">
                <a:solidFill>
                  <a:srgbClr val="D64550"/>
                </a:solidFill>
              </a:rPr>
              <a:t>have not received any stock option.</a:t>
            </a:r>
          </a:p>
          <a:p>
            <a:pPr algn="just"/>
            <a:r>
              <a:rPr lang="en-US" sz="2400" b="1" dirty="0">
                <a:solidFill>
                  <a:srgbClr val="1F4E79"/>
                </a:solidFill>
              </a:rPr>
              <a:t>Attrition is low </a:t>
            </a:r>
            <a:r>
              <a:rPr lang="en-US" sz="2400" dirty="0"/>
              <a:t>in level 02 and 03.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DC59E33D-151C-0B0B-24D6-CD7DD4FA0562}"/>
              </a:ext>
            </a:extLst>
          </p:cNvPr>
          <p:cNvSpPr txBox="1">
            <a:spLocks/>
          </p:cNvSpPr>
          <p:nvPr/>
        </p:nvSpPr>
        <p:spPr>
          <a:xfrm>
            <a:off x="1486022" y="15923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10%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075D4-CDAE-F354-143B-394D174A46D6}"/>
              </a:ext>
            </a:extLst>
          </p:cNvPr>
          <p:cNvSpPr txBox="1">
            <a:spLocks/>
          </p:cNvSpPr>
          <p:nvPr/>
        </p:nvSpPr>
        <p:spPr>
          <a:xfrm>
            <a:off x="2815587" y="15542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4%</a:t>
            </a:r>
          </a:p>
        </p:txBody>
      </p:sp>
    </p:spTree>
    <p:extLst>
      <p:ext uri="{BB962C8B-B14F-4D97-AF65-F5344CB8AC3E}">
        <p14:creationId xmlns:p14="http://schemas.microsoft.com/office/powerpoint/2010/main" xmlns="" val="14450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5FCD6-8BE8-8E4E-E6E2-F2E5CA21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99" y="287635"/>
            <a:ext cx="3625953" cy="996735"/>
          </a:xfrm>
        </p:spPr>
        <p:txBody>
          <a:bodyPr/>
          <a:lstStyle/>
          <a:p>
            <a:r>
              <a:rPr lang="en-US" b="1" dirty="0"/>
              <a:t>Tenure and attrition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D6973E-7748-FF32-3977-0BDE09A60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99" y="2171783"/>
            <a:ext cx="2698701" cy="4367129"/>
          </a:xfrm>
        </p:spPr>
        <p:txBody>
          <a:bodyPr>
            <a:normAutofit/>
          </a:bodyPr>
          <a:lstStyle/>
          <a:p>
            <a:r>
              <a:rPr lang="en-US" sz="2000" dirty="0"/>
              <a:t>In this graph, we analyzed the Tenure of employees at the company.</a:t>
            </a:r>
          </a:p>
          <a:p>
            <a:pPr algn="just"/>
            <a:r>
              <a:rPr lang="en-US" sz="3200" b="1" dirty="0">
                <a:solidFill>
                  <a:srgbClr val="D64550"/>
                </a:solidFill>
              </a:rPr>
              <a:t>9% </a:t>
            </a:r>
            <a:r>
              <a:rPr lang="en-US" sz="2000" dirty="0"/>
              <a:t>out of </a:t>
            </a:r>
            <a:r>
              <a:rPr lang="en-US" sz="3200" b="1" dirty="0">
                <a:solidFill>
                  <a:srgbClr val="D64550"/>
                </a:solidFill>
              </a:rPr>
              <a:t>15% </a:t>
            </a:r>
            <a:r>
              <a:rPr lang="en-US" sz="2000" dirty="0"/>
              <a:t>Attrition occur in the first </a:t>
            </a:r>
            <a:r>
              <a:rPr lang="en-US" sz="4000" b="1" dirty="0">
                <a:solidFill>
                  <a:srgbClr val="1F4E79"/>
                </a:solidFill>
              </a:rPr>
              <a:t>2</a:t>
            </a:r>
            <a:r>
              <a:rPr lang="en-US" sz="2000" dirty="0"/>
              <a:t> </a:t>
            </a:r>
            <a:r>
              <a:rPr lang="en-US" sz="2000" b="1" dirty="0"/>
              <a:t>years.</a:t>
            </a:r>
          </a:p>
          <a:p>
            <a:pPr algn="just"/>
            <a:r>
              <a:rPr lang="en-US" sz="2000" dirty="0"/>
              <a:t>New Employees tend to </a:t>
            </a:r>
            <a:r>
              <a:rPr lang="en-US" sz="2000" b="1" dirty="0">
                <a:solidFill>
                  <a:srgbClr val="D64550"/>
                </a:solidFill>
              </a:rPr>
              <a:t>leave early in first 02 years </a:t>
            </a:r>
            <a:r>
              <a:rPr lang="en-US" sz="2000" dirty="0"/>
              <a:t>than later years.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C91C83-88EB-A0C0-82F3-13F5B59B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7D52085-1C8F-8D68-77CF-C1DA8A7D9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016" y="1989220"/>
            <a:ext cx="7702984" cy="43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265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94318"/>
            <a:ext cx="8458200" cy="691755"/>
          </a:xfrm>
        </p:spPr>
        <p:txBody>
          <a:bodyPr/>
          <a:lstStyle/>
          <a:p>
            <a:r>
              <a:rPr lang="en-US" b="1" dirty="0"/>
              <a:t>Satisfaction level in job role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9024409-F87B-42DB-9C43-55F3A0AC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78" y="786073"/>
            <a:ext cx="9732454" cy="3744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6AA193F9-BF0E-AF61-70FE-3C62C82D2AAB}"/>
              </a:ext>
            </a:extLst>
          </p:cNvPr>
          <p:cNvSpPr txBox="1">
            <a:spLocks/>
          </p:cNvSpPr>
          <p:nvPr/>
        </p:nvSpPr>
        <p:spPr>
          <a:xfrm>
            <a:off x="2430424" y="4723608"/>
            <a:ext cx="9388551" cy="199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is the satisfaction survey in which employees rate different perspective of their job according to their job role.</a:t>
            </a:r>
          </a:p>
          <a:p>
            <a:r>
              <a:rPr lang="en-US" sz="2000" dirty="0"/>
              <a:t>The results are above Average which indicates that employees are Neutral or Satisfied with the overall job.</a:t>
            </a:r>
          </a:p>
          <a:p>
            <a:r>
              <a:rPr lang="en-US" sz="2000" dirty="0"/>
              <a:t>The answer to all satisfaction indicator appears above average which is why we suggest that the attrition rate does not relate that much with the ratings.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8E1250A-8CFD-751C-ED73-7E5007091DC3}"/>
              </a:ext>
            </a:extLst>
          </p:cNvPr>
          <p:cNvGrpSpPr/>
          <p:nvPr/>
        </p:nvGrpSpPr>
        <p:grpSpPr>
          <a:xfrm>
            <a:off x="-209550" y="3926981"/>
            <a:ext cx="2895600" cy="604005"/>
            <a:chOff x="8634" y="748982"/>
            <a:chExt cx="2342146" cy="6040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0BBB593-CB7F-CAC9-AD65-9FCFE66603A8}"/>
                </a:ext>
              </a:extLst>
            </p:cNvPr>
            <p:cNvSpPr/>
            <p:nvPr/>
          </p:nvSpPr>
          <p:spPr>
            <a:xfrm>
              <a:off x="8634" y="748982"/>
              <a:ext cx="2013350" cy="60400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910D0CE-F8F3-4B31-C39B-341E902B88AC}"/>
                </a:ext>
              </a:extLst>
            </p:cNvPr>
            <p:cNvSpPr txBox="1"/>
            <p:nvPr/>
          </p:nvSpPr>
          <p:spPr>
            <a:xfrm>
              <a:off x="8634" y="748982"/>
              <a:ext cx="2342146" cy="604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099" tIns="159099" rIns="159099" bIns="159099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600" b="1" kern="1200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Satisfaction Rates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F08C559-4E1B-1E84-AD58-E5BE9814A8E4}"/>
              </a:ext>
            </a:extLst>
          </p:cNvPr>
          <p:cNvGrpSpPr/>
          <p:nvPr/>
        </p:nvGrpSpPr>
        <p:grpSpPr>
          <a:xfrm>
            <a:off x="0" y="4458499"/>
            <a:ext cx="2279560" cy="1835564"/>
            <a:chOff x="8634" y="1352987"/>
            <a:chExt cx="2013350" cy="16429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0A64E1A-F466-BED5-859A-77EEAD2FB9BB}"/>
                </a:ext>
              </a:extLst>
            </p:cNvPr>
            <p:cNvSpPr/>
            <p:nvPr/>
          </p:nvSpPr>
          <p:spPr>
            <a:xfrm>
              <a:off x="8634" y="1352987"/>
              <a:ext cx="2013350" cy="1642942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6D18775-5B36-1DDB-51E0-B1BB503AE824}"/>
                </a:ext>
              </a:extLst>
            </p:cNvPr>
            <p:cNvSpPr txBox="1"/>
            <p:nvPr/>
          </p:nvSpPr>
          <p:spPr>
            <a:xfrm>
              <a:off x="8634" y="1352987"/>
              <a:ext cx="2013350" cy="1642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874" tIns="198874" rIns="198874" bIns="198874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05- Highly Satisfied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spc="50" dirty="0"/>
                <a:t>04-Satisfied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</a:t>
              </a:r>
              <a:r>
                <a:rPr lang="en-US" sz="1400" spc="50" dirty="0"/>
                <a:t>3-Neutral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02</a:t>
              </a:r>
              <a:r>
                <a:rPr lang="en-US" sz="1400" spc="50" dirty="0"/>
                <a:t>-Dissatisfied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01-Highly Dissatisfied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9638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5EF04-EAC5-63D1-5AE6-38BEE821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435" y="0"/>
            <a:ext cx="7740088" cy="1122947"/>
          </a:xfrm>
        </p:spPr>
        <p:txBody>
          <a:bodyPr/>
          <a:lstStyle/>
          <a:p>
            <a:r>
              <a:rPr lang="en-US" b="1" dirty="0"/>
              <a:t>JOB PERFORMANCE AND RATINGS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C0A7896-00EC-65D1-431E-0D7261AB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35" y="961590"/>
            <a:ext cx="7087982" cy="432044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C4CCD3B-D895-7CAC-BD03-004F8B9EBE72}"/>
              </a:ext>
            </a:extLst>
          </p:cNvPr>
          <p:cNvGrpSpPr/>
          <p:nvPr/>
        </p:nvGrpSpPr>
        <p:grpSpPr>
          <a:xfrm>
            <a:off x="0" y="3254885"/>
            <a:ext cx="2525592" cy="604005"/>
            <a:chOff x="8634" y="748982"/>
            <a:chExt cx="2013350" cy="6040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3AFE4C3-9AA5-DE37-E534-CD491863CE11}"/>
                </a:ext>
              </a:extLst>
            </p:cNvPr>
            <p:cNvSpPr/>
            <p:nvPr/>
          </p:nvSpPr>
          <p:spPr>
            <a:xfrm>
              <a:off x="8634" y="748982"/>
              <a:ext cx="2013350" cy="60400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E1C4D71-659A-54F0-5FD8-8B72D1982067}"/>
                </a:ext>
              </a:extLst>
            </p:cNvPr>
            <p:cNvSpPr txBox="1"/>
            <p:nvPr/>
          </p:nvSpPr>
          <p:spPr>
            <a:xfrm>
              <a:off x="8634" y="748982"/>
              <a:ext cx="1892053" cy="604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099" tIns="159099" rIns="159099" bIns="159099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600" b="1" kern="1200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Satisfaction Rates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88F9897-6CB3-4E80-BC14-96506271174B}"/>
              </a:ext>
            </a:extLst>
          </p:cNvPr>
          <p:cNvGrpSpPr/>
          <p:nvPr/>
        </p:nvGrpSpPr>
        <p:grpSpPr>
          <a:xfrm>
            <a:off x="-1" y="3858890"/>
            <a:ext cx="2525593" cy="1820015"/>
            <a:chOff x="8634" y="1352987"/>
            <a:chExt cx="2013350" cy="16429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CDC3676-212E-CAA8-0C80-036BED677069}"/>
                </a:ext>
              </a:extLst>
            </p:cNvPr>
            <p:cNvSpPr/>
            <p:nvPr/>
          </p:nvSpPr>
          <p:spPr>
            <a:xfrm>
              <a:off x="8634" y="1352987"/>
              <a:ext cx="2013350" cy="1642942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329EBBB-823A-F9D5-99BA-CAB47E787D52}"/>
                </a:ext>
              </a:extLst>
            </p:cNvPr>
            <p:cNvSpPr txBox="1"/>
            <p:nvPr/>
          </p:nvSpPr>
          <p:spPr>
            <a:xfrm>
              <a:off x="8634" y="1352987"/>
              <a:ext cx="2013350" cy="1642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874" tIns="198874" rIns="198874" bIns="198874" numCol="1" spcCol="1270" anchor="t" anchorCtr="0">
              <a:noAutofit/>
            </a:bodyPr>
            <a:lstStyle/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spc="50" baseline="0" dirty="0">
                  <a:latin typeface="+mn-lt"/>
                </a:rPr>
                <a:t>05- Above and Beyond</a:t>
              </a:r>
            </a:p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spc="50" dirty="0"/>
                <a:t>04-Exceeds Expectation 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</a:t>
              </a:r>
              <a:r>
                <a:rPr lang="en-US" sz="1400" spc="50" dirty="0"/>
                <a:t>3-Meets Expectation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02</a:t>
              </a:r>
              <a:r>
                <a:rPr lang="en-US" sz="1400" spc="50" dirty="0"/>
                <a:t>-Exceeds Expectation 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01-Unacceptable</a:t>
              </a:r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3596B89E-626B-BF56-6535-AB39C095F1D7}"/>
              </a:ext>
            </a:extLst>
          </p:cNvPr>
          <p:cNvSpPr txBox="1">
            <a:spLocks/>
          </p:cNvSpPr>
          <p:nvPr/>
        </p:nvSpPr>
        <p:spPr>
          <a:xfrm>
            <a:off x="2919663" y="5500181"/>
            <a:ext cx="9272337" cy="199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is the performance rating survey in which employees rate themselves and manager rate their employees based on their job performance.</a:t>
            </a:r>
          </a:p>
          <a:p>
            <a:r>
              <a:rPr lang="en-US" sz="2000" dirty="0"/>
              <a:t>Employees tend to rate themselves higher as compared to their managers. It is apparent that the employees might have overrated themselves.</a:t>
            </a:r>
          </a:p>
        </p:txBody>
      </p:sp>
    </p:spTree>
    <p:extLst>
      <p:ext uri="{BB962C8B-B14F-4D97-AF65-F5344CB8AC3E}">
        <p14:creationId xmlns:p14="http://schemas.microsoft.com/office/powerpoint/2010/main" xmlns="" val="170456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312" y="229790"/>
            <a:ext cx="8421688" cy="1325563"/>
          </a:xfrm>
          <a:noFill/>
        </p:spPr>
        <p:txBody>
          <a:bodyPr/>
          <a:lstStyle/>
          <a:p>
            <a:r>
              <a:rPr lang="en-US" b="1" dirty="0"/>
              <a:t>TRAINING OPPORTUNITIES WITH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672" y="3146426"/>
            <a:ext cx="4359178" cy="3208337"/>
          </a:xfrm>
        </p:spPr>
        <p:txBody>
          <a:bodyPr>
            <a:normAutofit/>
          </a:bodyPr>
          <a:lstStyle/>
          <a:p>
            <a:r>
              <a:rPr lang="en-US" sz="2400" dirty="0"/>
              <a:t>The Training Opportunities available within a year is </a:t>
            </a:r>
            <a:r>
              <a:rPr lang="en-US" sz="3200" b="1" dirty="0">
                <a:solidFill>
                  <a:srgbClr val="1F4E79"/>
                </a:solidFill>
              </a:rPr>
              <a:t>02</a:t>
            </a:r>
            <a:r>
              <a:rPr lang="en-US" sz="2400" dirty="0"/>
              <a:t> on average. More training opportunities are encouraged in companies to provide career growth prospects to the employees.</a:t>
            </a:r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3114929-902D-9011-24D6-73376E18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1665685"/>
            <a:ext cx="7535765" cy="39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378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085" y="109827"/>
            <a:ext cx="8421688" cy="1325563"/>
          </a:xfrm>
        </p:spPr>
        <p:txBody>
          <a:bodyPr/>
          <a:lstStyle/>
          <a:p>
            <a:r>
              <a:rPr lang="en-US" b="1" dirty="0"/>
              <a:t>INSIGHTS AND RECOMMENDATION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391" y="1435390"/>
            <a:ext cx="3092922" cy="823912"/>
          </a:xfrm>
        </p:spPr>
        <p:txBody>
          <a:bodyPr/>
          <a:lstStyle/>
          <a:p>
            <a:pPr algn="ctr"/>
            <a:r>
              <a:rPr lang="en-US" dirty="0"/>
              <a:t>OVERTIME, BUSINESS TRAVEL  AND STOCKLEVEL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6125" y="2555300"/>
            <a:ext cx="2882475" cy="3801050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From the insights gathered, we understand OVERTIME is the main reason for the attrition rate as 30% of employees are those who do overtime, and still do not receive Stock options. Likely, these individuals do not get enough return for their hard work.</a:t>
            </a:r>
          </a:p>
          <a:p>
            <a:pPr algn="just"/>
            <a:r>
              <a:rPr lang="en-US" sz="1600" dirty="0"/>
              <a:t>Employees tend to leave early who have Traveled in their job as compares to those who don’t have travel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4" y="1393828"/>
            <a:ext cx="2896671" cy="682622"/>
          </a:xfrm>
        </p:spPr>
        <p:txBody>
          <a:bodyPr/>
          <a:lstStyle/>
          <a:p>
            <a:pPr algn="ctr"/>
            <a:r>
              <a:rPr lang="en-US" dirty="0"/>
              <a:t>JOB ROLE AND AVERAGE SALARY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4" y="2509774"/>
            <a:ext cx="2896671" cy="3801050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Through findings, we analyzed that job roles like sales executives, sales representatives, and software engineers have greater attrition rates and the reason could be the average salary.</a:t>
            </a:r>
          </a:p>
          <a:p>
            <a:pPr algn="just"/>
            <a:r>
              <a:rPr lang="en-US" sz="1600" dirty="0"/>
              <a:t>These roles have less average salary than others and these people do overtime more often and don’t receive valuable salary packages.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04685" y="1393828"/>
            <a:ext cx="3731320" cy="682622"/>
          </a:xfrm>
        </p:spPr>
        <p:txBody>
          <a:bodyPr/>
          <a:lstStyle/>
          <a:p>
            <a:pPr algn="ctr"/>
            <a:r>
              <a:rPr lang="en-US" dirty="0"/>
              <a:t>SATISFACTION &amp; PERFORMANCE INDICATORS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D3ACB81-394A-11C9-4D25-EB8723093830}"/>
              </a:ext>
            </a:extLst>
          </p:cNvPr>
          <p:cNvCxnSpPr>
            <a:cxnSpLocks/>
          </p:cNvCxnSpPr>
          <p:nvPr/>
        </p:nvCxnSpPr>
        <p:spPr>
          <a:xfrm>
            <a:off x="4336026" y="2217740"/>
            <a:ext cx="0" cy="380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4AEA321-3CE9-7908-54D1-232F9D152F4B}"/>
              </a:ext>
            </a:extLst>
          </p:cNvPr>
          <p:cNvCxnSpPr>
            <a:cxnSpLocks/>
          </p:cNvCxnSpPr>
          <p:nvPr/>
        </p:nvCxnSpPr>
        <p:spPr>
          <a:xfrm>
            <a:off x="7910052" y="2217740"/>
            <a:ext cx="0" cy="380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CAA11C8-E3FD-E41E-73B4-9599B2853CE0}"/>
              </a:ext>
            </a:extLst>
          </p:cNvPr>
          <p:cNvSpPr txBox="1"/>
          <p:nvPr/>
        </p:nvSpPr>
        <p:spPr>
          <a:xfrm>
            <a:off x="8153399" y="2509774"/>
            <a:ext cx="37313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The average rating of job satisfaction, Performance satisfaction, environment satisfaction, and work-life balance seems fine, and the rating above average means that employees are satisfied with their job, performance, and environment.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Training opportunities in the technology and sales department are far less than required. This may impact the attrition rate.</a:t>
            </a:r>
          </a:p>
        </p:txBody>
      </p:sp>
    </p:spTree>
    <p:extLst>
      <p:ext uri="{BB962C8B-B14F-4D97-AF65-F5344CB8AC3E}">
        <p14:creationId xmlns:p14="http://schemas.microsoft.com/office/powerpoint/2010/main" xmlns="" val="142942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550" y="171450"/>
            <a:ext cx="5111750" cy="531250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1550" y="996472"/>
            <a:ext cx="7219950" cy="5861528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Some of the recommendations based on the generated insights 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Company should revise their travel policies in the job description to facilitate their employees.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Company should offer more stock options specially to those employees who do overtime. So that, employee happily continue their job in the company.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Company should revise the salaries of employees and set market competitive salary packages, offer extra bonuses and incentive to retain them over the long period of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Employees should be provided with more training opportunities and workshops so that they can achieve career growth and stay motivated throughout.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Company should work towards providing job satisfaction in the first two years through incentives, healthy environment and relationships so that they are retained.</a:t>
            </a:r>
          </a:p>
        </p:txBody>
      </p:sp>
    </p:spTree>
    <p:extLst>
      <p:ext uri="{BB962C8B-B14F-4D97-AF65-F5344CB8AC3E}">
        <p14:creationId xmlns:p14="http://schemas.microsoft.com/office/powerpoint/2010/main" xmlns="" val="1742861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2863" y="4035810"/>
            <a:ext cx="6124074" cy="2653246"/>
          </a:xfrm>
        </p:spPr>
        <p:txBody>
          <a:bodyPr>
            <a:normAutofit/>
          </a:bodyPr>
          <a:lstStyle/>
          <a:p>
            <a:r>
              <a:rPr lang="en-US" sz="1600" dirty="0"/>
              <a:t>Presented By</a:t>
            </a:r>
            <a:r>
              <a:rPr lang="en-US" sz="1600" dirty="0" smtClean="0"/>
              <a:t>:</a:t>
            </a:r>
            <a:endParaRPr lang="en-US" sz="1600" dirty="0"/>
          </a:p>
          <a:p>
            <a:pPr marL="342900" indent="-342900">
              <a:lnSpc>
                <a:spcPct val="110000"/>
              </a:lnSpc>
            </a:pPr>
            <a:r>
              <a:rPr lang="en-US" sz="2000" dirty="0"/>
              <a:t>Farrah Ejaz		farrahnaveed0@gmail.com</a:t>
            </a:r>
          </a:p>
          <a:p>
            <a:pPr marL="342900" indent="-342900">
              <a:lnSpc>
                <a:spcPct val="110000"/>
              </a:lnSpc>
            </a:pPr>
            <a:endParaRPr lang="en-US" sz="16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32508"/>
            <a:ext cx="4214459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429000"/>
            <a:ext cx="5429250" cy="32924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/>
              <a:t>Employee Retention </a:t>
            </a:r>
            <a:r>
              <a:rPr lang="en-US" sz="1800" dirty="0"/>
              <a:t>is one of the biggest concern of companies to sustain their position in the market and reduce their time and cost in Recruitment process.</a:t>
            </a:r>
          </a:p>
          <a:p>
            <a:pPr algn="just"/>
            <a:r>
              <a:rPr lang="en-US" sz="1800" dirty="0"/>
              <a:t>This analysis helps to identify the causes behind Attrition Rate and companies can formulate their future policies to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decrease Attrition Rate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increase Retention Rate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D5A3F7DF-F45F-9EDF-A51B-AF3B7FDABF97}"/>
              </a:ext>
            </a:extLst>
          </p:cNvPr>
          <p:cNvSpPr txBox="1">
            <a:spLocks/>
          </p:cNvSpPr>
          <p:nvPr/>
        </p:nvSpPr>
        <p:spPr>
          <a:xfrm>
            <a:off x="533400" y="1812704"/>
            <a:ext cx="3819228" cy="177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15%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Attrition Rate</a:t>
            </a:r>
            <a:endParaRPr 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Problem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0636" y="2217739"/>
            <a:ext cx="8966564" cy="397351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Business Travel cause Attrition?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Overtime increase the Attrition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which job role and department, attrition rate is high?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employees not satisfied with their salary?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stock level options are one of the reason leading to high attrition?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long do employees get retained in the company?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Job Satisfaction and Job Performance cause any change in Attrition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9159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5542378"/>
            <a:ext cx="4286250" cy="585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Understanding Business Problems and Define Objectives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Data Preparation  and Cleaning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Data Processing and Analysis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Visualization, generating 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321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68511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cap="all" spc="150" baseline="0" dirty="0"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4373" y="1509315"/>
            <a:ext cx="89535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2400" kern="1200" spc="150" baseline="0" dirty="0">
                <a:latin typeface="+mj-lt"/>
                <a:ea typeface="+mj-ea"/>
                <a:cs typeface="+mj-cs"/>
              </a:rPr>
              <a:t>This dataset contains the employee demographics, job related information (job role, salary) and performance ratings.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D1AF662F-230E-89B8-645C-3D5C22221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4373" y="3834606"/>
            <a:ext cx="3924300" cy="2554883"/>
          </a:xfrm>
        </p:spPr>
        <p:txBody>
          <a:bodyPr>
            <a:normAutofit/>
          </a:bodyPr>
          <a:lstStyle/>
          <a:p>
            <a:r>
              <a:rPr lang="en-US" sz="1600" dirty="0"/>
              <a:t>MALE: 	</a:t>
            </a:r>
            <a:r>
              <a:rPr lang="en-US" sz="2800" b="1" dirty="0">
                <a:solidFill>
                  <a:srgbClr val="1F4E79"/>
                </a:solidFill>
              </a:rPr>
              <a:t>54.08%</a:t>
            </a:r>
            <a:endParaRPr lang="en-US" sz="1600" b="1" dirty="0">
              <a:solidFill>
                <a:srgbClr val="1F4E79"/>
              </a:solidFill>
            </a:endParaRPr>
          </a:p>
          <a:p>
            <a:r>
              <a:rPr lang="en-US" sz="1600" dirty="0"/>
              <a:t>FEMALE: 	</a:t>
            </a:r>
            <a:r>
              <a:rPr lang="en-US" sz="2800" b="1" dirty="0">
                <a:solidFill>
                  <a:srgbClr val="D64550"/>
                </a:solidFill>
              </a:rPr>
              <a:t>45.91%</a:t>
            </a:r>
            <a:endParaRPr lang="en-US" sz="1600" b="1" dirty="0">
              <a:solidFill>
                <a:srgbClr val="D64550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EB97D7DE-F2B3-3031-EDB0-0C3A82FCED04}"/>
              </a:ext>
            </a:extLst>
          </p:cNvPr>
          <p:cNvSpPr txBox="1">
            <a:spLocks/>
          </p:cNvSpPr>
          <p:nvPr/>
        </p:nvSpPr>
        <p:spPr>
          <a:xfrm>
            <a:off x="2914373" y="3160712"/>
            <a:ext cx="39436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kern="1200" spc="150" baseline="0" dirty="0">
                <a:latin typeface="+mj-lt"/>
                <a:ea typeface="+mj-ea"/>
                <a:cs typeface="+mj-cs"/>
              </a:rPr>
              <a:t>Gender Ratio:</a:t>
            </a:r>
          </a:p>
          <a:p>
            <a:pPr>
              <a:lnSpc>
                <a:spcPct val="90000"/>
              </a:lnSpc>
            </a:pPr>
            <a:endParaRPr lang="en-US" sz="2000" b="1" kern="1200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xmlns="" id="{09413024-D354-DC92-9995-8CFFDE01E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91123" y="3765949"/>
            <a:ext cx="3943627" cy="255488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 </a:t>
            </a:r>
            <a:r>
              <a:rPr lang="ur-PK" sz="1800" dirty="0"/>
              <a:t>&gt;</a:t>
            </a:r>
            <a:r>
              <a:rPr lang="en-US" sz="1800" dirty="0"/>
              <a:t>20 : 	</a:t>
            </a:r>
            <a:r>
              <a:rPr lang="en-US" sz="2800" b="1" dirty="0">
                <a:solidFill>
                  <a:srgbClr val="1F4E79"/>
                </a:solidFill>
              </a:rPr>
              <a:t>8.6%</a:t>
            </a:r>
          </a:p>
          <a:p>
            <a:r>
              <a:rPr lang="en-US" sz="1800" dirty="0"/>
              <a:t>20-30 : 	</a:t>
            </a:r>
            <a:r>
              <a:rPr lang="en-US" sz="2800" b="1" dirty="0">
                <a:solidFill>
                  <a:srgbClr val="1F4E79"/>
                </a:solidFill>
              </a:rPr>
              <a:t>56.3%</a:t>
            </a:r>
          </a:p>
          <a:p>
            <a:r>
              <a:rPr lang="en-US" sz="1800" dirty="0"/>
              <a:t>30-40 : 	</a:t>
            </a:r>
            <a:r>
              <a:rPr lang="en-US" sz="2800" b="1" dirty="0">
                <a:solidFill>
                  <a:srgbClr val="1F4E79"/>
                </a:solidFill>
              </a:rPr>
              <a:t>19.6%</a:t>
            </a:r>
          </a:p>
          <a:p>
            <a:r>
              <a:rPr lang="en-US" sz="1800" dirty="0"/>
              <a:t>40-50 : 	</a:t>
            </a:r>
            <a:r>
              <a:rPr lang="en-US" sz="2800" b="1" dirty="0">
                <a:solidFill>
                  <a:srgbClr val="1F4E79"/>
                </a:solidFill>
              </a:rPr>
              <a:t>14.8%</a:t>
            </a:r>
          </a:p>
          <a:p>
            <a:r>
              <a:rPr lang="en-US" sz="1800" dirty="0"/>
              <a:t>&gt;</a:t>
            </a:r>
            <a:r>
              <a:rPr lang="ur-PK" sz="1800" dirty="0"/>
              <a:t>50</a:t>
            </a:r>
            <a:r>
              <a:rPr lang="en-US" sz="1800" dirty="0"/>
              <a:t> : 	</a:t>
            </a:r>
            <a:r>
              <a:rPr lang="en-US" sz="2800" b="1" dirty="0">
                <a:solidFill>
                  <a:srgbClr val="1F4E79"/>
                </a:solidFill>
              </a:rPr>
              <a:t>0.4%</a:t>
            </a:r>
            <a:endParaRPr lang="en-US" sz="1800" b="1" dirty="0">
              <a:solidFill>
                <a:srgbClr val="1F4E79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50AB6776-4130-6B33-1088-993F0FA10833}"/>
              </a:ext>
            </a:extLst>
          </p:cNvPr>
          <p:cNvSpPr txBox="1">
            <a:spLocks/>
          </p:cNvSpPr>
          <p:nvPr/>
        </p:nvSpPr>
        <p:spPr>
          <a:xfrm>
            <a:off x="7391123" y="3086501"/>
            <a:ext cx="39436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kern="1200" spc="150" baseline="0" dirty="0">
                <a:latin typeface="+mj-lt"/>
                <a:ea typeface="+mj-ea"/>
                <a:cs typeface="+mj-cs"/>
              </a:rPr>
              <a:t>Age Group</a:t>
            </a:r>
            <a:r>
              <a:rPr lang="ur-PK" sz="2000" b="1" kern="1200" spc="150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000" b="1" kern="1200" spc="150" baseline="0" dirty="0">
                <a:latin typeface="+mj-lt"/>
                <a:ea typeface="+mj-ea"/>
                <a:cs typeface="+mj-cs"/>
              </a:rPr>
              <a:t> Ratio:</a:t>
            </a:r>
          </a:p>
          <a:p>
            <a:pPr>
              <a:lnSpc>
                <a:spcPct val="90000"/>
              </a:lnSpc>
            </a:pPr>
            <a:endParaRPr lang="en-US" sz="2000" b="1" kern="1200" spc="150" baseline="0" dirty="0"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259EA8-665A-9D48-868F-977AF91CCCB4}"/>
              </a:ext>
            </a:extLst>
          </p:cNvPr>
          <p:cNvCxnSpPr>
            <a:cxnSpLocks/>
          </p:cNvCxnSpPr>
          <p:nvPr/>
        </p:nvCxnSpPr>
        <p:spPr>
          <a:xfrm>
            <a:off x="6267450" y="3160712"/>
            <a:ext cx="0" cy="3036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79737"/>
            <a:ext cx="2724944" cy="1325563"/>
          </a:xfrm>
        </p:spPr>
        <p:txBody>
          <a:bodyPr/>
          <a:lstStyle/>
          <a:p>
            <a:r>
              <a:rPr lang="en-US" b="1" dirty="0"/>
              <a:t>ER DIAGRAM</a:t>
            </a: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xmlns="" id="{0AB8DFBA-B136-DA30-52E3-DFB8982479D8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3581400" y="289068"/>
            <a:ext cx="8077200" cy="6279863"/>
          </a:xfrm>
        </p:spPr>
      </p:pic>
    </p:spTree>
    <p:extLst>
      <p:ext uri="{BB962C8B-B14F-4D97-AF65-F5344CB8AC3E}">
        <p14:creationId xmlns:p14="http://schemas.microsoft.com/office/powerpoint/2010/main" xmlns="" val="74717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6602" y="2325821"/>
            <a:ext cx="4179570" cy="1715531"/>
          </a:xfrm>
        </p:spPr>
        <p:txBody>
          <a:bodyPr/>
          <a:lstStyle/>
          <a:p>
            <a:r>
              <a:rPr lang="en-US" sz="4000" b="1" dirty="0"/>
              <a:t>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1DC7EE2-68AB-9B87-8484-86BFD1C7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826" y="881737"/>
            <a:ext cx="6170203" cy="56571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2B3BE732-B443-49F3-2625-38604D096AE6}"/>
              </a:ext>
            </a:extLst>
          </p:cNvPr>
          <p:cNvSpPr txBox="1">
            <a:spLocks/>
          </p:cNvSpPr>
          <p:nvPr/>
        </p:nvSpPr>
        <p:spPr>
          <a:xfrm>
            <a:off x="8715499" y="1170495"/>
            <a:ext cx="3333750" cy="1896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BUSINESS TRAVEL 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ATTRITION RATE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E45BCDC-D04E-8CC2-3A39-7728782DE3AE}"/>
              </a:ext>
            </a:extLst>
          </p:cNvPr>
          <p:cNvSpPr txBox="1">
            <a:spLocks/>
          </p:cNvSpPr>
          <p:nvPr/>
        </p:nvSpPr>
        <p:spPr>
          <a:xfrm>
            <a:off x="8610600" y="2912164"/>
            <a:ext cx="3112708" cy="2722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Those Employees tend to leave the company most </a:t>
            </a:r>
            <a:r>
              <a:rPr lang="en-US" sz="2400" b="1" dirty="0">
                <a:solidFill>
                  <a:srgbClr val="D64550"/>
                </a:solidFill>
              </a:rPr>
              <a:t>who have few and more travel in their job as</a:t>
            </a:r>
            <a:r>
              <a:rPr lang="en-US" sz="2400" dirty="0"/>
              <a:t> compares to those who </a:t>
            </a:r>
            <a:r>
              <a:rPr lang="en-US" sz="2400" b="1" dirty="0">
                <a:solidFill>
                  <a:srgbClr val="1F4E79"/>
                </a:solidFill>
              </a:rPr>
              <a:t>don’t have travel.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B31F2663-59A5-C7CB-EAC2-C7850F426A1C}"/>
              </a:ext>
            </a:extLst>
          </p:cNvPr>
          <p:cNvSpPr txBox="1">
            <a:spLocks/>
          </p:cNvSpPr>
          <p:nvPr/>
        </p:nvSpPr>
        <p:spPr>
          <a:xfrm>
            <a:off x="3493069" y="1170495"/>
            <a:ext cx="2474595" cy="105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Din"/>
              </a:rPr>
              <a:t>10.61%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2F00957A-2958-8E0F-9CE4-157B9C0F3433}"/>
              </a:ext>
            </a:extLst>
          </p:cNvPr>
          <p:cNvSpPr txBox="1">
            <a:spLocks/>
          </p:cNvSpPr>
          <p:nvPr/>
        </p:nvSpPr>
        <p:spPr>
          <a:xfrm>
            <a:off x="4768754" y="4085875"/>
            <a:ext cx="2474595" cy="105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Din"/>
              </a:rPr>
              <a:t>4.69%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2E8ED2DC-DF47-43E2-D594-1578BA916673}"/>
              </a:ext>
            </a:extLst>
          </p:cNvPr>
          <p:cNvSpPr txBox="1">
            <a:spLocks/>
          </p:cNvSpPr>
          <p:nvPr/>
        </p:nvSpPr>
        <p:spPr>
          <a:xfrm>
            <a:off x="5967664" y="4273519"/>
            <a:ext cx="2474595" cy="105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Din"/>
              </a:rPr>
              <a:t>0.08%</a:t>
            </a:r>
          </a:p>
        </p:txBody>
      </p:sp>
    </p:spTree>
    <p:extLst>
      <p:ext uri="{BB962C8B-B14F-4D97-AF65-F5344CB8AC3E}">
        <p14:creationId xmlns:p14="http://schemas.microsoft.com/office/powerpoint/2010/main" xmlns="" val="179333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4" y="647700"/>
            <a:ext cx="3148965" cy="1808717"/>
          </a:xfrm>
        </p:spPr>
        <p:txBody>
          <a:bodyPr>
            <a:normAutofit/>
          </a:bodyPr>
          <a:lstStyle/>
          <a:p>
            <a:r>
              <a:rPr lang="en-US" b="1" dirty="0"/>
              <a:t>OVERTIME 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ATTRITION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484" y="2768395"/>
            <a:ext cx="2748915" cy="2813255"/>
          </a:xfrm>
        </p:spPr>
        <p:txBody>
          <a:bodyPr>
            <a:normAutofit/>
          </a:bodyPr>
          <a:lstStyle/>
          <a:p>
            <a:r>
              <a:rPr lang="en-US" sz="2400" dirty="0"/>
              <a:t>Employees tend to leave the company early </a:t>
            </a:r>
            <a:r>
              <a:rPr lang="en-US" sz="2400" b="1" dirty="0">
                <a:solidFill>
                  <a:srgbClr val="D64550"/>
                </a:solidFill>
              </a:rPr>
              <a:t>who work overtime </a:t>
            </a:r>
            <a:r>
              <a:rPr lang="en-US" sz="2400" dirty="0"/>
              <a:t>as compares to those who </a:t>
            </a:r>
            <a:r>
              <a:rPr lang="en-US" sz="2400" b="1" dirty="0">
                <a:solidFill>
                  <a:srgbClr val="1F4E79"/>
                </a:solidFill>
              </a:rPr>
              <a:t>don’t work overtime.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D83CFE0-0C9D-CBAC-D891-0D82C185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86" y="945697"/>
            <a:ext cx="6097507" cy="591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437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tf67328976_win32</Template>
  <TotalTime>751</TotalTime>
  <Words>902</Words>
  <Application>Microsoft Office PowerPoint</Application>
  <PresentationFormat>Custom</PresentationFormat>
  <Paragraphs>115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HR ANALYTICS</vt:lpstr>
      <vt:lpstr>PROBLEM STATEMENT</vt:lpstr>
      <vt:lpstr>Problem objectives</vt:lpstr>
      <vt:lpstr>Data Analysis process</vt:lpstr>
      <vt:lpstr>DATA OVERVIEW</vt:lpstr>
      <vt:lpstr>ER DIAGRAM</vt:lpstr>
      <vt:lpstr>DATA ANALYSIS AND VISUALIZATION</vt:lpstr>
      <vt:lpstr>Slide 8</vt:lpstr>
      <vt:lpstr>OVERTIME  AND  ATTRITION RATE</vt:lpstr>
      <vt:lpstr>Slide 10</vt:lpstr>
      <vt:lpstr>t</vt:lpstr>
      <vt:lpstr>STOCK OPTIONS  AND  ATTRITION RATE</vt:lpstr>
      <vt:lpstr>Tenure and attrition rate</vt:lpstr>
      <vt:lpstr>Satisfaction level in job role</vt:lpstr>
      <vt:lpstr>JOB PERFORMANCE AND RATINGS</vt:lpstr>
      <vt:lpstr>TRAINING OPPORTUNITIES WITH YEAR</vt:lpstr>
      <vt:lpstr>INSIGHTS AND RECOMMENDATION</vt:lpstr>
      <vt:lpstr>RECOMMENDATIONS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Hadiqa   Malik</dc:creator>
  <cp:lastModifiedBy>Naveed</cp:lastModifiedBy>
  <cp:revision>13</cp:revision>
  <dcterms:created xsi:type="dcterms:W3CDTF">2022-09-17T12:48:55Z</dcterms:created>
  <dcterms:modified xsi:type="dcterms:W3CDTF">2023-01-20T15:49:43Z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