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9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农莹" initials="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8T10:56:43.375" idx="1">
    <p:pos x="10" y="202"/>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0.tif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6" Type="http://schemas.openxmlformats.org/officeDocument/2006/relationships/slideLayout" Target="../slideLayouts/slideLayout7.xml"/><Relationship Id="rId15" Type="http://schemas.openxmlformats.org/officeDocument/2006/relationships/image" Target="../media/image25.png"/><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3" Type="http://schemas.openxmlformats.org/officeDocument/2006/relationships/notesSlide" Target="../notesSlides/notesSlide16.xml"/><Relationship Id="rId12" Type="http://schemas.openxmlformats.org/officeDocument/2006/relationships/slideLayout" Target="../slideLayouts/slideLayout7.xml"/><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9.jpeg"/><Relationship Id="rId1" Type="http://schemas.openxmlformats.org/officeDocument/2006/relationships/image" Target="../media/image3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4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KONSEP TEKNOLOGI INFORMASI INDUSTRI pertemuan 3</a:t>
            </a:r>
            <a:endParaRPr lang="en-US"/>
          </a:p>
        </p:txBody>
      </p:sp>
      <p:sp>
        <p:nvSpPr>
          <p:cNvPr id="3" name="Subtitle 2"/>
          <p:cNvSpPr>
            <a:spLocks noGrp="1"/>
          </p:cNvSpPr>
          <p:nvPr>
            <p:ph type="subTitle" idx="1"/>
          </p:nvPr>
        </p:nvSpPr>
        <p:spPr/>
        <p:txBody>
          <a:bodyPr/>
          <a:p>
            <a:r>
              <a:rPr lang="en-US"/>
              <a:t>ariadi retno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1"/>
          <p:cNvSpPr>
            <a:spLocks noChangeArrowheads="1"/>
          </p:cNvSpPr>
          <p:nvPr/>
        </p:nvSpPr>
        <p:spPr bwMode="auto">
          <a:xfrm>
            <a:off x="1093491" y="940713"/>
            <a:ext cx="654847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zh-CN" altLang="en-US" sz="2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r>
              <a:rPr lang="en-US" altLang="zh-CN" sz="2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a:t>
            </a:r>
            <a:r>
              <a:rPr lang="zh-CN" altLang="en-US" sz="2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r>
              <a:rPr lang="en-US" altLang="zh-CN" sz="2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Main characteristics</a:t>
            </a:r>
            <a:endParaRPr lang="zh-CN" altLang="en-US" sz="2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graphicFrame>
        <p:nvGraphicFramePr>
          <p:cNvPr id="3" name="表格 2"/>
          <p:cNvGraphicFramePr>
            <a:graphicFrameLocks noGrp="1"/>
          </p:cNvGraphicFramePr>
          <p:nvPr/>
        </p:nvGraphicFramePr>
        <p:xfrm>
          <a:off x="1017721" y="1503380"/>
          <a:ext cx="10156190" cy="5129530"/>
        </p:xfrm>
        <a:graphic>
          <a:graphicData uri="http://schemas.openxmlformats.org/drawingml/2006/table">
            <a:tbl>
              <a:tblPr firstRow="1" bandRow="1">
                <a:tableStyleId>{5C22544A-7EE6-4342-B048-85BDC9FD1C3A}</a:tableStyleId>
              </a:tblPr>
              <a:tblGrid>
                <a:gridCol w="10156190"/>
              </a:tblGrid>
              <a:tr h="894715">
                <a:tc>
                  <a:txBody>
                    <a:bodyPr/>
                    <a:lstStyle/>
                    <a:p>
                      <a:pPr marL="76200" marR="76200" algn="just" defTabSz="914400" rtl="0" eaLnBrk="1" latinLnBrk="0" hangingPunct="1">
                        <a:lnSpc>
                          <a:spcPts val="2100"/>
                        </a:lnSpc>
                        <a:spcAft>
                          <a:spcPts val="0"/>
                        </a:spcAft>
                      </a:pPr>
                      <a:r>
                        <a:rPr lang="zh-CN" altLang="zh-CN" sz="1065" b="0" kern="0" spc="40" dirty="0">
                          <a:solidFill>
                            <a:srgbClr val="3F3F3F"/>
                          </a:solidFill>
                          <a:effectLst/>
                          <a:latin typeface="Microsoft YaHei" panose="020B0503020204020204" charset="-122"/>
                          <a:ea typeface="Microsoft YaHei" panose="020B0503020204020204" charset="-122"/>
                          <a:cs typeface="SimSun" panose="02010600030101010101" pitchFamily="2" charset="-122"/>
                        </a:rPr>
                        <a:t>——</a:t>
                      </a:r>
                      <a:r>
                        <a:rPr lang="en-US" altLang="zh-CN" sz="1065" b="1" kern="0" spc="40" dirty="0">
                          <a:solidFill>
                            <a:srgbClr val="376092"/>
                          </a:solidFill>
                          <a:effectLst/>
                          <a:latin typeface="Microsoft YaHei" panose="020B0503020204020204" charset="-122"/>
                          <a:ea typeface="Microsoft YaHei" panose="020B0503020204020204" charset="-122"/>
                          <a:cs typeface="SimSun" panose="02010600030101010101" pitchFamily="2" charset="-122"/>
                        </a:rPr>
                        <a:t>Virtualization. </a:t>
                      </a:r>
                      <a:r>
                        <a:rPr lang="en-US" altLang="zh-CN" sz="1065" b="0" kern="0" spc="40" dirty="0">
                          <a:solidFill>
                            <a:srgbClr val="3F3F3F"/>
                          </a:solidFill>
                          <a:effectLst/>
                          <a:latin typeface="Microsoft YaHei" panose="020B0503020204020204" charset="-122"/>
                          <a:ea typeface="Microsoft YaHei" panose="020B0503020204020204" charset="-122"/>
                          <a:cs typeface="SimSun" panose="02010600030101010101" pitchFamily="2" charset="-122"/>
                        </a:rPr>
                        <a:t>It refers to the virtualization of circulation of digital products and services, which is characterized by that digital knowledge and information are used in the production process, and transactions are carried out on the digital platform.</a:t>
                      </a:r>
                      <a:endParaRPr lang="zh-CN" altLang="en-US" sz="1065" b="0" kern="0" spc="4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r h="1153795">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zh-CN" altLang="zh-CN" sz="1065" kern="0" spc="40" dirty="0">
                          <a:solidFill>
                            <a:srgbClr val="3F3F3F"/>
                          </a:solidFill>
                          <a:effectLst/>
                          <a:latin typeface="Microsoft YaHei" panose="020B0503020204020204" charset="-122"/>
                          <a:ea typeface="Microsoft YaHei" panose="020B0503020204020204" charset="-122"/>
                          <a:cs typeface="SimSun" panose="02010600030101010101" pitchFamily="2" charset="-122"/>
                        </a:rPr>
                        <a:t>——</a:t>
                      </a:r>
                      <a:r>
                        <a:rPr lang="en-US" altLang="zh-CN" sz="1065" b="1" kern="0" spc="40" dirty="0" err="1">
                          <a:solidFill>
                            <a:srgbClr val="376092"/>
                          </a:solidFill>
                          <a:effectLst/>
                          <a:latin typeface="Microsoft YaHei" panose="020B0503020204020204" charset="-122"/>
                          <a:ea typeface="Microsoft YaHei" panose="020B0503020204020204" charset="-122"/>
                          <a:cs typeface="SimSun" panose="02010600030101010101" pitchFamily="2" charset="-122"/>
                        </a:rPr>
                        <a:t>Platformization</a:t>
                      </a:r>
                      <a:r>
                        <a:rPr lang="en-US" altLang="zh-CN" sz="1065" b="1" kern="0" spc="40" dirty="0">
                          <a:solidFill>
                            <a:srgbClr val="376092"/>
                          </a:solidFill>
                          <a:effectLst/>
                          <a:latin typeface="Microsoft YaHei" panose="020B0503020204020204" charset="-122"/>
                          <a:ea typeface="Microsoft YaHei" panose="020B0503020204020204" charset="-122"/>
                          <a:cs typeface="SimSun" panose="02010600030101010101" pitchFamily="2" charset="-122"/>
                        </a:rPr>
                        <a:t>.</a:t>
                      </a:r>
                      <a:r>
                        <a:rPr lang="zh-CN" altLang="en-US" sz="1065" b="1" kern="0" spc="40" dirty="0">
                          <a:solidFill>
                            <a:srgbClr val="3F3F3F"/>
                          </a:solidFill>
                          <a:effectLst/>
                          <a:latin typeface="Microsoft YaHei" panose="020B0503020204020204" charset="-122"/>
                          <a:ea typeface="Microsoft YaHei" panose="020B0503020204020204" charset="-122"/>
                          <a:cs typeface="SimSun" panose="02010600030101010101" pitchFamily="2" charset="-122"/>
                        </a:rPr>
                        <a:t> </a:t>
                      </a:r>
                      <a:r>
                        <a:rPr lang="en-US" altLang="zh-CN" sz="1065" kern="0" spc="40" dirty="0">
                          <a:solidFill>
                            <a:srgbClr val="3F3F3F"/>
                          </a:solidFill>
                          <a:effectLst/>
                          <a:latin typeface="Microsoft YaHei" panose="020B0503020204020204" charset="-122"/>
                          <a:ea typeface="Microsoft YaHei" panose="020B0503020204020204" charset="-122"/>
                          <a:cs typeface="SimSun" panose="02010600030101010101" pitchFamily="2" charset="-122"/>
                        </a:rPr>
                        <a:t>A digital platform is the core organization of resource allocation, relying on which an industrial ecosystem and an innovation ecosystem are formed. The platform shares data resources with manufacturers, merchants, payment and logistics parties, and jointly creates values so as to form a digital trade ecosystem.</a:t>
                      </a:r>
                      <a:endParaRPr lang="zh-CN" altLang="en-US" sz="1065" kern="0" spc="40" noProof="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55320">
                <a:tc>
                  <a:txBody>
                    <a:bodyPr/>
                    <a:lstStyle/>
                    <a:p>
                      <a:pPr marL="76200" marR="76200" algn="just" defTabSz="914400" rtl="0" eaLnBrk="1" latinLnBrk="0" hangingPunct="1">
                        <a:lnSpc>
                          <a:spcPts val="2100"/>
                        </a:lnSpc>
                        <a:spcAft>
                          <a:spcPts val="0"/>
                        </a:spcAft>
                      </a:pPr>
                      <a:r>
                        <a:rPr lang="en-US" altLang="zh-CN" sz="1065" b="0" kern="0" spc="40" dirty="0">
                          <a:solidFill>
                            <a:srgbClr val="3F3F3F"/>
                          </a:solidFill>
                          <a:effectLst/>
                          <a:latin typeface="Microsoft YaHei" panose="020B0503020204020204" charset="-122"/>
                          <a:ea typeface="Microsoft YaHei" panose="020B0503020204020204" charset="-122"/>
                          <a:cs typeface="+mn-cs"/>
                        </a:rPr>
                        <a:t>——</a:t>
                      </a:r>
                      <a:r>
                        <a:rPr lang="en-US" altLang="zh-CN" sz="1065" b="1" kern="0" spc="40" dirty="0">
                          <a:solidFill>
                            <a:srgbClr val="376092"/>
                          </a:solidFill>
                          <a:effectLst/>
                          <a:latin typeface="Microsoft YaHei" panose="020B0503020204020204" charset="-122"/>
                          <a:ea typeface="Microsoft YaHei" panose="020B0503020204020204" charset="-122"/>
                          <a:cs typeface="+mn-cs"/>
                        </a:rPr>
                        <a:t>Intensification.</a:t>
                      </a:r>
                      <a:r>
                        <a:rPr lang="zh-CN" altLang="en-US" sz="1065" b="0" kern="0" spc="40" dirty="0">
                          <a:solidFill>
                            <a:srgbClr val="3F3F3F"/>
                          </a:solidFill>
                          <a:effectLst/>
                          <a:latin typeface="Microsoft YaHei" panose="020B0503020204020204" charset="-122"/>
                          <a:ea typeface="Microsoft YaHei" panose="020B0503020204020204" charset="-122"/>
                          <a:cs typeface="+mn-cs"/>
                        </a:rPr>
                        <a:t> </a:t>
                      </a:r>
                      <a:r>
                        <a:rPr lang="en-US" altLang="zh-CN" sz="1065" b="0" kern="0" spc="40" dirty="0">
                          <a:solidFill>
                            <a:srgbClr val="3F3F3F"/>
                          </a:solidFill>
                          <a:effectLst/>
                          <a:latin typeface="Microsoft YaHei" panose="020B0503020204020204" charset="-122"/>
                          <a:ea typeface="Microsoft YaHei" panose="020B0503020204020204" charset="-122"/>
                          <a:cs typeface="+mn-cs"/>
                        </a:rPr>
                        <a:t>By relying on big data, digital trade can realize intensive input of factors, and promote accurate matching of R&amp;D, design, procurement, production and marketing.</a:t>
                      </a:r>
                      <a:endParaRPr lang="zh-CN" altLang="en-US" sz="1065" b="0" kern="0" spc="4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894715">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altLang="zh-CN" sz="1065" kern="0" spc="40" noProof="0" dirty="0">
                          <a:solidFill>
                            <a:srgbClr val="3F3F3F"/>
                          </a:solidFill>
                          <a:effectLst/>
                          <a:latin typeface="Microsoft YaHei" panose="020B0503020204020204" charset="-122"/>
                          <a:ea typeface="Microsoft YaHei" panose="020B0503020204020204" charset="-122"/>
                          <a:cs typeface="+mn-cs"/>
                        </a:rPr>
                        <a:t>——</a:t>
                      </a:r>
                      <a:r>
                        <a:rPr lang="en-US" altLang="zh-CN" sz="1065" b="1" kern="0" spc="40" noProof="0" dirty="0">
                          <a:solidFill>
                            <a:srgbClr val="376092"/>
                          </a:solidFill>
                          <a:effectLst/>
                          <a:latin typeface="Microsoft YaHei" panose="020B0503020204020204" charset="-122"/>
                          <a:ea typeface="Microsoft YaHei" panose="020B0503020204020204" charset="-122"/>
                          <a:cs typeface="+mn-cs"/>
                        </a:rPr>
                        <a:t>Inclusiveness.</a:t>
                      </a:r>
                      <a:r>
                        <a:rPr lang="zh-CN" altLang="en-US" sz="1065" b="1" kern="0" spc="40" noProof="0" dirty="0">
                          <a:solidFill>
                            <a:srgbClr val="3F3F3F"/>
                          </a:solidFill>
                          <a:effectLst/>
                          <a:latin typeface="Microsoft YaHei" panose="020B0503020204020204" charset="-122"/>
                          <a:ea typeface="Microsoft YaHei" panose="020B0503020204020204" charset="-122"/>
                          <a:cs typeface="+mn-cs"/>
                        </a:rPr>
                        <a:t> </a:t>
                      </a:r>
                      <a:r>
                        <a:rPr lang="en-US" altLang="zh-CN" sz="1065" kern="0" spc="40" noProof="0" dirty="0">
                          <a:solidFill>
                            <a:srgbClr val="3F3F3F"/>
                          </a:solidFill>
                          <a:effectLst/>
                          <a:latin typeface="Microsoft YaHei" panose="020B0503020204020204" charset="-122"/>
                          <a:ea typeface="Microsoft YaHei" panose="020B0503020204020204" charset="-122"/>
                          <a:cs typeface="+mn-cs"/>
                        </a:rPr>
                        <a:t>The wide application of digital technology has greatly lowered the trade threshold, and small and medium-sized enterprises and natural persons can provide services to global consumers through the digital platform.</a:t>
                      </a:r>
                      <a:endParaRPr lang="zh-CN" altLang="en-US" sz="1065" kern="0" spc="40" noProof="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36270">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altLang="zh-CN" sz="1065" kern="0" spc="40" noProof="0" dirty="0">
                          <a:solidFill>
                            <a:srgbClr val="3F3F3F"/>
                          </a:solidFill>
                          <a:effectLst/>
                          <a:latin typeface="Microsoft YaHei" panose="020B0503020204020204" charset="-122"/>
                          <a:ea typeface="Microsoft YaHei" panose="020B0503020204020204" charset="-122"/>
                          <a:cs typeface="+mn-cs"/>
                        </a:rPr>
                        <a:t>——</a:t>
                      </a:r>
                      <a:r>
                        <a:rPr lang="en-US" altLang="zh-CN" sz="1065" b="1" kern="0" spc="40" noProof="0" dirty="0">
                          <a:solidFill>
                            <a:srgbClr val="376092"/>
                          </a:solidFill>
                          <a:effectLst/>
                          <a:latin typeface="Microsoft YaHei" panose="020B0503020204020204" charset="-122"/>
                          <a:ea typeface="Microsoft YaHei" panose="020B0503020204020204" charset="-122"/>
                          <a:cs typeface="+mn-cs"/>
                        </a:rPr>
                        <a:t>Individualization.</a:t>
                      </a:r>
                      <a:r>
                        <a:rPr lang="zh-CN" altLang="en-US" sz="1065" b="1" kern="0" spc="40" noProof="0" dirty="0">
                          <a:solidFill>
                            <a:srgbClr val="3F3F3F"/>
                          </a:solidFill>
                          <a:effectLst/>
                          <a:latin typeface="Microsoft YaHei" panose="020B0503020204020204" charset="-122"/>
                          <a:ea typeface="Microsoft YaHei" panose="020B0503020204020204" charset="-122"/>
                          <a:cs typeface="+mn-cs"/>
                        </a:rPr>
                        <a:t> </a:t>
                      </a:r>
                      <a:r>
                        <a:rPr lang="en-US" altLang="zh-CN" sz="1065" kern="0" spc="40" noProof="0" dirty="0">
                          <a:solidFill>
                            <a:srgbClr val="3F3F3F"/>
                          </a:solidFill>
                          <a:effectLst/>
                          <a:latin typeface="Microsoft YaHei" panose="020B0503020204020204" charset="-122"/>
                          <a:ea typeface="Microsoft YaHei" panose="020B0503020204020204" charset="-122"/>
                          <a:cs typeface="+mn-cs"/>
                        </a:rPr>
                        <a:t>Provide customized products and services according to the individual needs of consumers.</a:t>
                      </a:r>
                      <a:endParaRPr lang="zh-CN" altLang="en-US" sz="1065" kern="0" spc="40" noProof="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894715">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altLang="zh-CN" sz="1065" kern="0" spc="40" noProof="0" dirty="0">
                          <a:solidFill>
                            <a:srgbClr val="3F3F3F"/>
                          </a:solidFill>
                          <a:effectLst/>
                          <a:latin typeface="Microsoft YaHei" panose="020B0503020204020204" charset="-122"/>
                          <a:ea typeface="Microsoft YaHei" panose="020B0503020204020204" charset="-122"/>
                          <a:cs typeface="+mn-cs"/>
                        </a:rPr>
                        <a:t>——</a:t>
                      </a:r>
                      <a:r>
                        <a:rPr lang="en-US" altLang="zh-CN" sz="1065" b="1" kern="0" spc="40" noProof="0" dirty="0">
                          <a:solidFill>
                            <a:srgbClr val="376092"/>
                          </a:solidFill>
                          <a:effectLst/>
                          <a:latin typeface="Microsoft YaHei" panose="020B0503020204020204" charset="-122"/>
                          <a:ea typeface="Microsoft YaHei" panose="020B0503020204020204" charset="-122"/>
                          <a:cs typeface="+mn-cs"/>
                        </a:rPr>
                        <a:t>Globalization. </a:t>
                      </a:r>
                      <a:r>
                        <a:rPr lang="en-US" altLang="zh-CN" sz="1065" kern="0" spc="40" noProof="0" dirty="0">
                          <a:solidFill>
                            <a:srgbClr val="3F3F3F"/>
                          </a:solidFill>
                          <a:effectLst/>
                          <a:latin typeface="Microsoft YaHei" panose="020B0503020204020204" charset="-122"/>
                          <a:ea typeface="Microsoft YaHei" panose="020B0503020204020204" charset="-122"/>
                          <a:cs typeface="+mn-cs"/>
                        </a:rPr>
                        <a:t>With the help of digital technology, a global cyberspace can be built to provide service content for the global market, thus promoting the globalization of service production, consumption, and investment as well as digital globalization.</a:t>
                      </a:r>
                      <a:endParaRPr lang="zh-CN" altLang="en-US" sz="1065" kern="0" spc="40" noProof="0" dirty="0">
                        <a:solidFill>
                          <a:srgbClr val="3F3F3F"/>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文本框 3"/>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p:nvPr/>
        </p:nvSpPr>
        <p:spPr>
          <a:xfrm>
            <a:off x="7544241" y="-1584341"/>
            <a:ext cx="246212" cy="532130"/>
          </a:xfrm>
          <a:prstGeom prst="rect">
            <a:avLst/>
          </a:prstGeom>
          <a:noFill/>
        </p:spPr>
        <p:txBody>
          <a:bodyPr wrap="square" rtlCol="0">
            <a:spAutoFit/>
          </a:bodyPr>
          <a:lstStyle/>
          <a:p>
            <a:pPr>
              <a:lnSpc>
                <a:spcPts val="3440"/>
              </a:lnSpc>
            </a:pPr>
            <a:endParaRPr lang="en-US" sz="4265" dirty="0">
              <a:solidFill>
                <a:srgbClr val="FF0000"/>
              </a:solidFill>
              <a:latin typeface="Microsoft YaHei" panose="020B0503020204020204" charset="-122"/>
              <a:ea typeface="Microsoft YaHei" panose="020B0503020204020204" charset="-122"/>
            </a:endParaRPr>
          </a:p>
        </p:txBody>
      </p:sp>
      <p:sp>
        <p:nvSpPr>
          <p:cNvPr id="4" name="这是居中标题"/>
          <p:cNvSpPr txBox="1"/>
          <p:nvPr/>
        </p:nvSpPr>
        <p:spPr>
          <a:xfrm>
            <a:off x="528679" y="664789"/>
            <a:ext cx="9531417" cy="1082028"/>
          </a:xfrm>
          <a:prstGeom prst="rect">
            <a:avLst/>
          </a:prstGeom>
        </p:spPr>
        <p:txBody>
          <a:bodyPr anchor="ctr"/>
          <a:lst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a:lstStyle>
          <a:p>
            <a:pPr defTabSz="1219200">
              <a:lnSpc>
                <a:spcPct val="140000"/>
              </a:lnSpc>
            </a:pPr>
            <a:r>
              <a:rPr lang="en-US" altLang="zh-CN" sz="2135" b="1" dirty="0">
                <a:solidFill>
                  <a:srgbClr val="FF0000"/>
                </a:solidFill>
                <a:latin typeface="Microsoft YaHei" panose="020B0503020204020204" charset="-122"/>
                <a:ea typeface="Microsoft YaHei" panose="020B0503020204020204" charset="-122"/>
              </a:rPr>
              <a:t>Ecology of HUAWEI CLOUD: Openness, Collaboration &amp; Altruism</a:t>
            </a:r>
            <a:endParaRPr lang="en-US" altLang="zh-CN" sz="2135" b="1" dirty="0">
              <a:solidFill>
                <a:srgbClr val="FF0000"/>
              </a:solidFill>
              <a:latin typeface="Microsoft YaHei" panose="020B0503020204020204" charset="-122"/>
              <a:ea typeface="Microsoft YaHei" panose="020B0503020204020204" charset="-122"/>
            </a:endParaRPr>
          </a:p>
        </p:txBody>
      </p:sp>
      <p:pic>
        <p:nvPicPr>
          <p:cNvPr id="5" name="图片 4"/>
          <p:cNvPicPr>
            <a:picLocks noChangeAspect="1"/>
          </p:cNvPicPr>
          <p:nvPr/>
        </p:nvPicPr>
        <p:blipFill>
          <a:blip r:embed="rId1"/>
          <a:stretch>
            <a:fillRect/>
          </a:stretch>
        </p:blipFill>
        <p:spPr>
          <a:xfrm>
            <a:off x="399207" y="1595921"/>
            <a:ext cx="11123851" cy="4986553"/>
          </a:xfrm>
          <a:prstGeom prst="rect">
            <a:avLst/>
          </a:prstGeom>
        </p:spPr>
      </p:pic>
      <p:sp>
        <p:nvSpPr>
          <p:cNvPr id="6" name="文本框 5"/>
          <p:cNvSpPr txBox="1"/>
          <p:nvPr/>
        </p:nvSpPr>
        <p:spPr>
          <a:xfrm>
            <a:off x="7200047" y="3356695"/>
            <a:ext cx="467300"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Huawei Cloud</a:t>
            </a:r>
            <a:endParaRPr lang="zh-CN" altLang="en-US" sz="800" dirty="0">
              <a:solidFill>
                <a:srgbClr val="FF0000"/>
              </a:solidFill>
            </a:endParaRPr>
          </a:p>
        </p:txBody>
      </p:sp>
      <p:sp>
        <p:nvSpPr>
          <p:cNvPr id="7" name="文本框 6"/>
          <p:cNvSpPr txBox="1"/>
          <p:nvPr/>
        </p:nvSpPr>
        <p:spPr>
          <a:xfrm>
            <a:off x="9240995" y="3359813"/>
            <a:ext cx="556013"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First-class dealer</a:t>
            </a:r>
            <a:endParaRPr lang="zh-CN" altLang="en-US" sz="800" dirty="0">
              <a:solidFill>
                <a:srgbClr val="FF0000"/>
              </a:solidFill>
            </a:endParaRPr>
          </a:p>
        </p:txBody>
      </p:sp>
      <p:sp>
        <p:nvSpPr>
          <p:cNvPr id="8" name="文本框 7"/>
          <p:cNvSpPr txBox="1"/>
          <p:nvPr/>
        </p:nvSpPr>
        <p:spPr>
          <a:xfrm>
            <a:off x="10200480" y="5598527"/>
            <a:ext cx="1047660" cy="638175"/>
          </a:xfrm>
          <a:prstGeom prst="rect">
            <a:avLst/>
          </a:prstGeom>
          <a:solidFill>
            <a:schemeClr val="bg1"/>
          </a:solidFill>
          <a:ln>
            <a:noFill/>
          </a:ln>
        </p:spPr>
        <p:txBody>
          <a:bodyPr wrap="square" lIns="0" tIns="0" rIns="0" bIns="0" rtlCol="0">
            <a:spAutoFit/>
          </a:bodyPr>
          <a:lstStyle/>
          <a:p>
            <a:pPr algn="ctr"/>
            <a:r>
              <a:rPr lang="en-US" altLang="zh-CN" sz="935" dirty="0">
                <a:solidFill>
                  <a:srgbClr val="FF0000"/>
                </a:solidFill>
              </a:rPr>
              <a:t>Huawei cloud ecosystem partners account for </a:t>
            </a:r>
            <a:r>
              <a:rPr lang="en-US" altLang="zh-CN" sz="1335" b="1" dirty="0">
                <a:solidFill>
                  <a:srgbClr val="FF9900"/>
                </a:solidFill>
              </a:rPr>
              <a:t>52%</a:t>
            </a:r>
            <a:r>
              <a:rPr lang="en-US" altLang="zh-CN" sz="935" dirty="0">
                <a:solidFill>
                  <a:srgbClr val="FF0000"/>
                </a:solidFill>
              </a:rPr>
              <a:t> of sales </a:t>
            </a:r>
            <a:endParaRPr lang="zh-CN" altLang="en-US" sz="935" dirty="0">
              <a:solidFill>
                <a:srgbClr val="FF0000"/>
              </a:solidFill>
            </a:endParaRPr>
          </a:p>
        </p:txBody>
      </p:sp>
      <p:sp>
        <p:nvSpPr>
          <p:cNvPr id="9" name="文本框 8"/>
          <p:cNvSpPr txBox="1"/>
          <p:nvPr/>
        </p:nvSpPr>
        <p:spPr>
          <a:xfrm>
            <a:off x="7178360" y="5656715"/>
            <a:ext cx="977973" cy="638175"/>
          </a:xfrm>
          <a:prstGeom prst="rect">
            <a:avLst/>
          </a:prstGeom>
          <a:solidFill>
            <a:schemeClr val="bg1"/>
          </a:solidFill>
          <a:ln>
            <a:noFill/>
          </a:ln>
        </p:spPr>
        <p:txBody>
          <a:bodyPr wrap="square" lIns="0" tIns="0" rIns="0" bIns="0" rtlCol="0">
            <a:spAutoFit/>
          </a:bodyPr>
          <a:lstStyle/>
          <a:p>
            <a:pPr algn="ctr"/>
            <a:r>
              <a:rPr lang="en-US" altLang="zh-CN" sz="935" dirty="0">
                <a:solidFill>
                  <a:srgbClr val="FF0000"/>
                </a:solidFill>
              </a:rPr>
              <a:t>The number of Huawei Cloud partners in China </a:t>
            </a:r>
            <a:r>
              <a:rPr lang="en-US" altLang="zh-CN" sz="1335" b="1" dirty="0">
                <a:solidFill>
                  <a:srgbClr val="FF9900"/>
                </a:solidFill>
              </a:rPr>
              <a:t>5000+</a:t>
            </a:r>
            <a:endParaRPr lang="zh-CN" altLang="en-US" sz="935" b="1" dirty="0">
              <a:solidFill>
                <a:srgbClr val="FF9900"/>
              </a:solidFill>
            </a:endParaRPr>
          </a:p>
        </p:txBody>
      </p:sp>
      <p:sp>
        <p:nvSpPr>
          <p:cNvPr id="10" name="文本框 9"/>
          <p:cNvSpPr txBox="1"/>
          <p:nvPr/>
        </p:nvSpPr>
        <p:spPr>
          <a:xfrm>
            <a:off x="8651684" y="5642677"/>
            <a:ext cx="1047661" cy="638175"/>
          </a:xfrm>
          <a:prstGeom prst="rect">
            <a:avLst/>
          </a:prstGeom>
          <a:solidFill>
            <a:schemeClr val="bg1"/>
          </a:solidFill>
          <a:ln>
            <a:noFill/>
          </a:ln>
        </p:spPr>
        <p:txBody>
          <a:bodyPr wrap="square" lIns="0" tIns="0" rIns="0" bIns="0" rtlCol="0">
            <a:spAutoFit/>
          </a:bodyPr>
          <a:lstStyle/>
          <a:p>
            <a:pPr algn="ctr"/>
            <a:r>
              <a:rPr lang="en-US" altLang="zh-CN" sz="935" dirty="0">
                <a:solidFill>
                  <a:srgbClr val="FF0000"/>
                </a:solidFill>
              </a:rPr>
              <a:t>The growth rate of Huawei Cloud partners in China is </a:t>
            </a:r>
            <a:r>
              <a:rPr lang="en-US" altLang="zh-CN" sz="1335" b="1" dirty="0">
                <a:solidFill>
                  <a:srgbClr val="FF9900"/>
                </a:solidFill>
              </a:rPr>
              <a:t>67%</a:t>
            </a:r>
            <a:endParaRPr lang="zh-CN" altLang="en-US" sz="1335" b="1" dirty="0">
              <a:solidFill>
                <a:srgbClr val="FF9900"/>
              </a:solidFill>
            </a:endParaRPr>
          </a:p>
        </p:txBody>
      </p:sp>
      <p:sp>
        <p:nvSpPr>
          <p:cNvPr id="11" name="文本框 10"/>
          <p:cNvSpPr txBox="1"/>
          <p:nvPr/>
        </p:nvSpPr>
        <p:spPr>
          <a:xfrm>
            <a:off x="10572111" y="4338192"/>
            <a:ext cx="467300"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Friends agent</a:t>
            </a:r>
            <a:endParaRPr lang="zh-CN" altLang="en-US" sz="800" dirty="0">
              <a:solidFill>
                <a:srgbClr val="FF0000"/>
              </a:solidFill>
            </a:endParaRPr>
          </a:p>
        </p:txBody>
      </p:sp>
      <p:sp>
        <p:nvSpPr>
          <p:cNvPr id="12" name="文本框 11"/>
          <p:cNvSpPr txBox="1"/>
          <p:nvPr/>
        </p:nvSpPr>
        <p:spPr>
          <a:xfrm>
            <a:off x="10623237" y="3763095"/>
            <a:ext cx="479805" cy="36893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Traditional business agent</a:t>
            </a:r>
            <a:endParaRPr lang="zh-CN" altLang="en-US" sz="800" dirty="0">
              <a:solidFill>
                <a:srgbClr val="FF0000"/>
              </a:solidFill>
            </a:endParaRPr>
          </a:p>
        </p:txBody>
      </p:sp>
      <p:sp>
        <p:nvSpPr>
          <p:cNvPr id="13" name="文本框 12"/>
          <p:cNvSpPr txBox="1"/>
          <p:nvPr/>
        </p:nvSpPr>
        <p:spPr>
          <a:xfrm>
            <a:off x="10635567" y="3328692"/>
            <a:ext cx="467300" cy="36893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Original Huawei channel</a:t>
            </a:r>
            <a:endParaRPr lang="zh-CN" altLang="en-US" sz="800" dirty="0">
              <a:solidFill>
                <a:srgbClr val="FF0000"/>
              </a:solidFill>
            </a:endParaRPr>
          </a:p>
        </p:txBody>
      </p:sp>
      <p:sp>
        <p:nvSpPr>
          <p:cNvPr id="14" name="文本框 13"/>
          <p:cNvSpPr txBox="1"/>
          <p:nvPr/>
        </p:nvSpPr>
        <p:spPr>
          <a:xfrm>
            <a:off x="10627297" y="2820020"/>
            <a:ext cx="467300" cy="36893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Small and medium ISV</a:t>
            </a:r>
            <a:endParaRPr lang="zh-CN" altLang="en-US" sz="800" dirty="0">
              <a:solidFill>
                <a:srgbClr val="FF0000"/>
              </a:solidFill>
            </a:endParaRPr>
          </a:p>
        </p:txBody>
      </p:sp>
      <p:sp>
        <p:nvSpPr>
          <p:cNvPr id="15" name="文本框 14"/>
          <p:cNvSpPr txBox="1"/>
          <p:nvPr/>
        </p:nvSpPr>
        <p:spPr>
          <a:xfrm>
            <a:off x="10514756" y="2375625"/>
            <a:ext cx="565319"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Industry Association</a:t>
            </a:r>
            <a:endParaRPr lang="zh-CN" altLang="en-US" sz="800" dirty="0">
              <a:solidFill>
                <a:srgbClr val="FF0000"/>
              </a:solidFill>
            </a:endParaRPr>
          </a:p>
        </p:txBody>
      </p:sp>
      <p:sp>
        <p:nvSpPr>
          <p:cNvPr id="16" name="文本框 15"/>
          <p:cNvSpPr txBox="1"/>
          <p:nvPr/>
        </p:nvSpPr>
        <p:spPr>
          <a:xfrm>
            <a:off x="10260727" y="1903424"/>
            <a:ext cx="467300"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Training institution</a:t>
            </a:r>
            <a:endParaRPr lang="zh-CN" altLang="en-US" sz="800" dirty="0">
              <a:solidFill>
                <a:srgbClr val="FF0000"/>
              </a:solidFill>
            </a:endParaRPr>
          </a:p>
        </p:txBody>
      </p:sp>
      <p:sp>
        <p:nvSpPr>
          <p:cNvPr id="17" name="文本框 16"/>
          <p:cNvSpPr txBox="1"/>
          <p:nvPr/>
        </p:nvSpPr>
        <p:spPr>
          <a:xfrm>
            <a:off x="9199052" y="3966295"/>
            <a:ext cx="467300" cy="368935"/>
          </a:xfrm>
          <a:prstGeom prst="rect">
            <a:avLst/>
          </a:prstGeom>
          <a:solidFill>
            <a:schemeClr val="bg1"/>
          </a:solidFill>
          <a:ln>
            <a:noFill/>
          </a:ln>
        </p:spPr>
        <p:txBody>
          <a:bodyPr wrap="square" lIns="0" tIns="0" rIns="0" bIns="0" rtlCol="0">
            <a:spAutoFit/>
          </a:bodyPr>
          <a:lstStyle/>
          <a:p>
            <a:pPr algn="ctr">
              <a:lnSpc>
                <a:spcPct val="150000"/>
              </a:lnSpc>
            </a:pPr>
            <a:r>
              <a:rPr lang="en-US" altLang="zh-CN" sz="800" dirty="0">
                <a:solidFill>
                  <a:srgbClr val="FF0000"/>
                </a:solidFill>
              </a:rPr>
              <a:t>Solution partner</a:t>
            </a:r>
            <a:endParaRPr lang="zh-CN" altLang="en-US" sz="800" dirty="0">
              <a:solidFill>
                <a:srgbClr val="FF0000"/>
              </a:solidFill>
            </a:endParaRPr>
          </a:p>
        </p:txBody>
      </p:sp>
      <p:sp>
        <p:nvSpPr>
          <p:cNvPr id="18" name="文本框 17"/>
          <p:cNvSpPr txBox="1"/>
          <p:nvPr/>
        </p:nvSpPr>
        <p:spPr>
          <a:xfrm>
            <a:off x="9232045" y="2754541"/>
            <a:ext cx="467300" cy="245745"/>
          </a:xfrm>
          <a:prstGeom prst="rect">
            <a:avLst/>
          </a:prstGeom>
          <a:solidFill>
            <a:schemeClr val="bg1"/>
          </a:solidFill>
          <a:ln>
            <a:noFill/>
          </a:ln>
        </p:spPr>
        <p:txBody>
          <a:bodyPr wrap="square" lIns="0" tIns="0" rIns="0" bIns="0" rtlCol="0">
            <a:spAutoFit/>
          </a:bodyPr>
          <a:lstStyle/>
          <a:p>
            <a:pPr algn="ctr"/>
            <a:r>
              <a:rPr lang="en-US" altLang="zh-CN" sz="800" dirty="0">
                <a:solidFill>
                  <a:srgbClr val="FF0000"/>
                </a:solidFill>
              </a:rPr>
              <a:t>Industry Distributor</a:t>
            </a:r>
            <a:endParaRPr lang="zh-CN" altLang="en-US" sz="800" dirty="0">
              <a:solidFill>
                <a:srgbClr val="FF0000"/>
              </a:solidFill>
            </a:endParaRPr>
          </a:p>
        </p:txBody>
      </p:sp>
      <p:sp>
        <p:nvSpPr>
          <p:cNvPr id="19" name="文本框 18"/>
          <p:cNvSpPr txBox="1"/>
          <p:nvPr/>
        </p:nvSpPr>
        <p:spPr>
          <a:xfrm>
            <a:off x="8998396" y="2175048"/>
            <a:ext cx="565319" cy="307340"/>
          </a:xfrm>
          <a:prstGeom prst="rect">
            <a:avLst/>
          </a:prstGeom>
          <a:solidFill>
            <a:schemeClr val="bg1"/>
          </a:solidFill>
          <a:ln>
            <a:noFill/>
          </a:ln>
        </p:spPr>
        <p:txBody>
          <a:bodyPr wrap="square" lIns="0" tIns="0" rIns="0" bIns="0" rtlCol="0">
            <a:spAutoFit/>
          </a:bodyPr>
          <a:lstStyle/>
          <a:p>
            <a:pPr algn="ctr"/>
            <a:r>
              <a:rPr lang="en-US" altLang="zh-CN" sz="665" dirty="0">
                <a:solidFill>
                  <a:srgbClr val="FF0000"/>
                </a:solidFill>
              </a:rPr>
              <a:t>Authorized Sales Support Center</a:t>
            </a:r>
            <a:endParaRPr lang="zh-CN" altLang="en-US" sz="665" dirty="0">
              <a:solidFill>
                <a:srgbClr val="FF0000"/>
              </a:solidFill>
            </a:endParaRPr>
          </a:p>
        </p:txBody>
      </p:sp>
      <p:sp>
        <p:nvSpPr>
          <p:cNvPr id="21" name="文本框 20"/>
          <p:cNvSpPr txBox="1"/>
          <p:nvPr/>
        </p:nvSpPr>
        <p:spPr>
          <a:xfrm>
            <a:off x="11178931" y="2212517"/>
            <a:ext cx="245745" cy="2940976"/>
          </a:xfrm>
          <a:prstGeom prst="rect">
            <a:avLst/>
          </a:prstGeom>
          <a:solidFill>
            <a:schemeClr val="bg1"/>
          </a:solidFill>
          <a:ln>
            <a:solidFill>
              <a:schemeClr val="bg1"/>
            </a:solidFill>
          </a:ln>
        </p:spPr>
        <p:txBody>
          <a:bodyPr vert="eaVert" wrap="square" lIns="0" tIns="0" rIns="0" bIns="0" rtlCol="0">
            <a:spAutoFit/>
          </a:bodyPr>
          <a:lstStyle/>
          <a:p>
            <a:r>
              <a:rPr lang="en-US" altLang="zh-CN" sz="1600" dirty="0">
                <a:solidFill>
                  <a:srgbClr val="FF0000"/>
                </a:solidFill>
              </a:rPr>
              <a:t>Elite Service Provider</a:t>
            </a:r>
            <a:endParaRPr lang="zh-CN" altLang="en-US" sz="1600" dirty="0">
              <a:solidFill>
                <a:srgbClr val="FF0000"/>
              </a:solidFill>
            </a:endParaRPr>
          </a:p>
        </p:txBody>
      </p:sp>
      <p:sp>
        <p:nvSpPr>
          <p:cNvPr id="22" name="文本框 21"/>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solidFill>
                  <a:srgbClr val="FF0000"/>
                </a:solidFill>
              </a:rPr>
              <a:t>DEVELOPMENT, CHALLENGES AND IDEAS OF DIGITAL TRADE</a:t>
            </a:r>
            <a:endParaRPr lang="zh-CN" altLang="en-US" sz="1865"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组合 113"/>
          <p:cNvGrpSpPr/>
          <p:nvPr/>
        </p:nvGrpSpPr>
        <p:grpSpPr>
          <a:xfrm>
            <a:off x="0" y="1520003"/>
            <a:ext cx="12317443" cy="5254508"/>
            <a:chOff x="-12783" y="843097"/>
            <a:chExt cx="9326547" cy="3940881"/>
          </a:xfrm>
        </p:grpSpPr>
        <p:sp>
          <p:nvSpPr>
            <p:cNvPr id="59" name="文本占位符 67"/>
            <p:cNvSpPr txBox="1"/>
            <p:nvPr/>
          </p:nvSpPr>
          <p:spPr>
            <a:xfrm>
              <a:off x="449837" y="1401167"/>
              <a:ext cx="4518010" cy="412748"/>
            </a:xfrm>
          </p:spPr>
          <p:txBody>
            <a:bodyPr vert="horz" lIns="91440" tIns="45720" rIns="91440" bIns="45720" rtlCol="0" anchor="ctr" anchorCtr="0">
              <a:normAutofit/>
            </a:bodyPr>
            <a:lstStyle>
              <a:lvl1pPr marL="228600" indent="-228600" algn="l" defTabSz="91440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Microsoft YaHei" panose="020B0503020204020204" charset="-122"/>
                  <a:ea typeface="Microsoft YaHei" panose="020B0503020204020204" charset="-122"/>
                </a:rPr>
                <a:t>Uniorange</a:t>
              </a:r>
              <a:r>
                <a:rPr lang="en-US" sz="1800" dirty="0">
                  <a:latin typeface="Microsoft YaHei" panose="020B0503020204020204" charset="-122"/>
                  <a:ea typeface="Microsoft YaHei" panose="020B0503020204020204" charset="-122"/>
                </a:rPr>
                <a:t> provides full life-cycle quality services</a:t>
              </a:r>
              <a:endParaRPr lang="en-US" sz="1800" dirty="0">
                <a:latin typeface="Microsoft YaHei" panose="020B0503020204020204" charset="-122"/>
                <a:ea typeface="Microsoft YaHei" panose="020B0503020204020204" charset="-122"/>
              </a:endParaRPr>
            </a:p>
          </p:txBody>
        </p:sp>
        <p:grpSp>
          <p:nvGrpSpPr>
            <p:cNvPr id="60" name="Group 14"/>
            <p:cNvGrpSpPr/>
            <p:nvPr/>
          </p:nvGrpSpPr>
          <p:grpSpPr>
            <a:xfrm>
              <a:off x="19050" y="3694151"/>
              <a:ext cx="1711643" cy="180499"/>
              <a:chOff x="2127278" y="4619137"/>
              <a:chExt cx="2015162" cy="240462"/>
            </a:xfrm>
            <a:solidFill>
              <a:schemeClr val="bg1">
                <a:lumMod val="65000"/>
              </a:schemeClr>
            </a:solidFill>
          </p:grpSpPr>
          <p:sp>
            <p:nvSpPr>
              <p:cNvPr id="61" name="Freeform 81"/>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62" name="Freeform 82"/>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sp>
          <p:nvSpPr>
            <p:cNvPr id="63" name="Freeform 83"/>
            <p:cNvSpPr/>
            <p:nvPr/>
          </p:nvSpPr>
          <p:spPr bwMode="auto">
            <a:xfrm>
              <a:off x="1716624" y="3114757"/>
              <a:ext cx="233385" cy="770022"/>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nvGrpSpPr>
            <p:cNvPr id="64" name="Group 18"/>
            <p:cNvGrpSpPr/>
            <p:nvPr/>
          </p:nvGrpSpPr>
          <p:grpSpPr>
            <a:xfrm>
              <a:off x="1716344" y="3114758"/>
              <a:ext cx="1977247" cy="183655"/>
              <a:chOff x="4139489" y="3835791"/>
              <a:chExt cx="2012211" cy="244888"/>
            </a:xfrm>
            <a:solidFill>
              <a:schemeClr val="accent1">
                <a:lumMod val="75000"/>
              </a:schemeClr>
            </a:solidFill>
          </p:grpSpPr>
          <p:sp>
            <p:nvSpPr>
              <p:cNvPr id="65" name="Freeform 84"/>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66" name="Freeform 85"/>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sp>
          <p:nvSpPr>
            <p:cNvPr id="67" name="Freeform 86"/>
            <p:cNvSpPr/>
            <p:nvPr/>
          </p:nvSpPr>
          <p:spPr bwMode="auto">
            <a:xfrm>
              <a:off x="3688919" y="2521522"/>
              <a:ext cx="236283" cy="770022"/>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nvGrpSpPr>
            <p:cNvPr id="68" name="Group 22"/>
            <p:cNvGrpSpPr/>
            <p:nvPr/>
          </p:nvGrpSpPr>
          <p:grpSpPr>
            <a:xfrm>
              <a:off x="3665153" y="2530603"/>
              <a:ext cx="2173542" cy="192497"/>
              <a:chOff x="6151700" y="3056871"/>
              <a:chExt cx="2012210" cy="241937"/>
            </a:xfrm>
            <a:solidFill>
              <a:schemeClr val="accent1">
                <a:lumMod val="75000"/>
              </a:schemeClr>
            </a:solidFill>
          </p:grpSpPr>
          <p:sp>
            <p:nvSpPr>
              <p:cNvPr id="69" name="Freeform 87"/>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70" name="Freeform 88"/>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sp>
          <p:nvSpPr>
            <p:cNvPr id="71" name="Freeform 89"/>
            <p:cNvSpPr/>
            <p:nvPr/>
          </p:nvSpPr>
          <p:spPr bwMode="auto">
            <a:xfrm>
              <a:off x="5828693" y="1946448"/>
              <a:ext cx="198804" cy="770022"/>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nvGrpSpPr>
            <p:cNvPr id="72" name="Group 26"/>
            <p:cNvGrpSpPr/>
            <p:nvPr/>
          </p:nvGrpSpPr>
          <p:grpSpPr>
            <a:xfrm>
              <a:off x="5816857" y="1946449"/>
              <a:ext cx="1663618" cy="181442"/>
              <a:chOff x="8163910" y="2277950"/>
              <a:chExt cx="2012211" cy="241937"/>
            </a:xfrm>
            <a:solidFill>
              <a:schemeClr val="accent1">
                <a:lumMod val="75000"/>
              </a:schemeClr>
            </a:solidFill>
          </p:grpSpPr>
          <p:sp>
            <p:nvSpPr>
              <p:cNvPr id="73" name="Freeform 90"/>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74" name="Freeform 91"/>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grpSp>
        <p:sp>
          <p:nvSpPr>
            <p:cNvPr id="75" name="Freeform 92"/>
            <p:cNvSpPr/>
            <p:nvPr/>
          </p:nvSpPr>
          <p:spPr bwMode="auto">
            <a:xfrm>
              <a:off x="7478826" y="1356763"/>
              <a:ext cx="200024" cy="771128"/>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76" name="Freeform 93"/>
            <p:cNvSpPr/>
            <p:nvPr/>
          </p:nvSpPr>
          <p:spPr bwMode="auto">
            <a:xfrm>
              <a:off x="7478935" y="1356764"/>
              <a:ext cx="1667277" cy="183655"/>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2400">
                <a:latin typeface="Microsoft YaHei" panose="020B0503020204020204" charset="-122"/>
                <a:ea typeface="Microsoft YaHei" panose="020B0503020204020204" charset="-122"/>
                <a:cs typeface="+mn-ea"/>
                <a:sym typeface="+mn-lt"/>
              </a:endParaRPr>
            </a:p>
          </p:txBody>
        </p:sp>
        <p:sp>
          <p:nvSpPr>
            <p:cNvPr id="77" name="TextBox 47"/>
            <p:cNvSpPr txBox="1"/>
            <p:nvPr/>
          </p:nvSpPr>
          <p:spPr>
            <a:xfrm>
              <a:off x="177773" y="3415406"/>
              <a:ext cx="1559269" cy="209550"/>
            </a:xfrm>
            <a:prstGeom prst="rect">
              <a:avLst/>
            </a:prstGeom>
            <a:noFill/>
          </p:spPr>
          <p:txBody>
            <a:bodyPr wrap="none" lIns="96000" tIns="48000" rIns="96000" bIns="48000" rtlCol="0" anchor="b">
              <a:spAutoFit/>
            </a:bodyPr>
            <a:lstStyle/>
            <a:p>
              <a:pPr algn="ctr"/>
              <a:r>
                <a:rPr lang="en-US" sz="1200" b="1" dirty="0">
                  <a:solidFill>
                    <a:srgbClr val="A6A6A6"/>
                  </a:solidFill>
                  <a:latin typeface="Microsoft YaHei" panose="020B0503020204020204" charset="-122"/>
                  <a:ea typeface="Microsoft YaHei" panose="020B0503020204020204" charset="-122"/>
                  <a:cs typeface="+mn-ea"/>
                  <a:sym typeface="+mn-lt"/>
                </a:rPr>
                <a:t>Product R&amp;D consulting</a:t>
              </a:r>
              <a:endParaRPr lang="en-US" sz="1200" b="1" dirty="0">
                <a:solidFill>
                  <a:srgbClr val="A6A6A6"/>
                </a:solidFill>
                <a:latin typeface="Microsoft YaHei" panose="020B0503020204020204" charset="-122"/>
                <a:ea typeface="Microsoft YaHei" panose="020B0503020204020204" charset="-122"/>
                <a:cs typeface="+mn-ea"/>
                <a:sym typeface="+mn-lt"/>
              </a:endParaRPr>
            </a:p>
          </p:txBody>
        </p:sp>
        <p:sp>
          <p:nvSpPr>
            <p:cNvPr id="78" name="TextBox 50"/>
            <p:cNvSpPr txBox="1"/>
            <p:nvPr/>
          </p:nvSpPr>
          <p:spPr>
            <a:xfrm>
              <a:off x="2121801" y="2824375"/>
              <a:ext cx="1588117" cy="209550"/>
            </a:xfrm>
            <a:prstGeom prst="rect">
              <a:avLst/>
            </a:prstGeom>
            <a:noFill/>
          </p:spPr>
          <p:txBody>
            <a:bodyPr wrap="none" lIns="96000" tIns="48000" rIns="96000" bIns="48000" rtlCol="0" anchor="b">
              <a:spAutoFit/>
            </a:bodyPr>
            <a:lstStyle/>
            <a:p>
              <a:pPr algn="ctr"/>
              <a:r>
                <a:rPr lang="en-US" sz="1200" b="1" dirty="0">
                  <a:latin typeface="Microsoft YaHei" panose="020B0503020204020204" charset="-122"/>
                  <a:ea typeface="Microsoft YaHei" panose="020B0503020204020204" charset="-122"/>
                  <a:cs typeface="+mn-ea"/>
                  <a:sym typeface="+mn-lt"/>
                </a:rPr>
                <a:t>Product R&amp;D and design</a:t>
              </a:r>
              <a:endParaRPr lang="en-US" sz="1200" b="1" dirty="0">
                <a:latin typeface="Microsoft YaHei" panose="020B0503020204020204" charset="-122"/>
                <a:ea typeface="Microsoft YaHei" panose="020B0503020204020204" charset="-122"/>
                <a:cs typeface="+mn-ea"/>
                <a:sym typeface="+mn-lt"/>
              </a:endParaRPr>
            </a:p>
          </p:txBody>
        </p:sp>
        <p:sp>
          <p:nvSpPr>
            <p:cNvPr id="79" name="TextBox 53"/>
            <p:cNvSpPr txBox="1"/>
            <p:nvPr/>
          </p:nvSpPr>
          <p:spPr>
            <a:xfrm>
              <a:off x="4301754" y="2117561"/>
              <a:ext cx="1420315" cy="325279"/>
            </a:xfrm>
            <a:prstGeom prst="rect">
              <a:avLst/>
            </a:prstGeom>
            <a:noFill/>
          </p:spPr>
          <p:txBody>
            <a:bodyPr wrap="none" lIns="96000" tIns="48000" rIns="96000" bIns="48000" rtlCol="0" anchor="b">
              <a:spAutoFit/>
            </a:bodyPr>
            <a:lstStyle/>
            <a:p>
              <a:pPr algn="ctr"/>
              <a:r>
                <a:rPr lang="en-US" sz="1100" b="1" dirty="0">
                  <a:latin typeface="Microsoft YaHei" panose="020B0503020204020204" charset="-122"/>
                  <a:ea typeface="Microsoft YaHei" panose="020B0503020204020204" charset="-122"/>
                  <a:cs typeface="+mn-ea"/>
                  <a:sym typeface="+mn-lt"/>
                </a:rPr>
                <a:t>Trial manufacture and</a:t>
              </a:r>
              <a:endParaRPr lang="en-US" sz="1100" b="1" dirty="0">
                <a:latin typeface="Microsoft YaHei" panose="020B0503020204020204" charset="-122"/>
                <a:ea typeface="Microsoft YaHei" panose="020B0503020204020204" charset="-122"/>
                <a:cs typeface="+mn-ea"/>
                <a:sym typeface="+mn-lt"/>
              </a:endParaRPr>
            </a:p>
            <a:p>
              <a:pPr algn="ctr"/>
              <a:r>
                <a:rPr lang="en-US" sz="1100" b="1" dirty="0">
                  <a:latin typeface="Microsoft YaHei" panose="020B0503020204020204" charset="-122"/>
                  <a:ea typeface="Microsoft YaHei" panose="020B0503020204020204" charset="-122"/>
                  <a:cs typeface="+mn-ea"/>
                  <a:sym typeface="+mn-lt"/>
                </a:rPr>
                <a:t> production of products</a:t>
              </a:r>
              <a:endParaRPr lang="en-US" sz="1100" b="1" dirty="0">
                <a:latin typeface="Microsoft YaHei" panose="020B0503020204020204" charset="-122"/>
                <a:ea typeface="Microsoft YaHei" panose="020B0503020204020204" charset="-122"/>
                <a:cs typeface="+mn-ea"/>
                <a:sym typeface="+mn-lt"/>
              </a:endParaRPr>
            </a:p>
          </p:txBody>
        </p:sp>
        <p:sp>
          <p:nvSpPr>
            <p:cNvPr id="80" name="TextBox 56"/>
            <p:cNvSpPr txBox="1"/>
            <p:nvPr/>
          </p:nvSpPr>
          <p:spPr>
            <a:xfrm>
              <a:off x="6260742" y="1239595"/>
              <a:ext cx="1308571" cy="625316"/>
            </a:xfrm>
            <a:prstGeom prst="rect">
              <a:avLst/>
            </a:prstGeom>
            <a:noFill/>
          </p:spPr>
          <p:txBody>
            <a:bodyPr wrap="square" lIns="96000" tIns="48000" rIns="96000" bIns="48000" rtlCol="0" anchor="b">
              <a:spAutoFit/>
            </a:bodyPr>
            <a:lstStyle/>
            <a:p>
              <a:pPr algn="ctr"/>
              <a:r>
                <a:rPr lang="en-US" sz="1600" b="1" dirty="0">
                  <a:latin typeface="Microsoft YaHei" panose="020B0503020204020204" charset="-122"/>
                  <a:ea typeface="Microsoft YaHei" panose="020B0503020204020204" charset="-122"/>
                  <a:cs typeface="+mn-ea"/>
                  <a:sym typeface="+mn-lt"/>
                </a:rPr>
                <a:t>Product and market support</a:t>
              </a:r>
              <a:endParaRPr lang="en-US" sz="1600" b="1" dirty="0">
                <a:latin typeface="Microsoft YaHei" panose="020B0503020204020204" charset="-122"/>
                <a:ea typeface="Microsoft YaHei" panose="020B0503020204020204" charset="-122"/>
                <a:cs typeface="+mn-ea"/>
                <a:sym typeface="+mn-lt"/>
              </a:endParaRPr>
            </a:p>
          </p:txBody>
        </p:sp>
        <p:sp>
          <p:nvSpPr>
            <p:cNvPr id="81" name="TextBox 59"/>
            <p:cNvSpPr txBox="1"/>
            <p:nvPr/>
          </p:nvSpPr>
          <p:spPr>
            <a:xfrm>
              <a:off x="7679489" y="843097"/>
              <a:ext cx="1634275" cy="440531"/>
            </a:xfrm>
            <a:prstGeom prst="rect">
              <a:avLst/>
            </a:prstGeom>
            <a:noFill/>
          </p:spPr>
          <p:txBody>
            <a:bodyPr wrap="none" lIns="96000" tIns="48000" rIns="96000" bIns="48000" rtlCol="0" anchor="b">
              <a:spAutoFit/>
            </a:bodyPr>
            <a:lstStyle/>
            <a:p>
              <a:pPr algn="ctr"/>
              <a:r>
                <a:rPr lang="en-US" sz="1600" b="1" dirty="0">
                  <a:latin typeface="Microsoft YaHei" panose="020B0503020204020204" charset="-122"/>
                  <a:ea typeface="Microsoft YaHei" panose="020B0503020204020204" charset="-122"/>
                  <a:cs typeface="+mn-ea"/>
                  <a:sym typeface="+mn-lt"/>
                </a:rPr>
                <a:t>Commercialization </a:t>
              </a:r>
              <a:endParaRPr lang="en-US" sz="1600" b="1" dirty="0">
                <a:latin typeface="Microsoft YaHei" panose="020B0503020204020204" charset="-122"/>
                <a:ea typeface="Microsoft YaHei" panose="020B0503020204020204" charset="-122"/>
                <a:cs typeface="+mn-ea"/>
                <a:sym typeface="+mn-lt"/>
              </a:endParaRPr>
            </a:p>
            <a:p>
              <a:pPr algn="ctr"/>
              <a:r>
                <a:rPr lang="en-US" sz="1600" b="1" dirty="0">
                  <a:latin typeface="Microsoft YaHei" panose="020B0503020204020204" charset="-122"/>
                  <a:ea typeface="Microsoft YaHei" panose="020B0503020204020204" charset="-122"/>
                  <a:cs typeface="+mn-ea"/>
                  <a:sym typeface="+mn-lt"/>
                </a:rPr>
                <a:t>of research results</a:t>
              </a:r>
              <a:endParaRPr lang="en-US" sz="1600" b="1" dirty="0">
                <a:latin typeface="Microsoft YaHei" panose="020B0503020204020204" charset="-122"/>
                <a:ea typeface="Microsoft YaHei" panose="020B0503020204020204" charset="-122"/>
                <a:cs typeface="+mn-ea"/>
                <a:sym typeface="+mn-lt"/>
              </a:endParaRPr>
            </a:p>
          </p:txBody>
        </p:sp>
        <p:sp>
          <p:nvSpPr>
            <p:cNvPr id="82" name="Oval 61"/>
            <p:cNvSpPr/>
            <p:nvPr/>
          </p:nvSpPr>
          <p:spPr>
            <a:xfrm>
              <a:off x="2177810" y="3078818"/>
              <a:ext cx="510957" cy="5109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YaHei" panose="020B0503020204020204" charset="-122"/>
                <a:ea typeface="Microsoft YaHei" panose="020B0503020204020204" charset="-122"/>
                <a:cs typeface="+mn-ea"/>
                <a:sym typeface="+mn-lt"/>
              </a:endParaRPr>
            </a:p>
          </p:txBody>
        </p:sp>
        <p:sp>
          <p:nvSpPr>
            <p:cNvPr id="83" name="Oval 62"/>
            <p:cNvSpPr/>
            <p:nvPr/>
          </p:nvSpPr>
          <p:spPr>
            <a:xfrm>
              <a:off x="3671819" y="2501442"/>
              <a:ext cx="510957" cy="5109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YaHei" panose="020B0503020204020204" charset="-122"/>
                <a:ea typeface="Microsoft YaHei" panose="020B0503020204020204" charset="-122"/>
                <a:cs typeface="+mn-ea"/>
                <a:sym typeface="+mn-lt"/>
              </a:endParaRPr>
            </a:p>
          </p:txBody>
        </p:sp>
        <p:sp>
          <p:nvSpPr>
            <p:cNvPr id="84" name="Oval 63"/>
            <p:cNvSpPr/>
            <p:nvPr/>
          </p:nvSpPr>
          <p:spPr>
            <a:xfrm>
              <a:off x="5165830" y="1924067"/>
              <a:ext cx="510957" cy="5109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YaHei" panose="020B0503020204020204" charset="-122"/>
                <a:ea typeface="Microsoft YaHei" panose="020B0503020204020204" charset="-122"/>
                <a:cs typeface="+mn-ea"/>
                <a:sym typeface="+mn-lt"/>
              </a:endParaRPr>
            </a:p>
          </p:txBody>
        </p:sp>
        <p:sp>
          <p:nvSpPr>
            <p:cNvPr id="85" name="Oval 64"/>
            <p:cNvSpPr/>
            <p:nvPr/>
          </p:nvSpPr>
          <p:spPr>
            <a:xfrm>
              <a:off x="6659840" y="1346693"/>
              <a:ext cx="510957" cy="5109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YaHei" panose="020B0503020204020204" charset="-122"/>
                <a:ea typeface="Microsoft YaHei" panose="020B0503020204020204" charset="-122"/>
                <a:cs typeface="+mn-ea"/>
                <a:sym typeface="+mn-lt"/>
              </a:endParaRPr>
            </a:p>
          </p:txBody>
        </p:sp>
        <p:grpSp>
          <p:nvGrpSpPr>
            <p:cNvPr id="86" name="组合 85"/>
            <p:cNvGrpSpPr/>
            <p:nvPr/>
          </p:nvGrpSpPr>
          <p:grpSpPr>
            <a:xfrm>
              <a:off x="-12783" y="3966010"/>
              <a:ext cx="1960245" cy="817968"/>
              <a:chOff x="895267" y="3961448"/>
              <a:chExt cx="1960245" cy="817968"/>
            </a:xfrm>
          </p:grpSpPr>
          <p:sp>
            <p:nvSpPr>
              <p:cNvPr id="87" name="TextBox 48"/>
              <p:cNvSpPr txBox="1"/>
              <p:nvPr/>
            </p:nvSpPr>
            <p:spPr>
              <a:xfrm>
                <a:off x="895267" y="4240777"/>
                <a:ext cx="1836864" cy="538639"/>
              </a:xfrm>
              <a:prstGeom prst="rect">
                <a:avLst/>
              </a:prstGeom>
              <a:noFill/>
            </p:spPr>
            <p:txBody>
              <a:bodyPr wrap="square" lIns="96000" tIns="48000" rIns="96000" bIns="48000" rtlCol="0" anchor="t">
                <a:spAutoFit/>
              </a:bodyPr>
              <a:lstStyle/>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Demand definition, product R&amp;D plan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Technical planning consultation and technical innovation consultation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sp>
            <p:nvSpPr>
              <p:cNvPr id="88" name="流程图: 离页连接符 87"/>
              <p:cNvSpPr/>
              <p:nvPr/>
            </p:nvSpPr>
            <p:spPr>
              <a:xfrm>
                <a:off x="1328812" y="3991698"/>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89" name="文本框 88"/>
              <p:cNvSpPr txBox="1"/>
              <p:nvPr/>
            </p:nvSpPr>
            <p:spPr>
              <a:xfrm>
                <a:off x="1085517" y="3961448"/>
                <a:ext cx="1769995" cy="227570"/>
              </a:xfrm>
              <a:prstGeom prst="rect">
                <a:avLst/>
              </a:prstGeom>
              <a:noFill/>
            </p:spPr>
            <p:txBody>
              <a:bodyPr wrap="square" rtlCol="0">
                <a:spAutoFit/>
              </a:bodyPr>
              <a:lstStyle/>
              <a:p>
                <a:r>
                  <a:rPr lang="en-US" sz="1335" b="1" dirty="0">
                    <a:solidFill>
                      <a:schemeClr val="tx1">
                        <a:lumMod val="75000"/>
                        <a:lumOff val="25000"/>
                      </a:schemeClr>
                    </a:solidFill>
                    <a:latin typeface="Microsoft YaHei" panose="020B0503020204020204" charset="-122"/>
                    <a:ea typeface="Microsoft YaHei" panose="020B0503020204020204" charset="-122"/>
                    <a:cs typeface="+mn-ea"/>
                    <a:sym typeface="+mn-lt"/>
                  </a:rPr>
                  <a:t>Consultation service</a:t>
                </a:r>
                <a:endParaRPr lang="en-US" sz="1335" b="1"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grpSp>
        <p:grpSp>
          <p:nvGrpSpPr>
            <p:cNvPr id="90" name="组合 89"/>
            <p:cNvGrpSpPr/>
            <p:nvPr/>
          </p:nvGrpSpPr>
          <p:grpSpPr>
            <a:xfrm>
              <a:off x="1957789" y="3425583"/>
              <a:ext cx="1956461" cy="1325071"/>
              <a:chOff x="2744181" y="3429961"/>
              <a:chExt cx="1956461" cy="1325071"/>
            </a:xfrm>
          </p:grpSpPr>
          <p:sp>
            <p:nvSpPr>
              <p:cNvPr id="91" name="流程图: 离页连接符 90"/>
              <p:cNvSpPr/>
              <p:nvPr/>
            </p:nvSpPr>
            <p:spPr>
              <a:xfrm>
                <a:off x="3698603" y="3460211"/>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92" name="文本框 91"/>
              <p:cNvSpPr txBox="1"/>
              <p:nvPr/>
            </p:nvSpPr>
            <p:spPr>
              <a:xfrm>
                <a:off x="3835311" y="3429961"/>
                <a:ext cx="735234" cy="377190"/>
              </a:xfrm>
              <a:prstGeom prst="rect">
                <a:avLst/>
              </a:prstGeom>
              <a:noFill/>
            </p:spPr>
            <p:txBody>
              <a:bodyPr wrap="square" rtlCol="0">
                <a:spAutoFit/>
              </a:bodyPr>
              <a:lstStyle/>
              <a:p>
                <a:r>
                  <a:rPr lang="en-US" sz="1335" b="1" dirty="0">
                    <a:latin typeface="Microsoft YaHei" panose="020B0503020204020204" charset="-122"/>
                    <a:ea typeface="Microsoft YaHei" panose="020B0503020204020204" charset="-122"/>
                    <a:cs typeface="+mn-ea"/>
                    <a:sym typeface="+mn-lt"/>
                  </a:rPr>
                  <a:t>Solution design</a:t>
                </a:r>
                <a:endParaRPr lang="en-US" sz="1335" b="1" dirty="0">
                  <a:latin typeface="Microsoft YaHei" panose="020B0503020204020204" charset="-122"/>
                  <a:ea typeface="Microsoft YaHei" panose="020B0503020204020204" charset="-122"/>
                  <a:cs typeface="+mn-ea"/>
                  <a:sym typeface="+mn-lt"/>
                </a:endParaRPr>
              </a:p>
            </p:txBody>
          </p:sp>
          <p:sp>
            <p:nvSpPr>
              <p:cNvPr id="93" name="文本框 92"/>
              <p:cNvSpPr txBox="1"/>
              <p:nvPr/>
            </p:nvSpPr>
            <p:spPr>
              <a:xfrm>
                <a:off x="3774011" y="3839738"/>
                <a:ext cx="926631" cy="847249"/>
              </a:xfrm>
              <a:prstGeom prst="rect">
                <a:avLst/>
              </a:prstGeom>
              <a:noFill/>
            </p:spPr>
            <p:txBody>
              <a:bodyPr wrap="square" rtlCol="0">
                <a:spAutoFit/>
              </a:bodyPr>
              <a:lstStyle/>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Structure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Appearance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Flow chart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Design calculation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sp>
            <p:nvSpPr>
              <p:cNvPr id="94" name="流程图: 离页连接符 93"/>
              <p:cNvSpPr/>
              <p:nvPr/>
            </p:nvSpPr>
            <p:spPr>
              <a:xfrm>
                <a:off x="2744181" y="3466040"/>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BB4D4"/>
                  </a:solidFill>
                  <a:latin typeface="Microsoft YaHei" panose="020B0503020204020204" charset="-122"/>
                  <a:ea typeface="Microsoft YaHei" panose="020B0503020204020204" charset="-122"/>
                  <a:cs typeface="+mn-ea"/>
                  <a:sym typeface="+mn-lt"/>
                </a:endParaRPr>
              </a:p>
            </p:txBody>
          </p:sp>
          <p:sp>
            <p:nvSpPr>
              <p:cNvPr id="95" name="文本框 94"/>
              <p:cNvSpPr txBox="1"/>
              <p:nvPr/>
            </p:nvSpPr>
            <p:spPr>
              <a:xfrm>
                <a:off x="2785765" y="3435790"/>
                <a:ext cx="951998" cy="377190"/>
              </a:xfrm>
              <a:prstGeom prst="rect">
                <a:avLst/>
              </a:prstGeom>
              <a:noFill/>
            </p:spPr>
            <p:txBody>
              <a:bodyPr wrap="square" rtlCol="0">
                <a:spAutoFit/>
              </a:bodyPr>
              <a:lstStyle/>
              <a:p>
                <a:pPr algn="ctr"/>
                <a:r>
                  <a:rPr lang="en-US" sz="1335" b="1" dirty="0">
                    <a:latin typeface="Microsoft YaHei" panose="020B0503020204020204" charset="-122"/>
                    <a:ea typeface="Microsoft YaHei" panose="020B0503020204020204" charset="-122"/>
                    <a:cs typeface="+mn-ea"/>
                    <a:sym typeface="+mn-lt"/>
                  </a:rPr>
                  <a:t>Detailed design</a:t>
                </a:r>
                <a:endParaRPr lang="en-US" sz="1335" b="1" dirty="0">
                  <a:latin typeface="Microsoft YaHei" panose="020B0503020204020204" charset="-122"/>
                  <a:ea typeface="Microsoft YaHei" panose="020B0503020204020204" charset="-122"/>
                  <a:cs typeface="+mn-ea"/>
                  <a:sym typeface="+mn-lt"/>
                </a:endParaRPr>
              </a:p>
            </p:txBody>
          </p:sp>
          <p:sp>
            <p:nvSpPr>
              <p:cNvPr id="96" name="文本框 95"/>
              <p:cNvSpPr txBox="1"/>
              <p:nvPr/>
            </p:nvSpPr>
            <p:spPr>
              <a:xfrm>
                <a:off x="2825355" y="3751573"/>
                <a:ext cx="897172" cy="1003459"/>
              </a:xfrm>
              <a:prstGeom prst="rect">
                <a:avLst/>
              </a:prstGeom>
              <a:noFill/>
            </p:spPr>
            <p:txBody>
              <a:bodyPr wrap="square" rtlCol="0">
                <a:spAutoFit/>
              </a:bodyPr>
              <a:lstStyle/>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Process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Engineering drawing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Electrical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Hardware and software design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grpSp>
        <p:grpSp>
          <p:nvGrpSpPr>
            <p:cNvPr id="97" name="组合 96"/>
            <p:cNvGrpSpPr/>
            <p:nvPr/>
          </p:nvGrpSpPr>
          <p:grpSpPr>
            <a:xfrm>
              <a:off x="3960379" y="2865742"/>
              <a:ext cx="2067118" cy="1399597"/>
              <a:chOff x="4442596" y="3040096"/>
              <a:chExt cx="2067118" cy="1399597"/>
            </a:xfrm>
          </p:grpSpPr>
          <p:sp>
            <p:nvSpPr>
              <p:cNvPr id="98" name="文本框 97"/>
              <p:cNvSpPr txBox="1"/>
              <p:nvPr/>
            </p:nvSpPr>
            <p:spPr>
              <a:xfrm>
                <a:off x="5474341" y="3228589"/>
                <a:ext cx="1007469" cy="1211104"/>
              </a:xfrm>
              <a:prstGeom prst="rect">
                <a:avLst/>
              </a:prstGeom>
              <a:noFill/>
            </p:spPr>
            <p:txBody>
              <a:bodyPr wrap="square" rtlCol="0">
                <a:spAutoFit/>
              </a:bodyPr>
              <a:lstStyle/>
              <a:p>
                <a:pPr algn="ctr">
                  <a:lnSpc>
                    <a:spcPct val="150000"/>
                  </a:lnSpc>
                </a:pPr>
                <a:r>
                  <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rPr>
                  <a:t>Supply chain integration</a:t>
                </a:r>
                <a:endPar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rPr>
                  <a:t>Mold processing</a:t>
                </a:r>
                <a:endPar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rPr>
                  <a:t>Small batch production</a:t>
                </a:r>
                <a:endPar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rPr>
                  <a:t>Mass production</a:t>
                </a:r>
                <a:endParaRPr lang="en-US" sz="11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sp>
            <p:nvSpPr>
              <p:cNvPr id="99" name="流程图: 离页连接符 98"/>
              <p:cNvSpPr/>
              <p:nvPr/>
            </p:nvSpPr>
            <p:spPr>
              <a:xfrm>
                <a:off x="5474341" y="3070345"/>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100" name="文本框 99"/>
              <p:cNvSpPr txBox="1"/>
              <p:nvPr/>
            </p:nvSpPr>
            <p:spPr>
              <a:xfrm>
                <a:off x="5450064" y="3040096"/>
                <a:ext cx="1059650" cy="179943"/>
              </a:xfrm>
              <a:prstGeom prst="rect">
                <a:avLst/>
              </a:prstGeom>
              <a:noFill/>
            </p:spPr>
            <p:txBody>
              <a:bodyPr wrap="square" rtlCol="0">
                <a:spAutoFit/>
              </a:bodyPr>
              <a:lstStyle/>
              <a:p>
                <a:r>
                  <a:rPr lang="en-US" sz="1335" b="1" dirty="0">
                    <a:latin typeface="Microsoft YaHei" panose="020B0503020204020204" charset="-122"/>
                    <a:ea typeface="Microsoft YaHei" panose="020B0503020204020204" charset="-122"/>
                    <a:cs typeface="+mn-ea"/>
                    <a:sym typeface="+mn-lt"/>
                  </a:rPr>
                  <a:t>Manufacture</a:t>
                </a:r>
                <a:endParaRPr lang="en-US" sz="1335" b="1" dirty="0">
                  <a:latin typeface="Microsoft YaHei" panose="020B0503020204020204" charset="-122"/>
                  <a:ea typeface="Microsoft YaHei" panose="020B0503020204020204" charset="-122"/>
                  <a:cs typeface="+mn-ea"/>
                  <a:sym typeface="+mn-lt"/>
                </a:endParaRPr>
              </a:p>
            </p:txBody>
          </p:sp>
          <p:sp>
            <p:nvSpPr>
              <p:cNvPr id="101" name="流程图: 离页连接符 100"/>
              <p:cNvSpPr/>
              <p:nvPr/>
            </p:nvSpPr>
            <p:spPr>
              <a:xfrm>
                <a:off x="4509850" y="3075450"/>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102" name="文本框 101"/>
              <p:cNvSpPr txBox="1"/>
              <p:nvPr/>
            </p:nvSpPr>
            <p:spPr>
              <a:xfrm>
                <a:off x="4442596" y="3045201"/>
                <a:ext cx="1101198" cy="304519"/>
              </a:xfrm>
              <a:prstGeom prst="rect">
                <a:avLst/>
              </a:prstGeom>
              <a:noFill/>
            </p:spPr>
            <p:txBody>
              <a:bodyPr wrap="square" rtlCol="0">
                <a:spAutoFit/>
              </a:bodyPr>
              <a:lstStyle/>
              <a:p>
                <a:pPr algn="ctr"/>
                <a:r>
                  <a:rPr lang="en-US" sz="1335" b="1" dirty="0">
                    <a:latin typeface="Microsoft YaHei" panose="020B0503020204020204" charset="-122"/>
                    <a:ea typeface="Microsoft YaHei" panose="020B0503020204020204" charset="-122"/>
                    <a:cs typeface="+mn-ea"/>
                    <a:sym typeface="+mn-lt"/>
                  </a:rPr>
                  <a:t>Prototype making</a:t>
                </a:r>
                <a:endParaRPr lang="en-US" sz="1335" b="1" dirty="0">
                  <a:latin typeface="Microsoft YaHei" panose="020B0503020204020204" charset="-122"/>
                  <a:ea typeface="Microsoft YaHei" panose="020B0503020204020204" charset="-122"/>
                  <a:cs typeface="+mn-ea"/>
                  <a:sym typeface="+mn-lt"/>
                </a:endParaRPr>
              </a:p>
            </p:txBody>
          </p:sp>
          <p:sp>
            <p:nvSpPr>
              <p:cNvPr id="103" name="文本框 102"/>
              <p:cNvSpPr txBox="1"/>
              <p:nvPr/>
            </p:nvSpPr>
            <p:spPr>
              <a:xfrm>
                <a:off x="4513738" y="3372137"/>
                <a:ext cx="1007469" cy="893948"/>
              </a:xfrm>
              <a:prstGeom prst="rect">
                <a:avLst/>
              </a:prstGeom>
              <a:noFill/>
            </p:spPr>
            <p:txBody>
              <a:bodyPr wrap="square" rtlCol="0">
                <a:spAutoFit/>
              </a:bodyPr>
              <a:lstStyle/>
              <a:p>
                <a:pPr algn="ctr">
                  <a:lnSpc>
                    <a:spcPct val="150000"/>
                  </a:lnSpc>
                </a:pPr>
                <a:r>
                  <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rPr>
                  <a:t>Digital prototype</a:t>
                </a:r>
                <a:endPar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rPr>
                  <a:t>Engineering prototype</a:t>
                </a:r>
                <a:endPar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rPr>
                  <a:t>Prototype test</a:t>
                </a:r>
                <a:endParaRPr lang="en-US" sz="12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grpSp>
        <p:grpSp>
          <p:nvGrpSpPr>
            <p:cNvPr id="104" name="组合 103"/>
            <p:cNvGrpSpPr/>
            <p:nvPr/>
          </p:nvGrpSpPr>
          <p:grpSpPr>
            <a:xfrm>
              <a:off x="6260625" y="2136175"/>
              <a:ext cx="1014403" cy="1311338"/>
              <a:chOff x="6403466" y="2182256"/>
              <a:chExt cx="1014403" cy="1311335"/>
            </a:xfrm>
          </p:grpSpPr>
          <p:sp>
            <p:nvSpPr>
              <p:cNvPr id="105" name="文本框 104"/>
              <p:cNvSpPr txBox="1"/>
              <p:nvPr/>
            </p:nvSpPr>
            <p:spPr>
              <a:xfrm>
                <a:off x="6410400" y="2559667"/>
                <a:ext cx="1007469" cy="933924"/>
              </a:xfrm>
              <a:prstGeom prst="rect">
                <a:avLst/>
              </a:prstGeom>
              <a:noFill/>
            </p:spPr>
            <p:txBody>
              <a:bodyPr wrap="square" rtlCol="0">
                <a:spAutoFit/>
              </a:bodyPr>
              <a:lstStyle/>
              <a:p>
                <a:pPr algn="ctr">
                  <a:lnSpc>
                    <a:spcPct val="150000"/>
                  </a:lnSpc>
                </a:pPr>
                <a:r>
                  <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rPr>
                  <a:t>Channel recommendation</a:t>
                </a:r>
                <a:endPar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rPr>
                  <a:t>Market promotion</a:t>
                </a:r>
                <a:endPar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rPr>
                  <a:t>Investment and incubation</a:t>
                </a:r>
                <a:endParaRPr lang="en-US" sz="10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sp>
            <p:nvSpPr>
              <p:cNvPr id="106" name="流程图: 离页连接符 105"/>
              <p:cNvSpPr/>
              <p:nvPr/>
            </p:nvSpPr>
            <p:spPr>
              <a:xfrm>
                <a:off x="6443224" y="2316968"/>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107" name="文本框 106"/>
              <p:cNvSpPr txBox="1"/>
              <p:nvPr/>
            </p:nvSpPr>
            <p:spPr>
              <a:xfrm>
                <a:off x="6403466" y="2182256"/>
                <a:ext cx="965522" cy="332385"/>
              </a:xfrm>
              <a:prstGeom prst="rect">
                <a:avLst/>
              </a:prstGeom>
              <a:noFill/>
            </p:spPr>
            <p:txBody>
              <a:bodyPr wrap="square" rtlCol="0">
                <a:spAutoFit/>
              </a:bodyPr>
              <a:lstStyle/>
              <a:p>
                <a:pPr algn="ctr"/>
                <a:r>
                  <a:rPr lang="en-US" sz="1335" b="1" dirty="0">
                    <a:latin typeface="Microsoft YaHei" panose="020B0503020204020204" charset="-122"/>
                    <a:ea typeface="Microsoft YaHei" panose="020B0503020204020204" charset="-122"/>
                    <a:cs typeface="+mn-ea"/>
                    <a:sym typeface="+mn-lt"/>
                  </a:rPr>
                  <a:t>Market support</a:t>
                </a:r>
                <a:endParaRPr lang="en-US" sz="1335" b="1" dirty="0">
                  <a:latin typeface="Microsoft YaHei" panose="020B0503020204020204" charset="-122"/>
                  <a:ea typeface="Microsoft YaHei" panose="020B0503020204020204" charset="-122"/>
                  <a:cs typeface="+mn-ea"/>
                  <a:sym typeface="+mn-lt"/>
                </a:endParaRPr>
              </a:p>
            </p:txBody>
          </p:sp>
        </p:grpSp>
        <p:grpSp>
          <p:nvGrpSpPr>
            <p:cNvPr id="108" name="组合 107"/>
            <p:cNvGrpSpPr/>
            <p:nvPr/>
          </p:nvGrpSpPr>
          <p:grpSpPr>
            <a:xfrm>
              <a:off x="7897105" y="1701358"/>
              <a:ext cx="1233074" cy="1590608"/>
              <a:chOff x="8006739" y="2058933"/>
              <a:chExt cx="1233074" cy="1590608"/>
            </a:xfrm>
          </p:grpSpPr>
          <p:sp>
            <p:nvSpPr>
              <p:cNvPr id="109" name="文本框 108"/>
              <p:cNvSpPr txBox="1"/>
              <p:nvPr/>
            </p:nvSpPr>
            <p:spPr>
              <a:xfrm>
                <a:off x="8006739" y="2646082"/>
                <a:ext cx="1199044" cy="1003459"/>
              </a:xfrm>
              <a:prstGeom prst="rect">
                <a:avLst/>
              </a:prstGeom>
              <a:noFill/>
            </p:spPr>
            <p:txBody>
              <a:bodyPr wrap="square" rtlCol="0">
                <a:spAutoFit/>
              </a:bodyPr>
              <a:lstStyle/>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Patent application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Trademark application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Software copyright application</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a:p>
                <a:pPr algn="ctr">
                  <a:lnSpc>
                    <a:spcPct val="150000"/>
                  </a:lnSpc>
                </a:pPr>
                <a:r>
                  <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rPr>
                  <a:t>Intellectual property investment and financing</a:t>
                </a:r>
                <a:endParaRPr lang="en-US" sz="900" dirty="0">
                  <a:solidFill>
                    <a:schemeClr val="tx1">
                      <a:lumMod val="75000"/>
                      <a:lumOff val="25000"/>
                    </a:schemeClr>
                  </a:solidFill>
                  <a:latin typeface="Microsoft YaHei" panose="020B0503020204020204" charset="-122"/>
                  <a:ea typeface="Microsoft YaHei" panose="020B0503020204020204" charset="-122"/>
                  <a:cs typeface="+mn-ea"/>
                  <a:sym typeface="+mn-lt"/>
                </a:endParaRPr>
              </a:p>
            </p:txBody>
          </p:sp>
          <p:sp>
            <p:nvSpPr>
              <p:cNvPr id="110" name="流程图: 离页连接符 109"/>
              <p:cNvSpPr/>
              <p:nvPr/>
            </p:nvSpPr>
            <p:spPr>
              <a:xfrm>
                <a:off x="8036996" y="2058933"/>
                <a:ext cx="940214" cy="212450"/>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charset="-122"/>
                  <a:ea typeface="Microsoft YaHei" panose="020B0503020204020204" charset="-122"/>
                  <a:cs typeface="+mn-ea"/>
                  <a:sym typeface="+mn-lt"/>
                </a:endParaRPr>
              </a:p>
            </p:txBody>
          </p:sp>
          <p:sp>
            <p:nvSpPr>
              <p:cNvPr id="111" name="文本框 110"/>
              <p:cNvSpPr txBox="1"/>
              <p:nvPr/>
            </p:nvSpPr>
            <p:spPr>
              <a:xfrm>
                <a:off x="8128299" y="2222486"/>
                <a:ext cx="1111514" cy="292749"/>
              </a:xfrm>
              <a:prstGeom prst="rect">
                <a:avLst/>
              </a:prstGeom>
              <a:noFill/>
            </p:spPr>
            <p:txBody>
              <a:bodyPr wrap="square" rtlCol="0">
                <a:spAutoFit/>
              </a:bodyPr>
              <a:lstStyle/>
              <a:p>
                <a:r>
                  <a:rPr lang="en-US" sz="1100" b="1" dirty="0">
                    <a:latin typeface="Microsoft YaHei" panose="020B0503020204020204" charset="-122"/>
                    <a:ea typeface="Microsoft YaHei" panose="020B0503020204020204" charset="-122"/>
                    <a:cs typeface="+mn-ea"/>
                    <a:sym typeface="+mn-lt"/>
                  </a:rPr>
                  <a:t>Intellectual property rights</a:t>
                </a:r>
                <a:endParaRPr lang="en-US" sz="1100" b="1" dirty="0">
                  <a:latin typeface="Microsoft YaHei" panose="020B0503020204020204" charset="-122"/>
                  <a:ea typeface="Microsoft YaHei" panose="020B0503020204020204" charset="-122"/>
                  <a:cs typeface="+mn-ea"/>
                  <a:sym typeface="+mn-lt"/>
                </a:endParaRPr>
              </a:p>
            </p:txBody>
          </p:sp>
        </p:grpSp>
        <p:sp>
          <p:nvSpPr>
            <p:cNvPr id="112" name="文本框 111"/>
            <p:cNvSpPr txBox="1"/>
            <p:nvPr/>
          </p:nvSpPr>
          <p:spPr>
            <a:xfrm>
              <a:off x="6497393" y="4133611"/>
              <a:ext cx="2648820" cy="414814"/>
            </a:xfrm>
            <a:prstGeom prst="rect">
              <a:avLst/>
            </a:prstGeom>
            <a:noFill/>
            <a:extLst>
              <a:ext uri="{909E8E84-426E-40DD-AFC4-6F175D3DCCD1}">
                <a14:hiddenFill xmlns:a14="http://schemas.microsoft.com/office/drawing/2010/main">
                  <a:solidFill>
                    <a:srgbClr val="F05604"/>
                  </a:solidFill>
                </a14:hiddenFill>
              </a:ext>
            </a:extLst>
          </p:spPr>
          <p:txBody>
            <a:bodyPr wrap="square" rtlCol="0">
              <a:spAutoFit/>
            </a:bodyPr>
            <a:lstStyle/>
            <a:p>
              <a:r>
                <a:rPr lang="en-US" sz="1000" dirty="0">
                  <a:latin typeface="Microsoft YaHei" panose="020B0503020204020204" charset="-122"/>
                  <a:ea typeface="Microsoft YaHei" panose="020B0503020204020204" charset="-122"/>
                </a:rPr>
                <a:t>Provide one-stop customized product R&amp;D design overall solution for enterprises in industrial field</a:t>
              </a:r>
              <a:endParaRPr lang="en-US" sz="1000" dirty="0">
                <a:latin typeface="Microsoft YaHei" panose="020B0503020204020204" charset="-122"/>
                <a:ea typeface="Microsoft YaHei" panose="020B0503020204020204" charset="-122"/>
              </a:endParaRPr>
            </a:p>
            <a:p>
              <a:endParaRPr lang="en-US" sz="1000" dirty="0">
                <a:latin typeface="Microsoft YaHei" panose="020B0503020204020204" charset="-122"/>
                <a:ea typeface="Microsoft YaHei" panose="020B0503020204020204" charset="-122"/>
              </a:endParaRPr>
            </a:p>
          </p:txBody>
        </p:sp>
        <p:pic>
          <p:nvPicPr>
            <p:cNvPr id="113" name="图片 112"/>
            <p:cNvPicPr>
              <a:picLocks noChangeAspect="1"/>
            </p:cNvPicPr>
            <p:nvPr/>
          </p:nvPicPr>
          <p:blipFill rotWithShape="1">
            <a:blip r:embed="rId1" cstate="screen"/>
            <a:srcRect b="42173"/>
            <a:stretch>
              <a:fillRect/>
            </a:stretch>
          </p:blipFill>
          <p:spPr>
            <a:xfrm>
              <a:off x="7034648" y="3739542"/>
              <a:ext cx="1088379" cy="256718"/>
            </a:xfrm>
            <a:prstGeom prst="rect">
              <a:avLst/>
            </a:prstGeom>
          </p:spPr>
        </p:pic>
      </p:grpSp>
      <p:sp>
        <p:nvSpPr>
          <p:cNvPr id="116" name="矩形 47"/>
          <p:cNvSpPr>
            <a:spLocks noChangeArrowheads="1"/>
          </p:cNvSpPr>
          <p:nvPr/>
        </p:nvSpPr>
        <p:spPr bwMode="auto">
          <a:xfrm>
            <a:off x="578061" y="995669"/>
            <a:ext cx="9776436" cy="1066800"/>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indent="360045">
              <a:lnSpc>
                <a:spcPct val="140000"/>
              </a:lnSpc>
              <a:spcBef>
                <a:spcPts val="0"/>
              </a:spcBef>
              <a:buNone/>
            </a:pPr>
            <a:r>
              <a:rPr lang="en-US" sz="1100" b="1" dirty="0">
                <a:solidFill>
                  <a:schemeClr val="tx1">
                    <a:lumMod val="75000"/>
                    <a:lumOff val="25000"/>
                  </a:schemeClr>
                </a:solidFill>
              </a:rPr>
              <a:t>The platform effectively realizes collaborative innovation between manufacturers and R&amp;D and design institutions. </a:t>
            </a:r>
            <a:r>
              <a:rPr lang="en-US" sz="1100" dirty="0">
                <a:solidFill>
                  <a:schemeClr val="tx1">
                    <a:lumMod val="75000"/>
                    <a:lumOff val="25000"/>
                  </a:schemeClr>
                </a:solidFill>
              </a:rPr>
              <a:t>For example, the </a:t>
            </a:r>
            <a:r>
              <a:rPr lang="en-US" sz="1100" dirty="0" err="1">
                <a:solidFill>
                  <a:schemeClr val="tx1">
                    <a:lumMod val="75000"/>
                    <a:lumOff val="25000"/>
                  </a:schemeClr>
                </a:solidFill>
              </a:rPr>
              <a:t>Uniorange</a:t>
            </a:r>
            <a:r>
              <a:rPr lang="en-US" sz="1100" dirty="0">
                <a:solidFill>
                  <a:schemeClr val="tx1">
                    <a:lumMod val="75000"/>
                    <a:lumOff val="25000"/>
                  </a:schemeClr>
                </a:solidFill>
              </a:rPr>
              <a:t> industrial product collaborative R&amp;D platform has gathered more than 9,000 manufacturers and 250,000 engineers, designers and experts at home and abroad. It took only two years for the platform to release more than 8,000 R&amp;D projects, more than 400 R&amp;D achievements and more than 30 patents at home and abroad.</a:t>
            </a:r>
            <a:endParaRPr lang="en-US" sz="1100" dirty="0">
              <a:solidFill>
                <a:schemeClr val="tx1">
                  <a:lumMod val="75000"/>
                  <a:lumOff val="25000"/>
                </a:schemeClr>
              </a:solidFill>
            </a:endParaRPr>
          </a:p>
        </p:txBody>
      </p:sp>
      <p:sp>
        <p:nvSpPr>
          <p:cNvPr id="115" name="文本框 11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52837" y="1044540"/>
            <a:ext cx="10630077" cy="5357225"/>
          </a:xfrm>
          <a:prstGeom prst="rect">
            <a:avLst/>
          </a:prstGeom>
        </p:spPr>
      </p:pic>
      <p:sp>
        <p:nvSpPr>
          <p:cNvPr id="6" name="文本框 5"/>
          <p:cNvSpPr txBox="1"/>
          <p:nvPr/>
        </p:nvSpPr>
        <p:spPr>
          <a:xfrm>
            <a:off x="2219124" y="6417008"/>
            <a:ext cx="9794680" cy="297180"/>
          </a:xfrm>
          <a:prstGeom prst="rect">
            <a:avLst/>
          </a:prstGeom>
          <a:noFill/>
        </p:spPr>
        <p:txBody>
          <a:bodyPr wrap="square">
            <a:spAutoFit/>
          </a:bodyPr>
          <a:lstStyle/>
          <a:p>
            <a:r>
              <a:rPr lang="en-US" altLang="zh-CN" sz="1335" b="1" dirty="0">
                <a:solidFill>
                  <a:schemeClr val="tx2">
                    <a:lumMod val="50000"/>
                  </a:schemeClr>
                </a:solidFill>
                <a:latin typeface="楷体" panose="02010609060101010101" pitchFamily="49" charset="-122"/>
                <a:ea typeface="楷体" panose="02010609060101010101" pitchFamily="49" charset="-122"/>
                <a:cs typeface="Times New Roman" panose="02020603050405020304" pitchFamily="18" charset="0"/>
              </a:rPr>
              <a:t>Figure  Comparison between traditional cross-border e-commerce and full-link cross-border trade platform</a:t>
            </a:r>
            <a:endParaRPr lang="zh-CN" altLang="en-US" sz="1335" b="1" dirty="0">
              <a:solidFill>
                <a:schemeClr val="tx2">
                  <a:lumMod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2546767" y="1054700"/>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t>Customer service link</a:t>
            </a:r>
            <a:endParaRPr lang="zh-CN" altLang="en-US" sz="1200" dirty="0"/>
          </a:p>
        </p:txBody>
      </p:sp>
      <p:sp>
        <p:nvSpPr>
          <p:cNvPr id="7" name="文本框 6"/>
          <p:cNvSpPr txBox="1"/>
          <p:nvPr/>
        </p:nvSpPr>
        <p:spPr>
          <a:xfrm>
            <a:off x="4032717" y="1116452"/>
            <a:ext cx="977973" cy="18415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Logistics link</a:t>
            </a:r>
            <a:endParaRPr lang="zh-CN" altLang="en-US" sz="1200" dirty="0"/>
          </a:p>
        </p:txBody>
      </p:sp>
      <p:sp>
        <p:nvSpPr>
          <p:cNvPr id="8" name="文本框 7"/>
          <p:cNvSpPr txBox="1"/>
          <p:nvPr/>
        </p:nvSpPr>
        <p:spPr>
          <a:xfrm>
            <a:off x="5525361" y="1119117"/>
            <a:ext cx="977973" cy="18415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Payment link</a:t>
            </a:r>
            <a:endParaRPr lang="zh-CN" altLang="en-US" sz="1200" dirty="0"/>
          </a:p>
        </p:txBody>
      </p:sp>
      <p:sp>
        <p:nvSpPr>
          <p:cNvPr id="9" name="文本框 8"/>
          <p:cNvSpPr txBox="1"/>
          <p:nvPr/>
        </p:nvSpPr>
        <p:spPr>
          <a:xfrm>
            <a:off x="7011312" y="1054796"/>
            <a:ext cx="1128877"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t>Customs clearance link</a:t>
            </a:r>
            <a:endParaRPr lang="zh-CN" altLang="en-US" sz="1200" dirty="0"/>
          </a:p>
        </p:txBody>
      </p:sp>
      <p:sp>
        <p:nvSpPr>
          <p:cNvPr id="10" name="文本框 9"/>
          <p:cNvSpPr txBox="1"/>
          <p:nvPr/>
        </p:nvSpPr>
        <p:spPr>
          <a:xfrm>
            <a:off x="8503956" y="1121341"/>
            <a:ext cx="1141277" cy="18415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Tax rebate link</a:t>
            </a:r>
            <a:endParaRPr lang="zh-CN" altLang="en-US" sz="1200" dirty="0"/>
          </a:p>
        </p:txBody>
      </p:sp>
      <p:sp>
        <p:nvSpPr>
          <p:cNvPr id="11" name="文本框 10"/>
          <p:cNvSpPr txBox="1"/>
          <p:nvPr/>
        </p:nvSpPr>
        <p:spPr>
          <a:xfrm>
            <a:off x="10095647" y="1120705"/>
            <a:ext cx="977973" cy="18415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Financial link</a:t>
            </a:r>
            <a:endParaRPr lang="zh-CN" altLang="en-US" sz="1200" dirty="0"/>
          </a:p>
        </p:txBody>
      </p:sp>
      <p:sp>
        <p:nvSpPr>
          <p:cNvPr id="12" name="文本框 11"/>
          <p:cNvSpPr txBox="1"/>
          <p:nvPr/>
        </p:nvSpPr>
        <p:spPr>
          <a:xfrm>
            <a:off x="3698240" y="2161247"/>
            <a:ext cx="1312451" cy="738505"/>
          </a:xfrm>
          <a:prstGeom prst="rect">
            <a:avLst/>
          </a:prstGeom>
          <a:blipFill>
            <a:blip r:embed="rId2"/>
            <a:stretch>
              <a:fillRect/>
            </a:stretch>
          </a:blipFill>
          <a:ln>
            <a:noFill/>
          </a:ln>
        </p:spPr>
        <p:txBody>
          <a:bodyPr wrap="square" lIns="0" tIns="0" rIns="0" bIns="0" rtlCol="0">
            <a:spAutoFit/>
          </a:bodyPr>
          <a:lstStyle/>
          <a:p>
            <a:pPr algn="ctr"/>
            <a:r>
              <a:rPr lang="en-US" altLang="zh-CN" sz="1200" dirty="0"/>
              <a:t>Merchants choose third-party logistics companies on their own</a:t>
            </a:r>
            <a:endParaRPr lang="zh-CN" altLang="en-US" sz="1200" dirty="0"/>
          </a:p>
        </p:txBody>
      </p:sp>
      <p:sp>
        <p:nvSpPr>
          <p:cNvPr id="13" name="文本框 12"/>
          <p:cNvSpPr txBox="1"/>
          <p:nvPr/>
        </p:nvSpPr>
        <p:spPr>
          <a:xfrm>
            <a:off x="2286000" y="2253580"/>
            <a:ext cx="1055860" cy="55372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Ordinary online communication tool</a:t>
            </a:r>
            <a:endParaRPr lang="zh-CN" altLang="en-US" sz="1200" dirty="0"/>
          </a:p>
        </p:txBody>
      </p:sp>
      <p:sp>
        <p:nvSpPr>
          <p:cNvPr id="14" name="文本框 13"/>
          <p:cNvSpPr txBox="1"/>
          <p:nvPr/>
        </p:nvSpPr>
        <p:spPr>
          <a:xfrm>
            <a:off x="741680" y="4246392"/>
            <a:ext cx="1116820" cy="617220"/>
          </a:xfrm>
          <a:prstGeom prst="rect">
            <a:avLst/>
          </a:prstGeom>
          <a:blipFill>
            <a:blip r:embed="rId2"/>
            <a:stretch>
              <a:fillRect/>
            </a:stretch>
          </a:blipFill>
          <a:ln>
            <a:noFill/>
          </a:ln>
        </p:spPr>
        <p:txBody>
          <a:bodyPr wrap="square" lIns="0" tIns="0" rIns="0" bIns="0" rtlCol="0">
            <a:spAutoFit/>
          </a:bodyPr>
          <a:lstStyle/>
          <a:p>
            <a:pPr algn="ctr"/>
            <a:r>
              <a:rPr lang="en-US" altLang="zh-CN" sz="1335" dirty="0"/>
              <a:t>Full-link cross-border trade platform</a:t>
            </a:r>
            <a:endParaRPr lang="zh-CN" altLang="en-US" sz="1335" dirty="0"/>
          </a:p>
        </p:txBody>
      </p:sp>
      <p:sp>
        <p:nvSpPr>
          <p:cNvPr id="15" name="文本框 14"/>
          <p:cNvSpPr txBox="1"/>
          <p:nvPr/>
        </p:nvSpPr>
        <p:spPr>
          <a:xfrm>
            <a:off x="811103" y="2231320"/>
            <a:ext cx="977973" cy="553720"/>
          </a:xfrm>
          <a:prstGeom prst="rect">
            <a:avLst/>
          </a:prstGeom>
          <a:blipFill>
            <a:blip r:embed="rId2"/>
            <a:stretch>
              <a:fillRect/>
            </a:stretch>
          </a:blipFill>
          <a:ln>
            <a:noFill/>
          </a:ln>
        </p:spPr>
        <p:txBody>
          <a:bodyPr wrap="square" lIns="0" tIns="0" rIns="0" bIns="0" rtlCol="0">
            <a:spAutoFit/>
          </a:bodyPr>
          <a:lstStyle/>
          <a:p>
            <a:pPr algn="ctr"/>
            <a:r>
              <a:rPr lang="en-US" altLang="zh-CN" sz="1200" dirty="0"/>
              <a:t>Traditional cross-border e-commerce</a:t>
            </a:r>
            <a:endParaRPr lang="zh-CN" altLang="en-US" sz="1200" dirty="0"/>
          </a:p>
        </p:txBody>
      </p:sp>
      <p:sp>
        <p:nvSpPr>
          <p:cNvPr id="16" name="文本框 15"/>
          <p:cNvSpPr txBox="1"/>
          <p:nvPr/>
        </p:nvSpPr>
        <p:spPr>
          <a:xfrm>
            <a:off x="5190884" y="1931268"/>
            <a:ext cx="1312451" cy="1292225"/>
          </a:xfrm>
          <a:prstGeom prst="rect">
            <a:avLst/>
          </a:prstGeom>
          <a:blipFill>
            <a:blip r:embed="rId2"/>
            <a:stretch>
              <a:fillRect/>
            </a:stretch>
          </a:blipFill>
          <a:ln>
            <a:noFill/>
          </a:ln>
        </p:spPr>
        <p:txBody>
          <a:bodyPr wrap="square" lIns="0" tIns="0" rIns="0" bIns="0" rtlCol="0">
            <a:spAutoFit/>
          </a:bodyPr>
          <a:lstStyle/>
          <a:p>
            <a:pPr algn="ctr"/>
            <a:r>
              <a:rPr lang="en-US" altLang="zh-CN" sz="1200" dirty="0"/>
              <a:t>Mainly offline payment such as wire transfer, Western Union, bank transfer, or credit card, online bank payment </a:t>
            </a:r>
            <a:endParaRPr lang="zh-CN" altLang="en-US" sz="1200" dirty="0"/>
          </a:p>
        </p:txBody>
      </p:sp>
      <p:sp>
        <p:nvSpPr>
          <p:cNvPr id="18" name="文本框 17"/>
          <p:cNvSpPr txBox="1"/>
          <p:nvPr/>
        </p:nvSpPr>
        <p:spPr>
          <a:xfrm>
            <a:off x="2115967" y="3637125"/>
            <a:ext cx="1312451" cy="1292225"/>
          </a:xfrm>
          <a:prstGeom prst="rect">
            <a:avLst/>
          </a:prstGeom>
          <a:blipFill>
            <a:blip r:embed="rId2"/>
            <a:stretch>
              <a:fillRect/>
            </a:stretch>
          </a:blipFill>
          <a:ln>
            <a:noFill/>
          </a:ln>
        </p:spPr>
        <p:txBody>
          <a:bodyPr wrap="square" lIns="0" tIns="0" rIns="0" bIns="0" rtlCol="0">
            <a:spAutoFit/>
          </a:bodyPr>
          <a:lstStyle/>
          <a:p>
            <a:pPr algn="just"/>
            <a:r>
              <a:rPr lang="en-US" altLang="zh-CN" sz="1200" b="0" i="0" dirty="0">
                <a:solidFill>
                  <a:srgbClr val="000000"/>
                </a:solidFill>
                <a:effectLst/>
                <a:latin typeface="Roboto" panose="02000000000000000000" pitchFamily="2" charset="0"/>
              </a:rPr>
              <a:t>Intellectualize online communication tools, provide multilingual real-time communication tools, and upgrade online translation services.</a:t>
            </a:r>
            <a:endParaRPr lang="zh-CN" altLang="en-US" sz="1200" dirty="0"/>
          </a:p>
        </p:txBody>
      </p:sp>
      <p:sp>
        <p:nvSpPr>
          <p:cNvPr id="20" name="文本框 19"/>
          <p:cNvSpPr txBox="1"/>
          <p:nvPr/>
        </p:nvSpPr>
        <p:spPr>
          <a:xfrm>
            <a:off x="6642331" y="3319212"/>
            <a:ext cx="1312451" cy="2461895"/>
          </a:xfrm>
          <a:prstGeom prst="rect">
            <a:avLst/>
          </a:prstGeom>
          <a:blipFill>
            <a:blip r:embed="rId2"/>
            <a:stretch>
              <a:fillRect/>
            </a:stretch>
          </a:blipFill>
          <a:ln>
            <a:noFill/>
          </a:ln>
        </p:spPr>
        <p:txBody>
          <a:bodyPr wrap="square" lIns="0" tIns="0" rIns="0" bIns="0" rtlCol="0">
            <a:spAutoFit/>
          </a:bodyPr>
          <a:lstStyle/>
          <a:p>
            <a:pPr algn="ctr"/>
            <a:r>
              <a:rPr lang="en-US" altLang="zh-CN" sz="1065" dirty="0"/>
              <a:t>Create a one-stop intelligent customs declaration platform for foreign trade enterprises, customs brokers and freight forwarders, and realize the functions of image and text recognition, intelligent recording, automatic follow-up, whole-process visualization, data docking, document management, etc.</a:t>
            </a:r>
            <a:endParaRPr lang="zh-CN" altLang="en-US" sz="1065" dirty="0"/>
          </a:p>
        </p:txBody>
      </p:sp>
      <p:sp>
        <p:nvSpPr>
          <p:cNvPr id="21" name="文本框 20"/>
          <p:cNvSpPr txBox="1"/>
          <p:nvPr/>
        </p:nvSpPr>
        <p:spPr>
          <a:xfrm>
            <a:off x="8140189" y="3680689"/>
            <a:ext cx="1312451" cy="1661795"/>
          </a:xfrm>
          <a:prstGeom prst="rect">
            <a:avLst/>
          </a:prstGeom>
          <a:blipFill>
            <a:blip r:embed="rId2"/>
            <a:stretch>
              <a:fillRect/>
            </a:stretch>
          </a:blipFill>
          <a:ln>
            <a:noFill/>
          </a:ln>
        </p:spPr>
        <p:txBody>
          <a:bodyPr wrap="square" lIns="0" tIns="0" rIns="0" bIns="0" rtlCol="0">
            <a:spAutoFit/>
          </a:bodyPr>
          <a:lstStyle/>
          <a:p>
            <a:pPr algn="ctr"/>
            <a:r>
              <a:rPr lang="en-US" altLang="zh-CN" sz="1200" b="0" i="0" dirty="0">
                <a:solidFill>
                  <a:srgbClr val="000000"/>
                </a:solidFill>
                <a:effectLst/>
                <a:latin typeface="Roboto" panose="02000000000000000000" pitchFamily="2" charset="0"/>
              </a:rPr>
              <a:t>On September 11th, 2020, digital filing documents were piloted at Zhejiang Electronic Port and </a:t>
            </a:r>
            <a:r>
              <a:rPr lang="en-US" altLang="zh-CN" sz="1200" b="0" i="0" dirty="0" err="1">
                <a:solidFill>
                  <a:srgbClr val="000000"/>
                </a:solidFill>
                <a:effectLst/>
                <a:latin typeface="Roboto" panose="02000000000000000000" pitchFamily="2" charset="0"/>
              </a:rPr>
              <a:t>Yiwu</a:t>
            </a:r>
            <a:r>
              <a:rPr lang="en-US" altLang="zh-CN" sz="1200" b="0" i="0" dirty="0">
                <a:solidFill>
                  <a:srgbClr val="000000"/>
                </a:solidFill>
                <a:effectLst/>
                <a:latin typeface="Roboto" panose="02000000000000000000" pitchFamily="2" charset="0"/>
              </a:rPr>
              <a:t> and Ningbo Electronic Ports through Alibaba International Station.</a:t>
            </a:r>
            <a:endParaRPr lang="zh-CN" altLang="en-US" sz="1200" dirty="0"/>
          </a:p>
        </p:txBody>
      </p:sp>
      <p:sp>
        <p:nvSpPr>
          <p:cNvPr id="22" name="文本框 21"/>
          <p:cNvSpPr txBox="1"/>
          <p:nvPr/>
        </p:nvSpPr>
        <p:spPr>
          <a:xfrm>
            <a:off x="9638048" y="3433512"/>
            <a:ext cx="1435572" cy="2215515"/>
          </a:xfrm>
          <a:prstGeom prst="rect">
            <a:avLst/>
          </a:prstGeom>
          <a:blipFill>
            <a:blip r:embed="rId2"/>
            <a:stretch>
              <a:fillRect/>
            </a:stretch>
          </a:blipFill>
          <a:ln>
            <a:noFill/>
          </a:ln>
        </p:spPr>
        <p:txBody>
          <a:bodyPr wrap="square" lIns="0" tIns="0" rIns="0" bIns="0" rtlCol="0">
            <a:spAutoFit/>
          </a:bodyPr>
          <a:lstStyle/>
          <a:p>
            <a:pPr algn="ctr"/>
            <a:r>
              <a:rPr lang="en-US" altLang="zh-CN" sz="1200" dirty="0"/>
              <a:t>Recruit high-standard finance and tax service providers/accounting firms, and provide high-quality financial and tax compliance services such as agency bookkeeping, daily tax declaration and tax refund declaration for platform customers.</a:t>
            </a:r>
            <a:endParaRPr lang="zh-CN" altLang="en-US" sz="1200" dirty="0"/>
          </a:p>
        </p:txBody>
      </p:sp>
      <p:sp>
        <p:nvSpPr>
          <p:cNvPr id="23" name="文本框 22"/>
          <p:cNvSpPr txBox="1"/>
          <p:nvPr/>
        </p:nvSpPr>
        <p:spPr>
          <a:xfrm>
            <a:off x="7294880" y="2342517"/>
            <a:ext cx="529255" cy="225425"/>
          </a:xfrm>
          <a:prstGeom prst="rect">
            <a:avLst/>
          </a:prstGeom>
          <a:blipFill>
            <a:blip r:embed="rId2"/>
            <a:stretch>
              <a:fillRect/>
            </a:stretch>
          </a:blipFill>
          <a:ln>
            <a:noFill/>
          </a:ln>
        </p:spPr>
        <p:txBody>
          <a:bodyPr wrap="square" lIns="0" tIns="0" rIns="0" bIns="0" rtlCol="0">
            <a:spAutoFit/>
          </a:bodyPr>
          <a:lstStyle/>
          <a:p>
            <a:pPr algn="ctr"/>
            <a:r>
              <a:rPr lang="en-US" altLang="zh-CN" sz="1465" dirty="0"/>
              <a:t>None</a:t>
            </a:r>
            <a:endParaRPr lang="zh-CN" altLang="en-US" sz="1465" dirty="0"/>
          </a:p>
        </p:txBody>
      </p:sp>
      <p:sp>
        <p:nvSpPr>
          <p:cNvPr id="24" name="文本框 23"/>
          <p:cNvSpPr txBox="1"/>
          <p:nvPr/>
        </p:nvSpPr>
        <p:spPr>
          <a:xfrm>
            <a:off x="3587813" y="3360407"/>
            <a:ext cx="1467468" cy="2400300"/>
          </a:xfrm>
          <a:prstGeom prst="rect">
            <a:avLst/>
          </a:prstGeom>
          <a:blipFill>
            <a:blip r:embed="rId2"/>
            <a:stretch>
              <a:fillRect/>
            </a:stretch>
          </a:blipFill>
          <a:ln>
            <a:noFill/>
          </a:ln>
        </p:spPr>
        <p:txBody>
          <a:bodyPr wrap="square" lIns="0" tIns="0" rIns="0" bIns="0" rtlCol="0">
            <a:spAutoFit/>
          </a:bodyPr>
          <a:lstStyle/>
          <a:p>
            <a:pPr algn="just"/>
            <a:r>
              <a:rPr lang="en-US" altLang="zh-CN" sz="865" b="0" i="0" dirty="0">
                <a:solidFill>
                  <a:srgbClr val="000000"/>
                </a:solidFill>
                <a:effectLst/>
                <a:latin typeface="Roboto" panose="02000000000000000000" pitchFamily="2" charset="0"/>
              </a:rPr>
              <a:t>Build a global sea, land and air express system, launch global dedicated lines for different products, and build a digital SaaS operating system that integrates the whole cross-border freight link (customer order, freight forwarder order, freight forwarder internal management, freight forwarder capacity procurement and fund settlement), provide intelligent, serviceable and visual one-stop cross-border freight service, improving the efficiency of the whole link, so as to make both buyers and sellers truly realize digital freight performance.</a:t>
            </a:r>
            <a:endParaRPr lang="zh-CN" altLang="en-US" sz="865" dirty="0"/>
          </a:p>
        </p:txBody>
      </p:sp>
      <p:sp>
        <p:nvSpPr>
          <p:cNvPr id="25" name="文本框 24"/>
          <p:cNvSpPr txBox="1"/>
          <p:nvPr/>
        </p:nvSpPr>
        <p:spPr>
          <a:xfrm>
            <a:off x="5189132" y="3304823"/>
            <a:ext cx="1312451" cy="2461895"/>
          </a:xfrm>
          <a:prstGeom prst="rect">
            <a:avLst/>
          </a:prstGeom>
          <a:blipFill>
            <a:blip r:embed="rId2"/>
            <a:stretch>
              <a:fillRect/>
            </a:stretch>
          </a:blipFill>
          <a:ln>
            <a:noFill/>
          </a:ln>
        </p:spPr>
        <p:txBody>
          <a:bodyPr wrap="square" lIns="0" tIns="0" rIns="0" bIns="0" rtlCol="0">
            <a:spAutoFit/>
          </a:bodyPr>
          <a:lstStyle/>
          <a:p>
            <a:pPr algn="just"/>
            <a:r>
              <a:rPr lang="en-US" altLang="zh-CN" sz="1065" b="0" i="0" dirty="0">
                <a:solidFill>
                  <a:srgbClr val="000000"/>
                </a:solidFill>
                <a:effectLst/>
                <a:latin typeface="Roboto" panose="02000000000000000000" pitchFamily="2" charset="0"/>
              </a:rPr>
              <a:t>Build a global payment and settlement network, support local currency payment of major international currencies, realize local receipt in developed foreign trade countries and regions such as Europe, America, Canada and Australia, reduce exchange costs and improve the timeliness of foreign exchange settlement.</a:t>
            </a:r>
            <a:endParaRPr lang="zh-CN" altLang="en-US" sz="1065" dirty="0"/>
          </a:p>
        </p:txBody>
      </p:sp>
      <p:sp>
        <p:nvSpPr>
          <p:cNvPr id="26" name="文本框 25"/>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clrChange>
              <a:clrFrom>
                <a:srgbClr val="FFFFFF"/>
              </a:clrFrom>
              <a:clrTo>
                <a:srgbClr val="FFFFFF">
                  <a:alpha val="0"/>
                </a:srgbClr>
              </a:clrTo>
            </a:clrChange>
          </a:blip>
          <a:srcRect l="1215" t="6181" r="2072"/>
          <a:stretch>
            <a:fillRect/>
          </a:stretch>
        </p:blipFill>
        <p:spPr>
          <a:xfrm>
            <a:off x="980964" y="874112"/>
            <a:ext cx="9816663" cy="6010164"/>
          </a:xfrm>
          <a:prstGeom prst="rect">
            <a:avLst/>
          </a:prstGeom>
        </p:spPr>
      </p:pic>
      <p:sp>
        <p:nvSpPr>
          <p:cNvPr id="3" name="文本框 2"/>
          <p:cNvSpPr txBox="1"/>
          <p:nvPr/>
        </p:nvSpPr>
        <p:spPr>
          <a:xfrm>
            <a:off x="5302931" y="882837"/>
            <a:ext cx="1302815"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Open cross-border e-commerce</a:t>
            </a:r>
            <a:endParaRPr lang="zh-CN" altLang="en-US" sz="1200" dirty="0">
              <a:solidFill>
                <a:srgbClr val="FF6600"/>
              </a:solidFill>
            </a:endParaRPr>
          </a:p>
        </p:txBody>
      </p:sp>
      <p:sp>
        <p:nvSpPr>
          <p:cNvPr id="4" name="文本框 3"/>
          <p:cNvSpPr txBox="1"/>
          <p:nvPr/>
        </p:nvSpPr>
        <p:spPr>
          <a:xfrm>
            <a:off x="7437879" y="2086920"/>
            <a:ext cx="1384375"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Smart product release</a:t>
            </a:r>
            <a:endParaRPr lang="zh-CN" altLang="en-US" sz="935" dirty="0"/>
          </a:p>
        </p:txBody>
      </p:sp>
      <p:sp>
        <p:nvSpPr>
          <p:cNvPr id="5" name="文本框 4"/>
          <p:cNvSpPr txBox="1"/>
          <p:nvPr/>
        </p:nvSpPr>
        <p:spPr>
          <a:xfrm>
            <a:off x="3746665" y="4295303"/>
            <a:ext cx="9779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Live stream</a:t>
            </a:r>
            <a:endParaRPr lang="zh-CN" altLang="en-US" sz="935" dirty="0"/>
          </a:p>
        </p:txBody>
      </p:sp>
      <p:sp>
        <p:nvSpPr>
          <p:cNvPr id="6" name="文本框 5"/>
          <p:cNvSpPr txBox="1"/>
          <p:nvPr/>
        </p:nvSpPr>
        <p:spPr>
          <a:xfrm>
            <a:off x="8261388" y="882839"/>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Customer service link</a:t>
            </a:r>
            <a:endParaRPr lang="zh-CN" altLang="en-US" sz="1200" dirty="0">
              <a:solidFill>
                <a:srgbClr val="FF6600"/>
              </a:solidFill>
            </a:endParaRPr>
          </a:p>
        </p:txBody>
      </p:sp>
      <p:sp>
        <p:nvSpPr>
          <p:cNvPr id="7" name="文本框 6"/>
          <p:cNvSpPr txBox="1"/>
          <p:nvPr/>
        </p:nvSpPr>
        <p:spPr>
          <a:xfrm>
            <a:off x="2749464" y="4591264"/>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Order generation</a:t>
            </a:r>
            <a:endParaRPr lang="zh-CN" altLang="en-US" sz="1200" dirty="0">
              <a:solidFill>
                <a:srgbClr val="FF6600"/>
              </a:solidFill>
            </a:endParaRPr>
          </a:p>
        </p:txBody>
      </p:sp>
      <p:sp>
        <p:nvSpPr>
          <p:cNvPr id="9" name="文本框 8"/>
          <p:cNvSpPr txBox="1"/>
          <p:nvPr/>
        </p:nvSpPr>
        <p:spPr>
          <a:xfrm>
            <a:off x="4556739" y="4599359"/>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Export declaration</a:t>
            </a:r>
            <a:endParaRPr lang="zh-CN" altLang="en-US" sz="1200" dirty="0">
              <a:solidFill>
                <a:srgbClr val="FF6600"/>
              </a:solidFill>
            </a:endParaRPr>
          </a:p>
        </p:txBody>
      </p:sp>
      <p:sp>
        <p:nvSpPr>
          <p:cNvPr id="10" name="文本框 9"/>
          <p:cNvSpPr txBox="1"/>
          <p:nvPr/>
        </p:nvSpPr>
        <p:spPr>
          <a:xfrm>
            <a:off x="5504232" y="2106940"/>
            <a:ext cx="781644"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Export pass</a:t>
            </a:r>
            <a:endParaRPr lang="zh-CN" altLang="en-US" sz="935" dirty="0"/>
          </a:p>
        </p:txBody>
      </p:sp>
      <p:sp>
        <p:nvSpPr>
          <p:cNvPr id="12" name="文本框 11"/>
          <p:cNvSpPr txBox="1"/>
          <p:nvPr/>
        </p:nvSpPr>
        <p:spPr>
          <a:xfrm>
            <a:off x="5725148" y="2710532"/>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Opportunity</a:t>
            </a:r>
            <a:r>
              <a:rPr lang="en-US" altLang="zh-CN" sz="1200" dirty="0"/>
              <a:t> </a:t>
            </a:r>
            <a:r>
              <a:rPr lang="en-US" altLang="zh-CN" sz="1200" dirty="0">
                <a:solidFill>
                  <a:srgbClr val="FF6600"/>
                </a:solidFill>
              </a:rPr>
              <a:t>acquisition</a:t>
            </a:r>
            <a:endParaRPr lang="zh-CN" altLang="en-US" sz="1200" dirty="0">
              <a:solidFill>
                <a:srgbClr val="FF6600"/>
              </a:solidFill>
            </a:endParaRPr>
          </a:p>
        </p:txBody>
      </p:sp>
      <p:sp>
        <p:nvSpPr>
          <p:cNvPr id="13" name="文本框 12"/>
          <p:cNvSpPr txBox="1"/>
          <p:nvPr/>
        </p:nvSpPr>
        <p:spPr>
          <a:xfrm>
            <a:off x="5852159" y="4285571"/>
            <a:ext cx="904607"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3D smart scene</a:t>
            </a:r>
            <a:endParaRPr lang="zh-CN" altLang="en-US" sz="935" dirty="0"/>
          </a:p>
        </p:txBody>
      </p:sp>
      <p:sp>
        <p:nvSpPr>
          <p:cNvPr id="14" name="文本框 13"/>
          <p:cNvSpPr txBox="1"/>
          <p:nvPr/>
        </p:nvSpPr>
        <p:spPr>
          <a:xfrm>
            <a:off x="5400307" y="2356389"/>
            <a:ext cx="865928"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err="1"/>
              <a:t>Jinpin</a:t>
            </a:r>
            <a:r>
              <a:rPr lang="en-US" altLang="zh-CN" sz="935" dirty="0"/>
              <a:t> </a:t>
            </a:r>
            <a:r>
              <a:rPr lang="en-US" altLang="zh-CN" sz="935" dirty="0" err="1"/>
              <a:t>Chengqi</a:t>
            </a:r>
            <a:endParaRPr lang="zh-CN" altLang="en-US" sz="935" dirty="0"/>
          </a:p>
        </p:txBody>
      </p:sp>
      <p:sp>
        <p:nvSpPr>
          <p:cNvPr id="15" name="文本框 14"/>
          <p:cNvSpPr txBox="1"/>
          <p:nvPr/>
        </p:nvSpPr>
        <p:spPr>
          <a:xfrm>
            <a:off x="7620000" y="2364408"/>
            <a:ext cx="1130375"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Shop management</a:t>
            </a:r>
            <a:endParaRPr lang="zh-CN" altLang="en-US" sz="935" dirty="0"/>
          </a:p>
        </p:txBody>
      </p:sp>
      <p:sp>
        <p:nvSpPr>
          <p:cNvPr id="16" name="文本框 15"/>
          <p:cNvSpPr txBox="1"/>
          <p:nvPr/>
        </p:nvSpPr>
        <p:spPr>
          <a:xfrm>
            <a:off x="8749837" y="2086920"/>
            <a:ext cx="1384375"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err="1"/>
              <a:t>Dingding</a:t>
            </a:r>
            <a:r>
              <a:rPr lang="en-US" altLang="zh-CN" sz="935" dirty="0"/>
              <a:t> KP workbench</a:t>
            </a:r>
            <a:endParaRPr lang="zh-CN" altLang="en-US" sz="935" dirty="0"/>
          </a:p>
        </p:txBody>
      </p:sp>
      <p:sp>
        <p:nvSpPr>
          <p:cNvPr id="17" name="文本框 16"/>
          <p:cNvSpPr txBox="1"/>
          <p:nvPr/>
        </p:nvSpPr>
        <p:spPr>
          <a:xfrm>
            <a:off x="8822253" y="2355792"/>
            <a:ext cx="758627"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Ali seller</a:t>
            </a:r>
            <a:endParaRPr lang="zh-CN" altLang="en-US" sz="935" dirty="0"/>
          </a:p>
        </p:txBody>
      </p:sp>
      <p:sp>
        <p:nvSpPr>
          <p:cNvPr id="18" name="文本框 17"/>
          <p:cNvSpPr txBox="1"/>
          <p:nvPr/>
        </p:nvSpPr>
        <p:spPr>
          <a:xfrm>
            <a:off x="8381087" y="2751680"/>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Commodity</a:t>
            </a:r>
            <a:r>
              <a:rPr lang="en-US" altLang="zh-CN" sz="1200" dirty="0"/>
              <a:t> </a:t>
            </a:r>
            <a:r>
              <a:rPr lang="en-US" altLang="zh-CN" sz="1200" dirty="0">
                <a:solidFill>
                  <a:srgbClr val="FF6600"/>
                </a:solidFill>
              </a:rPr>
              <a:t>management</a:t>
            </a:r>
            <a:endParaRPr lang="zh-CN" altLang="en-US" sz="1200" dirty="0">
              <a:solidFill>
                <a:srgbClr val="FF6600"/>
              </a:solidFill>
            </a:endParaRPr>
          </a:p>
        </p:txBody>
      </p:sp>
      <p:sp>
        <p:nvSpPr>
          <p:cNvPr id="19" name="文本框 18"/>
          <p:cNvSpPr txBox="1"/>
          <p:nvPr/>
        </p:nvSpPr>
        <p:spPr>
          <a:xfrm>
            <a:off x="4600759" y="4283507"/>
            <a:ext cx="702172"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t>Data staff</a:t>
            </a:r>
            <a:endParaRPr lang="zh-CN" altLang="en-US" sz="1065" dirty="0"/>
          </a:p>
        </p:txBody>
      </p:sp>
      <p:sp>
        <p:nvSpPr>
          <p:cNvPr id="20" name="文本框 19"/>
          <p:cNvSpPr txBox="1"/>
          <p:nvPr/>
        </p:nvSpPr>
        <p:spPr>
          <a:xfrm>
            <a:off x="6703487" y="3979253"/>
            <a:ext cx="9779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Shop window</a:t>
            </a:r>
            <a:endParaRPr lang="en-US" altLang="zh-CN" sz="935" dirty="0"/>
          </a:p>
        </p:txBody>
      </p:sp>
      <p:sp>
        <p:nvSpPr>
          <p:cNvPr id="21" name="文本框 20"/>
          <p:cNvSpPr txBox="1"/>
          <p:nvPr/>
        </p:nvSpPr>
        <p:spPr>
          <a:xfrm>
            <a:off x="5441648" y="4267189"/>
            <a:ext cx="297217"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t>RFQ</a:t>
            </a:r>
            <a:endParaRPr lang="zh-CN" altLang="en-US" sz="1065" dirty="0"/>
          </a:p>
        </p:txBody>
      </p:sp>
      <p:sp>
        <p:nvSpPr>
          <p:cNvPr id="22" name="文本框 21"/>
          <p:cNvSpPr txBox="1"/>
          <p:nvPr/>
        </p:nvSpPr>
        <p:spPr>
          <a:xfrm>
            <a:off x="2035701" y="3988916"/>
            <a:ext cx="1179559"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Inquiry management</a:t>
            </a:r>
            <a:endParaRPr lang="zh-CN" altLang="en-US" sz="935" dirty="0"/>
          </a:p>
        </p:txBody>
      </p:sp>
      <p:sp>
        <p:nvSpPr>
          <p:cNvPr id="23" name="文本框 22"/>
          <p:cNvSpPr txBox="1"/>
          <p:nvPr/>
        </p:nvSpPr>
        <p:spPr>
          <a:xfrm>
            <a:off x="3346840" y="3999571"/>
            <a:ext cx="486741"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IM chat</a:t>
            </a:r>
            <a:endParaRPr lang="zh-CN" altLang="en-US" sz="935" dirty="0"/>
          </a:p>
        </p:txBody>
      </p:sp>
      <p:sp>
        <p:nvSpPr>
          <p:cNvPr id="24" name="文本框 23"/>
          <p:cNvSpPr txBox="1"/>
          <p:nvPr/>
        </p:nvSpPr>
        <p:spPr>
          <a:xfrm>
            <a:off x="2807553" y="4286321"/>
            <a:ext cx="9779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Customer Pass</a:t>
            </a:r>
            <a:endParaRPr lang="zh-CN" altLang="en-US" sz="935" dirty="0"/>
          </a:p>
        </p:txBody>
      </p:sp>
      <p:sp>
        <p:nvSpPr>
          <p:cNvPr id="25" name="文本框 24"/>
          <p:cNvSpPr txBox="1"/>
          <p:nvPr/>
        </p:nvSpPr>
        <p:spPr>
          <a:xfrm>
            <a:off x="1579732" y="2732688"/>
            <a:ext cx="302935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Opportunity Communication</a:t>
            </a:r>
            <a:endParaRPr lang="en-US" altLang="zh-CN" sz="1200" dirty="0">
              <a:solidFill>
                <a:srgbClr val="FF6600"/>
              </a:solidFill>
            </a:endParaRPr>
          </a:p>
          <a:p>
            <a:pPr algn="ctr"/>
            <a:r>
              <a:rPr lang="en-US" altLang="zh-CN" sz="1200" dirty="0">
                <a:solidFill>
                  <a:srgbClr val="FF6600"/>
                </a:solidFill>
              </a:rPr>
              <a:t>/Customer Management</a:t>
            </a:r>
            <a:endParaRPr lang="zh-CN" altLang="en-US" sz="1200" dirty="0">
              <a:solidFill>
                <a:srgbClr val="FF6600"/>
              </a:solidFill>
            </a:endParaRPr>
          </a:p>
        </p:txBody>
      </p:sp>
      <p:sp>
        <p:nvSpPr>
          <p:cNvPr id="34" name="文本框 33"/>
          <p:cNvSpPr txBox="1"/>
          <p:nvPr/>
        </p:nvSpPr>
        <p:spPr>
          <a:xfrm>
            <a:off x="6769155" y="4285571"/>
            <a:ext cx="1228052"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Multimedia platform</a:t>
            </a:r>
            <a:endParaRPr lang="en-US" altLang="zh-CN" sz="935" dirty="0"/>
          </a:p>
        </p:txBody>
      </p:sp>
      <p:sp>
        <p:nvSpPr>
          <p:cNvPr id="35" name="文本框 34"/>
          <p:cNvSpPr txBox="1"/>
          <p:nvPr/>
        </p:nvSpPr>
        <p:spPr>
          <a:xfrm>
            <a:off x="5144720" y="3999771"/>
            <a:ext cx="634072"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Top booth</a:t>
            </a:r>
            <a:endParaRPr lang="en-US" altLang="zh-CN" sz="935" dirty="0"/>
          </a:p>
        </p:txBody>
      </p:sp>
      <p:sp>
        <p:nvSpPr>
          <p:cNvPr id="36" name="文本框 35"/>
          <p:cNvSpPr txBox="1"/>
          <p:nvPr/>
        </p:nvSpPr>
        <p:spPr>
          <a:xfrm>
            <a:off x="8870073" y="3922583"/>
            <a:ext cx="977973"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Commodity growth system</a:t>
            </a:r>
            <a:endParaRPr lang="en-US" altLang="zh-CN" sz="935" dirty="0"/>
          </a:p>
        </p:txBody>
      </p:sp>
      <p:sp>
        <p:nvSpPr>
          <p:cNvPr id="37" name="文本框 36"/>
          <p:cNvSpPr txBox="1"/>
          <p:nvPr/>
        </p:nvSpPr>
        <p:spPr>
          <a:xfrm>
            <a:off x="5919493" y="3979253"/>
            <a:ext cx="7747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Star show</a:t>
            </a:r>
            <a:endParaRPr lang="en-US" altLang="zh-CN" sz="935" dirty="0"/>
          </a:p>
        </p:txBody>
      </p:sp>
      <p:sp>
        <p:nvSpPr>
          <p:cNvPr id="38" name="文本框 37"/>
          <p:cNvSpPr txBox="1"/>
          <p:nvPr/>
        </p:nvSpPr>
        <p:spPr>
          <a:xfrm>
            <a:off x="8021064" y="4275728"/>
            <a:ext cx="9779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Video Center</a:t>
            </a:r>
            <a:endParaRPr lang="en-US" altLang="zh-CN" sz="935" dirty="0"/>
          </a:p>
        </p:txBody>
      </p:sp>
      <p:sp>
        <p:nvSpPr>
          <p:cNvPr id="39" name="文本框 38"/>
          <p:cNvSpPr txBox="1"/>
          <p:nvPr/>
        </p:nvSpPr>
        <p:spPr>
          <a:xfrm>
            <a:off x="7884160" y="3927956"/>
            <a:ext cx="898673"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Product management</a:t>
            </a:r>
            <a:endParaRPr lang="en-US" altLang="zh-CN" sz="935" dirty="0"/>
          </a:p>
        </p:txBody>
      </p:sp>
      <p:sp>
        <p:nvSpPr>
          <p:cNvPr id="40" name="文本框 39"/>
          <p:cNvSpPr txBox="1"/>
          <p:nvPr/>
        </p:nvSpPr>
        <p:spPr>
          <a:xfrm>
            <a:off x="2633808" y="5732377"/>
            <a:ext cx="1078780"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Credit protection service</a:t>
            </a:r>
            <a:endParaRPr lang="en-US" altLang="zh-CN" sz="935" dirty="0"/>
          </a:p>
        </p:txBody>
      </p:sp>
      <p:sp>
        <p:nvSpPr>
          <p:cNvPr id="41" name="文本框 40"/>
          <p:cNvSpPr txBox="1"/>
          <p:nvPr/>
        </p:nvSpPr>
        <p:spPr>
          <a:xfrm>
            <a:off x="3556000" y="6055017"/>
            <a:ext cx="619397"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Wire transfer</a:t>
            </a:r>
            <a:endParaRPr lang="en-US" altLang="zh-CN" sz="935" dirty="0"/>
          </a:p>
        </p:txBody>
      </p:sp>
      <p:sp>
        <p:nvSpPr>
          <p:cNvPr id="42" name="文本框 41"/>
          <p:cNvSpPr txBox="1"/>
          <p:nvPr/>
        </p:nvSpPr>
        <p:spPr>
          <a:xfrm>
            <a:off x="1579732" y="6120244"/>
            <a:ext cx="977973"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Letter of credit</a:t>
            </a:r>
            <a:endParaRPr lang="en-US" altLang="zh-CN" sz="935" dirty="0"/>
          </a:p>
        </p:txBody>
      </p:sp>
      <p:sp>
        <p:nvSpPr>
          <p:cNvPr id="43" name="文本框 42"/>
          <p:cNvSpPr txBox="1"/>
          <p:nvPr/>
        </p:nvSpPr>
        <p:spPr>
          <a:xfrm>
            <a:off x="7975579" y="4601724"/>
            <a:ext cx="977973"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Transaction complete</a:t>
            </a:r>
            <a:endParaRPr lang="zh-CN" altLang="en-US" sz="1200" dirty="0">
              <a:solidFill>
                <a:srgbClr val="FF6600"/>
              </a:solidFill>
            </a:endParaRPr>
          </a:p>
        </p:txBody>
      </p:sp>
      <p:sp>
        <p:nvSpPr>
          <p:cNvPr id="44" name="文本框 43"/>
          <p:cNvSpPr txBox="1"/>
          <p:nvPr/>
        </p:nvSpPr>
        <p:spPr>
          <a:xfrm>
            <a:off x="6266235" y="4610640"/>
            <a:ext cx="1005839" cy="368935"/>
          </a:xfrm>
          <a:prstGeom prst="rect">
            <a:avLst/>
          </a:prstGeom>
          <a:blipFill>
            <a:blip r:embed="rId2"/>
            <a:stretch>
              <a:fillRect/>
            </a:stretch>
          </a:blipFill>
          <a:ln>
            <a:noFill/>
          </a:ln>
        </p:spPr>
        <p:txBody>
          <a:bodyPr wrap="square" lIns="0" tIns="0" rIns="0" bIns="0" rtlCol="0">
            <a:spAutoFit/>
          </a:bodyPr>
          <a:lstStyle/>
          <a:p>
            <a:pPr algn="ctr"/>
            <a:r>
              <a:rPr lang="en-US" altLang="zh-CN" sz="1200" dirty="0">
                <a:solidFill>
                  <a:srgbClr val="FF6600"/>
                </a:solidFill>
              </a:rPr>
              <a:t>Cargo transportation</a:t>
            </a:r>
            <a:endParaRPr lang="zh-CN" altLang="en-US" sz="1200" dirty="0">
              <a:solidFill>
                <a:srgbClr val="FF6600"/>
              </a:solidFill>
            </a:endParaRPr>
          </a:p>
        </p:txBody>
      </p:sp>
      <p:sp>
        <p:nvSpPr>
          <p:cNvPr id="47" name="文本框 46"/>
          <p:cNvSpPr txBox="1"/>
          <p:nvPr/>
        </p:nvSpPr>
        <p:spPr>
          <a:xfrm>
            <a:off x="3746665" y="6409020"/>
            <a:ext cx="1013497"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Finance &amp; Taxation Service</a:t>
            </a:r>
            <a:endParaRPr lang="zh-CN" altLang="en-US" sz="935" dirty="0"/>
          </a:p>
        </p:txBody>
      </p:sp>
      <p:sp>
        <p:nvSpPr>
          <p:cNvPr id="48" name="文本框 47"/>
          <p:cNvSpPr txBox="1"/>
          <p:nvPr/>
        </p:nvSpPr>
        <p:spPr>
          <a:xfrm>
            <a:off x="2728917" y="6381029"/>
            <a:ext cx="702172"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solidFill>
                  <a:srgbClr val="3E3E3E"/>
                </a:solidFill>
                <a:latin typeface="Segoe UI" panose="020B0502040204020203" pitchFamily="34" charset="0"/>
              </a:rPr>
              <a:t>C</a:t>
            </a:r>
            <a:r>
              <a:rPr lang="en-US" altLang="zh-CN" sz="1065" b="0" i="0" dirty="0">
                <a:solidFill>
                  <a:srgbClr val="3E3E3E"/>
                </a:solidFill>
                <a:effectLst/>
                <a:latin typeface="Segoe UI" panose="020B0502040204020203" pitchFamily="34" charset="0"/>
              </a:rPr>
              <a:t>ollection</a:t>
            </a:r>
            <a:endParaRPr lang="zh-CN" altLang="en-US" sz="1065" dirty="0"/>
          </a:p>
        </p:txBody>
      </p:sp>
      <p:sp>
        <p:nvSpPr>
          <p:cNvPr id="49" name="文本框 48"/>
          <p:cNvSpPr txBox="1"/>
          <p:nvPr/>
        </p:nvSpPr>
        <p:spPr>
          <a:xfrm>
            <a:off x="4989871" y="6444569"/>
            <a:ext cx="1059307"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t>Customs SAAS</a:t>
            </a:r>
            <a:endParaRPr lang="zh-CN" altLang="en-US" sz="1065" dirty="0"/>
          </a:p>
        </p:txBody>
      </p:sp>
      <p:sp>
        <p:nvSpPr>
          <p:cNvPr id="50" name="文本框 49"/>
          <p:cNvSpPr txBox="1"/>
          <p:nvPr/>
        </p:nvSpPr>
        <p:spPr>
          <a:xfrm>
            <a:off x="6096000" y="5957789"/>
            <a:ext cx="1406641" cy="307975"/>
          </a:xfrm>
          <a:prstGeom prst="rect">
            <a:avLst/>
          </a:prstGeom>
          <a:blipFill>
            <a:blip r:embed="rId2"/>
            <a:stretch>
              <a:fillRect/>
            </a:stretch>
          </a:blipFill>
          <a:ln>
            <a:noFill/>
          </a:ln>
        </p:spPr>
        <p:txBody>
          <a:bodyPr wrap="square" lIns="0" tIns="0" rIns="0" bIns="0" rtlCol="0">
            <a:spAutoFit/>
          </a:bodyPr>
          <a:lstStyle/>
          <a:p>
            <a:pPr algn="ctr"/>
            <a:r>
              <a:rPr lang="en-US" altLang="zh-CN" sz="1065" dirty="0"/>
              <a:t>Alibaba international </a:t>
            </a:r>
            <a:r>
              <a:rPr lang="en-US" altLang="zh-CN" sz="935" dirty="0"/>
              <a:t>logistics sea, land, and air</a:t>
            </a:r>
            <a:endParaRPr lang="zh-CN" altLang="en-US" sz="935" dirty="0"/>
          </a:p>
        </p:txBody>
      </p:sp>
      <p:sp>
        <p:nvSpPr>
          <p:cNvPr id="51" name="文本框 50"/>
          <p:cNvSpPr txBox="1"/>
          <p:nvPr/>
        </p:nvSpPr>
        <p:spPr>
          <a:xfrm>
            <a:off x="7722099" y="6177829"/>
            <a:ext cx="2036593"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t>One Touch - Tax refund service </a:t>
            </a:r>
            <a:endParaRPr lang="zh-CN" altLang="en-US" sz="1065" dirty="0"/>
          </a:p>
        </p:txBody>
      </p:sp>
      <p:sp>
        <p:nvSpPr>
          <p:cNvPr id="52" name="文本框 51"/>
          <p:cNvSpPr txBox="1"/>
          <p:nvPr/>
        </p:nvSpPr>
        <p:spPr>
          <a:xfrm>
            <a:off x="7992504" y="5867785"/>
            <a:ext cx="955733" cy="163830"/>
          </a:xfrm>
          <a:prstGeom prst="rect">
            <a:avLst/>
          </a:prstGeom>
          <a:blipFill>
            <a:blip r:embed="rId2"/>
            <a:stretch>
              <a:fillRect/>
            </a:stretch>
          </a:blipFill>
          <a:ln>
            <a:noFill/>
          </a:ln>
        </p:spPr>
        <p:txBody>
          <a:bodyPr wrap="square" lIns="0" tIns="0" rIns="0" bIns="0" rtlCol="0">
            <a:spAutoFit/>
          </a:bodyPr>
          <a:lstStyle/>
          <a:p>
            <a:pPr algn="ctr"/>
            <a:r>
              <a:rPr lang="en-US" altLang="zh-CN" sz="1065" dirty="0"/>
              <a:t>Final payment</a:t>
            </a:r>
            <a:endParaRPr lang="zh-CN" altLang="en-US" sz="1065" dirty="0"/>
          </a:p>
        </p:txBody>
      </p:sp>
      <p:sp>
        <p:nvSpPr>
          <p:cNvPr id="53" name="文本框 52"/>
          <p:cNvSpPr txBox="1"/>
          <p:nvPr/>
        </p:nvSpPr>
        <p:spPr>
          <a:xfrm>
            <a:off x="4382240" y="3991451"/>
            <a:ext cx="634072"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P4P</a:t>
            </a:r>
            <a:endParaRPr lang="en-US" altLang="zh-CN" sz="935" dirty="0"/>
          </a:p>
        </p:txBody>
      </p:sp>
      <p:sp>
        <p:nvSpPr>
          <p:cNvPr id="54" name="文本框 53"/>
          <p:cNvSpPr txBox="1"/>
          <p:nvPr/>
        </p:nvSpPr>
        <p:spPr>
          <a:xfrm>
            <a:off x="4035740" y="5789013"/>
            <a:ext cx="1743052" cy="288290"/>
          </a:xfrm>
          <a:prstGeom prst="rect">
            <a:avLst/>
          </a:prstGeom>
          <a:blipFill>
            <a:blip r:embed="rId2"/>
            <a:stretch>
              <a:fillRect/>
            </a:stretch>
          </a:blipFill>
          <a:ln>
            <a:noFill/>
          </a:ln>
        </p:spPr>
        <p:txBody>
          <a:bodyPr wrap="square" lIns="0" tIns="0" rIns="0" bIns="0" rtlCol="0">
            <a:spAutoFit/>
          </a:bodyPr>
          <a:lstStyle/>
          <a:p>
            <a:pPr algn="ctr"/>
            <a:r>
              <a:rPr lang="en-US" altLang="zh-CN" sz="935" dirty="0"/>
              <a:t>One Touch - Customs, foreign exchange, taxes</a:t>
            </a:r>
            <a:endParaRPr lang="zh-CN" altLang="en-US" sz="935" dirty="0"/>
          </a:p>
        </p:txBody>
      </p:sp>
      <p:sp>
        <p:nvSpPr>
          <p:cNvPr id="55" name="文本框 5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45" name="文本框 44"/>
          <p:cNvSpPr txBox="1"/>
          <p:nvPr/>
        </p:nvSpPr>
        <p:spPr>
          <a:xfrm>
            <a:off x="4242307" y="6174936"/>
            <a:ext cx="1363831" cy="144145"/>
          </a:xfrm>
          <a:prstGeom prst="rect">
            <a:avLst/>
          </a:prstGeom>
          <a:blipFill>
            <a:blip r:embed="rId2"/>
            <a:stretch>
              <a:fillRect/>
            </a:stretch>
          </a:blipFill>
          <a:ln>
            <a:noFill/>
          </a:ln>
        </p:spPr>
        <p:txBody>
          <a:bodyPr wrap="square" lIns="0" tIns="0" rIns="0" bIns="0" rtlCol="0">
            <a:spAutoFit/>
          </a:bodyPr>
          <a:lstStyle/>
          <a:p>
            <a:pPr algn="ctr"/>
            <a:r>
              <a:rPr lang="en-US" altLang="zh-CN" sz="935" dirty="0"/>
              <a:t>Financial service – e-tax</a:t>
            </a:r>
            <a:endParaRPr lang="zh-CN" altLang="en-US" sz="93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3"/>
          <p:cNvSpPr>
            <a:spLocks noChangeArrowheads="1"/>
          </p:cNvSpPr>
          <p:nvPr/>
        </p:nvSpPr>
        <p:spPr bwMode="auto">
          <a:xfrm>
            <a:off x="677181" y="1057441"/>
            <a:ext cx="6835413" cy="57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r>
              <a:rPr lang="en-US" sz="1865" b="1" dirty="0">
                <a:solidFill>
                  <a:schemeClr val="accent2">
                    <a:lumMod val="75000"/>
                  </a:schemeClr>
                </a:solidFill>
                <a:latin typeface="Microsoft YaHei" panose="020B0503020204020204" charset="-122"/>
                <a:ea typeface="Microsoft YaHei" panose="020B0503020204020204" charset="-122"/>
              </a:rPr>
              <a:t>II Digital trade becomes the main engine leading the innovation and development of trade in services</a:t>
            </a:r>
            <a:endParaRPr lang="en-US" sz="1865" b="1" dirty="0">
              <a:solidFill>
                <a:schemeClr val="accent2">
                  <a:lumMod val="75000"/>
                </a:schemeClr>
              </a:solidFill>
              <a:latin typeface="Microsoft YaHei" panose="020B0503020204020204" charset="-122"/>
              <a:ea typeface="Microsoft YaHei" panose="020B0503020204020204" charset="-122"/>
            </a:endParaRPr>
          </a:p>
        </p:txBody>
      </p:sp>
      <p:sp>
        <p:nvSpPr>
          <p:cNvPr id="10" name="TextBox 41"/>
          <p:cNvSpPr>
            <a:spLocks noChangeArrowheads="1"/>
          </p:cNvSpPr>
          <p:nvPr/>
        </p:nvSpPr>
        <p:spPr bwMode="auto">
          <a:xfrm>
            <a:off x="473981" y="1645300"/>
            <a:ext cx="6548475" cy="90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40000"/>
              </a:lnSpc>
            </a:pPr>
            <a:r>
              <a:rPr lang="en-US" sz="1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r>
              <a:rPr lang="en-US" sz="1400" b="1" dirty="0" err="1">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a:t>
            </a:r>
            <a:r>
              <a:rPr lang="en-US" sz="1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Digital trade has become the main engine driving the growth of trade in services and optimizing the structure as well as the main channel of college students' employment.</a:t>
            </a:r>
            <a:endParaRPr lang="en-US" sz="14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graphicFrame>
        <p:nvGraphicFramePr>
          <p:cNvPr id="12" name="表格 11"/>
          <p:cNvGraphicFramePr>
            <a:graphicFrameLocks noGrp="1"/>
          </p:cNvGraphicFramePr>
          <p:nvPr/>
        </p:nvGraphicFramePr>
        <p:xfrm>
          <a:off x="984245" y="3289109"/>
          <a:ext cx="5655310" cy="2524125"/>
        </p:xfrm>
        <a:graphic>
          <a:graphicData uri="http://schemas.openxmlformats.org/drawingml/2006/table">
            <a:tbl>
              <a:tblPr firstRow="1" firstCol="1" bandRow="1">
                <a:tableStyleId>{0660B408-B3CF-4A94-85FC-2B1E0A45F4A2}</a:tableStyleId>
              </a:tblPr>
              <a:tblGrid>
                <a:gridCol w="1619250"/>
                <a:gridCol w="667385"/>
                <a:gridCol w="667385"/>
                <a:gridCol w="666750"/>
                <a:gridCol w="667385"/>
                <a:gridCol w="666115"/>
                <a:gridCol w="701040"/>
              </a:tblGrid>
              <a:tr h="365760">
                <a:tc>
                  <a:txBody>
                    <a:bodyPr/>
                    <a:lstStyle/>
                    <a:p>
                      <a:pPr algn="ctr"/>
                      <a:r>
                        <a:rPr lang="en-US" sz="1200"/>
                        <a:t> </a:t>
                      </a:r>
                      <a:endParaRPr lang="en-US" sz="1200"/>
                    </a:p>
                  </a:txBody>
                  <a:tcPr marT="0" marB="0" anchor="ctr"/>
                </a:tc>
                <a:tc>
                  <a:txBody>
                    <a:bodyPr/>
                    <a:lstStyle/>
                    <a:p>
                      <a:pPr algn="ctr"/>
                      <a:r>
                        <a:rPr lang="en-US" sz="1200"/>
                        <a:t>2015</a:t>
                      </a:r>
                      <a:endParaRPr lang="en-US" sz="1200"/>
                    </a:p>
                  </a:txBody>
                  <a:tcPr marT="0" marB="0" anchor="ctr"/>
                </a:tc>
                <a:tc>
                  <a:txBody>
                    <a:bodyPr/>
                    <a:lstStyle/>
                    <a:p>
                      <a:pPr algn="ctr"/>
                      <a:r>
                        <a:rPr lang="en-US" sz="1200" dirty="0"/>
                        <a:t>2016</a:t>
                      </a:r>
                      <a:endParaRPr lang="en-US" sz="1200" dirty="0"/>
                    </a:p>
                  </a:txBody>
                  <a:tcPr marT="0" marB="0" anchor="ctr"/>
                </a:tc>
                <a:tc>
                  <a:txBody>
                    <a:bodyPr/>
                    <a:lstStyle/>
                    <a:p>
                      <a:pPr algn="ctr"/>
                      <a:r>
                        <a:rPr lang="en-US" sz="1200"/>
                        <a:t>2017</a:t>
                      </a:r>
                      <a:endParaRPr lang="en-US" sz="1200"/>
                    </a:p>
                  </a:txBody>
                  <a:tcPr marT="0" marB="0" anchor="ctr"/>
                </a:tc>
                <a:tc>
                  <a:txBody>
                    <a:bodyPr/>
                    <a:lstStyle/>
                    <a:p>
                      <a:pPr algn="ctr"/>
                      <a:r>
                        <a:rPr lang="en-US" sz="1200"/>
                        <a:t>2018</a:t>
                      </a:r>
                      <a:endParaRPr lang="en-US" sz="1200"/>
                    </a:p>
                  </a:txBody>
                  <a:tcPr marT="0" marB="0" anchor="ctr"/>
                </a:tc>
                <a:tc>
                  <a:txBody>
                    <a:bodyPr/>
                    <a:lstStyle/>
                    <a:p>
                      <a:pPr algn="ctr"/>
                      <a:r>
                        <a:rPr lang="en-US" sz="1200"/>
                        <a:t>2019</a:t>
                      </a:r>
                      <a:endParaRPr lang="en-US" sz="1200"/>
                    </a:p>
                  </a:txBody>
                  <a:tcPr marT="0" marB="0" anchor="ctr"/>
                </a:tc>
                <a:tc>
                  <a:txBody>
                    <a:bodyPr/>
                    <a:lstStyle/>
                    <a:p>
                      <a:pPr algn="ctr"/>
                      <a:r>
                        <a:rPr lang="en-US" sz="1200"/>
                        <a:t>2020 Years</a:t>
                      </a:r>
                      <a:endParaRPr lang="en-US" sz="1200"/>
                    </a:p>
                  </a:txBody>
                  <a:tcPr marT="0" marB="0" anchor="ctr"/>
                </a:tc>
              </a:tr>
              <a:tr h="319405">
                <a:tc>
                  <a:txBody>
                    <a:bodyPr/>
                    <a:lstStyle/>
                    <a:p>
                      <a:pPr algn="l"/>
                      <a:r>
                        <a:rPr lang="en-US" sz="1065" b="1" dirty="0"/>
                        <a:t>Total service trade value</a:t>
                      </a:r>
                      <a:endParaRPr lang="en-US" sz="1065" b="1" dirty="0"/>
                    </a:p>
                  </a:txBody>
                  <a:tcPr marT="0" marB="0" anchor="ctr"/>
                </a:tc>
                <a:tc>
                  <a:txBody>
                    <a:bodyPr/>
                    <a:lstStyle/>
                    <a:p>
                      <a:pPr algn="ctr"/>
                      <a:r>
                        <a:rPr lang="en-US" sz="1200"/>
                        <a:t>6542</a:t>
                      </a:r>
                      <a:endParaRPr lang="en-US" sz="1200"/>
                    </a:p>
                  </a:txBody>
                  <a:tcPr marT="0" marB="0" anchor="ctr"/>
                </a:tc>
                <a:tc>
                  <a:txBody>
                    <a:bodyPr/>
                    <a:lstStyle/>
                    <a:p>
                      <a:pPr algn="ctr"/>
                      <a:r>
                        <a:rPr lang="en-US" sz="1200"/>
                        <a:t>6616</a:t>
                      </a:r>
                      <a:endParaRPr lang="en-US" sz="1200"/>
                    </a:p>
                  </a:txBody>
                  <a:tcPr marT="0" marB="0" anchor="ctr"/>
                </a:tc>
                <a:tc>
                  <a:txBody>
                    <a:bodyPr/>
                    <a:lstStyle/>
                    <a:p>
                      <a:pPr algn="ctr"/>
                      <a:r>
                        <a:rPr lang="en-US" sz="1200"/>
                        <a:t>6957</a:t>
                      </a:r>
                      <a:endParaRPr lang="en-US" sz="1200"/>
                    </a:p>
                  </a:txBody>
                  <a:tcPr marT="0" marB="0" anchor="ctr"/>
                </a:tc>
                <a:tc>
                  <a:txBody>
                    <a:bodyPr/>
                    <a:lstStyle/>
                    <a:p>
                      <a:pPr algn="ctr"/>
                      <a:r>
                        <a:rPr lang="en-US" sz="1200"/>
                        <a:t>7919</a:t>
                      </a:r>
                      <a:endParaRPr lang="en-US" sz="1200"/>
                    </a:p>
                  </a:txBody>
                  <a:tcPr marT="0" marB="0" anchor="ctr"/>
                </a:tc>
                <a:tc>
                  <a:txBody>
                    <a:bodyPr/>
                    <a:lstStyle/>
                    <a:p>
                      <a:pPr algn="ctr"/>
                      <a:r>
                        <a:rPr lang="en-US" sz="1200"/>
                        <a:t>7850</a:t>
                      </a:r>
                      <a:endParaRPr lang="en-US" sz="1200"/>
                    </a:p>
                  </a:txBody>
                  <a:tcPr marT="0" marB="0" anchor="ctr"/>
                </a:tc>
                <a:tc>
                  <a:txBody>
                    <a:bodyPr/>
                    <a:lstStyle/>
                    <a:p>
                      <a:pPr algn="ctr"/>
                      <a:r>
                        <a:rPr lang="en-US" sz="1200"/>
                        <a:t>6617</a:t>
                      </a:r>
                      <a:endParaRPr lang="en-US" sz="1200"/>
                    </a:p>
                  </a:txBody>
                  <a:tcPr marT="0" marB="0" anchor="ctr"/>
                </a:tc>
              </a:tr>
              <a:tr h="480060">
                <a:tc>
                  <a:txBody>
                    <a:bodyPr/>
                    <a:lstStyle/>
                    <a:p>
                      <a:pPr algn="l"/>
                      <a:r>
                        <a:rPr lang="en-US" sz="1065" b="1" dirty="0"/>
                        <a:t>Digitally deliverable service trade</a:t>
                      </a:r>
                      <a:endParaRPr lang="en-US" sz="1065" b="1" dirty="0"/>
                    </a:p>
                  </a:txBody>
                  <a:tcPr marT="0" marB="0" anchor="ctr"/>
                </a:tc>
                <a:tc>
                  <a:txBody>
                    <a:bodyPr/>
                    <a:lstStyle/>
                    <a:p>
                      <a:pPr algn="ctr"/>
                      <a:r>
                        <a:rPr lang="en-US" sz="1200"/>
                        <a:t>2000.0</a:t>
                      </a:r>
                      <a:endParaRPr lang="en-US" sz="1200"/>
                    </a:p>
                  </a:txBody>
                  <a:tcPr marT="0" marB="0" anchor="ctr"/>
                </a:tc>
                <a:tc>
                  <a:txBody>
                    <a:bodyPr/>
                    <a:lstStyle/>
                    <a:p>
                      <a:pPr algn="ctr"/>
                      <a:r>
                        <a:rPr lang="en-US" sz="1200"/>
                        <a:t>2092.0</a:t>
                      </a:r>
                      <a:endParaRPr lang="en-US" sz="1200"/>
                    </a:p>
                  </a:txBody>
                  <a:tcPr marT="0" marB="0" anchor="ctr"/>
                </a:tc>
                <a:tc>
                  <a:txBody>
                    <a:bodyPr/>
                    <a:lstStyle/>
                    <a:p>
                      <a:pPr algn="ctr"/>
                      <a:r>
                        <a:rPr lang="en-US" sz="1200" dirty="0"/>
                        <a:t>2079.5</a:t>
                      </a:r>
                      <a:endParaRPr lang="en-US" sz="1200" dirty="0"/>
                    </a:p>
                  </a:txBody>
                  <a:tcPr marT="0" marB="0" anchor="ctr"/>
                </a:tc>
                <a:tc>
                  <a:txBody>
                    <a:bodyPr/>
                    <a:lstStyle/>
                    <a:p>
                      <a:pPr algn="ctr"/>
                      <a:r>
                        <a:rPr lang="en-US" sz="1200"/>
                        <a:t>2561.8</a:t>
                      </a:r>
                      <a:endParaRPr lang="en-US" sz="1200"/>
                    </a:p>
                  </a:txBody>
                  <a:tcPr marT="0" marB="0" anchor="ctr"/>
                </a:tc>
                <a:tc>
                  <a:txBody>
                    <a:bodyPr/>
                    <a:lstStyle/>
                    <a:p>
                      <a:pPr algn="ctr"/>
                      <a:r>
                        <a:rPr lang="en-US" sz="1200"/>
                        <a:t>2722.1</a:t>
                      </a:r>
                      <a:endParaRPr lang="en-US" sz="1200"/>
                    </a:p>
                  </a:txBody>
                  <a:tcPr marT="0" marB="0" anchor="ctr"/>
                </a:tc>
                <a:tc>
                  <a:txBody>
                    <a:bodyPr/>
                    <a:lstStyle/>
                    <a:p>
                      <a:pPr algn="ctr"/>
                      <a:r>
                        <a:rPr lang="en-US" sz="1200"/>
                        <a:t>2947.6</a:t>
                      </a:r>
                      <a:endParaRPr lang="en-US" sz="1200"/>
                    </a:p>
                  </a:txBody>
                  <a:tcPr marT="0" marB="0" anchor="ctr"/>
                </a:tc>
              </a:tr>
              <a:tr h="359410">
                <a:tc>
                  <a:txBody>
                    <a:bodyPr/>
                    <a:lstStyle/>
                    <a:p>
                      <a:pPr algn="l"/>
                      <a:r>
                        <a:rPr lang="en-US" sz="1065" b="1" dirty="0"/>
                        <a:t>    Where, Export</a:t>
                      </a:r>
                      <a:endParaRPr lang="en-US" sz="1065" b="1" dirty="0"/>
                    </a:p>
                  </a:txBody>
                  <a:tcPr marT="0" marB="0" anchor="ctr"/>
                </a:tc>
                <a:tc>
                  <a:txBody>
                    <a:bodyPr/>
                    <a:lstStyle/>
                    <a:p>
                      <a:pPr algn="ctr"/>
                      <a:r>
                        <a:rPr lang="en-US" sz="1200"/>
                        <a:t>1137.3</a:t>
                      </a:r>
                      <a:endParaRPr lang="en-US" sz="1200"/>
                    </a:p>
                  </a:txBody>
                  <a:tcPr marT="0" marB="0" anchor="ctr"/>
                </a:tc>
                <a:tc>
                  <a:txBody>
                    <a:bodyPr/>
                    <a:lstStyle/>
                    <a:p>
                      <a:pPr algn="ctr"/>
                      <a:r>
                        <a:rPr lang="en-US" sz="1200"/>
                        <a:t>1121.5</a:t>
                      </a:r>
                      <a:endParaRPr lang="en-US" sz="1200"/>
                    </a:p>
                  </a:txBody>
                  <a:tcPr marT="0" marB="0" anchor="ctr"/>
                </a:tc>
                <a:tc>
                  <a:txBody>
                    <a:bodyPr/>
                    <a:lstStyle/>
                    <a:p>
                      <a:pPr algn="ctr"/>
                      <a:r>
                        <a:rPr lang="en-US" sz="1200"/>
                        <a:t>1025.7</a:t>
                      </a:r>
                      <a:endParaRPr lang="en-US" sz="1200"/>
                    </a:p>
                  </a:txBody>
                  <a:tcPr marT="0" marB="0" anchor="ctr"/>
                </a:tc>
                <a:tc>
                  <a:txBody>
                    <a:bodyPr/>
                    <a:lstStyle/>
                    <a:p>
                      <a:pPr algn="ctr"/>
                      <a:r>
                        <a:rPr lang="en-US" sz="1200"/>
                        <a:t>1321.4</a:t>
                      </a:r>
                      <a:endParaRPr lang="en-US" sz="1200"/>
                    </a:p>
                  </a:txBody>
                  <a:tcPr marT="0" marB="0" anchor="ctr"/>
                </a:tc>
                <a:tc>
                  <a:txBody>
                    <a:bodyPr/>
                    <a:lstStyle/>
                    <a:p>
                      <a:pPr algn="ctr"/>
                      <a:r>
                        <a:rPr lang="en-US" sz="1200"/>
                        <a:t>1437.5</a:t>
                      </a:r>
                      <a:endParaRPr lang="en-US" sz="1200"/>
                    </a:p>
                  </a:txBody>
                  <a:tcPr marT="0" marB="0" anchor="ctr"/>
                </a:tc>
                <a:tc>
                  <a:txBody>
                    <a:bodyPr/>
                    <a:lstStyle/>
                    <a:p>
                      <a:pPr algn="ctr"/>
                      <a:r>
                        <a:rPr lang="en-US" sz="1200"/>
                        <a:t>1551.5</a:t>
                      </a:r>
                      <a:endParaRPr lang="en-US" sz="1200"/>
                    </a:p>
                  </a:txBody>
                  <a:tcPr marT="0" marB="0" anchor="ctr"/>
                </a:tc>
              </a:tr>
              <a:tr h="360045">
                <a:tc>
                  <a:txBody>
                    <a:bodyPr/>
                    <a:lstStyle/>
                    <a:p>
                      <a:pPr algn="l"/>
                      <a:r>
                        <a:rPr lang="en-US" sz="1065" b="1"/>
                        <a:t>           Import</a:t>
                      </a:r>
                      <a:endParaRPr lang="en-US" sz="1065" b="1"/>
                    </a:p>
                  </a:txBody>
                  <a:tcPr marT="0" marB="0" anchor="ctr"/>
                </a:tc>
                <a:tc>
                  <a:txBody>
                    <a:bodyPr/>
                    <a:lstStyle/>
                    <a:p>
                      <a:pPr algn="ctr"/>
                      <a:r>
                        <a:rPr lang="en-US" sz="1200"/>
                        <a:t>862.7</a:t>
                      </a:r>
                      <a:endParaRPr lang="en-US" sz="1200"/>
                    </a:p>
                  </a:txBody>
                  <a:tcPr marT="0" marB="0" anchor="ctr"/>
                </a:tc>
                <a:tc>
                  <a:txBody>
                    <a:bodyPr/>
                    <a:lstStyle/>
                    <a:p>
                      <a:pPr algn="ctr"/>
                      <a:r>
                        <a:rPr lang="en-US" sz="1200" dirty="0"/>
                        <a:t>970.5</a:t>
                      </a:r>
                      <a:endParaRPr lang="en-US" sz="1200" dirty="0"/>
                    </a:p>
                  </a:txBody>
                  <a:tcPr marT="0" marB="0" anchor="ctr"/>
                </a:tc>
                <a:tc>
                  <a:txBody>
                    <a:bodyPr/>
                    <a:lstStyle/>
                    <a:p>
                      <a:pPr algn="ctr"/>
                      <a:r>
                        <a:rPr lang="en-US" sz="1200"/>
                        <a:t>1053.8</a:t>
                      </a:r>
                      <a:endParaRPr lang="en-US" sz="1200"/>
                    </a:p>
                  </a:txBody>
                  <a:tcPr marT="0" marB="0" anchor="ctr"/>
                </a:tc>
                <a:tc>
                  <a:txBody>
                    <a:bodyPr/>
                    <a:lstStyle/>
                    <a:p>
                      <a:pPr algn="ctr"/>
                      <a:r>
                        <a:rPr lang="en-US" sz="1200"/>
                        <a:t>1240.4</a:t>
                      </a:r>
                      <a:endParaRPr lang="en-US" sz="1200"/>
                    </a:p>
                  </a:txBody>
                  <a:tcPr marT="0" marB="0" anchor="ctr"/>
                </a:tc>
                <a:tc>
                  <a:txBody>
                    <a:bodyPr/>
                    <a:lstStyle/>
                    <a:p>
                      <a:pPr algn="ctr"/>
                      <a:r>
                        <a:rPr lang="en-US" sz="1200"/>
                        <a:t>1284.6</a:t>
                      </a:r>
                      <a:endParaRPr lang="en-US" sz="1200"/>
                    </a:p>
                  </a:txBody>
                  <a:tcPr marT="0" marB="0" anchor="ctr"/>
                </a:tc>
                <a:tc>
                  <a:txBody>
                    <a:bodyPr/>
                    <a:lstStyle/>
                    <a:p>
                      <a:pPr algn="ctr"/>
                      <a:r>
                        <a:rPr lang="en-US" sz="1200"/>
                        <a:t>1396.1</a:t>
                      </a:r>
                      <a:endParaRPr lang="en-US" sz="1200"/>
                    </a:p>
                  </a:txBody>
                  <a:tcPr marT="0" marB="0" anchor="ctr"/>
                </a:tc>
              </a:tr>
              <a:tr h="319405">
                <a:tc>
                  <a:txBody>
                    <a:bodyPr/>
                    <a:lstStyle/>
                    <a:p>
                      <a:pPr algn="l"/>
                      <a:r>
                        <a:rPr lang="en-US" sz="1065" b="1"/>
                        <a:t>Digitized growth rate</a:t>
                      </a:r>
                      <a:endParaRPr lang="en-US" sz="1065" b="1"/>
                    </a:p>
                  </a:txBody>
                  <a:tcPr marT="0" marB="0" anchor="ctr"/>
                </a:tc>
                <a:tc>
                  <a:txBody>
                    <a:bodyPr/>
                    <a:lstStyle/>
                    <a:p>
                      <a:pPr algn="ctr"/>
                      <a:r>
                        <a:rPr lang="en-US" sz="1200"/>
                        <a:t>-</a:t>
                      </a:r>
                      <a:endParaRPr lang="en-US" sz="1200"/>
                    </a:p>
                  </a:txBody>
                  <a:tcPr marT="0" marB="0" anchor="ctr"/>
                </a:tc>
                <a:tc>
                  <a:txBody>
                    <a:bodyPr/>
                    <a:lstStyle/>
                    <a:p>
                      <a:pPr algn="ctr"/>
                      <a:r>
                        <a:rPr lang="en-US" sz="1200"/>
                        <a:t>4.6</a:t>
                      </a:r>
                      <a:endParaRPr lang="en-US" sz="1200"/>
                    </a:p>
                  </a:txBody>
                  <a:tcPr marT="0" marB="0" anchor="ctr"/>
                </a:tc>
                <a:tc>
                  <a:txBody>
                    <a:bodyPr/>
                    <a:lstStyle/>
                    <a:p>
                      <a:pPr algn="ctr"/>
                      <a:r>
                        <a:rPr lang="en-US" sz="1200"/>
                        <a:t>-0.6</a:t>
                      </a:r>
                      <a:endParaRPr lang="en-US" sz="1200"/>
                    </a:p>
                  </a:txBody>
                  <a:tcPr marT="0" marB="0" anchor="ctr"/>
                </a:tc>
                <a:tc>
                  <a:txBody>
                    <a:bodyPr/>
                    <a:lstStyle/>
                    <a:p>
                      <a:pPr algn="ctr"/>
                      <a:r>
                        <a:rPr lang="en-US" sz="1200"/>
                        <a:t>23.2</a:t>
                      </a:r>
                      <a:endParaRPr lang="en-US" sz="1200"/>
                    </a:p>
                  </a:txBody>
                  <a:tcPr marT="0" marB="0" anchor="ctr"/>
                </a:tc>
                <a:tc>
                  <a:txBody>
                    <a:bodyPr/>
                    <a:lstStyle/>
                    <a:p>
                      <a:pPr algn="ctr"/>
                      <a:r>
                        <a:rPr lang="en-US" sz="1200"/>
                        <a:t>6.3</a:t>
                      </a:r>
                      <a:endParaRPr lang="en-US" sz="1200"/>
                    </a:p>
                  </a:txBody>
                  <a:tcPr marT="0" marB="0" anchor="ctr"/>
                </a:tc>
                <a:tc>
                  <a:txBody>
                    <a:bodyPr/>
                    <a:lstStyle/>
                    <a:p>
                      <a:pPr algn="ctr"/>
                      <a:r>
                        <a:rPr lang="en-US" sz="1200"/>
                        <a:t>8.3</a:t>
                      </a:r>
                      <a:endParaRPr lang="en-US" sz="1200"/>
                    </a:p>
                  </a:txBody>
                  <a:tcPr marT="0" marB="0" anchor="ctr"/>
                </a:tc>
              </a:tr>
              <a:tr h="320040">
                <a:tc>
                  <a:txBody>
                    <a:bodyPr/>
                    <a:lstStyle/>
                    <a:p>
                      <a:pPr algn="l"/>
                      <a:r>
                        <a:rPr lang="en-US" sz="1065" b="1"/>
                        <a:t>Digitizable proportion</a:t>
                      </a:r>
                      <a:endParaRPr lang="en-US" sz="1065" b="1"/>
                    </a:p>
                  </a:txBody>
                  <a:tcPr marT="0" marB="0" anchor="ctr"/>
                </a:tc>
                <a:tc>
                  <a:txBody>
                    <a:bodyPr/>
                    <a:lstStyle/>
                    <a:p>
                      <a:pPr algn="ctr"/>
                      <a:r>
                        <a:rPr lang="en-US" sz="1200"/>
                        <a:t>30.6</a:t>
                      </a:r>
                      <a:endParaRPr lang="en-US" sz="1200"/>
                    </a:p>
                  </a:txBody>
                  <a:tcPr marT="0" marB="0" anchor="ctr"/>
                </a:tc>
                <a:tc>
                  <a:txBody>
                    <a:bodyPr/>
                    <a:lstStyle/>
                    <a:p>
                      <a:pPr algn="ctr"/>
                      <a:r>
                        <a:rPr lang="en-US" sz="1200"/>
                        <a:t>31.6</a:t>
                      </a:r>
                      <a:endParaRPr lang="en-US" sz="1200"/>
                    </a:p>
                  </a:txBody>
                  <a:tcPr marT="0" marB="0" anchor="ctr"/>
                </a:tc>
                <a:tc>
                  <a:txBody>
                    <a:bodyPr/>
                    <a:lstStyle/>
                    <a:p>
                      <a:pPr algn="ctr"/>
                      <a:r>
                        <a:rPr lang="en-US" sz="1200" dirty="0"/>
                        <a:t>29.9</a:t>
                      </a:r>
                      <a:endParaRPr lang="en-US" sz="1200" dirty="0"/>
                    </a:p>
                  </a:txBody>
                  <a:tcPr marT="0" marB="0" anchor="ctr"/>
                </a:tc>
                <a:tc>
                  <a:txBody>
                    <a:bodyPr/>
                    <a:lstStyle/>
                    <a:p>
                      <a:pPr algn="ctr"/>
                      <a:r>
                        <a:rPr lang="en-US" sz="1200"/>
                        <a:t>32.4</a:t>
                      </a:r>
                      <a:endParaRPr lang="en-US" sz="1200"/>
                    </a:p>
                  </a:txBody>
                  <a:tcPr marT="0" marB="0" anchor="ctr"/>
                </a:tc>
                <a:tc>
                  <a:txBody>
                    <a:bodyPr/>
                    <a:lstStyle/>
                    <a:p>
                      <a:pPr algn="ctr"/>
                      <a:r>
                        <a:rPr lang="en-US" sz="1200"/>
                        <a:t>34.7</a:t>
                      </a:r>
                      <a:endParaRPr lang="en-US" sz="1200"/>
                    </a:p>
                  </a:txBody>
                  <a:tcPr marT="0" marB="0" anchor="ctr"/>
                </a:tc>
                <a:tc>
                  <a:txBody>
                    <a:bodyPr/>
                    <a:lstStyle/>
                    <a:p>
                      <a:pPr algn="ctr"/>
                      <a:r>
                        <a:rPr lang="en-US" sz="1200" dirty="0"/>
                        <a:t>44.5</a:t>
                      </a:r>
                      <a:endParaRPr lang="en-US" sz="1200" dirty="0"/>
                    </a:p>
                  </a:txBody>
                  <a:tcPr marT="0" marB="0" anchor="ctr"/>
                </a:tc>
              </a:tr>
            </a:tbl>
          </a:graphicData>
        </a:graphic>
      </p:graphicFrame>
      <p:sp>
        <p:nvSpPr>
          <p:cNvPr id="14" name="TextBox 41"/>
          <p:cNvSpPr>
            <a:spLocks noChangeArrowheads="1"/>
          </p:cNvSpPr>
          <p:nvPr/>
        </p:nvSpPr>
        <p:spPr bwMode="auto">
          <a:xfrm>
            <a:off x="7130304" y="1814432"/>
            <a:ext cx="4690821" cy="439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gn="just">
              <a:lnSpc>
                <a:spcPct val="135000"/>
              </a:lnSpc>
              <a:spcAft>
                <a:spcPts val="300"/>
              </a:spcAft>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From 2015 to 2020, the digitally-deliverable service trade value has increased from US$200 billion to US$294.76 billion, an increase of 47.4%, with the share in service trade increasing from 30.6% to 44.5%. In 2020, affected by the COVID-19, traditional service trade has fallen sharply (service exports fell by 1.1%, imports fell by 24%), and the import and export of digitally delivered services increased by 8.3%, accounting for 44.5% of the total service imports and exports, of which exports accounted for 55.3% of total service export value.</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288290" algn="just">
              <a:lnSpc>
                <a:spcPct val="135000"/>
              </a:lnSpc>
              <a:spcAft>
                <a:spcPts val="300"/>
              </a:spcAft>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Except for 2017, the export value of digital trade is greater than the import value, which shows strong competitiveness, and plays an important role in reducing the service trade deficit.</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5" name="矩形 14"/>
          <p:cNvSpPr/>
          <p:nvPr/>
        </p:nvSpPr>
        <p:spPr>
          <a:xfrm>
            <a:off x="1084119" y="2666256"/>
            <a:ext cx="5655921" cy="666750"/>
          </a:xfrm>
          <a:prstGeom prst="rect">
            <a:avLst/>
          </a:prstGeom>
        </p:spPr>
        <p:txBody>
          <a:bodyPr wrap="square">
            <a:spAutoFit/>
          </a:bodyPr>
          <a:lstStyle/>
          <a:p>
            <a:pPr algn="ctr"/>
            <a:r>
              <a:rPr lang="en-US" sz="133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rPr>
              <a:t>Table 1 Development of China's digital trade during the 13th Five-Year Plan period</a:t>
            </a:r>
            <a:endParaRPr lang="en-US" sz="133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endParaRPr>
          </a:p>
          <a:p>
            <a:pPr algn="r"/>
            <a:r>
              <a:rPr lang="en-US" sz="106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rPr>
              <a:t>Unit: USD 100 million; %</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endParaRPr>
          </a:p>
        </p:txBody>
      </p:sp>
      <p:sp>
        <p:nvSpPr>
          <p:cNvPr id="16" name="矩形 15"/>
          <p:cNvSpPr/>
          <p:nvPr/>
        </p:nvSpPr>
        <p:spPr>
          <a:xfrm>
            <a:off x="880651" y="5800559"/>
            <a:ext cx="5655920" cy="956945"/>
          </a:xfrm>
          <a:prstGeom prst="rect">
            <a:avLst/>
          </a:prstGeom>
        </p:spPr>
        <p:txBody>
          <a:bodyPr wrap="square">
            <a:spAutoFit/>
          </a:bodyPr>
          <a:lstStyle/>
          <a:p>
            <a:pPr algn="just"/>
            <a:r>
              <a:rPr lang="en-US"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Service Trade and Business Service Department of Ministry of Commerce.</a:t>
            </a:r>
            <a:endParaRPr lang="en-US"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a:p>
            <a:pPr algn="just"/>
            <a:r>
              <a:rPr lang="en-US"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Note: The statistical standard of digital delivery service trade is subject to the United Nations Conference on Trade and Development (UNCTAD), which includes insurance services, financial services, telecommunications, computer and information services, intellectual property royalties, personal, cultural and entertainment services and other business services.</a:t>
            </a:r>
            <a:endParaRPr lang="en-US"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文本框 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52386" y="5230708"/>
            <a:ext cx="3893820" cy="460375"/>
          </a:xfrm>
          <a:prstGeom prst="rect">
            <a:avLst/>
          </a:prstGeom>
        </p:spPr>
        <p:txBody>
          <a:bodyPr wrap="none">
            <a:spAutoFit/>
          </a:bodyPr>
          <a:lstStyle/>
          <a:p>
            <a:pPr lvl="0" algn="ctr">
              <a:spcAft>
                <a:spcPts val="0"/>
              </a:spcAft>
            </a:pPr>
            <a:r>
              <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Development of digital trade </a:t>
            </a:r>
            <a:endPar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a:p>
            <a:pPr lvl="0" algn="ctr">
              <a:spcAft>
                <a:spcPts val="0"/>
              </a:spcAft>
            </a:pPr>
            <a:r>
              <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during the "13th Five-Year Plan" period in China</a:t>
            </a:r>
            <a:endParaRPr lang="zh-CN" altLang="en-US"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2" name="Group 2"/>
          <p:cNvGrpSpPr/>
          <p:nvPr/>
        </p:nvGrpSpPr>
        <p:grpSpPr bwMode="auto">
          <a:xfrm>
            <a:off x="562172" y="1880461"/>
            <a:ext cx="5533828" cy="3350959"/>
            <a:chOff x="2279" y="1439"/>
            <a:chExt cx="8330" cy="4716"/>
          </a:xfrm>
        </p:grpSpPr>
        <p:pic>
          <p:nvPicPr>
            <p:cNvPr id="1027" name="Picture 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8" y="1438"/>
              <a:ext cx="951" cy="4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5"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00"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6"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51"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6"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01" y="1438"/>
              <a:ext cx="1076" cy="47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76" y="1438"/>
              <a:ext cx="932" cy="471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矩形 13"/>
          <p:cNvSpPr/>
          <p:nvPr/>
        </p:nvSpPr>
        <p:spPr>
          <a:xfrm>
            <a:off x="660059" y="5694117"/>
            <a:ext cx="5266056" cy="235585"/>
          </a:xfrm>
          <a:prstGeom prst="rect">
            <a:avLst/>
          </a:prstGeom>
        </p:spPr>
        <p:txBody>
          <a:bodyPr wrap="square">
            <a:spAutoFit/>
          </a:bodyPr>
          <a:lstStyle/>
          <a:p>
            <a:r>
              <a:rPr lang="en-US" altLang="zh-CN"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Service Trade and Business Service Department of Ministry of Commerce.</a:t>
            </a:r>
            <a:endParaRPr lang="en-US" altLang="zh-CN"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5" name="直接连接符 4"/>
          <p:cNvCxnSpPr/>
          <p:nvPr/>
        </p:nvCxnSpPr>
        <p:spPr>
          <a:xfrm>
            <a:off x="6343975" y="1603088"/>
            <a:ext cx="0" cy="425517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19"/>
          <p:cNvSpPr>
            <a:spLocks noChangeArrowheads="1"/>
          </p:cNvSpPr>
          <p:nvPr/>
        </p:nvSpPr>
        <p:spPr bwMode="auto">
          <a:xfrm>
            <a:off x="4959459" y="1634323"/>
            <a:ext cx="370840" cy="49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spAutoFit/>
          </a:bodyPr>
          <a:lstStyle/>
          <a:p>
            <a:endParaRPr lang="zh-CN" altLang="en-US" sz="2400"/>
          </a:p>
        </p:txBody>
      </p:sp>
      <p:grpSp>
        <p:nvGrpSpPr>
          <p:cNvPr id="7" name="Group 11"/>
          <p:cNvGrpSpPr/>
          <p:nvPr/>
        </p:nvGrpSpPr>
        <p:grpSpPr bwMode="auto">
          <a:xfrm>
            <a:off x="6761836" y="1993760"/>
            <a:ext cx="4868656" cy="3050264"/>
            <a:chOff x="0" y="0"/>
            <a:chExt cx="7626" cy="3402"/>
          </a:xfrm>
        </p:grpSpPr>
        <p:pic>
          <p:nvPicPr>
            <p:cNvPr id="1042" name="Picture 1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1" cy="340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4" y="0"/>
              <a:ext cx="1076" cy="34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19" y="0"/>
              <a:ext cx="1076" cy="34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4" y="0"/>
              <a:ext cx="1076" cy="340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0" y="0"/>
              <a:ext cx="1076" cy="340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5" y="0"/>
              <a:ext cx="1076" cy="34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0" y="0"/>
              <a:ext cx="1306" cy="340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矩形 25"/>
          <p:cNvSpPr/>
          <p:nvPr/>
        </p:nvSpPr>
        <p:spPr>
          <a:xfrm>
            <a:off x="7354739" y="5230707"/>
            <a:ext cx="3893820" cy="460375"/>
          </a:xfrm>
          <a:prstGeom prst="rect">
            <a:avLst/>
          </a:prstGeom>
        </p:spPr>
        <p:txBody>
          <a:bodyPr wrap="none">
            <a:spAutoFit/>
          </a:bodyPr>
          <a:lstStyle/>
          <a:p>
            <a:pPr lvl="0" algn="ctr">
              <a:spcAft>
                <a:spcPts val="0"/>
              </a:spcAft>
            </a:pPr>
            <a:r>
              <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Digital trade exports and imports </a:t>
            </a:r>
            <a:endPar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a:p>
            <a:pPr lvl="0" algn="ctr">
              <a:spcAft>
                <a:spcPts val="0"/>
              </a:spcAft>
            </a:pPr>
            <a:r>
              <a:rPr lang="en-US" altLang="zh-CN"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during the "13th Five-Year Plan" period in China</a:t>
            </a:r>
            <a:endParaRPr lang="zh-CN" altLang="en-US" sz="1200"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7" name="矩形 26"/>
          <p:cNvSpPr/>
          <p:nvPr/>
        </p:nvSpPr>
        <p:spPr>
          <a:xfrm>
            <a:off x="6813417" y="5694117"/>
            <a:ext cx="4931537" cy="379730"/>
          </a:xfrm>
          <a:prstGeom prst="rect">
            <a:avLst/>
          </a:prstGeom>
        </p:spPr>
        <p:txBody>
          <a:bodyPr wrap="square">
            <a:spAutoFit/>
          </a:bodyPr>
          <a:lstStyle/>
          <a:p>
            <a:r>
              <a:rPr lang="en-US" altLang="zh-CN"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Service Trade and Business Service Department of Ministry of Commerce.</a:t>
            </a:r>
            <a:endParaRPr lang="en-US" altLang="zh-CN"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5" name="文本框 24"/>
          <p:cNvSpPr txBox="1"/>
          <p:nvPr/>
        </p:nvSpPr>
        <p:spPr>
          <a:xfrm>
            <a:off x="2654677" y="4937449"/>
            <a:ext cx="467300" cy="122555"/>
          </a:xfrm>
          <a:prstGeom prst="rect">
            <a:avLst/>
          </a:prstGeom>
          <a:solidFill>
            <a:schemeClr val="bg1"/>
          </a:solidFill>
          <a:ln>
            <a:noFill/>
          </a:ln>
        </p:spPr>
        <p:txBody>
          <a:bodyPr wrap="square" lIns="0" tIns="0" rIns="0" bIns="0" rtlCol="0">
            <a:spAutoFit/>
          </a:bodyPr>
          <a:lstStyle/>
          <a:p>
            <a:pPr algn="ctr"/>
            <a:r>
              <a:rPr lang="en-US" altLang="zh-CN" sz="800" dirty="0"/>
              <a:t>Amount</a:t>
            </a:r>
            <a:endParaRPr lang="zh-CN" altLang="en-US" sz="800" dirty="0"/>
          </a:p>
        </p:txBody>
      </p:sp>
      <p:sp>
        <p:nvSpPr>
          <p:cNvPr id="28" name="文本框 5"/>
          <p:cNvSpPr txBox="1"/>
          <p:nvPr/>
        </p:nvSpPr>
        <p:spPr>
          <a:xfrm>
            <a:off x="4058941" y="4933888"/>
            <a:ext cx="467300" cy="122555"/>
          </a:xfrm>
          <a:prstGeom prst="rect">
            <a:avLst/>
          </a:prstGeom>
          <a:solidFill>
            <a:schemeClr val="bg1"/>
          </a:solidFill>
          <a:ln>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dirty="0"/>
              <a:t>proportion</a:t>
            </a:r>
            <a:endParaRPr lang="zh-CN" altLang="en-US" sz="800" dirty="0"/>
          </a:p>
        </p:txBody>
      </p:sp>
      <p:sp>
        <p:nvSpPr>
          <p:cNvPr id="29" name="文本框 5"/>
          <p:cNvSpPr txBox="1"/>
          <p:nvPr/>
        </p:nvSpPr>
        <p:spPr>
          <a:xfrm>
            <a:off x="3364079" y="4929763"/>
            <a:ext cx="467300" cy="122555"/>
          </a:xfrm>
          <a:prstGeom prst="rect">
            <a:avLst/>
          </a:prstGeom>
          <a:solidFill>
            <a:schemeClr val="bg1"/>
          </a:solidFill>
          <a:ln>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dirty="0"/>
              <a:t>speed</a:t>
            </a:r>
            <a:endParaRPr lang="zh-CN" altLang="en-US" sz="800" dirty="0"/>
          </a:p>
        </p:txBody>
      </p:sp>
      <p:sp>
        <p:nvSpPr>
          <p:cNvPr id="30" name="文本框 5"/>
          <p:cNvSpPr txBox="1"/>
          <p:nvPr/>
        </p:nvSpPr>
        <p:spPr>
          <a:xfrm>
            <a:off x="8223688" y="4785780"/>
            <a:ext cx="519561" cy="184150"/>
          </a:xfrm>
          <a:prstGeom prst="rect">
            <a:avLst/>
          </a:prstGeom>
          <a:solidFill>
            <a:schemeClr val="bg1"/>
          </a:solidFill>
          <a:ln>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t>Exports</a:t>
            </a:r>
            <a:endParaRPr lang="zh-CN" altLang="en-US" sz="1200" dirty="0"/>
          </a:p>
        </p:txBody>
      </p:sp>
      <p:sp>
        <p:nvSpPr>
          <p:cNvPr id="33" name="文本框 5"/>
          <p:cNvSpPr txBox="1"/>
          <p:nvPr/>
        </p:nvSpPr>
        <p:spPr>
          <a:xfrm>
            <a:off x="9537323" y="4794247"/>
            <a:ext cx="519561" cy="184150"/>
          </a:xfrm>
          <a:prstGeom prst="rect">
            <a:avLst/>
          </a:prstGeom>
          <a:solidFill>
            <a:schemeClr val="bg1"/>
          </a:solidFill>
          <a:ln>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t>Imports</a:t>
            </a:r>
            <a:endParaRPr lang="zh-CN" altLang="en-US" sz="1200" dirty="0"/>
          </a:p>
        </p:txBody>
      </p:sp>
      <p:sp>
        <p:nvSpPr>
          <p:cNvPr id="34" name="文本框 33"/>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8" name="文本框 7"/>
          <p:cNvSpPr txBox="1"/>
          <p:nvPr/>
        </p:nvSpPr>
        <p:spPr>
          <a:xfrm>
            <a:off x="639567" y="1928045"/>
            <a:ext cx="279400" cy="822245"/>
          </a:xfrm>
          <a:prstGeom prst="rect">
            <a:avLst/>
          </a:prstGeom>
          <a:solidFill>
            <a:srgbClr val="F7F7F7"/>
          </a:solidFill>
        </p:spPr>
        <p:txBody>
          <a:bodyPr vert="eaVert" wrap="square" lIns="48000" tIns="48000" rIns="48000" bIns="48000" rtlCol="0">
            <a:spAutoFit/>
          </a:bodyPr>
          <a:lstStyle/>
          <a:p>
            <a:r>
              <a:rPr lang="en-US" altLang="zh-CN" sz="1200" dirty="0"/>
              <a:t>USD 100</a:t>
            </a:r>
            <a:endParaRPr lang="zh-CN" altLang="en-US" sz="1200" dirty="0"/>
          </a:p>
        </p:txBody>
      </p:sp>
      <p:sp>
        <p:nvSpPr>
          <p:cNvPr id="35" name="文本框 34"/>
          <p:cNvSpPr txBox="1"/>
          <p:nvPr/>
        </p:nvSpPr>
        <p:spPr>
          <a:xfrm>
            <a:off x="6783773" y="1986292"/>
            <a:ext cx="279400" cy="822245"/>
          </a:xfrm>
          <a:prstGeom prst="rect">
            <a:avLst/>
          </a:prstGeom>
          <a:solidFill>
            <a:srgbClr val="F7F7F7"/>
          </a:solidFill>
        </p:spPr>
        <p:txBody>
          <a:bodyPr vert="eaVert" wrap="square" lIns="48000" tIns="48000" rIns="48000" bIns="48000" rtlCol="0">
            <a:spAutoFit/>
          </a:bodyPr>
          <a:lstStyle/>
          <a:p>
            <a:r>
              <a:rPr lang="en-US" altLang="zh-CN" sz="1200" dirty="0"/>
              <a:t>USD 100</a:t>
            </a:r>
            <a:endParaRPr lang="zh-CN" altLang="en-US" sz="1200" dirty="0"/>
          </a:p>
        </p:txBody>
      </p:sp>
      <p:sp>
        <p:nvSpPr>
          <p:cNvPr id="36" name="文本框 59"/>
          <p:cNvSpPr txBox="1"/>
          <p:nvPr/>
        </p:nvSpPr>
        <p:spPr>
          <a:xfrm>
            <a:off x="1442829" y="458366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2015</a:t>
            </a:r>
            <a:endParaRPr lang="zh-CN" altLang="en-US" sz="665" dirty="0"/>
          </a:p>
        </p:txBody>
      </p:sp>
      <p:sp>
        <p:nvSpPr>
          <p:cNvPr id="37" name="文本框 59"/>
          <p:cNvSpPr txBox="1"/>
          <p:nvPr/>
        </p:nvSpPr>
        <p:spPr>
          <a:xfrm>
            <a:off x="2109691" y="458836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2016</a:t>
            </a:r>
            <a:endParaRPr lang="zh-CN" altLang="en-US" sz="665" dirty="0"/>
          </a:p>
        </p:txBody>
      </p:sp>
      <p:sp>
        <p:nvSpPr>
          <p:cNvPr id="38" name="文本框 59"/>
          <p:cNvSpPr txBox="1"/>
          <p:nvPr/>
        </p:nvSpPr>
        <p:spPr>
          <a:xfrm>
            <a:off x="2783033" y="459471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2017</a:t>
            </a:r>
            <a:endParaRPr lang="zh-CN" altLang="en-US" sz="665" dirty="0"/>
          </a:p>
        </p:txBody>
      </p:sp>
      <p:sp>
        <p:nvSpPr>
          <p:cNvPr id="39" name="文本框 59"/>
          <p:cNvSpPr txBox="1"/>
          <p:nvPr/>
        </p:nvSpPr>
        <p:spPr>
          <a:xfrm>
            <a:off x="3450211" y="4592033"/>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2018</a:t>
            </a:r>
            <a:endParaRPr lang="zh-CN" altLang="en-US" sz="665" dirty="0"/>
          </a:p>
        </p:txBody>
      </p:sp>
      <p:sp>
        <p:nvSpPr>
          <p:cNvPr id="40" name="文本框 59"/>
          <p:cNvSpPr txBox="1"/>
          <p:nvPr/>
        </p:nvSpPr>
        <p:spPr>
          <a:xfrm>
            <a:off x="4092416" y="4587589"/>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2019</a:t>
            </a:r>
            <a:endParaRPr lang="zh-CN" altLang="en-US" sz="665" dirty="0"/>
          </a:p>
        </p:txBody>
      </p:sp>
      <p:sp>
        <p:nvSpPr>
          <p:cNvPr id="41" name="文本框 59"/>
          <p:cNvSpPr txBox="1"/>
          <p:nvPr/>
        </p:nvSpPr>
        <p:spPr>
          <a:xfrm>
            <a:off x="4778291" y="4594716"/>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2020</a:t>
            </a:r>
            <a:endParaRPr lang="zh-CN" altLang="en-US" sz="665" dirty="0"/>
          </a:p>
        </p:txBody>
      </p:sp>
      <p:sp>
        <p:nvSpPr>
          <p:cNvPr id="42" name="文本框 59"/>
          <p:cNvSpPr txBox="1"/>
          <p:nvPr/>
        </p:nvSpPr>
        <p:spPr>
          <a:xfrm>
            <a:off x="7585919" y="4536044"/>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2015</a:t>
            </a:r>
            <a:endParaRPr lang="zh-CN" altLang="en-US" sz="665" dirty="0"/>
          </a:p>
        </p:txBody>
      </p:sp>
      <p:sp>
        <p:nvSpPr>
          <p:cNvPr id="43" name="文本框 59"/>
          <p:cNvSpPr txBox="1"/>
          <p:nvPr/>
        </p:nvSpPr>
        <p:spPr>
          <a:xfrm>
            <a:off x="8260259" y="452924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2016</a:t>
            </a:r>
            <a:endParaRPr lang="zh-CN" altLang="en-US" sz="665" dirty="0"/>
          </a:p>
        </p:txBody>
      </p:sp>
      <p:sp>
        <p:nvSpPr>
          <p:cNvPr id="44" name="文本框 59"/>
          <p:cNvSpPr txBox="1"/>
          <p:nvPr/>
        </p:nvSpPr>
        <p:spPr>
          <a:xfrm>
            <a:off x="8930951" y="4529245"/>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2017</a:t>
            </a:r>
            <a:endParaRPr lang="zh-CN" altLang="en-US" sz="665" dirty="0"/>
          </a:p>
        </p:txBody>
      </p:sp>
      <p:sp>
        <p:nvSpPr>
          <p:cNvPr id="45" name="文本框 59"/>
          <p:cNvSpPr txBox="1"/>
          <p:nvPr/>
        </p:nvSpPr>
        <p:spPr>
          <a:xfrm>
            <a:off x="9582100" y="4529244"/>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2018</a:t>
            </a:r>
            <a:endParaRPr lang="zh-CN" altLang="en-US" sz="665" dirty="0"/>
          </a:p>
        </p:txBody>
      </p:sp>
      <p:sp>
        <p:nvSpPr>
          <p:cNvPr id="46" name="文本框 59"/>
          <p:cNvSpPr txBox="1"/>
          <p:nvPr/>
        </p:nvSpPr>
        <p:spPr>
          <a:xfrm>
            <a:off x="10242699" y="4522713"/>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2019</a:t>
            </a:r>
            <a:endParaRPr lang="zh-CN" altLang="en-US" sz="665" dirty="0"/>
          </a:p>
        </p:txBody>
      </p:sp>
      <p:sp>
        <p:nvSpPr>
          <p:cNvPr id="47" name="文本框 59"/>
          <p:cNvSpPr txBox="1"/>
          <p:nvPr/>
        </p:nvSpPr>
        <p:spPr>
          <a:xfrm>
            <a:off x="10872951" y="4506804"/>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2020</a:t>
            </a:r>
            <a:endParaRPr lang="zh-CN" altLang="en-US" sz="6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199" y="709239"/>
            <a:ext cx="11521601" cy="614045"/>
          </a:xfrm>
          <a:prstGeom prst="rect">
            <a:avLst/>
          </a:prstGeom>
        </p:spPr>
        <p:txBody>
          <a:bodyPr wrap="square">
            <a:spAutoFit/>
          </a:bodyPr>
          <a:lstStyle/>
          <a:p>
            <a:pPr marL="7261225" indent="-7261225" algn="ctr"/>
            <a:r>
              <a:rPr lang="en-US"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Table 2018-2020 Imports and exports of various digital services in China</a:t>
            </a:r>
            <a:br>
              <a:rPr lang="en-US"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br>
            <a:r>
              <a:rPr lang="en-US" sz="16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USD 100; %</a:t>
            </a:r>
            <a:endParaRPr lang="en-US"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nvGraphicFramePr>
        <p:xfrm>
          <a:off x="264000" y="1274757"/>
          <a:ext cx="11663680" cy="5418455"/>
        </p:xfrm>
        <a:graphic>
          <a:graphicData uri="http://schemas.openxmlformats.org/drawingml/2006/table">
            <a:tbl>
              <a:tblPr>
                <a:tableStyleId>{5C22544A-7EE6-4342-B048-85BDC9FD1C3A}</a:tableStyleId>
              </a:tblPr>
              <a:tblGrid>
                <a:gridCol w="2159635"/>
                <a:gridCol w="816610"/>
                <a:gridCol w="767715"/>
                <a:gridCol w="815975"/>
                <a:gridCol w="768350"/>
                <a:gridCol w="815975"/>
                <a:gridCol w="767715"/>
                <a:gridCol w="816610"/>
                <a:gridCol w="767715"/>
                <a:gridCol w="815340"/>
                <a:gridCol w="768985"/>
                <a:gridCol w="815340"/>
                <a:gridCol w="767715"/>
              </a:tblGrid>
              <a:tr h="415925">
                <a:tc rowSpan="2">
                  <a:txBody>
                    <a:bodyPr/>
                    <a:lstStyle/>
                    <a:p>
                      <a:pPr algn="ctr" fontAlgn="ctr"/>
                      <a:r>
                        <a:rPr lang="en-US" sz="1335" b="1" u="none" strike="noStrike" dirty="0">
                          <a:solidFill>
                            <a:schemeClr val="bg1"/>
                          </a:solidFill>
                          <a:latin typeface="+mn-ea"/>
                          <a:ea typeface="+mn-ea"/>
                        </a:rPr>
                        <a:t>Service category/indicator</a:t>
                      </a:r>
                      <a:endParaRPr lang="en-US" sz="1335" b="1" u="none" strike="noStrike" dirty="0">
                        <a:solidFill>
                          <a:schemeClr val="bg1"/>
                        </a:solidFill>
                        <a:latin typeface="+mn-ea"/>
                        <a:ea typeface="+mn-ea"/>
                      </a:endParaRPr>
                    </a:p>
                  </a:txBody>
                  <a:tcPr marL="8264" marR="8264" marT="8264" marB="0" anchor="ctr">
                    <a:solidFill>
                      <a:schemeClr val="accent5">
                        <a:lumMod val="50000"/>
                      </a:schemeClr>
                    </a:solidFill>
                  </a:tcPr>
                </a:tc>
                <a:tc gridSpan="4">
                  <a:txBody>
                    <a:bodyPr/>
                    <a:lstStyle/>
                    <a:p>
                      <a:pPr algn="ctr" fontAlgn="ctr"/>
                      <a:r>
                        <a:rPr lang="en-US" sz="1335" b="1" i="0" u="none" strike="noStrike">
                          <a:solidFill>
                            <a:schemeClr val="bg1"/>
                          </a:solidFill>
                          <a:latin typeface="+mn-ea"/>
                          <a:ea typeface="+mn-ea"/>
                        </a:rPr>
                        <a:t>2018 Imports and exports of digital services in China</a:t>
                      </a:r>
                      <a:endParaRPr lang="en-US" sz="1335" b="1" i="0" u="none" strike="noStrike">
                        <a:solidFill>
                          <a:schemeClr val="bg1"/>
                        </a:solidFill>
                        <a:latin typeface="+mn-ea"/>
                        <a:ea typeface="+mn-ea"/>
                      </a:endParaRPr>
                    </a:p>
                  </a:txBody>
                  <a:tcPr marL="8264" marR="8264" marT="8264"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c gridSpan="4">
                  <a:txBody>
                    <a:bodyPr/>
                    <a:lstStyle/>
                    <a:p>
                      <a:pPr algn="ctr" fontAlgn="ctr"/>
                      <a:r>
                        <a:rPr lang="en-US" sz="1335" b="1" i="0" u="none" strike="noStrike" dirty="0">
                          <a:solidFill>
                            <a:schemeClr val="bg1"/>
                          </a:solidFill>
                          <a:latin typeface="+mn-ea"/>
                          <a:ea typeface="+mn-ea"/>
                        </a:rPr>
                        <a:t>2019 Imports and exports of digital services in China</a:t>
                      </a:r>
                      <a:endParaRPr lang="en-US" sz="1335" b="1" i="0" u="none" strike="noStrike" dirty="0">
                        <a:solidFill>
                          <a:schemeClr val="bg1"/>
                        </a:solidFill>
                        <a:latin typeface="+mn-ea"/>
                        <a:ea typeface="+mn-ea"/>
                      </a:endParaRPr>
                    </a:p>
                  </a:txBody>
                  <a:tcPr marL="8264" marR="8264" marT="8264"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c gridSpan="4">
                  <a:txBody>
                    <a:bodyPr/>
                    <a:lstStyle/>
                    <a:p>
                      <a:pPr algn="ctr" fontAlgn="ctr"/>
                      <a:r>
                        <a:rPr lang="en-US" sz="1335" b="1" i="0" u="none" strike="noStrike" dirty="0">
                          <a:solidFill>
                            <a:schemeClr val="bg1"/>
                          </a:solidFill>
                          <a:latin typeface="+mn-ea"/>
                          <a:ea typeface="+mn-ea"/>
                        </a:rPr>
                        <a:t>2020 Imports and exports of digital services in China</a:t>
                      </a:r>
                      <a:endParaRPr lang="en-US" sz="1335" b="1" i="0" u="none" strike="noStrike" dirty="0">
                        <a:solidFill>
                          <a:schemeClr val="bg1"/>
                        </a:solidFill>
                        <a:latin typeface="+mn-ea"/>
                        <a:ea typeface="+mn-ea"/>
                      </a:endParaRPr>
                    </a:p>
                  </a:txBody>
                  <a:tcPr marL="8264" marR="8264" marT="8264"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c hMerge="1">
                  <a:tcPr marL="6198" marR="6198" marT="6198" marB="0" anchor="ctr">
                    <a:solidFill>
                      <a:schemeClr val="accent5">
                        <a:lumMod val="50000"/>
                      </a:schemeClr>
                    </a:solidFill>
                  </a:tcPr>
                </a:tc>
              </a:tr>
              <a:tr h="294005">
                <a:tc vMerge="1">
                  <a:tcPr marL="6198" marR="6198" marT="6198"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Export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YoY</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Import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YoY</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Export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YoY</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Import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YoY</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Export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YoY</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935" b="1" u="none" strike="noStrike">
                          <a:solidFill>
                            <a:schemeClr val="bg1"/>
                          </a:solidFill>
                          <a:latin typeface="+mn-ea"/>
                          <a:ea typeface="+mn-ea"/>
                        </a:rPr>
                        <a:t>Import amount</a:t>
                      </a:r>
                      <a:endParaRPr lang="en-US" sz="935" b="1" u="none" strike="noStrike">
                        <a:solidFill>
                          <a:schemeClr val="bg1"/>
                        </a:solidFill>
                        <a:latin typeface="+mn-ea"/>
                        <a:ea typeface="+mn-ea"/>
                      </a:endParaRPr>
                    </a:p>
                  </a:txBody>
                  <a:tcPr marL="8264" marR="8264" marT="8264" marB="0" anchor="ctr">
                    <a:solidFill>
                      <a:schemeClr val="accent5">
                        <a:lumMod val="50000"/>
                      </a:schemeClr>
                    </a:solidFill>
                  </a:tcPr>
                </a:tc>
                <a:tc>
                  <a:txBody>
                    <a:bodyPr/>
                    <a:lstStyle/>
                    <a:p>
                      <a:pPr algn="ctr" fontAlgn="ctr"/>
                      <a:r>
                        <a:rPr lang="en-US" sz="1200" b="1" u="none" strike="noStrike">
                          <a:solidFill>
                            <a:schemeClr val="bg1"/>
                          </a:solidFill>
                          <a:latin typeface="+mn-ea"/>
                          <a:ea typeface="+mn-ea"/>
                        </a:rPr>
                        <a:t>YoY</a:t>
                      </a:r>
                      <a:endParaRPr lang="en-US" sz="1200" b="1" u="none" strike="noStrike">
                        <a:solidFill>
                          <a:schemeClr val="bg1"/>
                        </a:solidFill>
                        <a:latin typeface="+mn-ea"/>
                        <a:ea typeface="+mn-ea"/>
                      </a:endParaRPr>
                    </a:p>
                  </a:txBody>
                  <a:tcPr marL="8264" marR="8264" marT="8264" marB="0" anchor="ctr">
                    <a:solidFill>
                      <a:schemeClr val="accent5">
                        <a:lumMod val="50000"/>
                      </a:schemeClr>
                    </a:solidFill>
                  </a:tcPr>
                </a:tc>
              </a:tr>
              <a:tr h="308610">
                <a:tc>
                  <a:txBody>
                    <a:bodyPr/>
                    <a:lstStyle/>
                    <a:p>
                      <a:pPr algn="ctr" fontAlgn="ctr"/>
                      <a:r>
                        <a:rPr lang="en-US" sz="1065" b="1" u="none" strike="noStrike" dirty="0">
                          <a:latin typeface="+mn-ea"/>
                          <a:ea typeface="+mn-ea"/>
                        </a:rPr>
                        <a:t>Digitizable services (total)</a:t>
                      </a:r>
                      <a:endParaRPr lang="en-US" sz="1065" b="1" u="none" strike="noStrike" dirty="0">
                        <a:latin typeface="+mn-ea"/>
                        <a:ea typeface="+mn-ea"/>
                      </a:endParaRPr>
                    </a:p>
                  </a:txBody>
                  <a:tcPr marL="8264" marR="8264" marT="8264" marB="0" anchor="ctr">
                    <a:solidFill>
                      <a:schemeClr val="accent1">
                        <a:lumMod val="60000"/>
                        <a:lumOff val="40000"/>
                      </a:schemeClr>
                    </a:solidFill>
                  </a:tcPr>
                </a:tc>
                <a:tc>
                  <a:txBody>
                    <a:bodyPr/>
                    <a:lstStyle/>
                    <a:p>
                      <a:pPr algn="ctr" fontAlgn="ctr"/>
                      <a:r>
                        <a:rPr lang="en-US" sz="1065" u="none" strike="noStrike">
                          <a:latin typeface="+mn-ea"/>
                          <a:ea typeface="+mn-ea"/>
                        </a:rPr>
                        <a:t>1321.4</a:t>
                      </a:r>
                      <a:endParaRPr lang="en-US" sz="1065" u="none" strike="noStrike">
                        <a:latin typeface="+mn-ea"/>
                        <a:ea typeface="+mn-ea"/>
                      </a:endParaRPr>
                    </a:p>
                  </a:txBody>
                  <a:tcPr marL="8264" marR="8264" marT="8264" marB="0" anchor="ctr">
                    <a:solidFill>
                      <a:schemeClr val="accent1">
                        <a:lumMod val="60000"/>
                        <a:lumOff val="40000"/>
                      </a:schemeClr>
                    </a:solidFill>
                  </a:tcPr>
                </a:tc>
                <a:tc>
                  <a:txBody>
                    <a:bodyPr/>
                    <a:lstStyle/>
                    <a:p>
                      <a:pPr algn="ctr" fontAlgn="ctr"/>
                      <a:r>
                        <a:rPr lang="en-US" sz="1065" u="none" strike="noStrike">
                          <a:latin typeface="+mn-ea"/>
                          <a:ea typeface="+mn-ea"/>
                        </a:rPr>
                        <a:t>28.8</a:t>
                      </a:r>
                      <a:endParaRPr lang="en-US" sz="1065" u="none" strike="noStrike">
                        <a:latin typeface="+mn-ea"/>
                        <a:ea typeface="+mn-ea"/>
                      </a:endParaRPr>
                    </a:p>
                  </a:txBody>
                  <a:tcPr marL="8264" marR="8264" marT="8264" marB="0" anchor="ctr">
                    <a:solidFill>
                      <a:schemeClr val="accent1">
                        <a:lumMod val="60000"/>
                        <a:lumOff val="40000"/>
                      </a:schemeClr>
                    </a:solidFill>
                  </a:tcPr>
                </a:tc>
                <a:tc>
                  <a:txBody>
                    <a:bodyPr/>
                    <a:lstStyle/>
                    <a:p>
                      <a:pPr algn="ctr" fontAlgn="ctr"/>
                      <a:r>
                        <a:rPr lang="en-US" sz="1065" u="none" strike="noStrike">
                          <a:latin typeface="+mn-ea"/>
                          <a:ea typeface="+mn-ea"/>
                        </a:rPr>
                        <a:t>1240.4</a:t>
                      </a:r>
                      <a:endParaRPr lang="en-US" sz="1065" u="none" strike="noStrike">
                        <a:latin typeface="+mn-ea"/>
                        <a:ea typeface="+mn-ea"/>
                      </a:endParaRPr>
                    </a:p>
                  </a:txBody>
                  <a:tcPr marL="8264" marR="8264" marT="8264" marB="0" anchor="ctr">
                    <a:solidFill>
                      <a:schemeClr val="accent1">
                        <a:lumMod val="60000"/>
                        <a:lumOff val="40000"/>
                      </a:schemeClr>
                    </a:solidFill>
                  </a:tcPr>
                </a:tc>
                <a:tc>
                  <a:txBody>
                    <a:bodyPr/>
                    <a:lstStyle/>
                    <a:p>
                      <a:pPr algn="ctr" fontAlgn="ctr"/>
                      <a:r>
                        <a:rPr lang="en-US" sz="1065" u="none" strike="noStrike">
                          <a:latin typeface="+mn-ea"/>
                          <a:ea typeface="+mn-ea"/>
                        </a:rPr>
                        <a:t>17.7</a:t>
                      </a:r>
                      <a:endParaRPr lang="en-US" sz="1065" u="none" strike="noStrike">
                        <a:latin typeface="+mn-ea"/>
                        <a:ea typeface="+mn-ea"/>
                      </a:endParaRPr>
                    </a:p>
                  </a:txBody>
                  <a:tcPr marL="8264" marR="8264" marT="8264" marB="0" anchor="ctr">
                    <a:solidFill>
                      <a:schemeClr val="accent1">
                        <a:lumMod val="60000"/>
                        <a:lumOff val="40000"/>
                      </a:schemeClr>
                    </a:solidFill>
                  </a:tcPr>
                </a:tc>
                <a:tc>
                  <a:txBody>
                    <a:bodyPr/>
                    <a:lstStyle/>
                    <a:p>
                      <a:pPr algn="ctr"/>
                      <a:r>
                        <a:rPr lang="en-US" sz="1065">
                          <a:latin typeface="+mn-ea"/>
                          <a:ea typeface="+mn-ea"/>
                          <a:cs typeface="Times New Roman" panose="02020603050405020304" pitchFamily="18" charset="0"/>
                        </a:rPr>
                        <a:t>1437.5</a:t>
                      </a:r>
                      <a:endParaRPr lang="en-US" sz="1065">
                        <a:latin typeface="+mn-ea"/>
                        <a:ea typeface="+mn-ea"/>
                        <a:cs typeface="Times New Roman" panose="02020603050405020304" pitchFamily="18" charset="0"/>
                      </a:endParaRPr>
                    </a:p>
                  </a:txBody>
                  <a:tcPr marT="0" marB="0" anchor="ctr">
                    <a:solidFill>
                      <a:schemeClr val="accent1">
                        <a:lumMod val="60000"/>
                        <a:lumOff val="40000"/>
                      </a:schemeClr>
                    </a:solidFill>
                  </a:tcPr>
                </a:tc>
                <a:tc>
                  <a:txBody>
                    <a:bodyPr/>
                    <a:lstStyle/>
                    <a:p>
                      <a:pPr algn="ctr"/>
                      <a:r>
                        <a:rPr lang="en-US" sz="1065">
                          <a:latin typeface="+mn-ea"/>
                          <a:ea typeface="+mn-ea"/>
                          <a:cs typeface="Times New Roman" panose="02020603050405020304" pitchFamily="18" charset="0"/>
                        </a:rPr>
                        <a:t>4.5</a:t>
                      </a:r>
                      <a:endParaRPr lang="en-US" sz="1065">
                        <a:latin typeface="+mn-ea"/>
                        <a:ea typeface="+mn-ea"/>
                        <a:cs typeface="Times New Roman" panose="02020603050405020304" pitchFamily="18" charset="0"/>
                      </a:endParaRPr>
                    </a:p>
                  </a:txBody>
                  <a:tcPr marT="0" marB="0" anchor="ctr">
                    <a:solidFill>
                      <a:schemeClr val="accent1">
                        <a:lumMod val="60000"/>
                        <a:lumOff val="40000"/>
                      </a:schemeClr>
                    </a:solidFill>
                  </a:tcPr>
                </a:tc>
                <a:tc>
                  <a:txBody>
                    <a:bodyPr/>
                    <a:lstStyle/>
                    <a:p>
                      <a:pPr algn="ctr"/>
                      <a:r>
                        <a:rPr lang="en-US" sz="1065">
                          <a:latin typeface="+mn-ea"/>
                          <a:ea typeface="+mn-ea"/>
                          <a:cs typeface="Times New Roman" panose="02020603050405020304" pitchFamily="18" charset="0"/>
                        </a:rPr>
                        <a:t>1284.6</a:t>
                      </a:r>
                      <a:endParaRPr lang="en-US" sz="1065">
                        <a:latin typeface="+mn-ea"/>
                        <a:ea typeface="+mn-ea"/>
                        <a:cs typeface="Times New Roman" panose="02020603050405020304" pitchFamily="18" charset="0"/>
                      </a:endParaRPr>
                    </a:p>
                  </a:txBody>
                  <a:tcPr marT="0" marB="0" anchor="ctr">
                    <a:solidFill>
                      <a:schemeClr val="accent1">
                        <a:lumMod val="60000"/>
                        <a:lumOff val="40000"/>
                      </a:schemeClr>
                    </a:solidFill>
                  </a:tcPr>
                </a:tc>
                <a:tc>
                  <a:txBody>
                    <a:bodyPr/>
                    <a:lstStyle/>
                    <a:p>
                      <a:pPr algn="ctr"/>
                      <a:r>
                        <a:rPr lang="en-US" sz="1065">
                          <a:latin typeface="+mn-ea"/>
                          <a:ea typeface="+mn-ea"/>
                          <a:cs typeface="Times New Roman" panose="02020603050405020304" pitchFamily="18" charset="0"/>
                        </a:rPr>
                        <a:t>3.6</a:t>
                      </a:r>
                      <a:endParaRPr lang="en-US" sz="1065">
                        <a:latin typeface="+mn-ea"/>
                        <a:ea typeface="+mn-ea"/>
                        <a:cs typeface="Times New Roman" panose="02020603050405020304" pitchFamily="18" charset="0"/>
                      </a:endParaRPr>
                    </a:p>
                  </a:txBody>
                  <a:tcPr marT="0" marB="0" anchor="ctr">
                    <a:solidFill>
                      <a:schemeClr val="accent1">
                        <a:lumMod val="60000"/>
                        <a:lumOff val="4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1551.5</a:t>
                      </a:r>
                      <a:endParaRPr lang="en-US" sz="1065" u="none" strike="noStrike">
                        <a:solidFill>
                          <a:schemeClr val="dk1"/>
                        </a:solidFill>
                        <a:latin typeface="+mn-ea"/>
                        <a:ea typeface="+mn-ea"/>
                        <a:cs typeface="+mn-cs"/>
                      </a:endParaRPr>
                    </a:p>
                  </a:txBody>
                  <a:tcPr marT="0" marB="0" anchor="ctr">
                    <a:solidFill>
                      <a:schemeClr val="accent1">
                        <a:lumMod val="60000"/>
                        <a:lumOff val="4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7.9</a:t>
                      </a:r>
                      <a:endParaRPr lang="en-US" sz="1065" u="none" strike="noStrike">
                        <a:solidFill>
                          <a:schemeClr val="dk1"/>
                        </a:solidFill>
                        <a:latin typeface="+mn-ea"/>
                        <a:ea typeface="+mn-ea"/>
                        <a:cs typeface="+mn-cs"/>
                      </a:endParaRPr>
                    </a:p>
                  </a:txBody>
                  <a:tcPr marT="0" marB="0" anchor="ctr">
                    <a:solidFill>
                      <a:schemeClr val="accent1">
                        <a:lumMod val="60000"/>
                        <a:lumOff val="4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1396.1</a:t>
                      </a:r>
                      <a:endParaRPr lang="en-US" sz="1065" u="none" strike="noStrike">
                        <a:solidFill>
                          <a:schemeClr val="dk1"/>
                        </a:solidFill>
                        <a:latin typeface="+mn-ea"/>
                        <a:ea typeface="+mn-ea"/>
                        <a:cs typeface="+mn-cs"/>
                      </a:endParaRPr>
                    </a:p>
                  </a:txBody>
                  <a:tcPr marT="0" marB="0" anchor="ctr">
                    <a:solidFill>
                      <a:schemeClr val="accent1">
                        <a:lumMod val="60000"/>
                        <a:lumOff val="4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8.68</a:t>
                      </a:r>
                      <a:endParaRPr lang="en-US" sz="1335" u="none" strike="noStrike">
                        <a:solidFill>
                          <a:schemeClr val="dk1"/>
                        </a:solidFill>
                        <a:latin typeface="+mn-ea"/>
                        <a:ea typeface="+mn-ea"/>
                        <a:cs typeface="+mn-cs"/>
                      </a:endParaRPr>
                    </a:p>
                  </a:txBody>
                  <a:tcPr marT="0" marB="0" anchor="ctr">
                    <a:solidFill>
                      <a:schemeClr val="accent1">
                        <a:lumMod val="60000"/>
                        <a:lumOff val="40000"/>
                      </a:schemeClr>
                    </a:solidFill>
                  </a:tcPr>
                </a:tc>
              </a:tr>
              <a:tr h="203835">
                <a:tc>
                  <a:txBody>
                    <a:bodyPr/>
                    <a:lstStyle/>
                    <a:p>
                      <a:pPr algn="ctr" fontAlgn="ctr"/>
                      <a:r>
                        <a:rPr lang="en-US" sz="1065" b="1" u="none" strike="noStrike">
                          <a:latin typeface="+mn-ea"/>
                          <a:ea typeface="+mn-ea"/>
                        </a:rPr>
                        <a:t>Insurance services</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49.2</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21.7</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118.8</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14.1</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47.8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-2.9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107.8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-9.3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dirty="0">
                          <a:solidFill>
                            <a:schemeClr val="dk1"/>
                          </a:solidFill>
                          <a:latin typeface="+mn-ea"/>
                          <a:ea typeface="+mn-ea"/>
                          <a:cs typeface="+mn-cs"/>
                        </a:rPr>
                        <a:t>53.8</a:t>
                      </a:r>
                      <a:endParaRPr lang="en-US" sz="1065" u="none" strike="noStrike" dirty="0">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12.5</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123.4</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14.6</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203835">
                <a:tc>
                  <a:txBody>
                    <a:bodyPr/>
                    <a:lstStyle/>
                    <a:p>
                      <a:pPr algn="ctr" fontAlgn="ctr"/>
                      <a:r>
                        <a:rPr lang="en-US" sz="1065" b="1" u="none" strike="noStrike">
                          <a:latin typeface="+mn-ea"/>
                          <a:ea typeface="+mn-ea"/>
                        </a:rPr>
                        <a:t>Financial service</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34.8</a:t>
                      </a:r>
                      <a:endParaRPr lang="en-US" sz="1065" u="none" strike="noStrike" dirty="0">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-5.8</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21.2</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31.2</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39.1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12.3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24.7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16.4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41.8</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7.0</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31.7</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28.6</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459740">
                <a:tc>
                  <a:txBody>
                    <a:bodyPr/>
                    <a:lstStyle/>
                    <a:p>
                      <a:pPr algn="ctr" fontAlgn="ctr"/>
                      <a:r>
                        <a:rPr lang="en-US" sz="1065" b="1" u="none" strike="noStrike">
                          <a:latin typeface="+mn-ea"/>
                          <a:ea typeface="+mn-ea"/>
                        </a:rPr>
                        <a:t>Telecommunication, computer and information services</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470.6</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69.5</a:t>
                      </a:r>
                      <a:endParaRPr lang="en-US" sz="1065" u="none" strike="noStrike" dirty="0">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237.7</a:t>
                      </a:r>
                      <a:endParaRPr lang="en-US" sz="1065" u="none" strike="noStrike" dirty="0">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24.0 </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538.6 </a:t>
                      </a:r>
                      <a:endParaRPr lang="en-US" sz="1065" u="none" strike="noStrike" dirty="0">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14.5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269.0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13.2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607.7</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12.8</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329.7</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22.6</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459105">
                <a:tc>
                  <a:txBody>
                    <a:bodyPr/>
                    <a:lstStyle/>
                    <a:p>
                      <a:pPr algn="ctr" fontAlgn="ctr"/>
                      <a:r>
                        <a:rPr lang="en-US" sz="1065" b="1" u="none" strike="noStrike">
                          <a:latin typeface="+mn-ea"/>
                          <a:ea typeface="+mn-ea"/>
                        </a:rPr>
                        <a:t>Among them: telecommunication services</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21.0 </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17.8</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15.8</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-12.5</a:t>
                      </a:r>
                      <a:endParaRPr lang="en-US" sz="1065" u="none" strike="noStrike">
                        <a:latin typeface="+mn-ea"/>
                        <a:ea typeface="+mn-ea"/>
                      </a:endParaRPr>
                    </a:p>
                  </a:txBody>
                  <a:tcPr marL="8264" marR="8264" marT="8264" marB="0" anchor="ctr"/>
                </a:tc>
                <a:tc rowSpan="2" gridSpan="4">
                  <a:txBody>
                    <a:bodyPr/>
                    <a:lstStyle/>
                    <a:p>
                      <a:pPr algn="ctr" fontAlgn="ctr"/>
                      <a:r>
                        <a:rPr lang="en-US" sz="1065" b="0" i="0" u="none" strike="noStrike">
                          <a:solidFill>
                            <a:srgbClr val="000000"/>
                          </a:solidFill>
                          <a:latin typeface="+mn-ea"/>
                          <a:ea typeface="+mn-ea"/>
                        </a:rPr>
                        <a:t>---------</a:t>
                      </a:r>
                      <a:endParaRPr lang="en-US" sz="1065" b="0" i="0" u="none" strike="noStrike">
                        <a:solidFill>
                          <a:srgbClr val="000000"/>
                        </a:solidFill>
                        <a:latin typeface="+mn-ea"/>
                        <a:ea typeface="+mn-ea"/>
                      </a:endParaRPr>
                    </a:p>
                  </a:txBody>
                  <a:tcPr marL="8264" marR="8264" marT="8264" marB="0" anchor="ctr"/>
                </a:tc>
                <a:tc rowSpan="2" hMerge="1">
                  <a:tcPr marL="6198" marR="6198" marT="6198" marB="0" anchor="ctr"/>
                </a:tc>
                <a:tc rowSpan="2" hMerge="1">
                  <a:tcPr marL="6198" marR="6198" marT="6198" marB="0" anchor="ctr"/>
                </a:tc>
                <a:tc rowSpan="2" hMerge="1">
                  <a:tcPr marL="6198" marR="6198" marT="6198" marB="0" anchor="ctr"/>
                </a:tc>
                <a:tc rowSpan="2" gridSpan="4">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65" u="none" strike="noStrike">
                          <a:solidFill>
                            <a:schemeClr val="dk1"/>
                          </a:solidFill>
                          <a:latin typeface="+mn-ea"/>
                          <a:ea typeface="+mn-ea"/>
                          <a:cs typeface="+mn-cs"/>
                        </a:rPr>
                        <a:t>---------</a:t>
                      </a:r>
                      <a:endParaRPr lang="en-US" sz="1065" u="none" strike="noStrike">
                        <a:solidFill>
                          <a:schemeClr val="dk1"/>
                        </a:solidFill>
                        <a:latin typeface="+mn-ea"/>
                        <a:ea typeface="+mn-ea"/>
                        <a:cs typeface="+mn-cs"/>
                      </a:endParaRPr>
                    </a:p>
                  </a:txBody>
                  <a:tcPr marL="8264" marR="8264" marT="8264" marB="0" anchor="ctr"/>
                </a:tc>
                <a:tc rowSpan="2" hMerge="1">
                  <a:tcPr marL="6198" marR="6198" marT="6198" marB="0" anchor="ctr"/>
                </a:tc>
                <a:tc rowSpan="2" hMerge="1">
                  <a:tcPr marL="6198" marR="6198" marT="6198" marB="0" anchor="ctr"/>
                </a:tc>
                <a:tc rowSpan="2" hMerge="1">
                  <a:tcPr marL="6198" marR="6198" marT="6198" marB="0" anchor="ctr"/>
                </a:tc>
              </a:tr>
              <a:tr h="333375">
                <a:tc>
                  <a:txBody>
                    <a:bodyPr/>
                    <a:lstStyle/>
                    <a:p>
                      <a:pPr algn="ctr" fontAlgn="ctr"/>
                      <a:r>
                        <a:rPr lang="en-US" sz="1065" b="1" u="none" strike="noStrike">
                          <a:latin typeface="+mn-ea"/>
                          <a:ea typeface="+mn-ea"/>
                        </a:rPr>
                        <a:t>Computer and information services</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449.6</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73.0 </a:t>
                      </a:r>
                      <a:endParaRPr lang="en-US" sz="1065" u="none" strike="noStrike">
                        <a:latin typeface="+mn-ea"/>
                        <a:ea typeface="+mn-ea"/>
                      </a:endParaRPr>
                    </a:p>
                  </a:txBody>
                  <a:tcPr marL="8264" marR="8264" marT="8264" marB="0" anchor="ctr"/>
                </a:tc>
                <a:tc>
                  <a:txBody>
                    <a:bodyPr/>
                    <a:lstStyle/>
                    <a:p>
                      <a:pPr algn="ctr" fontAlgn="ctr"/>
                      <a:r>
                        <a:rPr lang="en-US" sz="1065" u="none" strike="noStrike" dirty="0">
                          <a:latin typeface="+mn-ea"/>
                          <a:ea typeface="+mn-ea"/>
                        </a:rPr>
                        <a:t>221.9</a:t>
                      </a:r>
                      <a:endParaRPr lang="en-US" sz="1065" u="none" strike="noStrike" dirty="0">
                        <a:latin typeface="+mn-ea"/>
                        <a:ea typeface="+mn-ea"/>
                      </a:endParaRPr>
                    </a:p>
                  </a:txBody>
                  <a:tcPr marL="8264" marR="8264" marT="8264" marB="0" anchor="ctr"/>
                </a:tc>
                <a:tc>
                  <a:txBody>
                    <a:bodyPr/>
                    <a:lstStyle/>
                    <a:p>
                      <a:pPr algn="ctr" fontAlgn="ctr"/>
                      <a:r>
                        <a:rPr lang="en-US" sz="1065" u="none" strike="noStrike">
                          <a:latin typeface="+mn-ea"/>
                          <a:ea typeface="+mn-ea"/>
                        </a:rPr>
                        <a:t>27.7</a:t>
                      </a:r>
                      <a:endParaRPr lang="en-US" sz="1065" u="none" strike="noStrike">
                        <a:latin typeface="+mn-ea"/>
                        <a:ea typeface="+mn-ea"/>
                      </a:endParaRPr>
                    </a:p>
                  </a:txBody>
                  <a:tcPr marL="8264" marR="8264" marT="8264" marB="0" anchor="ctr"/>
                </a:tc>
                <a:tc vMerge="1" gridSpan="4">
                  <a:tcPr marL="6198" marR="6198" marT="6198" marB="0" anchor="ctr"/>
                </a:tc>
                <a:tc vMerge="1" hMerge="1">
                  <a:tcPr marL="6198" marR="6198" marT="6198" marB="0" anchor="ctr"/>
                </a:tc>
                <a:tc vMerge="1" hMerge="1">
                  <a:tcPr marL="6198" marR="6198" marT="6198" marB="0" anchor="ctr"/>
                </a:tc>
                <a:tc vMerge="1" hMerge="1">
                  <a:tcPr marL="6198" marR="6198" marT="6198" marB="0" anchor="ctr"/>
                </a:tc>
                <a:tc vMerge="1" gridSpan="4">
                  <a:tcPr/>
                </a:tc>
                <a:tc vMerge="1" hMerge="1">
                  <a:tcPr/>
                </a:tc>
                <a:tc vMerge="1" hMerge="1">
                  <a:tcPr/>
                </a:tc>
                <a:tc vMerge="1" hMerge="1">
                  <a:tcPr/>
                </a:tc>
              </a:tr>
              <a:tr h="308610">
                <a:tc>
                  <a:txBody>
                    <a:bodyPr/>
                    <a:lstStyle/>
                    <a:p>
                      <a:pPr algn="ctr" fontAlgn="ctr"/>
                      <a:r>
                        <a:rPr lang="en-US" sz="1065" b="1" u="none" strike="noStrike">
                          <a:latin typeface="+mn-ea"/>
                          <a:ea typeface="+mn-ea"/>
                        </a:rPr>
                        <a:t>Charges for intellectual property</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55.6</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16.8</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355.9</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24.6</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66.5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19.6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343.8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-3.4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86.8</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30.5</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376.3</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9.5</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333375">
                <a:tc>
                  <a:txBody>
                    <a:bodyPr/>
                    <a:lstStyle/>
                    <a:p>
                      <a:pPr algn="ctr" fontAlgn="ctr"/>
                      <a:r>
                        <a:rPr lang="en-US" sz="1065" b="1" u="none" strike="noStrike">
                          <a:latin typeface="+mn-ea"/>
                          <a:ea typeface="+mn-ea"/>
                        </a:rPr>
                        <a:t>Among them: R&amp;D achievement usage fee</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5.3</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-18.5</a:t>
                      </a:r>
                      <a:endParaRPr lang="en-US" sz="1065" u="none" strike="noStrike">
                        <a:latin typeface="+mn-ea"/>
                        <a:ea typeface="+mn-ea"/>
                      </a:endParaRPr>
                    </a:p>
                  </a:txBody>
                  <a:tcPr marL="8264" marR="8264" marT="8264" marB="0" anchor="ctr"/>
                </a:tc>
                <a:tc>
                  <a:txBody>
                    <a:bodyPr/>
                    <a:lstStyle/>
                    <a:p>
                      <a:pPr algn="ctr" fontAlgn="ctr"/>
                      <a:r>
                        <a:rPr lang="en-US" sz="1065" u="none" strike="noStrike" dirty="0">
                          <a:latin typeface="+mn-ea"/>
                          <a:ea typeface="+mn-ea"/>
                        </a:rPr>
                        <a:t>161.8</a:t>
                      </a:r>
                      <a:endParaRPr lang="en-US" sz="1065" u="none" strike="noStrike" dirty="0">
                        <a:latin typeface="+mn-ea"/>
                        <a:ea typeface="+mn-ea"/>
                      </a:endParaRPr>
                    </a:p>
                  </a:txBody>
                  <a:tcPr marL="8264" marR="8264" marT="8264" marB="0" anchor="ctr"/>
                </a:tc>
                <a:tc>
                  <a:txBody>
                    <a:bodyPr/>
                    <a:lstStyle/>
                    <a:p>
                      <a:pPr algn="ctr" fontAlgn="ctr"/>
                      <a:r>
                        <a:rPr lang="en-US" sz="1065" u="none" strike="noStrike" dirty="0">
                          <a:latin typeface="+mn-ea"/>
                          <a:ea typeface="+mn-ea"/>
                        </a:rPr>
                        <a:t>13.3</a:t>
                      </a:r>
                      <a:endParaRPr lang="en-US" sz="1065" u="none" strike="noStrike" dirty="0">
                        <a:latin typeface="+mn-ea"/>
                        <a:ea typeface="+mn-ea"/>
                      </a:endParaRPr>
                    </a:p>
                  </a:txBody>
                  <a:tcPr marL="8264" marR="8264" marT="8264" marB="0" anchor="ctr"/>
                </a:tc>
                <a:tc rowSpan="2" gridSpan="4">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65" b="0" i="0" u="none" strike="noStrike">
                          <a:solidFill>
                            <a:srgbClr val="000000"/>
                          </a:solidFill>
                          <a:latin typeface="+mn-ea"/>
                          <a:ea typeface="+mn-ea"/>
                        </a:rPr>
                        <a:t>---------</a:t>
                      </a:r>
                      <a:endParaRPr lang="en-US" sz="1065" b="0" i="0" u="none" strike="noStrike">
                        <a:solidFill>
                          <a:srgbClr val="000000"/>
                        </a:solidFill>
                        <a:latin typeface="+mn-ea"/>
                        <a:ea typeface="+mn-ea"/>
                      </a:endParaRPr>
                    </a:p>
                  </a:txBody>
                  <a:tcPr marL="8264" marR="8264" marT="8264" marB="0" anchor="ctr"/>
                </a:tc>
                <a:tc rowSpan="2" hMerge="1">
                  <a:tcPr marL="6198" marR="6198" marT="6198" marB="0" anchor="ctr"/>
                </a:tc>
                <a:tc rowSpan="2" hMerge="1">
                  <a:tcPr marL="6198" marR="6198" marT="6198" marB="0" anchor="ctr"/>
                </a:tc>
                <a:tc rowSpan="2" hMerge="1">
                  <a:tcPr marL="6198" marR="6198" marT="6198" marB="0" anchor="ctr"/>
                </a:tc>
                <a:tc rowSpan="2" gridSpan="4">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65" u="none" strike="noStrike">
                          <a:solidFill>
                            <a:schemeClr val="dk1"/>
                          </a:solidFill>
                          <a:latin typeface="+mn-ea"/>
                          <a:ea typeface="+mn-ea"/>
                          <a:cs typeface="+mn-cs"/>
                        </a:rPr>
                        <a:t>---------</a:t>
                      </a:r>
                      <a:endParaRPr lang="en-US" sz="1065" u="none" strike="noStrike">
                        <a:solidFill>
                          <a:schemeClr val="dk1"/>
                        </a:solidFill>
                        <a:latin typeface="+mn-ea"/>
                        <a:ea typeface="+mn-ea"/>
                        <a:cs typeface="+mn-cs"/>
                      </a:endParaRPr>
                    </a:p>
                  </a:txBody>
                  <a:tcPr marL="8264" marR="8264" marT="8264" marB="0" anchor="ctr"/>
                </a:tc>
                <a:tc rowSpan="2" hMerge="1">
                  <a:tcPr marL="6198" marR="6198" marT="6198" marB="0" anchor="ctr"/>
                </a:tc>
                <a:tc rowSpan="2" hMerge="1">
                  <a:tcPr marL="6198" marR="6198" marT="6198" marB="0" anchor="ctr"/>
                </a:tc>
                <a:tc rowSpan="2" hMerge="1">
                  <a:tcPr marL="6198" marR="6198" marT="6198" marB="0" anchor="ctr"/>
                </a:tc>
              </a:tr>
              <a:tr h="333375">
                <a:tc>
                  <a:txBody>
                    <a:bodyPr/>
                    <a:lstStyle/>
                    <a:p>
                      <a:pPr algn="ctr" fontAlgn="ctr"/>
                      <a:r>
                        <a:rPr lang="en-US" sz="1065" b="1" u="none" strike="noStrike">
                          <a:latin typeface="+mn-ea"/>
                          <a:ea typeface="+mn-ea"/>
                        </a:rPr>
                        <a:t>License fee for audio-visual related products</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1.3</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7.1</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30.3</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37.5</a:t>
                      </a:r>
                      <a:endParaRPr lang="en-US" sz="1065" u="none" strike="noStrike">
                        <a:latin typeface="+mn-ea"/>
                        <a:ea typeface="+mn-ea"/>
                      </a:endParaRPr>
                    </a:p>
                  </a:txBody>
                  <a:tcPr marL="8264" marR="8264" marT="8264" marB="0" anchor="ctr"/>
                </a:tc>
                <a:tc vMerge="1" gridSpan="4">
                  <a:tcPr marL="6198" marR="6198" marT="6198" marB="0" anchor="ctr"/>
                </a:tc>
                <a:tc vMerge="1" hMerge="1">
                  <a:tcPr marL="6198" marR="6198" marT="6198" marB="0" anchor="ctr"/>
                </a:tc>
                <a:tc vMerge="1" hMerge="1">
                  <a:tcPr marL="6198" marR="6198" marT="6198" marB="0" anchor="ctr"/>
                </a:tc>
                <a:tc vMerge="1" hMerge="1">
                  <a:tcPr marL="6198" marR="6198" marT="6198" marB="0" anchor="ctr"/>
                </a:tc>
                <a:tc vMerge="1" gridSpan="4">
                  <a:tcPr/>
                </a:tc>
                <a:tc vMerge="1" hMerge="1">
                  <a:tcPr/>
                </a:tc>
                <a:tc vMerge="1" hMerge="1">
                  <a:tcPr/>
                </a:tc>
                <a:tc vMerge="1" hMerge="1">
                  <a:tcPr/>
                </a:tc>
              </a:tr>
              <a:tr h="333375">
                <a:tc>
                  <a:txBody>
                    <a:bodyPr/>
                    <a:lstStyle/>
                    <a:p>
                      <a:pPr algn="ctr" fontAlgn="ctr"/>
                      <a:r>
                        <a:rPr lang="en-US" sz="1065" b="1" u="none" strike="noStrike">
                          <a:latin typeface="+mn-ea"/>
                          <a:ea typeface="+mn-ea"/>
                        </a:rPr>
                        <a:t>Personal, cultural and entertainment services</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12.1</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59.8</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33.9</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23.2</a:t>
                      </a:r>
                      <a:endParaRPr lang="en-US" sz="1065" u="none" strike="noStrike" dirty="0">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12.0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-1.3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40.8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20.2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13.2</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9.8</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30.1</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-26.3</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203835">
                <a:tc>
                  <a:txBody>
                    <a:bodyPr/>
                    <a:lstStyle/>
                    <a:p>
                      <a:pPr algn="ctr" fontAlgn="ctr"/>
                      <a:r>
                        <a:rPr lang="en-US" sz="1065" b="1" u="none" strike="noStrike">
                          <a:latin typeface="+mn-ea"/>
                          <a:ea typeface="+mn-ea"/>
                        </a:rPr>
                        <a:t>Other business services</a:t>
                      </a:r>
                      <a:endParaRPr lang="en-US" sz="1065" b="1"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699.0 </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13.6</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472.8</a:t>
                      </a:r>
                      <a:endParaRPr lang="en-US" sz="1065" u="none" strike="noStrike">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dirty="0">
                          <a:latin typeface="+mn-ea"/>
                          <a:ea typeface="+mn-ea"/>
                        </a:rPr>
                        <a:t>10.3</a:t>
                      </a:r>
                      <a:endParaRPr lang="en-US" sz="1065" u="none" strike="noStrike" dirty="0">
                        <a:latin typeface="+mn-ea"/>
                        <a:ea typeface="+mn-ea"/>
                      </a:endParaRPr>
                    </a:p>
                  </a:txBody>
                  <a:tcPr marL="8264" marR="8264" marT="8264" marB="0" anchor="ctr">
                    <a:solidFill>
                      <a:schemeClr val="accent1">
                        <a:lumMod val="20000"/>
                        <a:lumOff val="80000"/>
                      </a:schemeClr>
                    </a:solidFill>
                  </a:tcPr>
                </a:tc>
                <a:tc>
                  <a:txBody>
                    <a:bodyPr/>
                    <a:lstStyle/>
                    <a:p>
                      <a:pPr algn="ctr" fontAlgn="ctr"/>
                      <a:r>
                        <a:rPr lang="en-US" sz="1065" u="none" strike="noStrike">
                          <a:latin typeface="+mn-ea"/>
                          <a:ea typeface="+mn-ea"/>
                        </a:rPr>
                        <a:t>733.5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4.9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498.5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algn="ctr" fontAlgn="ctr"/>
                      <a:r>
                        <a:rPr lang="en-US" sz="1065" u="none" strike="noStrike">
                          <a:latin typeface="+mn-ea"/>
                          <a:ea typeface="+mn-ea"/>
                        </a:rPr>
                        <a:t>5.4 </a:t>
                      </a:r>
                      <a:endParaRPr lang="en-US" sz="1065" u="none" strike="noStrike">
                        <a:latin typeface="+mn-ea"/>
                        <a:ea typeface="+mn-ea"/>
                      </a:endParaRPr>
                    </a:p>
                  </a:txBody>
                  <a:tcPr marL="8466" marR="8466" marT="8466"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748.2</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2.0</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065" u="none" strike="noStrike">
                          <a:solidFill>
                            <a:schemeClr val="dk1"/>
                          </a:solidFill>
                          <a:latin typeface="+mn-ea"/>
                          <a:ea typeface="+mn-ea"/>
                          <a:cs typeface="+mn-cs"/>
                        </a:rPr>
                        <a:t>504.9</a:t>
                      </a:r>
                      <a:endParaRPr lang="en-US" sz="1065" u="none" strike="noStrike">
                        <a:solidFill>
                          <a:schemeClr val="dk1"/>
                        </a:solidFill>
                        <a:latin typeface="+mn-ea"/>
                        <a:ea typeface="+mn-ea"/>
                        <a:cs typeface="+mn-cs"/>
                      </a:endParaRPr>
                    </a:p>
                  </a:txBody>
                  <a:tcPr marT="0" marB="0" anchor="ctr">
                    <a:solidFill>
                      <a:schemeClr val="accent1">
                        <a:lumMod val="20000"/>
                        <a:lumOff val="80000"/>
                      </a:schemeClr>
                    </a:solidFill>
                  </a:tcPr>
                </a:tc>
                <a:tc>
                  <a:txBody>
                    <a:bodyPr/>
                    <a:lstStyle/>
                    <a:p>
                      <a:pPr marL="0" algn="ctr" defTabSz="914400" rtl="0" eaLnBrk="1" fontAlgn="ctr" latinLnBrk="0" hangingPunct="1"/>
                      <a:r>
                        <a:rPr lang="en-US" sz="1335" u="none" strike="noStrike">
                          <a:solidFill>
                            <a:schemeClr val="dk1"/>
                          </a:solidFill>
                          <a:latin typeface="+mn-ea"/>
                          <a:ea typeface="+mn-ea"/>
                          <a:cs typeface="+mn-cs"/>
                        </a:rPr>
                        <a:t>1.3</a:t>
                      </a:r>
                      <a:endParaRPr lang="en-US" sz="1335" u="none" strike="noStrike">
                        <a:solidFill>
                          <a:schemeClr val="dk1"/>
                        </a:solidFill>
                        <a:latin typeface="+mn-ea"/>
                        <a:ea typeface="+mn-ea"/>
                        <a:cs typeface="+mn-cs"/>
                      </a:endParaRPr>
                    </a:p>
                  </a:txBody>
                  <a:tcPr marT="0" marB="0" anchor="ctr">
                    <a:solidFill>
                      <a:schemeClr val="accent1">
                        <a:lumMod val="20000"/>
                        <a:lumOff val="80000"/>
                      </a:schemeClr>
                    </a:solidFill>
                  </a:tcPr>
                </a:tc>
              </a:tr>
              <a:tr h="308610">
                <a:tc>
                  <a:txBody>
                    <a:bodyPr/>
                    <a:lstStyle/>
                    <a:p>
                      <a:pPr algn="ctr" fontAlgn="ctr"/>
                      <a:r>
                        <a:rPr lang="en-US" sz="1065" b="1" u="none" strike="noStrike">
                          <a:latin typeface="+mn-ea"/>
                          <a:ea typeface="+mn-ea"/>
                        </a:rPr>
                        <a:t>Among them: Technology</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174.3</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16.8</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126.8</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10.2</a:t>
                      </a:r>
                      <a:endParaRPr lang="en-US" sz="1065" u="none" strike="noStrike">
                        <a:latin typeface="+mn-ea"/>
                        <a:ea typeface="+mn-ea"/>
                      </a:endParaRPr>
                    </a:p>
                  </a:txBody>
                  <a:tcPr marL="8264" marR="8264" marT="8264" marB="0" anchor="ctr"/>
                </a:tc>
                <a:tc rowSpan="3" gridSpan="4">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65" b="0" i="0" u="none" strike="noStrike" dirty="0">
                          <a:solidFill>
                            <a:srgbClr val="000000"/>
                          </a:solidFill>
                          <a:latin typeface="+mn-ea"/>
                          <a:ea typeface="+mn-ea"/>
                        </a:rPr>
                        <a:t>---------</a:t>
                      </a:r>
                      <a:endParaRPr lang="en-US" sz="1065" b="0" i="0" u="none" strike="noStrike" dirty="0">
                        <a:solidFill>
                          <a:srgbClr val="000000"/>
                        </a:solidFill>
                        <a:latin typeface="+mn-ea"/>
                        <a:ea typeface="+mn-ea"/>
                      </a:endParaRPr>
                    </a:p>
                  </a:txBody>
                  <a:tcPr marL="8264" marR="8264" marT="8264" marB="0" anchor="ctr"/>
                </a:tc>
                <a:tc rowSpan="3" hMerge="1">
                  <a:tcPr marL="6198" marR="6198" marT="6198" marB="0" anchor="ctr"/>
                </a:tc>
                <a:tc rowSpan="3" hMerge="1">
                  <a:tcPr marL="6198" marR="6198" marT="6198" marB="0" anchor="ctr"/>
                </a:tc>
                <a:tc rowSpan="3" hMerge="1">
                  <a:tcPr marL="6198" marR="6198" marT="6198" marB="0" anchor="ctr"/>
                </a:tc>
                <a:tc rowSpan="3" gridSpan="4">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65" u="none" strike="noStrike" dirty="0">
                          <a:solidFill>
                            <a:schemeClr val="dk1"/>
                          </a:solidFill>
                          <a:latin typeface="+mn-ea"/>
                          <a:ea typeface="+mn-ea"/>
                          <a:cs typeface="+mn-cs"/>
                        </a:rPr>
                        <a:t>---------</a:t>
                      </a:r>
                      <a:endParaRPr lang="en-US" sz="1065" u="none" strike="noStrike" dirty="0">
                        <a:solidFill>
                          <a:schemeClr val="dk1"/>
                        </a:solidFill>
                        <a:latin typeface="+mn-ea"/>
                        <a:ea typeface="+mn-ea"/>
                        <a:cs typeface="+mn-cs"/>
                      </a:endParaRPr>
                    </a:p>
                  </a:txBody>
                  <a:tcPr marL="8264" marR="8264" marT="8264" marB="0" anchor="ctr"/>
                </a:tc>
                <a:tc rowSpan="3" hMerge="1">
                  <a:tcPr marL="6198" marR="6198" marT="6198" marB="0" anchor="ctr"/>
                </a:tc>
                <a:tc rowSpan="3" hMerge="1">
                  <a:tcPr marL="6198" marR="6198" marT="6198" marB="0" anchor="ctr"/>
                </a:tc>
                <a:tc rowSpan="3" hMerge="1">
                  <a:tcPr marL="6198" marR="6198" marT="6198" marB="0" anchor="ctr"/>
                </a:tc>
              </a:tr>
              <a:tr h="459740">
                <a:tc>
                  <a:txBody>
                    <a:bodyPr/>
                    <a:lstStyle/>
                    <a:p>
                      <a:pPr algn="ctr" fontAlgn="ctr"/>
                      <a:r>
                        <a:rPr lang="en-US" sz="1065" b="1" u="none" strike="noStrike">
                          <a:latin typeface="+mn-ea"/>
                          <a:ea typeface="+mn-ea"/>
                        </a:rPr>
                        <a:t>Professional and management consulting services</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338.3</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8.7</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180.8</a:t>
                      </a:r>
                      <a:endParaRPr lang="en-US" sz="1065" u="none" strike="noStrike">
                        <a:latin typeface="+mn-ea"/>
                        <a:ea typeface="+mn-ea"/>
                      </a:endParaRPr>
                    </a:p>
                  </a:txBody>
                  <a:tcPr marL="8264" marR="8264" marT="8264" marB="0" anchor="ctr"/>
                </a:tc>
                <a:tc>
                  <a:txBody>
                    <a:bodyPr/>
                    <a:lstStyle/>
                    <a:p>
                      <a:pPr algn="ctr" fontAlgn="ctr"/>
                      <a:r>
                        <a:rPr lang="en-US" sz="1065" u="none" strike="noStrike" dirty="0">
                          <a:latin typeface="+mn-ea"/>
                          <a:ea typeface="+mn-ea"/>
                        </a:rPr>
                        <a:t>11.7</a:t>
                      </a:r>
                      <a:endParaRPr lang="en-US" sz="1065" u="none" strike="noStrike" dirty="0">
                        <a:latin typeface="+mn-ea"/>
                        <a:ea typeface="+mn-ea"/>
                      </a:endParaRPr>
                    </a:p>
                  </a:txBody>
                  <a:tcPr marL="8264" marR="8264" marT="8264" marB="0" anchor="ctr"/>
                </a:tc>
                <a:tc vMerge="1" gridSpan="4">
                  <a:tcPr marL="6198" marR="6198" marT="6198" marB="0" anchor="ctr"/>
                </a:tc>
                <a:tc vMerge="1" hMerge="1">
                  <a:tcPr marL="6198" marR="6198" marT="6198" marB="0" anchor="ctr"/>
                </a:tc>
                <a:tc vMerge="1" hMerge="1">
                  <a:tcPr marL="6198" marR="6198" marT="6198" marB="0" anchor="ctr"/>
                </a:tc>
                <a:tc vMerge="1" hMerge="1">
                  <a:tcPr marL="6198" marR="6198" marT="6198" marB="0" anchor="ctr"/>
                </a:tc>
                <a:tc vMerge="1" gridSpan="4">
                  <a:tcPr/>
                </a:tc>
                <a:tc vMerge="1" hMerge="1">
                  <a:tcPr/>
                </a:tc>
                <a:tc vMerge="1" hMerge="1">
                  <a:tcPr/>
                </a:tc>
                <a:tc vMerge="1" hMerge="1">
                  <a:tcPr/>
                </a:tc>
              </a:tr>
              <a:tr h="459105">
                <a:tc>
                  <a:txBody>
                    <a:bodyPr/>
                    <a:lstStyle/>
                    <a:p>
                      <a:pPr algn="ctr" fontAlgn="ctr"/>
                      <a:r>
                        <a:rPr lang="en-US" sz="1065" b="1" u="none" strike="noStrike">
                          <a:latin typeface="+mn-ea"/>
                          <a:ea typeface="+mn-ea"/>
                        </a:rPr>
                        <a:t>R&amp;D achievement transfer fee and commissioned R&amp;D</a:t>
                      </a:r>
                      <a:endParaRPr lang="en-US" sz="1065" b="1"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93.0 </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16.6</a:t>
                      </a:r>
                      <a:endParaRPr lang="en-US" sz="1065" u="none" strike="noStrike">
                        <a:latin typeface="+mn-ea"/>
                        <a:ea typeface="+mn-ea"/>
                      </a:endParaRPr>
                    </a:p>
                  </a:txBody>
                  <a:tcPr marL="8264" marR="8264" marT="8264" marB="0" anchor="ctr"/>
                </a:tc>
                <a:tc>
                  <a:txBody>
                    <a:bodyPr/>
                    <a:lstStyle/>
                    <a:p>
                      <a:pPr algn="ctr" fontAlgn="ctr"/>
                      <a:r>
                        <a:rPr lang="en-US" sz="1065" u="none" strike="noStrike">
                          <a:latin typeface="+mn-ea"/>
                          <a:ea typeface="+mn-ea"/>
                        </a:rPr>
                        <a:t>70.6</a:t>
                      </a:r>
                      <a:endParaRPr lang="en-US" sz="1065" u="none" strike="noStrike">
                        <a:latin typeface="+mn-ea"/>
                        <a:ea typeface="+mn-ea"/>
                      </a:endParaRPr>
                    </a:p>
                  </a:txBody>
                  <a:tcPr marL="8264" marR="8264" marT="8264" marB="0" anchor="ctr"/>
                </a:tc>
                <a:tc>
                  <a:txBody>
                    <a:bodyPr/>
                    <a:lstStyle/>
                    <a:p>
                      <a:pPr algn="ctr" fontAlgn="ctr"/>
                      <a:r>
                        <a:rPr lang="en-US" sz="1065" u="none" strike="noStrike" dirty="0">
                          <a:latin typeface="+mn-ea"/>
                          <a:ea typeface="+mn-ea"/>
                        </a:rPr>
                        <a:t>23.9</a:t>
                      </a:r>
                      <a:endParaRPr lang="en-US" sz="1065" u="none" strike="noStrike" dirty="0">
                        <a:latin typeface="+mn-ea"/>
                        <a:ea typeface="+mn-ea"/>
                      </a:endParaRPr>
                    </a:p>
                  </a:txBody>
                  <a:tcPr marL="8264" marR="8264" marT="8264" marB="0" anchor="ctr"/>
                </a:tc>
                <a:tc vMerge="1" gridSpan="4">
                  <a:tcPr marL="6198" marR="6198" marT="6198" marB="0" anchor="ctr"/>
                </a:tc>
                <a:tc vMerge="1" hMerge="1">
                  <a:tcPr marL="6198" marR="6198" marT="6198" marB="0" anchor="ctr"/>
                </a:tc>
                <a:tc vMerge="1" hMerge="1">
                  <a:tcPr marL="6198" marR="6198" marT="6198" marB="0" anchor="ctr"/>
                </a:tc>
                <a:tc vMerge="1" hMerge="1">
                  <a:tcPr marL="6198" marR="6198" marT="6198" marB="0" anchor="ctr"/>
                </a:tc>
                <a:tc vMerge="1" gridSpan="4">
                  <a:tcPr/>
                </a:tc>
                <a:tc vMerge="1" hMerge="1">
                  <a:tcPr/>
                </a:tc>
                <a:tc vMerge="1" hMerge="1">
                  <a:tcPr/>
                </a:tc>
                <a:tc vMerge="1" hMerge="1">
                  <a:tcPr/>
                </a:tc>
              </a:tr>
            </a:tbl>
          </a:graphicData>
        </a:graphic>
      </p:graphicFrame>
      <p:sp>
        <p:nvSpPr>
          <p:cNvPr id="6" name="矩形 5"/>
          <p:cNvSpPr/>
          <p:nvPr/>
        </p:nvSpPr>
        <p:spPr>
          <a:xfrm>
            <a:off x="164652" y="6495312"/>
            <a:ext cx="4972215" cy="297180"/>
          </a:xfrm>
          <a:prstGeom prst="rect">
            <a:avLst/>
          </a:prstGeom>
        </p:spPr>
        <p:txBody>
          <a:bodyPr wrap="square">
            <a:spAutoFit/>
          </a:bodyPr>
          <a:lstStyle/>
          <a:p>
            <a:r>
              <a:rPr lang="en-US" sz="1335"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335"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ource</a:t>
            </a:r>
            <a:r>
              <a:rPr lang="en-US" sz="1335"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 the Ministry of Commerce</a:t>
            </a:r>
            <a:endParaRPr lang="en-US" sz="1335"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41"/>
          <p:cNvSpPr>
            <a:spLocks noChangeArrowheads="1"/>
          </p:cNvSpPr>
          <p:nvPr/>
        </p:nvSpPr>
        <p:spPr bwMode="auto">
          <a:xfrm>
            <a:off x="990592" y="1034911"/>
            <a:ext cx="10642609"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40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 Digital trade has become the main area of employment for college students.</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4" name="TextBox 41"/>
          <p:cNvSpPr>
            <a:spLocks noChangeArrowheads="1"/>
          </p:cNvSpPr>
          <p:nvPr/>
        </p:nvSpPr>
        <p:spPr bwMode="auto">
          <a:xfrm>
            <a:off x="1131217" y="1419355"/>
            <a:ext cx="9853479" cy="174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gn="just">
              <a:lnSpc>
                <a:spcPct val="135000"/>
              </a:lnSpc>
              <a:spcAft>
                <a:spcPts val="300"/>
              </a:spcAft>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As of 2019, 11.72 million people are employed in service outsourcing, with 2/3 of them having college degree or above. In 2019 and 2020, the Ministry of Human Resources and Social Security has successively released two batches of 29 new occupations, more than 75% of which are related to the digital economy. with games, e-sports, live broadcasting, and online literature creating approximately 11.45 million jobs. The China Sharing Economy Development Report (2020) released by the National Information Center shows that in 2019, about 78 million people were employed by the platforms.</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1" name="TextBox 41"/>
          <p:cNvSpPr>
            <a:spLocks noChangeArrowheads="1"/>
          </p:cNvSpPr>
          <p:nvPr/>
        </p:nvSpPr>
        <p:spPr bwMode="auto">
          <a:xfrm>
            <a:off x="852587" y="3198597"/>
            <a:ext cx="5747353" cy="6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(iii) Development status of China's digital service export sub-sectors</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3" name="文本框 12"/>
          <p:cNvSpPr txBox="1"/>
          <p:nvPr/>
        </p:nvSpPr>
        <p:spPr>
          <a:xfrm>
            <a:off x="1197925" y="3937661"/>
            <a:ext cx="5182555" cy="718299"/>
          </a:xfrm>
          <a:prstGeom prst="roundRect">
            <a:avLst/>
          </a:prstGeom>
          <a:noFill/>
          <a:ln>
            <a:solidFill>
              <a:schemeClr val="accent1"/>
            </a:solidFill>
          </a:ln>
        </p:spPr>
        <p:txBody>
          <a:bodyPr wrap="square">
            <a:spAutoFit/>
          </a:bodyPr>
          <a:lstStyle/>
          <a:p>
            <a:r>
              <a:rPr lang="en-US" b="1" dirty="0">
                <a:solidFill>
                  <a:schemeClr val="accent1">
                    <a:lumMod val="75000"/>
                  </a:schemeClr>
                </a:solidFill>
                <a:latin typeface="+mn-ea"/>
              </a:rPr>
              <a:t>1. Export of information technology services developed rapidly</a:t>
            </a:r>
            <a:endParaRPr lang="en-US" b="1" dirty="0">
              <a:solidFill>
                <a:schemeClr val="accent1">
                  <a:lumMod val="75000"/>
                </a:schemeClr>
              </a:solidFill>
              <a:latin typeface="+mn-ea"/>
            </a:endParaRPr>
          </a:p>
        </p:txBody>
      </p:sp>
      <p:sp>
        <p:nvSpPr>
          <p:cNvPr id="17" name="TextBox 41"/>
          <p:cNvSpPr>
            <a:spLocks noChangeArrowheads="1"/>
          </p:cNvSpPr>
          <p:nvPr/>
        </p:nvSpPr>
        <p:spPr bwMode="auto">
          <a:xfrm>
            <a:off x="1197925" y="4993388"/>
            <a:ext cx="533486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35000"/>
              </a:lnSpc>
              <a:spcAft>
                <a:spcPts val="300"/>
              </a:spcAft>
            </a:pPr>
            <a:r>
              <a:rPr lang="en-US" sz="1600" dirty="0">
                <a:latin typeface="Microsoft YaHei" panose="020B0503020204020204" charset="-122"/>
                <a:ea typeface="Microsoft YaHei" panose="020B0503020204020204" charset="-122"/>
                <a:sym typeface="Microsoft YaHei" panose="020B0503020204020204" charset="-122"/>
              </a:rPr>
              <a:t>—— Software exports have maintained rapid growth. </a:t>
            </a:r>
            <a:r>
              <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From 2015 to 2020, it will increase from 33.39 billion U.S. dollars to 46.96 billion U.S. dollars, an increase of 40.6%.</a:t>
            </a:r>
            <a:endPar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pic>
        <p:nvPicPr>
          <p:cNvPr id="2" name="图片 1"/>
          <p:cNvPicPr>
            <a:picLocks noChangeAspect="1"/>
          </p:cNvPicPr>
          <p:nvPr/>
        </p:nvPicPr>
        <p:blipFill>
          <a:blip r:embed="rId1"/>
          <a:stretch>
            <a:fillRect/>
          </a:stretch>
        </p:blipFill>
        <p:spPr>
          <a:xfrm>
            <a:off x="6647052" y="3259100"/>
            <a:ext cx="4569904" cy="2622225"/>
          </a:xfrm>
          <a:prstGeom prst="rect">
            <a:avLst/>
          </a:prstGeom>
        </p:spPr>
      </p:pic>
      <p:sp>
        <p:nvSpPr>
          <p:cNvPr id="54" name="矩形 53"/>
          <p:cNvSpPr/>
          <p:nvPr/>
        </p:nvSpPr>
        <p:spPr>
          <a:xfrm>
            <a:off x="7023619" y="5905025"/>
            <a:ext cx="3947795" cy="502920"/>
          </a:xfrm>
          <a:prstGeom prst="rect">
            <a:avLst/>
          </a:prstGeom>
        </p:spPr>
        <p:txBody>
          <a:bodyPr wrap="none">
            <a:spAutoFit/>
          </a:bodyPr>
          <a:lstStyle/>
          <a:p>
            <a:pPr algn="ctr"/>
            <a:r>
              <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a:t>
            </a:r>
            <a:r>
              <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 The scale of China's software exports </a:t>
            </a:r>
            <a:endPar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a:r>
              <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during the 13th Five-Year Plan period</a:t>
            </a:r>
            <a:endPar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5" name="矩形 54"/>
          <p:cNvSpPr/>
          <p:nvPr/>
        </p:nvSpPr>
        <p:spPr>
          <a:xfrm>
            <a:off x="6647053" y="6298061"/>
            <a:ext cx="3919055" cy="419735"/>
          </a:xfrm>
          <a:prstGeom prst="rect">
            <a:avLst/>
          </a:prstGeom>
        </p:spPr>
        <p:txBody>
          <a:bodyPr wrap="square">
            <a:spAutoFit/>
          </a:bodyPr>
          <a:lstStyle/>
          <a:p>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Service Trade and Business Service Department of Ministry of Commerce.</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2" name="文本框 11"/>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3" name="文本框 2"/>
          <p:cNvSpPr txBox="1"/>
          <p:nvPr/>
        </p:nvSpPr>
        <p:spPr>
          <a:xfrm>
            <a:off x="6618697" y="3276185"/>
            <a:ext cx="851964" cy="255270"/>
          </a:xfrm>
          <a:prstGeom prst="rect">
            <a:avLst/>
          </a:prstGeom>
          <a:solidFill>
            <a:srgbClr val="F7F7F7"/>
          </a:solidFill>
        </p:spPr>
        <p:txBody>
          <a:bodyPr wrap="square" rtlCol="0">
            <a:spAutoFit/>
          </a:bodyPr>
          <a:lstStyle/>
          <a:p>
            <a:r>
              <a:rPr lang="en-US" altLang="zh-CN" sz="1065" dirty="0"/>
              <a:t>USD 100</a:t>
            </a:r>
            <a:endParaRPr lang="zh-CN" altLang="en-US" sz="1065" dirty="0"/>
          </a:p>
        </p:txBody>
      </p:sp>
      <p:sp>
        <p:nvSpPr>
          <p:cNvPr id="15" name="文本框 59"/>
          <p:cNvSpPr txBox="1"/>
          <p:nvPr/>
        </p:nvSpPr>
        <p:spPr>
          <a:xfrm>
            <a:off x="7163376" y="564319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2015</a:t>
            </a:r>
            <a:endParaRPr lang="zh-CN" altLang="en-US" sz="665" dirty="0"/>
          </a:p>
        </p:txBody>
      </p:sp>
      <p:sp>
        <p:nvSpPr>
          <p:cNvPr id="16" name="文本框 59"/>
          <p:cNvSpPr txBox="1"/>
          <p:nvPr/>
        </p:nvSpPr>
        <p:spPr>
          <a:xfrm>
            <a:off x="7837716" y="5636400"/>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2016</a:t>
            </a:r>
            <a:endParaRPr lang="zh-CN" altLang="en-US" sz="665" dirty="0"/>
          </a:p>
        </p:txBody>
      </p:sp>
      <p:sp>
        <p:nvSpPr>
          <p:cNvPr id="18" name="文本框 59"/>
          <p:cNvSpPr txBox="1"/>
          <p:nvPr/>
        </p:nvSpPr>
        <p:spPr>
          <a:xfrm>
            <a:off x="8508408" y="5636399"/>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2017</a:t>
            </a:r>
            <a:endParaRPr lang="zh-CN" altLang="en-US" sz="665" dirty="0"/>
          </a:p>
        </p:txBody>
      </p:sp>
      <p:sp>
        <p:nvSpPr>
          <p:cNvPr id="19" name="文本框 59"/>
          <p:cNvSpPr txBox="1"/>
          <p:nvPr/>
        </p:nvSpPr>
        <p:spPr>
          <a:xfrm>
            <a:off x="9159557" y="563639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2018</a:t>
            </a:r>
            <a:endParaRPr lang="zh-CN" altLang="en-US" sz="665" dirty="0"/>
          </a:p>
        </p:txBody>
      </p:sp>
      <p:sp>
        <p:nvSpPr>
          <p:cNvPr id="20" name="文本框 59"/>
          <p:cNvSpPr txBox="1"/>
          <p:nvPr/>
        </p:nvSpPr>
        <p:spPr>
          <a:xfrm>
            <a:off x="9848292" y="562986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2019</a:t>
            </a:r>
            <a:endParaRPr lang="zh-CN" altLang="en-US" sz="665" dirty="0"/>
          </a:p>
        </p:txBody>
      </p:sp>
      <p:sp>
        <p:nvSpPr>
          <p:cNvPr id="21" name="文本框 59"/>
          <p:cNvSpPr txBox="1"/>
          <p:nvPr/>
        </p:nvSpPr>
        <p:spPr>
          <a:xfrm>
            <a:off x="10506680" y="5613957"/>
            <a:ext cx="478016" cy="197485"/>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5" dirty="0"/>
              <a:t>2020</a:t>
            </a:r>
            <a:endParaRPr lang="zh-CN" altLang="en-US" sz="6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10880" y="1073499"/>
          <a:ext cx="10770235" cy="5490845"/>
        </p:xfrm>
        <a:graphic>
          <a:graphicData uri="http://schemas.openxmlformats.org/drawingml/2006/table">
            <a:tbl>
              <a:tblPr firstRow="1" bandRow="1">
                <a:tableStyleId>{5C22544A-7EE6-4342-B048-85BDC9FD1C3A}</a:tableStyleId>
              </a:tblPr>
              <a:tblGrid>
                <a:gridCol w="10770235"/>
              </a:tblGrid>
              <a:tr h="1097915">
                <a:tc>
                  <a:txBody>
                    <a:bodyPr/>
                    <a:lstStyle/>
                    <a:p>
                      <a:pPr marL="76200" marR="76200" algn="just" defTabSz="914400" rtl="0" eaLnBrk="1" latinLnBrk="0" hangingPunct="1">
                        <a:lnSpc>
                          <a:spcPts val="2100"/>
                        </a:lnSpc>
                        <a:spcAft>
                          <a:spcPts val="0"/>
                        </a:spcAft>
                      </a:pPr>
                      <a:r>
                        <a:rPr lang="en-US" sz="1200" dirty="0">
                          <a:solidFill>
                            <a:schemeClr val="tx1"/>
                          </a:solidFill>
                          <a:ea typeface="Microsoft YaHei UI" panose="020B0503020204020204" pitchFamily="34" charset="-122"/>
                          <a:cs typeface="SimSun" panose="02010600030101010101" pitchFamily="2" charset="-122"/>
                        </a:rPr>
                        <a:t>—— Rapid development of the export of new generation of information technology services. </a:t>
                      </a:r>
                      <a:r>
                        <a:rPr lang="en-US" sz="1200" b="0" dirty="0">
                          <a:solidFill>
                            <a:srgbClr val="3F3F3F"/>
                          </a:solidFill>
                          <a:ea typeface="Microsoft YaHei UI" panose="020B0503020204020204" pitchFamily="34" charset="-122"/>
                          <a:cs typeface="SimSun" panose="02010600030101010101" pitchFamily="2" charset="-122"/>
                        </a:rPr>
                        <a:t>In 2020, the export execution value of integrated circuit and electronic circuit design, information technology solutions, and network and information security services increased by 38.3%, 63.3% and 309.7% respectively, with that of cloud computing and AI services increased by 35% and 234.5%.</a:t>
                      </a:r>
                      <a:endParaRPr lang="en-US" sz="1200" b="0" dirty="0">
                        <a:solidFill>
                          <a:srgbClr val="3F3F3F"/>
                        </a:solidFill>
                        <a:ea typeface="Microsoft YaHei UI" panose="020B0503020204020204" pitchFamily="34" charset="-122"/>
                        <a:cs typeface="SimSun" panose="02010600030101010101" pitchFamily="2" charset="-122"/>
                      </a:endParaRPr>
                    </a:p>
                  </a:txBody>
                  <a:tcPr marL="121920" marR="121920" marT="60960" marB="6096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r h="1098550">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sz="1200">
                          <a:ea typeface="Microsoft YaHei UI" panose="020B0503020204020204" pitchFamily="34" charset="-122"/>
                          <a:cs typeface="SimSun" panose="02010600030101010101" pitchFamily="2" charset="-122"/>
                        </a:rPr>
                        <a:t>—— Accelerating expanding of international market of cloud services </a:t>
                      </a:r>
                      <a:r>
                        <a:rPr lang="en-US" sz="1200">
                          <a:solidFill>
                            <a:srgbClr val="3F3F3F"/>
                          </a:solidFill>
                          <a:ea typeface="Microsoft YaHei UI" panose="020B0503020204020204" pitchFamily="34" charset="-122"/>
                          <a:cs typeface="SimSun" panose="02010600030101010101" pitchFamily="2" charset="-122"/>
                        </a:rPr>
                        <a:t>Amazon, Microsoft, and Google ranked among the top three, accounting for 33%, 18% and 9% of the global cloud service market. Alibaba Cloud ranked fourth in the world due to rapid development in Southeast Asia and African countries. BAT, Alibaba, and Tencent collectively account for 12% of the global cloud service market.</a:t>
                      </a:r>
                      <a:endParaRPr lang="en-US" sz="1200">
                        <a:solidFill>
                          <a:srgbClr val="3F3F3F"/>
                        </a:solidFill>
                        <a:ea typeface="Microsoft YaHei UI" panose="020B0503020204020204" pitchFamily="34" charset="-122"/>
                        <a:cs typeface="SimSun" panose="02010600030101010101" pitchFamily="2" charset="-122"/>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097915">
                <a:tc>
                  <a:txBody>
                    <a:bodyPr/>
                    <a:lstStyle/>
                    <a:p>
                      <a:pPr marL="76200" marR="76200" algn="just" defTabSz="914400" rtl="0" eaLnBrk="1" latinLnBrk="0" hangingPunct="1">
                        <a:lnSpc>
                          <a:spcPts val="2100"/>
                        </a:lnSpc>
                        <a:spcAft>
                          <a:spcPts val="0"/>
                        </a:spcAft>
                      </a:pPr>
                      <a:r>
                        <a:rPr lang="en-US" sz="1200" dirty="0">
                          <a:latin typeface="等线" panose="02010600030101010101" pitchFamily="2" charset="-122"/>
                          <a:ea typeface="Microsoft YaHei UI" panose="020B0503020204020204" pitchFamily="34" charset="-122"/>
                          <a:cs typeface="+mn-cs"/>
                        </a:rPr>
                        <a:t>—— Constant expanding of international space of blockchain technology </a:t>
                      </a:r>
                      <a:r>
                        <a:rPr lang="en-US" sz="1200" b="0" dirty="0">
                          <a:solidFill>
                            <a:srgbClr val="3F3F3F"/>
                          </a:solidFill>
                          <a:latin typeface="等线" panose="02010600030101010101" pitchFamily="2" charset="-122"/>
                          <a:ea typeface="Microsoft YaHei UI" panose="020B0503020204020204" pitchFamily="34" charset="-122"/>
                          <a:cs typeface="+mn-cs"/>
                        </a:rPr>
                        <a:t>As the construction of the "Belt and Road Initiative" deepens, China and Malaysia, Indonesia, Kazakhstan, Singapore and other countries along the route have strengthened the application of blockchain technology in cross-border trade, digital currency and qualification certification.</a:t>
                      </a:r>
                      <a:endParaRPr lang="en-US" sz="1200" b="0" dirty="0">
                        <a:solidFill>
                          <a:srgbClr val="3F3F3F"/>
                        </a:solidFill>
                        <a:latin typeface="等线" panose="02010600030101010101" pitchFamily="2" charset="-122"/>
                        <a:ea typeface="Microsoft YaHei UI" panose="020B0503020204020204" pitchFamily="3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44930">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sz="1200" noProof="0" dirty="0">
                          <a:latin typeface="等线" panose="02010600030101010101" pitchFamily="2" charset="-122"/>
                          <a:ea typeface="Microsoft YaHei UI" panose="020B0503020204020204" pitchFamily="34" charset="-122"/>
                          <a:cs typeface="+mn-cs"/>
                        </a:rPr>
                        <a:t>—— Significant improvement in the global service capability of satellite navigation and location services </a:t>
                      </a:r>
                      <a:r>
                        <a:rPr lang="en-US" sz="1200" noProof="0" dirty="0">
                          <a:solidFill>
                            <a:srgbClr val="3F3F3F"/>
                          </a:solidFill>
                          <a:latin typeface="等线" panose="02010600030101010101" pitchFamily="2" charset="-122"/>
                          <a:ea typeface="Microsoft YaHei UI" panose="020B0503020204020204" pitchFamily="34" charset="-122"/>
                          <a:cs typeface="+mn-cs"/>
                        </a:rPr>
                        <a:t>Patent applications rank first in the world, and </a:t>
                      </a:r>
                      <a:r>
                        <a:rPr lang="en-US" sz="1200" noProof="0" dirty="0" err="1">
                          <a:solidFill>
                            <a:srgbClr val="3F3F3F"/>
                          </a:solidFill>
                          <a:latin typeface="等线" panose="02010600030101010101" pitchFamily="2" charset="-122"/>
                          <a:ea typeface="Microsoft YaHei UI" panose="020B0503020204020204" pitchFamily="34" charset="-122"/>
                          <a:cs typeface="+mn-cs"/>
                        </a:rPr>
                        <a:t>Beidou</a:t>
                      </a:r>
                      <a:r>
                        <a:rPr lang="en-US" sz="1200" noProof="0" dirty="0">
                          <a:solidFill>
                            <a:srgbClr val="3F3F3F"/>
                          </a:solidFill>
                          <a:latin typeface="等线" panose="02010600030101010101" pitchFamily="2" charset="-122"/>
                          <a:ea typeface="Microsoft YaHei UI" panose="020B0503020204020204" pitchFamily="34" charset="-122"/>
                          <a:cs typeface="+mn-cs"/>
                        </a:rPr>
                        <a:t> system-related products and services have been exported to more than 120 countries, among which more than 30 countries and regions along the "Belt and Road Initiative" have signed cooperation agreements with 137 countries around the world.</a:t>
                      </a:r>
                      <a:endParaRPr lang="en-US" sz="1200" noProof="0" dirty="0">
                        <a:solidFill>
                          <a:srgbClr val="3F3F3F"/>
                        </a:solidFill>
                        <a:latin typeface="等线" panose="02010600030101010101" pitchFamily="2" charset="-122"/>
                        <a:ea typeface="Microsoft YaHei UI" panose="020B0503020204020204" pitchFamily="3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851535">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sz="1200" noProof="0" dirty="0">
                          <a:latin typeface="等线" panose="02010600030101010101" pitchFamily="2" charset="-122"/>
                          <a:ea typeface="Microsoft YaHei UI" panose="020B0503020204020204" pitchFamily="34" charset="-122"/>
                          <a:cs typeface="+mn-cs"/>
                        </a:rPr>
                        <a:t>—— Accelerating internationalization of search engines </a:t>
                      </a:r>
                      <a:r>
                        <a:rPr lang="en-US" sz="1200" noProof="0" dirty="0">
                          <a:solidFill>
                            <a:srgbClr val="3F3F3F"/>
                          </a:solidFill>
                          <a:latin typeface="等线" panose="02010600030101010101" pitchFamily="2" charset="-122"/>
                          <a:ea typeface="Microsoft YaHei UI" panose="020B0503020204020204" pitchFamily="34" charset="-122"/>
                          <a:cs typeface="+mn-cs"/>
                        </a:rPr>
                        <a:t>In 2020, the international map of Baidu has been extended to more than 60 countries and regions, and it has gradually become an important tool for overseas travel services.</a:t>
                      </a:r>
                      <a:endParaRPr lang="en-US" sz="1200" noProof="0" dirty="0">
                        <a:solidFill>
                          <a:srgbClr val="3F3F3F"/>
                        </a:solidFill>
                        <a:latin typeface="等线" panose="02010600030101010101" pitchFamily="2" charset="-122"/>
                        <a:ea typeface="Microsoft YaHei UI" panose="020B0503020204020204" pitchFamily="3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文本框 3"/>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659467" y="1460276"/>
            <a:ext cx="9440333" cy="1597660"/>
          </a:xfrm>
          <a:prstGeom prst="rect">
            <a:avLst/>
          </a:prstGeom>
          <a:noFill/>
        </p:spPr>
        <p:txBody>
          <a:bodyPr wrap="square" lIns="121884" tIns="60941" rIns="121884" bIns="60941" rtlCol="0">
            <a:spAutoFit/>
          </a:bodyPr>
          <a:lstStyle/>
          <a:p>
            <a:pPr algn="ctr"/>
            <a:r>
              <a:rPr lang="en-US" altLang="zh-CN" sz="4800" b="1" dirty="0">
                <a:solidFill>
                  <a:schemeClr val="accent2">
                    <a:lumMod val="75000"/>
                  </a:schemeClr>
                </a:solidFill>
                <a:latin typeface="+mj-ea"/>
                <a:ea typeface="+mj-ea"/>
              </a:rPr>
              <a:t>DEVELOPMENT, CHALLENGES AND IDEAS OF DIGITAL TRADE</a:t>
            </a:r>
            <a:endParaRPr lang="zh-CN" altLang="en-US" sz="4800" b="1" dirty="0">
              <a:solidFill>
                <a:schemeClr val="accent2">
                  <a:lumMod val="75000"/>
                </a:schemeClr>
              </a:solidFill>
              <a:latin typeface="+mj-ea"/>
              <a:ea typeface="+mj-ea"/>
            </a:endParaRPr>
          </a:p>
        </p:txBody>
      </p:sp>
      <p:sp>
        <p:nvSpPr>
          <p:cNvPr id="26" name="圆角矩形 25"/>
          <p:cNvSpPr/>
          <p:nvPr/>
        </p:nvSpPr>
        <p:spPr>
          <a:xfrm>
            <a:off x="5402023" y="4622437"/>
            <a:ext cx="1377337" cy="4449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b="1" dirty="0">
                <a:solidFill>
                  <a:schemeClr val="bg1"/>
                </a:solidFill>
                <a:latin typeface="Microsoft YaHei" panose="020B0503020204020204" charset="-122"/>
                <a:ea typeface="Microsoft YaHei" panose="020B0503020204020204" charset="-122"/>
              </a:rPr>
              <a:t>王晓红  </a:t>
            </a:r>
            <a:endParaRPr lang="zh-CN" altLang="en-US" sz="2400" b="1" dirty="0">
              <a:solidFill>
                <a:schemeClr val="bg1"/>
              </a:solidFill>
              <a:latin typeface="Microsoft YaHei" panose="020B0503020204020204" charset="-122"/>
              <a:ea typeface="Microsoft YaHei" panose="020B0503020204020204" charset="-122"/>
            </a:endParaRPr>
          </a:p>
        </p:txBody>
      </p:sp>
      <p:sp>
        <p:nvSpPr>
          <p:cNvPr id="27" name="圆角矩形 26"/>
          <p:cNvSpPr/>
          <p:nvPr/>
        </p:nvSpPr>
        <p:spPr>
          <a:xfrm>
            <a:off x="266700" y="288091"/>
            <a:ext cx="10388600" cy="8659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400" b="1" dirty="0">
                <a:solidFill>
                  <a:schemeClr val="bg1"/>
                </a:solidFill>
                <a:latin typeface="Microsoft YaHei" panose="020B0503020204020204" charset="-122"/>
                <a:ea typeface="Microsoft YaHei" panose="020B0503020204020204" charset="-122"/>
              </a:rPr>
              <a:t>REFERENSI</a:t>
            </a:r>
            <a:endParaRPr lang="zh-CN" altLang="en-US" sz="2400" b="1" dirty="0">
              <a:solidFill>
                <a:schemeClr val="bg1"/>
              </a:solidFill>
              <a:latin typeface="Microsoft YaHei" panose="020B0503020204020204" charset="-122"/>
              <a:ea typeface="Microsoft YaHei" panose="020B0503020204020204" charset="-122"/>
            </a:endParaRPr>
          </a:p>
        </p:txBody>
      </p:sp>
      <p:sp>
        <p:nvSpPr>
          <p:cNvPr id="3" name="文本框 2"/>
          <p:cNvSpPr txBox="1"/>
          <p:nvPr/>
        </p:nvSpPr>
        <p:spPr>
          <a:xfrm>
            <a:off x="5181599" y="4622437"/>
            <a:ext cx="2421468" cy="460375"/>
          </a:xfrm>
          <a:prstGeom prst="rect">
            <a:avLst/>
          </a:prstGeom>
          <a:blipFill>
            <a:blip r:embed="rId1"/>
            <a:stretch>
              <a:fillRect/>
            </a:stretch>
          </a:blipFill>
          <a:ln>
            <a:solidFill>
              <a:schemeClr val="bg1"/>
            </a:solidFill>
          </a:ln>
        </p:spPr>
        <p:txBody>
          <a:bodyPr wrap="square" rtlCol="0">
            <a:spAutoFit/>
          </a:bodyPr>
          <a:lstStyle/>
          <a:p>
            <a:pPr algn="ctr"/>
            <a:r>
              <a:rPr lang="en-US" altLang="zh-CN" sz="2400" dirty="0"/>
              <a:t>Wang </a:t>
            </a:r>
            <a:r>
              <a:rPr lang="en-US" altLang="zh-CN" sz="2400" dirty="0" err="1"/>
              <a:t>Xiaohong</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84388" y="1088805"/>
            <a:ext cx="7934083" cy="469130"/>
          </a:xfrm>
          <a:prstGeom prst="roundRect">
            <a:avLst/>
          </a:prstGeom>
          <a:noFill/>
          <a:ln>
            <a:solidFill>
              <a:schemeClr val="accent1"/>
            </a:solidFill>
          </a:ln>
        </p:spPr>
        <p:txBody>
          <a:bodyPr wrap="square">
            <a:spAutoFit/>
          </a:bodyPr>
          <a:lstStyle/>
          <a:p>
            <a:r>
              <a:rPr lang="en-US" sz="2135" b="1" dirty="0">
                <a:solidFill>
                  <a:schemeClr val="accent1">
                    <a:lumMod val="75000"/>
                  </a:schemeClr>
                </a:solidFill>
                <a:latin typeface="+mn-ea"/>
              </a:rPr>
              <a:t>2. Enhanced export strength of digital content services</a:t>
            </a:r>
            <a:endParaRPr lang="en-US" sz="2135" b="1" dirty="0">
              <a:solidFill>
                <a:schemeClr val="accent1">
                  <a:lumMod val="75000"/>
                </a:schemeClr>
              </a:solidFill>
              <a:latin typeface="+mn-ea"/>
            </a:endParaRPr>
          </a:p>
        </p:txBody>
      </p:sp>
      <p:sp>
        <p:nvSpPr>
          <p:cNvPr id="17" name="TextBox 41"/>
          <p:cNvSpPr>
            <a:spLocks noChangeArrowheads="1"/>
          </p:cNvSpPr>
          <p:nvPr/>
        </p:nvSpPr>
        <p:spPr bwMode="auto">
          <a:xfrm>
            <a:off x="895817" y="1911719"/>
            <a:ext cx="10619769" cy="149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35000"/>
              </a:lnSpc>
              <a:spcAft>
                <a:spcPts val="300"/>
              </a:spcAft>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2020, self-developed online game overseas sales revenue in China was 15.45 billion US dollars, an increase of 33.25%, covering more than 100 countries and regions. The United States, Japan, and South Korea are the largest markets, accounting for 27.6%, 23.9%, and 8.8% respectively and 60.3% in total.</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288290">
              <a:lnSpc>
                <a:spcPct val="135000"/>
              </a:lnSpc>
              <a:spcAft>
                <a:spcPts val="300"/>
              </a:spcAft>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The pace of "going out" of digital film and television and digital publishing has accelerated. By 2020, TV dramas had been exported to more than 200 countries and regions.</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54" name="矩形 53"/>
          <p:cNvSpPr/>
          <p:nvPr/>
        </p:nvSpPr>
        <p:spPr>
          <a:xfrm>
            <a:off x="6438188" y="5886076"/>
            <a:ext cx="5061501" cy="368300"/>
          </a:xfrm>
          <a:prstGeom prst="rect">
            <a:avLst/>
          </a:prstGeom>
        </p:spPr>
        <p:txBody>
          <a:bodyPr wrap="square">
            <a:spAutoFit/>
          </a:bodyPr>
          <a:lstStyle/>
          <a:p>
            <a:pPr algn="ctr"/>
            <a:r>
              <a:rPr lang="en-US" sz="9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2015-2020 Annual Overseas Sales Revenue of China's Self-developed Online Games</a:t>
            </a:r>
            <a:endParaRPr lang="en-US" sz="9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5" name="矩形 54"/>
          <p:cNvSpPr/>
          <p:nvPr/>
        </p:nvSpPr>
        <p:spPr>
          <a:xfrm>
            <a:off x="6410757" y="6219027"/>
            <a:ext cx="3919055" cy="213995"/>
          </a:xfrm>
          <a:prstGeom prst="rect">
            <a:avLst/>
          </a:prstGeom>
        </p:spPr>
        <p:txBody>
          <a:bodyPr wrap="square">
            <a:spAutoFit/>
          </a:bodyPr>
          <a:lstStyle/>
          <a:p>
            <a:r>
              <a:rPr lang="en-US" sz="8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Game Committee of China Phonetic Association</a:t>
            </a:r>
            <a:endParaRPr lang="en-US" sz="8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2" name="TextBox 41"/>
          <p:cNvSpPr>
            <a:spLocks noChangeArrowheads="1"/>
          </p:cNvSpPr>
          <p:nvPr/>
        </p:nvSpPr>
        <p:spPr bwMode="auto">
          <a:xfrm>
            <a:off x="788316" y="4567812"/>
            <a:ext cx="5067659" cy="135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40000"/>
              </a:lnSpc>
              <a:spcAft>
                <a:spcPts val="300"/>
              </a:spcAft>
            </a:pPr>
            <a:r>
              <a:rPr lang="en-US" sz="9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Social media such as WeChat and short videos have accelerated overseas expansion, with China accounting for 3 of the top 8 social media across the world. There are nearly 4.49 million mobile Apps in China, ranking first in the world. In 2019, the global mobile APP downloads in Tik Tok ranked second in the world, with the oversea Tik Tok covering more than 150 countries and regions in 75 languages. Overseas versions of </a:t>
            </a:r>
            <a:r>
              <a:rPr lang="en-US" sz="900" dirty="0" err="1">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TikTok</a:t>
            </a:r>
            <a:r>
              <a:rPr lang="en-US" sz="9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and Kwai are very popular in Japan, the United States, Russia, Turkey, Indonesia, Thailand and other countries.</a:t>
            </a:r>
            <a:endParaRPr lang="en-US" sz="9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grpSp>
        <p:nvGrpSpPr>
          <p:cNvPr id="15" name="Group 12"/>
          <p:cNvGrpSpPr/>
          <p:nvPr/>
        </p:nvGrpSpPr>
        <p:grpSpPr bwMode="auto">
          <a:xfrm>
            <a:off x="6458815" y="3123161"/>
            <a:ext cx="4686548" cy="2762915"/>
            <a:chOff x="0" y="0"/>
            <a:chExt cx="7599" cy="4577"/>
          </a:xfrm>
        </p:grpSpPr>
        <p:sp>
          <p:nvSpPr>
            <p:cNvPr id="16" name="Freeform 48"/>
            <p:cNvSpPr/>
            <p:nvPr/>
          </p:nvSpPr>
          <p:spPr bwMode="auto">
            <a:xfrm>
              <a:off x="842" y="446"/>
              <a:ext cx="105" cy="3062"/>
            </a:xfrm>
            <a:custGeom>
              <a:avLst/>
              <a:gdLst>
                <a:gd name="T0" fmla="+- 0 947 842"/>
                <a:gd name="T1" fmla="*/ T0 w 105"/>
                <a:gd name="T2" fmla="+- 0 3493 446"/>
                <a:gd name="T3" fmla="*/ 3493 h 3062"/>
                <a:gd name="T4" fmla="+- 0 857 842"/>
                <a:gd name="T5" fmla="*/ T4 w 105"/>
                <a:gd name="T6" fmla="+- 0 3493 446"/>
                <a:gd name="T7" fmla="*/ 3493 h 3062"/>
                <a:gd name="T8" fmla="+- 0 857 842"/>
                <a:gd name="T9" fmla="*/ T8 w 105"/>
                <a:gd name="T10" fmla="+- 0 3446 446"/>
                <a:gd name="T11" fmla="*/ 3446 h 3062"/>
                <a:gd name="T12" fmla="+- 0 854 842"/>
                <a:gd name="T13" fmla="*/ T12 w 105"/>
                <a:gd name="T14" fmla="+- 0 3446 446"/>
                <a:gd name="T15" fmla="*/ 3446 h 3062"/>
                <a:gd name="T16" fmla="+- 0 854 842"/>
                <a:gd name="T17" fmla="*/ T16 w 105"/>
                <a:gd name="T18" fmla="+- 0 3167 446"/>
                <a:gd name="T19" fmla="*/ 3167 h 3062"/>
                <a:gd name="T20" fmla="+- 0 905 842"/>
                <a:gd name="T21" fmla="*/ T20 w 105"/>
                <a:gd name="T22" fmla="+- 0 3167 446"/>
                <a:gd name="T23" fmla="*/ 3167 h 3062"/>
                <a:gd name="T24" fmla="+- 0 905 842"/>
                <a:gd name="T25" fmla="*/ T24 w 105"/>
                <a:gd name="T26" fmla="+- 0 3157 446"/>
                <a:gd name="T27" fmla="*/ 3157 h 3062"/>
                <a:gd name="T28" fmla="+- 0 854 842"/>
                <a:gd name="T29" fmla="*/ T28 w 105"/>
                <a:gd name="T30" fmla="+- 0 3157 446"/>
                <a:gd name="T31" fmla="*/ 3157 h 3062"/>
                <a:gd name="T32" fmla="+- 0 854 842"/>
                <a:gd name="T33" fmla="*/ T32 w 105"/>
                <a:gd name="T34" fmla="+- 0 2828 446"/>
                <a:gd name="T35" fmla="*/ 2828 h 3062"/>
                <a:gd name="T36" fmla="+- 0 905 842"/>
                <a:gd name="T37" fmla="*/ T36 w 105"/>
                <a:gd name="T38" fmla="+- 0 2828 446"/>
                <a:gd name="T39" fmla="*/ 2828 h 3062"/>
                <a:gd name="T40" fmla="+- 0 905 842"/>
                <a:gd name="T41" fmla="*/ T40 w 105"/>
                <a:gd name="T42" fmla="+- 0 2819 446"/>
                <a:gd name="T43" fmla="*/ 2819 h 3062"/>
                <a:gd name="T44" fmla="+- 0 854 842"/>
                <a:gd name="T45" fmla="*/ T44 w 105"/>
                <a:gd name="T46" fmla="+- 0 2819 446"/>
                <a:gd name="T47" fmla="*/ 2819 h 3062"/>
                <a:gd name="T48" fmla="+- 0 854 842"/>
                <a:gd name="T49" fmla="*/ T48 w 105"/>
                <a:gd name="T50" fmla="+- 0 2489 446"/>
                <a:gd name="T51" fmla="*/ 2489 h 3062"/>
                <a:gd name="T52" fmla="+- 0 905 842"/>
                <a:gd name="T53" fmla="*/ T52 w 105"/>
                <a:gd name="T54" fmla="+- 0 2489 446"/>
                <a:gd name="T55" fmla="*/ 2489 h 3062"/>
                <a:gd name="T56" fmla="+- 0 905 842"/>
                <a:gd name="T57" fmla="*/ T56 w 105"/>
                <a:gd name="T58" fmla="+- 0 2479 446"/>
                <a:gd name="T59" fmla="*/ 2479 h 3062"/>
                <a:gd name="T60" fmla="+- 0 854 842"/>
                <a:gd name="T61" fmla="*/ T60 w 105"/>
                <a:gd name="T62" fmla="+- 0 2479 446"/>
                <a:gd name="T63" fmla="*/ 2479 h 3062"/>
                <a:gd name="T64" fmla="+- 0 854 842"/>
                <a:gd name="T65" fmla="*/ T64 w 105"/>
                <a:gd name="T66" fmla="+- 0 2150 446"/>
                <a:gd name="T67" fmla="*/ 2150 h 3062"/>
                <a:gd name="T68" fmla="+- 0 905 842"/>
                <a:gd name="T69" fmla="*/ T68 w 105"/>
                <a:gd name="T70" fmla="+- 0 2150 446"/>
                <a:gd name="T71" fmla="*/ 2150 h 3062"/>
                <a:gd name="T72" fmla="+- 0 905 842"/>
                <a:gd name="T73" fmla="*/ T72 w 105"/>
                <a:gd name="T74" fmla="+- 0 2141 446"/>
                <a:gd name="T75" fmla="*/ 2141 h 3062"/>
                <a:gd name="T76" fmla="+- 0 854 842"/>
                <a:gd name="T77" fmla="*/ T76 w 105"/>
                <a:gd name="T78" fmla="+- 0 2141 446"/>
                <a:gd name="T79" fmla="*/ 2141 h 3062"/>
                <a:gd name="T80" fmla="+- 0 854 842"/>
                <a:gd name="T81" fmla="*/ T80 w 105"/>
                <a:gd name="T82" fmla="+- 0 1812 446"/>
                <a:gd name="T83" fmla="*/ 1812 h 3062"/>
                <a:gd name="T84" fmla="+- 0 905 842"/>
                <a:gd name="T85" fmla="*/ T84 w 105"/>
                <a:gd name="T86" fmla="+- 0 1812 446"/>
                <a:gd name="T87" fmla="*/ 1812 h 3062"/>
                <a:gd name="T88" fmla="+- 0 905 842"/>
                <a:gd name="T89" fmla="*/ T88 w 105"/>
                <a:gd name="T90" fmla="+- 0 1802 446"/>
                <a:gd name="T91" fmla="*/ 1802 h 3062"/>
                <a:gd name="T92" fmla="+- 0 854 842"/>
                <a:gd name="T93" fmla="*/ T92 w 105"/>
                <a:gd name="T94" fmla="+- 0 1802 446"/>
                <a:gd name="T95" fmla="*/ 1802 h 3062"/>
                <a:gd name="T96" fmla="+- 0 854 842"/>
                <a:gd name="T97" fmla="*/ T96 w 105"/>
                <a:gd name="T98" fmla="+- 0 1472 446"/>
                <a:gd name="T99" fmla="*/ 1472 h 3062"/>
                <a:gd name="T100" fmla="+- 0 905 842"/>
                <a:gd name="T101" fmla="*/ T100 w 105"/>
                <a:gd name="T102" fmla="+- 0 1472 446"/>
                <a:gd name="T103" fmla="*/ 1472 h 3062"/>
                <a:gd name="T104" fmla="+- 0 905 842"/>
                <a:gd name="T105" fmla="*/ T104 w 105"/>
                <a:gd name="T106" fmla="+- 0 1463 446"/>
                <a:gd name="T107" fmla="*/ 1463 h 3062"/>
                <a:gd name="T108" fmla="+- 0 854 842"/>
                <a:gd name="T109" fmla="*/ T108 w 105"/>
                <a:gd name="T110" fmla="+- 0 1463 446"/>
                <a:gd name="T111" fmla="*/ 1463 h 3062"/>
                <a:gd name="T112" fmla="+- 0 854 842"/>
                <a:gd name="T113" fmla="*/ T112 w 105"/>
                <a:gd name="T114" fmla="+- 0 1134 446"/>
                <a:gd name="T115" fmla="*/ 1134 h 3062"/>
                <a:gd name="T116" fmla="+- 0 905 842"/>
                <a:gd name="T117" fmla="*/ T116 w 105"/>
                <a:gd name="T118" fmla="+- 0 1134 446"/>
                <a:gd name="T119" fmla="*/ 1134 h 3062"/>
                <a:gd name="T120" fmla="+- 0 905 842"/>
                <a:gd name="T121" fmla="*/ T120 w 105"/>
                <a:gd name="T122" fmla="+- 0 1124 446"/>
                <a:gd name="T123" fmla="*/ 1124 h 3062"/>
                <a:gd name="T124" fmla="+- 0 854 842"/>
                <a:gd name="T125" fmla="*/ T124 w 105"/>
                <a:gd name="T126" fmla="+- 0 1124 446"/>
                <a:gd name="T127" fmla="*/ 1124 h 3062"/>
                <a:gd name="T128" fmla="+- 0 854 842"/>
                <a:gd name="T129" fmla="*/ T128 w 105"/>
                <a:gd name="T130" fmla="+- 0 796 446"/>
                <a:gd name="T131" fmla="*/ 796 h 3062"/>
                <a:gd name="T132" fmla="+- 0 905 842"/>
                <a:gd name="T133" fmla="*/ T132 w 105"/>
                <a:gd name="T134" fmla="+- 0 796 446"/>
                <a:gd name="T135" fmla="*/ 796 h 3062"/>
                <a:gd name="T136" fmla="+- 0 905 842"/>
                <a:gd name="T137" fmla="*/ T136 w 105"/>
                <a:gd name="T138" fmla="+- 0 786 446"/>
                <a:gd name="T139" fmla="*/ 786 h 3062"/>
                <a:gd name="T140" fmla="+- 0 854 842"/>
                <a:gd name="T141" fmla="*/ T140 w 105"/>
                <a:gd name="T142" fmla="+- 0 786 446"/>
                <a:gd name="T143" fmla="*/ 786 h 3062"/>
                <a:gd name="T144" fmla="+- 0 854 842"/>
                <a:gd name="T145" fmla="*/ T144 w 105"/>
                <a:gd name="T146" fmla="+- 0 456 446"/>
                <a:gd name="T147" fmla="*/ 456 h 3062"/>
                <a:gd name="T148" fmla="+- 0 905 842"/>
                <a:gd name="T149" fmla="*/ T148 w 105"/>
                <a:gd name="T150" fmla="+- 0 456 446"/>
                <a:gd name="T151" fmla="*/ 456 h 3062"/>
                <a:gd name="T152" fmla="+- 0 905 842"/>
                <a:gd name="T153" fmla="*/ T152 w 105"/>
                <a:gd name="T154" fmla="+- 0 446 446"/>
                <a:gd name="T155" fmla="*/ 446 h 3062"/>
                <a:gd name="T156" fmla="+- 0 850 842"/>
                <a:gd name="T157" fmla="*/ T156 w 105"/>
                <a:gd name="T158" fmla="+- 0 446 446"/>
                <a:gd name="T159" fmla="*/ 446 h 3062"/>
                <a:gd name="T160" fmla="+- 0 850 842"/>
                <a:gd name="T161" fmla="*/ T160 w 105"/>
                <a:gd name="T162" fmla="+- 0 451 446"/>
                <a:gd name="T163" fmla="*/ 451 h 3062"/>
                <a:gd name="T164" fmla="+- 0 845 842"/>
                <a:gd name="T165" fmla="*/ T164 w 105"/>
                <a:gd name="T166" fmla="+- 0 451 446"/>
                <a:gd name="T167" fmla="*/ 451 h 3062"/>
                <a:gd name="T168" fmla="+- 0 845 842"/>
                <a:gd name="T169" fmla="*/ T168 w 105"/>
                <a:gd name="T170" fmla="+- 0 3446 446"/>
                <a:gd name="T171" fmla="*/ 3446 h 3062"/>
                <a:gd name="T172" fmla="+- 0 842 842"/>
                <a:gd name="T173" fmla="*/ T172 w 105"/>
                <a:gd name="T174" fmla="+- 0 3446 446"/>
                <a:gd name="T175" fmla="*/ 3446 h 3062"/>
                <a:gd name="T176" fmla="+- 0 842 842"/>
                <a:gd name="T177" fmla="*/ T176 w 105"/>
                <a:gd name="T178" fmla="+- 0 3500 446"/>
                <a:gd name="T179" fmla="*/ 3500 h 3062"/>
                <a:gd name="T180" fmla="+- 0 845 842"/>
                <a:gd name="T181" fmla="*/ T180 w 105"/>
                <a:gd name="T182" fmla="+- 0 3500 446"/>
                <a:gd name="T183" fmla="*/ 3500 h 3062"/>
                <a:gd name="T184" fmla="+- 0 850 842"/>
                <a:gd name="T185" fmla="*/ T184 w 105"/>
                <a:gd name="T186" fmla="+- 0 3500 446"/>
                <a:gd name="T187" fmla="*/ 3500 h 3062"/>
                <a:gd name="T188" fmla="+- 0 850 842"/>
                <a:gd name="T189" fmla="*/ T188 w 105"/>
                <a:gd name="T190" fmla="+- 0 3505 446"/>
                <a:gd name="T191" fmla="*/ 3505 h 3062"/>
                <a:gd name="T192" fmla="+- 0 850 842"/>
                <a:gd name="T193" fmla="*/ T192 w 105"/>
                <a:gd name="T194" fmla="+- 0 3508 446"/>
                <a:gd name="T195" fmla="*/ 3508 h 3062"/>
                <a:gd name="T196" fmla="+- 0 947 842"/>
                <a:gd name="T197" fmla="*/ T196 w 105"/>
                <a:gd name="T198" fmla="+- 0 3508 446"/>
                <a:gd name="T199" fmla="*/ 3508 h 3062"/>
                <a:gd name="T200" fmla="+- 0 947 842"/>
                <a:gd name="T201" fmla="*/ T200 w 105"/>
                <a:gd name="T202" fmla="+- 0 3493 446"/>
                <a:gd name="T203" fmla="*/ 3493 h 30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105" h="3062">
                  <a:moveTo>
                    <a:pt x="105" y="3047"/>
                  </a:moveTo>
                  <a:lnTo>
                    <a:pt x="15" y="3047"/>
                  </a:lnTo>
                  <a:lnTo>
                    <a:pt x="15" y="3000"/>
                  </a:lnTo>
                  <a:lnTo>
                    <a:pt x="12" y="3000"/>
                  </a:lnTo>
                  <a:lnTo>
                    <a:pt x="12" y="2721"/>
                  </a:lnTo>
                  <a:lnTo>
                    <a:pt x="63" y="2721"/>
                  </a:lnTo>
                  <a:lnTo>
                    <a:pt x="63" y="2711"/>
                  </a:lnTo>
                  <a:lnTo>
                    <a:pt x="12" y="2711"/>
                  </a:lnTo>
                  <a:lnTo>
                    <a:pt x="12" y="2382"/>
                  </a:lnTo>
                  <a:lnTo>
                    <a:pt x="63" y="2382"/>
                  </a:lnTo>
                  <a:lnTo>
                    <a:pt x="63" y="2373"/>
                  </a:lnTo>
                  <a:lnTo>
                    <a:pt x="12" y="2373"/>
                  </a:lnTo>
                  <a:lnTo>
                    <a:pt x="12" y="2043"/>
                  </a:lnTo>
                  <a:lnTo>
                    <a:pt x="63" y="2043"/>
                  </a:lnTo>
                  <a:lnTo>
                    <a:pt x="63" y="2033"/>
                  </a:lnTo>
                  <a:lnTo>
                    <a:pt x="12" y="2033"/>
                  </a:lnTo>
                  <a:lnTo>
                    <a:pt x="12" y="1704"/>
                  </a:lnTo>
                  <a:lnTo>
                    <a:pt x="63" y="1704"/>
                  </a:lnTo>
                  <a:lnTo>
                    <a:pt x="63" y="1695"/>
                  </a:lnTo>
                  <a:lnTo>
                    <a:pt x="12" y="1695"/>
                  </a:lnTo>
                  <a:lnTo>
                    <a:pt x="12" y="1366"/>
                  </a:lnTo>
                  <a:lnTo>
                    <a:pt x="63" y="1366"/>
                  </a:lnTo>
                  <a:lnTo>
                    <a:pt x="63" y="1356"/>
                  </a:lnTo>
                  <a:lnTo>
                    <a:pt x="12" y="1356"/>
                  </a:lnTo>
                  <a:lnTo>
                    <a:pt x="12" y="1026"/>
                  </a:lnTo>
                  <a:lnTo>
                    <a:pt x="63" y="1026"/>
                  </a:lnTo>
                  <a:lnTo>
                    <a:pt x="63" y="1017"/>
                  </a:lnTo>
                  <a:lnTo>
                    <a:pt x="12" y="1017"/>
                  </a:lnTo>
                  <a:lnTo>
                    <a:pt x="12" y="688"/>
                  </a:lnTo>
                  <a:lnTo>
                    <a:pt x="63" y="688"/>
                  </a:lnTo>
                  <a:lnTo>
                    <a:pt x="63" y="678"/>
                  </a:lnTo>
                  <a:lnTo>
                    <a:pt x="12" y="678"/>
                  </a:lnTo>
                  <a:lnTo>
                    <a:pt x="12" y="350"/>
                  </a:lnTo>
                  <a:lnTo>
                    <a:pt x="63" y="350"/>
                  </a:lnTo>
                  <a:lnTo>
                    <a:pt x="63" y="340"/>
                  </a:lnTo>
                  <a:lnTo>
                    <a:pt x="12" y="340"/>
                  </a:lnTo>
                  <a:lnTo>
                    <a:pt x="12" y="10"/>
                  </a:lnTo>
                  <a:lnTo>
                    <a:pt x="63" y="10"/>
                  </a:lnTo>
                  <a:lnTo>
                    <a:pt x="63" y="0"/>
                  </a:lnTo>
                  <a:lnTo>
                    <a:pt x="8" y="0"/>
                  </a:lnTo>
                  <a:lnTo>
                    <a:pt x="8" y="5"/>
                  </a:lnTo>
                  <a:lnTo>
                    <a:pt x="3" y="5"/>
                  </a:lnTo>
                  <a:lnTo>
                    <a:pt x="3" y="3000"/>
                  </a:lnTo>
                  <a:lnTo>
                    <a:pt x="0" y="3000"/>
                  </a:lnTo>
                  <a:lnTo>
                    <a:pt x="0" y="3054"/>
                  </a:lnTo>
                  <a:lnTo>
                    <a:pt x="3" y="3054"/>
                  </a:lnTo>
                  <a:lnTo>
                    <a:pt x="8" y="3054"/>
                  </a:lnTo>
                  <a:lnTo>
                    <a:pt x="8" y="3059"/>
                  </a:lnTo>
                  <a:lnTo>
                    <a:pt x="8" y="3062"/>
                  </a:lnTo>
                  <a:lnTo>
                    <a:pt x="105" y="3062"/>
                  </a:lnTo>
                  <a:lnTo>
                    <a:pt x="105" y="3047"/>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sp>
          <p:nvSpPr>
            <p:cNvPr id="18" name="Rectangle 47"/>
            <p:cNvSpPr/>
            <p:nvPr/>
          </p:nvSpPr>
          <p:spPr bwMode="auto">
            <a:xfrm>
              <a:off x="475" y="3984"/>
              <a:ext cx="384" cy="107"/>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19" name="Freeform 46"/>
            <p:cNvSpPr/>
            <p:nvPr/>
          </p:nvSpPr>
          <p:spPr bwMode="auto">
            <a:xfrm>
              <a:off x="459" y="4310"/>
              <a:ext cx="414" cy="30"/>
            </a:xfrm>
            <a:custGeom>
              <a:avLst/>
              <a:gdLst>
                <a:gd name="T0" fmla="+- 0 866 460"/>
                <a:gd name="T1" fmla="*/ T0 w 414"/>
                <a:gd name="T2" fmla="+- 0 4310 4310"/>
                <a:gd name="T3" fmla="*/ 4310 h 30"/>
                <a:gd name="T4" fmla="+- 0 474 460"/>
                <a:gd name="T5" fmla="*/ T4 w 414"/>
                <a:gd name="T6" fmla="+- 0 4310 4310"/>
                <a:gd name="T7" fmla="*/ 4310 h 30"/>
                <a:gd name="T8" fmla="+- 0 467 460"/>
                <a:gd name="T9" fmla="*/ T8 w 414"/>
                <a:gd name="T10" fmla="+- 0 4310 4310"/>
                <a:gd name="T11" fmla="*/ 4310 h 30"/>
                <a:gd name="T12" fmla="+- 0 460 460"/>
                <a:gd name="T13" fmla="*/ T12 w 414"/>
                <a:gd name="T14" fmla="+- 0 4318 4310"/>
                <a:gd name="T15" fmla="*/ 4318 h 30"/>
                <a:gd name="T16" fmla="+- 0 460 460"/>
                <a:gd name="T17" fmla="*/ T16 w 414"/>
                <a:gd name="T18" fmla="+- 0 4333 4310"/>
                <a:gd name="T19" fmla="*/ 4333 h 30"/>
                <a:gd name="T20" fmla="+- 0 467 460"/>
                <a:gd name="T21" fmla="*/ T20 w 414"/>
                <a:gd name="T22" fmla="+- 0 4340 4310"/>
                <a:gd name="T23" fmla="*/ 4340 h 30"/>
                <a:gd name="T24" fmla="+- 0 866 460"/>
                <a:gd name="T25" fmla="*/ T24 w 414"/>
                <a:gd name="T26" fmla="+- 0 4340 4310"/>
                <a:gd name="T27" fmla="*/ 4340 h 30"/>
                <a:gd name="T28" fmla="+- 0 874 460"/>
                <a:gd name="T29" fmla="*/ T28 w 414"/>
                <a:gd name="T30" fmla="+- 0 4333 4310"/>
                <a:gd name="T31" fmla="*/ 4333 h 30"/>
                <a:gd name="T32" fmla="+- 0 874 460"/>
                <a:gd name="T33" fmla="*/ T32 w 414"/>
                <a:gd name="T34" fmla="+- 0 4318 4310"/>
                <a:gd name="T35" fmla="*/ 4318 h 30"/>
                <a:gd name="T36" fmla="+- 0 866 460"/>
                <a:gd name="T37" fmla="*/ T36 w 414"/>
                <a:gd name="T38" fmla="+- 0 4310 4310"/>
                <a:gd name="T39" fmla="*/ 4310 h 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14" h="30">
                  <a:moveTo>
                    <a:pt x="406" y="0"/>
                  </a:moveTo>
                  <a:lnTo>
                    <a:pt x="14" y="0"/>
                  </a:lnTo>
                  <a:lnTo>
                    <a:pt x="7" y="0"/>
                  </a:lnTo>
                  <a:lnTo>
                    <a:pt x="0" y="8"/>
                  </a:lnTo>
                  <a:lnTo>
                    <a:pt x="0" y="23"/>
                  </a:lnTo>
                  <a:lnTo>
                    <a:pt x="7" y="30"/>
                  </a:lnTo>
                  <a:lnTo>
                    <a:pt x="406" y="30"/>
                  </a:lnTo>
                  <a:lnTo>
                    <a:pt x="414" y="23"/>
                  </a:lnTo>
                  <a:lnTo>
                    <a:pt x="414" y="8"/>
                  </a:lnTo>
                  <a:lnTo>
                    <a:pt x="406" y="0"/>
                  </a:lnTo>
                  <a:close/>
                </a:path>
              </a:pathLst>
            </a:custGeom>
            <a:solidFill>
              <a:srgbClr val="E46C0A"/>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20" name="Picture 45"/>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1" cy="45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44"/>
            <p:cNvSpPr/>
            <p:nvPr/>
          </p:nvSpPr>
          <p:spPr bwMode="auto">
            <a:xfrm>
              <a:off x="1230" y="2601"/>
              <a:ext cx="256" cy="899"/>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22" name="AutoShape 43"/>
            <p:cNvSpPr/>
            <p:nvPr/>
          </p:nvSpPr>
          <p:spPr bwMode="auto">
            <a:xfrm>
              <a:off x="945" y="722"/>
              <a:ext cx="1077" cy="2786"/>
            </a:xfrm>
            <a:custGeom>
              <a:avLst/>
              <a:gdLst>
                <a:gd name="T0" fmla="+- 0 2022 946"/>
                <a:gd name="T1" fmla="*/ T0 w 1077"/>
                <a:gd name="T2" fmla="+- 0 3493 722"/>
                <a:gd name="T3" fmla="*/ 3493 h 2786"/>
                <a:gd name="T4" fmla="+- 0 1873 946"/>
                <a:gd name="T5" fmla="*/ T4 w 1077"/>
                <a:gd name="T6" fmla="+- 0 3493 722"/>
                <a:gd name="T7" fmla="*/ 3493 h 2786"/>
                <a:gd name="T8" fmla="+- 0 1873 946"/>
                <a:gd name="T9" fmla="*/ T8 w 1077"/>
                <a:gd name="T10" fmla="+- 0 3446 722"/>
                <a:gd name="T11" fmla="*/ 3446 h 2786"/>
                <a:gd name="T12" fmla="+- 0 1859 946"/>
                <a:gd name="T13" fmla="*/ T12 w 1077"/>
                <a:gd name="T14" fmla="+- 0 3446 722"/>
                <a:gd name="T15" fmla="*/ 3446 h 2786"/>
                <a:gd name="T16" fmla="+- 0 1859 946"/>
                <a:gd name="T17" fmla="*/ T16 w 1077"/>
                <a:gd name="T18" fmla="+- 0 3493 722"/>
                <a:gd name="T19" fmla="*/ 3493 h 2786"/>
                <a:gd name="T20" fmla="+- 0 946 946"/>
                <a:gd name="T21" fmla="*/ T20 w 1077"/>
                <a:gd name="T22" fmla="+- 0 3493 722"/>
                <a:gd name="T23" fmla="*/ 3493 h 2786"/>
                <a:gd name="T24" fmla="+- 0 946 946"/>
                <a:gd name="T25" fmla="*/ T24 w 1077"/>
                <a:gd name="T26" fmla="+- 0 3508 722"/>
                <a:gd name="T27" fmla="*/ 3508 h 2786"/>
                <a:gd name="T28" fmla="+- 0 2022 946"/>
                <a:gd name="T29" fmla="*/ T28 w 1077"/>
                <a:gd name="T30" fmla="+- 0 3508 722"/>
                <a:gd name="T31" fmla="*/ 3508 h 2786"/>
                <a:gd name="T32" fmla="+- 0 2022 946"/>
                <a:gd name="T33" fmla="*/ T32 w 1077"/>
                <a:gd name="T34" fmla="+- 0 3493 722"/>
                <a:gd name="T35" fmla="*/ 3493 h 2786"/>
                <a:gd name="T36" fmla="+- 0 2022 946"/>
                <a:gd name="T37" fmla="*/ T36 w 1077"/>
                <a:gd name="T38" fmla="+- 0 1621 722"/>
                <a:gd name="T39" fmla="*/ 1621 h 2786"/>
                <a:gd name="T40" fmla="+- 0 1368 946"/>
                <a:gd name="T41" fmla="*/ T40 w 1077"/>
                <a:gd name="T42" fmla="+- 0 728 722"/>
                <a:gd name="T43" fmla="*/ 728 h 2786"/>
                <a:gd name="T44" fmla="+- 0 1364 946"/>
                <a:gd name="T45" fmla="*/ T44 w 1077"/>
                <a:gd name="T46" fmla="+- 0 724 722"/>
                <a:gd name="T47" fmla="*/ 724 h 2786"/>
                <a:gd name="T48" fmla="+- 0 1357 946"/>
                <a:gd name="T49" fmla="*/ T48 w 1077"/>
                <a:gd name="T50" fmla="+- 0 722 722"/>
                <a:gd name="T51" fmla="*/ 722 h 2786"/>
                <a:gd name="T52" fmla="+- 0 1351 946"/>
                <a:gd name="T53" fmla="*/ T52 w 1077"/>
                <a:gd name="T54" fmla="+- 0 726 722"/>
                <a:gd name="T55" fmla="*/ 726 h 2786"/>
                <a:gd name="T56" fmla="+- 0 1346 946"/>
                <a:gd name="T57" fmla="*/ T56 w 1077"/>
                <a:gd name="T58" fmla="+- 0 730 722"/>
                <a:gd name="T59" fmla="*/ 730 h 2786"/>
                <a:gd name="T60" fmla="+- 0 1345 946"/>
                <a:gd name="T61" fmla="*/ T60 w 1077"/>
                <a:gd name="T62" fmla="+- 0 737 722"/>
                <a:gd name="T63" fmla="*/ 737 h 2786"/>
                <a:gd name="T64" fmla="+- 0 1349 946"/>
                <a:gd name="T65" fmla="*/ T64 w 1077"/>
                <a:gd name="T66" fmla="+- 0 743 722"/>
                <a:gd name="T67" fmla="*/ 743 h 2786"/>
                <a:gd name="T68" fmla="+- 0 2022 946"/>
                <a:gd name="T69" fmla="*/ T68 w 1077"/>
                <a:gd name="T70" fmla="+- 0 1662 722"/>
                <a:gd name="T71" fmla="*/ 1662 h 2786"/>
                <a:gd name="T72" fmla="+- 0 2022 946"/>
                <a:gd name="T73" fmla="*/ T72 w 1077"/>
                <a:gd name="T74" fmla="+- 0 1621 722"/>
                <a:gd name="T75" fmla="*/ 1621 h 27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077" h="2786">
                  <a:moveTo>
                    <a:pt x="1076" y="2771"/>
                  </a:moveTo>
                  <a:lnTo>
                    <a:pt x="927" y="2771"/>
                  </a:lnTo>
                  <a:lnTo>
                    <a:pt x="927" y="2724"/>
                  </a:lnTo>
                  <a:lnTo>
                    <a:pt x="913" y="2724"/>
                  </a:lnTo>
                  <a:lnTo>
                    <a:pt x="913" y="2771"/>
                  </a:lnTo>
                  <a:lnTo>
                    <a:pt x="0" y="2771"/>
                  </a:lnTo>
                  <a:lnTo>
                    <a:pt x="0" y="2786"/>
                  </a:lnTo>
                  <a:lnTo>
                    <a:pt x="1076" y="2786"/>
                  </a:lnTo>
                  <a:lnTo>
                    <a:pt x="1076" y="2771"/>
                  </a:lnTo>
                  <a:close/>
                  <a:moveTo>
                    <a:pt x="1076" y="899"/>
                  </a:moveTo>
                  <a:lnTo>
                    <a:pt x="422" y="6"/>
                  </a:lnTo>
                  <a:lnTo>
                    <a:pt x="418" y="2"/>
                  </a:lnTo>
                  <a:lnTo>
                    <a:pt x="411" y="0"/>
                  </a:lnTo>
                  <a:lnTo>
                    <a:pt x="405" y="4"/>
                  </a:lnTo>
                  <a:lnTo>
                    <a:pt x="400" y="8"/>
                  </a:lnTo>
                  <a:lnTo>
                    <a:pt x="399" y="15"/>
                  </a:lnTo>
                  <a:lnTo>
                    <a:pt x="403" y="21"/>
                  </a:lnTo>
                  <a:lnTo>
                    <a:pt x="1076" y="940"/>
                  </a:lnTo>
                  <a:lnTo>
                    <a:pt x="1076" y="899"/>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23" name="Picture 42"/>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7" y="674"/>
              <a:ext cx="120" cy="122"/>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41"/>
            <p:cNvSpPr/>
            <p:nvPr/>
          </p:nvSpPr>
          <p:spPr bwMode="auto">
            <a:xfrm>
              <a:off x="1340" y="2035"/>
              <a:ext cx="682" cy="459"/>
            </a:xfrm>
            <a:custGeom>
              <a:avLst/>
              <a:gdLst>
                <a:gd name="T0" fmla="+- 0 1358 1340"/>
                <a:gd name="T1" fmla="*/ T0 w 682"/>
                <a:gd name="T2" fmla="+- 0 2035 2035"/>
                <a:gd name="T3" fmla="*/ 2035 h 459"/>
                <a:gd name="T4" fmla="+- 0 1350 1340"/>
                <a:gd name="T5" fmla="*/ T4 w 682"/>
                <a:gd name="T6" fmla="+- 0 2038 2035"/>
                <a:gd name="T7" fmla="*/ 2038 h 459"/>
                <a:gd name="T8" fmla="+- 0 1340 1340"/>
                <a:gd name="T9" fmla="*/ T8 w 682"/>
                <a:gd name="T10" fmla="+- 0 2052 2035"/>
                <a:gd name="T11" fmla="*/ 2052 h 459"/>
                <a:gd name="T12" fmla="+- 0 1343 1340"/>
                <a:gd name="T13" fmla="*/ T12 w 682"/>
                <a:gd name="T14" fmla="+- 0 2060 2035"/>
                <a:gd name="T15" fmla="*/ 2060 h 459"/>
                <a:gd name="T16" fmla="+- 0 1350 1340"/>
                <a:gd name="T17" fmla="*/ T16 w 682"/>
                <a:gd name="T18" fmla="+- 0 2065 2035"/>
                <a:gd name="T19" fmla="*/ 2065 h 459"/>
                <a:gd name="T20" fmla="+- 0 2022 1340"/>
                <a:gd name="T21" fmla="*/ T20 w 682"/>
                <a:gd name="T22" fmla="+- 0 2494 2035"/>
                <a:gd name="T23" fmla="*/ 2494 h 459"/>
                <a:gd name="T24" fmla="+- 0 2022 1340"/>
                <a:gd name="T25" fmla="*/ T24 w 682"/>
                <a:gd name="T26" fmla="+- 0 2458 2035"/>
                <a:gd name="T27" fmla="*/ 2458 h 459"/>
                <a:gd name="T28" fmla="+- 0 1366 1340"/>
                <a:gd name="T29" fmla="*/ T28 w 682"/>
                <a:gd name="T30" fmla="+- 0 2040 2035"/>
                <a:gd name="T31" fmla="*/ 2040 h 459"/>
                <a:gd name="T32" fmla="+- 0 1358 1340"/>
                <a:gd name="T33" fmla="*/ T32 w 682"/>
                <a:gd name="T34" fmla="+- 0 2035 2035"/>
                <a:gd name="T35" fmla="*/ 2035 h 4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682" h="459">
                  <a:moveTo>
                    <a:pt x="18" y="0"/>
                  </a:moveTo>
                  <a:lnTo>
                    <a:pt x="10" y="3"/>
                  </a:lnTo>
                  <a:lnTo>
                    <a:pt x="0" y="17"/>
                  </a:lnTo>
                  <a:lnTo>
                    <a:pt x="3" y="25"/>
                  </a:lnTo>
                  <a:lnTo>
                    <a:pt x="10" y="30"/>
                  </a:lnTo>
                  <a:lnTo>
                    <a:pt x="682" y="459"/>
                  </a:lnTo>
                  <a:lnTo>
                    <a:pt x="682" y="423"/>
                  </a:lnTo>
                  <a:lnTo>
                    <a:pt x="26" y="5"/>
                  </a:lnTo>
                  <a:lnTo>
                    <a:pt x="18" y="0"/>
                  </a:lnTo>
                  <a:close/>
                </a:path>
              </a:pathLst>
            </a:custGeom>
            <a:solidFill>
              <a:srgbClr val="E46C0A"/>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25" name="Picture 40"/>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6" y="0"/>
              <a:ext cx="1076" cy="457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9"/>
            <p:cNvSpPr/>
            <p:nvPr/>
          </p:nvSpPr>
          <p:spPr bwMode="auto">
            <a:xfrm>
              <a:off x="2245" y="2276"/>
              <a:ext cx="257" cy="1224"/>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27" name="AutoShape 38"/>
            <p:cNvSpPr/>
            <p:nvPr/>
          </p:nvSpPr>
          <p:spPr bwMode="auto">
            <a:xfrm>
              <a:off x="2020" y="1621"/>
              <a:ext cx="1077" cy="1887"/>
            </a:xfrm>
            <a:custGeom>
              <a:avLst/>
              <a:gdLst>
                <a:gd name="T0" fmla="+- 0 3097 2021"/>
                <a:gd name="T1" fmla="*/ T0 w 1077"/>
                <a:gd name="T2" fmla="+- 0 3493 1621"/>
                <a:gd name="T3" fmla="*/ 3493 h 1887"/>
                <a:gd name="T4" fmla="+- 0 2888 2021"/>
                <a:gd name="T5" fmla="*/ T4 w 1077"/>
                <a:gd name="T6" fmla="+- 0 3493 1621"/>
                <a:gd name="T7" fmla="*/ 3493 h 1887"/>
                <a:gd name="T8" fmla="+- 0 2888 2021"/>
                <a:gd name="T9" fmla="*/ T8 w 1077"/>
                <a:gd name="T10" fmla="+- 0 3446 1621"/>
                <a:gd name="T11" fmla="*/ 3446 h 1887"/>
                <a:gd name="T12" fmla="+- 0 2874 2021"/>
                <a:gd name="T13" fmla="*/ T12 w 1077"/>
                <a:gd name="T14" fmla="+- 0 3446 1621"/>
                <a:gd name="T15" fmla="*/ 3446 h 1887"/>
                <a:gd name="T16" fmla="+- 0 2874 2021"/>
                <a:gd name="T17" fmla="*/ T16 w 1077"/>
                <a:gd name="T18" fmla="+- 0 3493 1621"/>
                <a:gd name="T19" fmla="*/ 3493 h 1887"/>
                <a:gd name="T20" fmla="+- 0 2021 2021"/>
                <a:gd name="T21" fmla="*/ T20 w 1077"/>
                <a:gd name="T22" fmla="+- 0 3493 1621"/>
                <a:gd name="T23" fmla="*/ 3493 h 1887"/>
                <a:gd name="T24" fmla="+- 0 2021 2021"/>
                <a:gd name="T25" fmla="*/ T24 w 1077"/>
                <a:gd name="T26" fmla="+- 0 3508 1621"/>
                <a:gd name="T27" fmla="*/ 3508 h 1887"/>
                <a:gd name="T28" fmla="+- 0 3097 2021"/>
                <a:gd name="T29" fmla="*/ T28 w 1077"/>
                <a:gd name="T30" fmla="+- 0 3508 1621"/>
                <a:gd name="T31" fmla="*/ 3508 h 1887"/>
                <a:gd name="T32" fmla="+- 0 3097 2021"/>
                <a:gd name="T33" fmla="*/ T32 w 1077"/>
                <a:gd name="T34" fmla="+- 0 3493 1621"/>
                <a:gd name="T35" fmla="*/ 3493 h 1887"/>
                <a:gd name="T36" fmla="+- 0 3097 2021"/>
                <a:gd name="T37" fmla="*/ T36 w 1077"/>
                <a:gd name="T38" fmla="+- 0 2695 1621"/>
                <a:gd name="T39" fmla="*/ 2695 h 1887"/>
                <a:gd name="T40" fmla="+- 0 2384 2021"/>
                <a:gd name="T41" fmla="*/ T40 w 1077"/>
                <a:gd name="T42" fmla="+- 0 2114 1621"/>
                <a:gd name="T43" fmla="*/ 2114 h 1887"/>
                <a:gd name="T44" fmla="+- 0 2382 2021"/>
                <a:gd name="T45" fmla="*/ T44 w 1077"/>
                <a:gd name="T46" fmla="+- 0 2113 1621"/>
                <a:gd name="T47" fmla="*/ 2113 h 1887"/>
                <a:gd name="T48" fmla="+- 0 2381 2021"/>
                <a:gd name="T49" fmla="*/ T48 w 1077"/>
                <a:gd name="T50" fmla="+- 0 2112 1621"/>
                <a:gd name="T51" fmla="*/ 2112 h 1887"/>
                <a:gd name="T52" fmla="+- 0 2022 2021"/>
                <a:gd name="T53" fmla="*/ T52 w 1077"/>
                <a:gd name="T54" fmla="+- 0 1621 1621"/>
                <a:gd name="T55" fmla="*/ 1621 h 1887"/>
                <a:gd name="T56" fmla="+- 0 2022 2021"/>
                <a:gd name="T57" fmla="*/ T56 w 1077"/>
                <a:gd name="T58" fmla="+- 0 1662 1621"/>
                <a:gd name="T59" fmla="*/ 1662 h 1887"/>
                <a:gd name="T60" fmla="+- 0 2364 2021"/>
                <a:gd name="T61" fmla="*/ T60 w 1077"/>
                <a:gd name="T62" fmla="+- 0 2129 1621"/>
                <a:gd name="T63" fmla="*/ 2129 h 1887"/>
                <a:gd name="T64" fmla="+- 0 2364 2021"/>
                <a:gd name="T65" fmla="*/ T64 w 1077"/>
                <a:gd name="T66" fmla="+- 0 2130 1621"/>
                <a:gd name="T67" fmla="*/ 2130 h 1887"/>
                <a:gd name="T68" fmla="+- 0 2365 2021"/>
                <a:gd name="T69" fmla="*/ T68 w 1077"/>
                <a:gd name="T70" fmla="+- 0 2130 1621"/>
                <a:gd name="T71" fmla="*/ 2130 h 1887"/>
                <a:gd name="T72" fmla="+- 0 2366 2021"/>
                <a:gd name="T73" fmla="*/ T72 w 1077"/>
                <a:gd name="T74" fmla="+- 0 2131 1621"/>
                <a:gd name="T75" fmla="*/ 2131 h 1887"/>
                <a:gd name="T76" fmla="+- 0 3097 2021"/>
                <a:gd name="T77" fmla="*/ T76 w 1077"/>
                <a:gd name="T78" fmla="+- 0 2726 1621"/>
                <a:gd name="T79" fmla="*/ 2726 h 1887"/>
                <a:gd name="T80" fmla="+- 0 3097 2021"/>
                <a:gd name="T81" fmla="*/ T80 w 1077"/>
                <a:gd name="T82" fmla="+- 0 2695 1621"/>
                <a:gd name="T83" fmla="*/ 2695 h 18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077" h="1887">
                  <a:moveTo>
                    <a:pt x="1076" y="1872"/>
                  </a:moveTo>
                  <a:lnTo>
                    <a:pt x="867" y="1872"/>
                  </a:lnTo>
                  <a:lnTo>
                    <a:pt x="867" y="1825"/>
                  </a:lnTo>
                  <a:lnTo>
                    <a:pt x="853" y="1825"/>
                  </a:lnTo>
                  <a:lnTo>
                    <a:pt x="853" y="1872"/>
                  </a:lnTo>
                  <a:lnTo>
                    <a:pt x="0" y="1872"/>
                  </a:lnTo>
                  <a:lnTo>
                    <a:pt x="0" y="1887"/>
                  </a:lnTo>
                  <a:lnTo>
                    <a:pt x="1076" y="1887"/>
                  </a:lnTo>
                  <a:lnTo>
                    <a:pt x="1076" y="1872"/>
                  </a:lnTo>
                  <a:close/>
                  <a:moveTo>
                    <a:pt x="1076" y="1074"/>
                  </a:moveTo>
                  <a:lnTo>
                    <a:pt x="363" y="493"/>
                  </a:lnTo>
                  <a:lnTo>
                    <a:pt x="361" y="492"/>
                  </a:lnTo>
                  <a:lnTo>
                    <a:pt x="360" y="491"/>
                  </a:lnTo>
                  <a:lnTo>
                    <a:pt x="1" y="0"/>
                  </a:lnTo>
                  <a:lnTo>
                    <a:pt x="1" y="41"/>
                  </a:lnTo>
                  <a:lnTo>
                    <a:pt x="343" y="508"/>
                  </a:lnTo>
                  <a:lnTo>
                    <a:pt x="343" y="509"/>
                  </a:lnTo>
                  <a:lnTo>
                    <a:pt x="344" y="509"/>
                  </a:lnTo>
                  <a:lnTo>
                    <a:pt x="345" y="510"/>
                  </a:lnTo>
                  <a:lnTo>
                    <a:pt x="1076" y="1105"/>
                  </a:lnTo>
                  <a:lnTo>
                    <a:pt x="1076" y="1074"/>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28" name="Picture 37"/>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3" y="2060"/>
              <a:ext cx="120" cy="12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6"/>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2" y="0"/>
              <a:ext cx="1076" cy="45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35"/>
            <p:cNvSpPr/>
            <p:nvPr/>
          </p:nvSpPr>
          <p:spPr bwMode="auto">
            <a:xfrm>
              <a:off x="3261" y="2098"/>
              <a:ext cx="256" cy="1402"/>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31" name="AutoShape 34"/>
            <p:cNvSpPr/>
            <p:nvPr/>
          </p:nvSpPr>
          <p:spPr bwMode="auto">
            <a:xfrm>
              <a:off x="3096" y="2694"/>
              <a:ext cx="1077" cy="813"/>
            </a:xfrm>
            <a:custGeom>
              <a:avLst/>
              <a:gdLst>
                <a:gd name="T0" fmla="+- 0 4172 3096"/>
                <a:gd name="T1" fmla="*/ T0 w 1077"/>
                <a:gd name="T2" fmla="+- 0 3493 2695"/>
                <a:gd name="T3" fmla="*/ 3493 h 813"/>
                <a:gd name="T4" fmla="+- 0 3905 3096"/>
                <a:gd name="T5" fmla="*/ T4 w 1077"/>
                <a:gd name="T6" fmla="+- 0 3493 2695"/>
                <a:gd name="T7" fmla="*/ 3493 h 813"/>
                <a:gd name="T8" fmla="+- 0 3905 3096"/>
                <a:gd name="T9" fmla="*/ T8 w 1077"/>
                <a:gd name="T10" fmla="+- 0 3446 2695"/>
                <a:gd name="T11" fmla="*/ 3446 h 813"/>
                <a:gd name="T12" fmla="+- 0 3890 3096"/>
                <a:gd name="T13" fmla="*/ T12 w 1077"/>
                <a:gd name="T14" fmla="+- 0 3446 2695"/>
                <a:gd name="T15" fmla="*/ 3446 h 813"/>
                <a:gd name="T16" fmla="+- 0 3890 3096"/>
                <a:gd name="T17" fmla="*/ T16 w 1077"/>
                <a:gd name="T18" fmla="+- 0 3493 2695"/>
                <a:gd name="T19" fmla="*/ 3493 h 813"/>
                <a:gd name="T20" fmla="+- 0 3096 3096"/>
                <a:gd name="T21" fmla="*/ T20 w 1077"/>
                <a:gd name="T22" fmla="+- 0 3493 2695"/>
                <a:gd name="T23" fmla="*/ 3493 h 813"/>
                <a:gd name="T24" fmla="+- 0 3096 3096"/>
                <a:gd name="T25" fmla="*/ T24 w 1077"/>
                <a:gd name="T26" fmla="+- 0 3508 2695"/>
                <a:gd name="T27" fmla="*/ 3508 h 813"/>
                <a:gd name="T28" fmla="+- 0 4172 3096"/>
                <a:gd name="T29" fmla="*/ T28 w 1077"/>
                <a:gd name="T30" fmla="+- 0 3508 2695"/>
                <a:gd name="T31" fmla="*/ 3508 h 813"/>
                <a:gd name="T32" fmla="+- 0 4172 3096"/>
                <a:gd name="T33" fmla="*/ T32 w 1077"/>
                <a:gd name="T34" fmla="+- 0 3493 2695"/>
                <a:gd name="T35" fmla="*/ 3493 h 813"/>
                <a:gd name="T36" fmla="+- 0 4172 3096"/>
                <a:gd name="T37" fmla="*/ T36 w 1077"/>
                <a:gd name="T38" fmla="+- 0 2897 2695"/>
                <a:gd name="T39" fmla="*/ 2897 h 813"/>
                <a:gd name="T40" fmla="+- 0 3394 3096"/>
                <a:gd name="T41" fmla="*/ T40 w 1077"/>
                <a:gd name="T42" fmla="+- 0 2936 2695"/>
                <a:gd name="T43" fmla="*/ 2936 h 813"/>
                <a:gd name="T44" fmla="+- 0 3097 3096"/>
                <a:gd name="T45" fmla="*/ T44 w 1077"/>
                <a:gd name="T46" fmla="+- 0 2695 2695"/>
                <a:gd name="T47" fmla="*/ 2695 h 813"/>
                <a:gd name="T48" fmla="+- 0 3097 3096"/>
                <a:gd name="T49" fmla="*/ T48 w 1077"/>
                <a:gd name="T50" fmla="+- 0 2726 2695"/>
                <a:gd name="T51" fmla="*/ 2726 h 813"/>
                <a:gd name="T52" fmla="+- 0 3383 3096"/>
                <a:gd name="T53" fmla="*/ T52 w 1077"/>
                <a:gd name="T54" fmla="+- 0 2958 2695"/>
                <a:gd name="T55" fmla="*/ 2958 h 813"/>
                <a:gd name="T56" fmla="+- 0 3388 3096"/>
                <a:gd name="T57" fmla="*/ T56 w 1077"/>
                <a:gd name="T58" fmla="+- 0 2960 2695"/>
                <a:gd name="T59" fmla="*/ 2960 h 813"/>
                <a:gd name="T60" fmla="+- 0 3390 3096"/>
                <a:gd name="T61" fmla="*/ T60 w 1077"/>
                <a:gd name="T62" fmla="+- 0 2960 2695"/>
                <a:gd name="T63" fmla="*/ 2960 h 813"/>
                <a:gd name="T64" fmla="+- 0 3815 3096"/>
                <a:gd name="T65" fmla="*/ T64 w 1077"/>
                <a:gd name="T66" fmla="+- 0 2939 2695"/>
                <a:gd name="T67" fmla="*/ 2939 h 813"/>
                <a:gd name="T68" fmla="+- 0 4172 3096"/>
                <a:gd name="T69" fmla="*/ T68 w 1077"/>
                <a:gd name="T70" fmla="+- 0 2921 2695"/>
                <a:gd name="T71" fmla="*/ 2921 h 813"/>
                <a:gd name="T72" fmla="+- 0 4172 3096"/>
                <a:gd name="T73" fmla="*/ T72 w 1077"/>
                <a:gd name="T74" fmla="+- 0 2897 2695"/>
                <a:gd name="T75" fmla="*/ 2897 h 8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077" h="813">
                  <a:moveTo>
                    <a:pt x="1076" y="798"/>
                  </a:moveTo>
                  <a:lnTo>
                    <a:pt x="809" y="798"/>
                  </a:lnTo>
                  <a:lnTo>
                    <a:pt x="809" y="751"/>
                  </a:lnTo>
                  <a:lnTo>
                    <a:pt x="794" y="751"/>
                  </a:lnTo>
                  <a:lnTo>
                    <a:pt x="794" y="798"/>
                  </a:lnTo>
                  <a:lnTo>
                    <a:pt x="0" y="798"/>
                  </a:lnTo>
                  <a:lnTo>
                    <a:pt x="0" y="813"/>
                  </a:lnTo>
                  <a:lnTo>
                    <a:pt x="1076" y="813"/>
                  </a:lnTo>
                  <a:lnTo>
                    <a:pt x="1076" y="798"/>
                  </a:lnTo>
                  <a:close/>
                  <a:moveTo>
                    <a:pt x="1076" y="202"/>
                  </a:moveTo>
                  <a:lnTo>
                    <a:pt x="298" y="241"/>
                  </a:lnTo>
                  <a:lnTo>
                    <a:pt x="1" y="0"/>
                  </a:lnTo>
                  <a:lnTo>
                    <a:pt x="1" y="31"/>
                  </a:lnTo>
                  <a:lnTo>
                    <a:pt x="287" y="263"/>
                  </a:lnTo>
                  <a:lnTo>
                    <a:pt x="292" y="265"/>
                  </a:lnTo>
                  <a:lnTo>
                    <a:pt x="294" y="265"/>
                  </a:lnTo>
                  <a:lnTo>
                    <a:pt x="719" y="244"/>
                  </a:lnTo>
                  <a:lnTo>
                    <a:pt x="1076" y="226"/>
                  </a:lnTo>
                  <a:lnTo>
                    <a:pt x="1076" y="202"/>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32" name="Picture 33"/>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8" y="2888"/>
              <a:ext cx="120" cy="122"/>
            </a:xfrm>
            <a:prstGeom prst="rect">
              <a:avLst/>
            </a:prstGeom>
            <a:noFill/>
            <a:extLst>
              <a:ext uri="{909E8E84-426E-40DD-AFC4-6F175D3DCCD1}">
                <a14:hiddenFill xmlns:a14="http://schemas.microsoft.com/office/drawing/2010/main">
                  <a:solidFill>
                    <a:srgbClr val="FFFFFF"/>
                  </a:solidFill>
                </a14:hiddenFill>
              </a:ext>
            </a:extLst>
          </p:spPr>
        </p:pic>
        <p:sp>
          <p:nvSpPr>
            <p:cNvPr id="33" name="Freeform 32"/>
            <p:cNvSpPr/>
            <p:nvPr/>
          </p:nvSpPr>
          <p:spPr bwMode="auto">
            <a:xfrm>
              <a:off x="3097" y="2712"/>
              <a:ext cx="1076" cy="71"/>
            </a:xfrm>
            <a:custGeom>
              <a:avLst/>
              <a:gdLst>
                <a:gd name="T0" fmla="+- 0 3097 3097"/>
                <a:gd name="T1" fmla="*/ T0 w 1076"/>
                <a:gd name="T2" fmla="+- 0 2712 2712"/>
                <a:gd name="T3" fmla="*/ 2712 h 71"/>
                <a:gd name="T4" fmla="+- 0 3097 3097"/>
                <a:gd name="T5" fmla="*/ T4 w 1076"/>
                <a:gd name="T6" fmla="+- 0 2742 2712"/>
                <a:gd name="T7" fmla="*/ 2742 h 71"/>
                <a:gd name="T8" fmla="+- 0 4172 3097"/>
                <a:gd name="T9" fmla="*/ T8 w 1076"/>
                <a:gd name="T10" fmla="+- 0 2782 2712"/>
                <a:gd name="T11" fmla="*/ 2782 h 71"/>
                <a:gd name="T12" fmla="+- 0 4172 3097"/>
                <a:gd name="T13" fmla="*/ T12 w 1076"/>
                <a:gd name="T14" fmla="+- 0 2752 2712"/>
                <a:gd name="T15" fmla="*/ 2752 h 71"/>
                <a:gd name="T16" fmla="+- 0 3097 3097"/>
                <a:gd name="T17" fmla="*/ T16 w 1076"/>
                <a:gd name="T18" fmla="+- 0 2712 2712"/>
                <a:gd name="T19" fmla="*/ 2712 h 71"/>
              </a:gdLst>
              <a:ahLst/>
              <a:cxnLst>
                <a:cxn ang="0">
                  <a:pos x="T1" y="T3"/>
                </a:cxn>
                <a:cxn ang="0">
                  <a:pos x="T5" y="T7"/>
                </a:cxn>
                <a:cxn ang="0">
                  <a:pos x="T9" y="T11"/>
                </a:cxn>
                <a:cxn ang="0">
                  <a:pos x="T13" y="T15"/>
                </a:cxn>
                <a:cxn ang="0">
                  <a:pos x="T17" y="T19"/>
                </a:cxn>
              </a:cxnLst>
              <a:rect l="0" t="0" r="r" b="b"/>
              <a:pathLst>
                <a:path w="1076" h="71">
                  <a:moveTo>
                    <a:pt x="0" y="0"/>
                  </a:moveTo>
                  <a:lnTo>
                    <a:pt x="0" y="30"/>
                  </a:lnTo>
                  <a:lnTo>
                    <a:pt x="1075" y="70"/>
                  </a:lnTo>
                  <a:lnTo>
                    <a:pt x="1075" y="40"/>
                  </a:lnTo>
                  <a:lnTo>
                    <a:pt x="0" y="0"/>
                  </a:lnTo>
                  <a:close/>
                </a:path>
              </a:pathLst>
            </a:custGeom>
            <a:solidFill>
              <a:srgbClr val="E46C0A"/>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sp>
          <p:nvSpPr>
            <p:cNvPr id="34" name="Freeform 31"/>
            <p:cNvSpPr/>
            <p:nvPr/>
          </p:nvSpPr>
          <p:spPr bwMode="auto">
            <a:xfrm>
              <a:off x="4003" y="4024"/>
              <a:ext cx="170" cy="24"/>
            </a:xfrm>
            <a:custGeom>
              <a:avLst/>
              <a:gdLst>
                <a:gd name="T0" fmla="+- 0 4172 4003"/>
                <a:gd name="T1" fmla="*/ T0 w 170"/>
                <a:gd name="T2" fmla="+- 0 4025 4025"/>
                <a:gd name="T3" fmla="*/ 4025 h 24"/>
                <a:gd name="T4" fmla="+- 0 4006 4003"/>
                <a:gd name="T5" fmla="*/ T4 w 170"/>
                <a:gd name="T6" fmla="+- 0 4025 4025"/>
                <a:gd name="T7" fmla="*/ 4025 h 24"/>
                <a:gd name="T8" fmla="+- 0 4006 4003"/>
                <a:gd name="T9" fmla="*/ T8 w 170"/>
                <a:gd name="T10" fmla="+- 0 4029 4025"/>
                <a:gd name="T11" fmla="*/ 4029 h 24"/>
                <a:gd name="T12" fmla="+- 0 4003 4003"/>
                <a:gd name="T13" fmla="*/ T12 w 170"/>
                <a:gd name="T14" fmla="+- 0 4029 4025"/>
                <a:gd name="T15" fmla="*/ 4029 h 24"/>
                <a:gd name="T16" fmla="+- 0 4003 4003"/>
                <a:gd name="T17" fmla="*/ T16 w 170"/>
                <a:gd name="T18" fmla="+- 0 4043 4025"/>
                <a:gd name="T19" fmla="*/ 4043 h 24"/>
                <a:gd name="T20" fmla="+- 0 4006 4003"/>
                <a:gd name="T21" fmla="*/ T20 w 170"/>
                <a:gd name="T22" fmla="+- 0 4043 4025"/>
                <a:gd name="T23" fmla="*/ 4043 h 24"/>
                <a:gd name="T24" fmla="+- 0 4006 4003"/>
                <a:gd name="T25" fmla="*/ T24 w 170"/>
                <a:gd name="T26" fmla="+- 0 4049 4025"/>
                <a:gd name="T27" fmla="*/ 4049 h 24"/>
                <a:gd name="T28" fmla="+- 0 4172 4003"/>
                <a:gd name="T29" fmla="*/ T28 w 170"/>
                <a:gd name="T30" fmla="+- 0 4049 4025"/>
                <a:gd name="T31" fmla="*/ 4049 h 24"/>
                <a:gd name="T32" fmla="+- 0 4172 4003"/>
                <a:gd name="T33" fmla="*/ T32 w 170"/>
                <a:gd name="T34" fmla="+- 0 4043 4025"/>
                <a:gd name="T35" fmla="*/ 4043 h 24"/>
                <a:gd name="T36" fmla="+- 0 4172 4003"/>
                <a:gd name="T37" fmla="*/ T36 w 170"/>
                <a:gd name="T38" fmla="+- 0 4029 4025"/>
                <a:gd name="T39" fmla="*/ 4029 h 24"/>
                <a:gd name="T40" fmla="+- 0 4172 4003"/>
                <a:gd name="T41" fmla="*/ T40 w 170"/>
                <a:gd name="T42" fmla="+- 0 4025 4025"/>
                <a:gd name="T43" fmla="*/ 4025 h 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70" h="24">
                  <a:moveTo>
                    <a:pt x="169" y="0"/>
                  </a:moveTo>
                  <a:lnTo>
                    <a:pt x="3" y="0"/>
                  </a:lnTo>
                  <a:lnTo>
                    <a:pt x="3" y="4"/>
                  </a:lnTo>
                  <a:lnTo>
                    <a:pt x="0" y="4"/>
                  </a:lnTo>
                  <a:lnTo>
                    <a:pt x="0" y="18"/>
                  </a:lnTo>
                  <a:lnTo>
                    <a:pt x="3" y="18"/>
                  </a:lnTo>
                  <a:lnTo>
                    <a:pt x="3" y="24"/>
                  </a:lnTo>
                  <a:lnTo>
                    <a:pt x="169" y="24"/>
                  </a:lnTo>
                  <a:lnTo>
                    <a:pt x="169" y="18"/>
                  </a:lnTo>
                  <a:lnTo>
                    <a:pt x="169" y="4"/>
                  </a:lnTo>
                  <a:lnTo>
                    <a:pt x="169"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sp>
          <p:nvSpPr>
            <p:cNvPr id="35" name="Freeform 30"/>
            <p:cNvSpPr/>
            <p:nvPr/>
          </p:nvSpPr>
          <p:spPr bwMode="auto">
            <a:xfrm>
              <a:off x="4156" y="4001"/>
              <a:ext cx="16" cy="72"/>
            </a:xfrm>
            <a:custGeom>
              <a:avLst/>
              <a:gdLst>
                <a:gd name="T0" fmla="+- 0 4172 4157"/>
                <a:gd name="T1" fmla="*/ T0 w 16"/>
                <a:gd name="T2" fmla="+- 0 4002 4002"/>
                <a:gd name="T3" fmla="*/ 4002 h 72"/>
                <a:gd name="T4" fmla="+- 0 4172 4157"/>
                <a:gd name="T5" fmla="*/ T4 w 16"/>
                <a:gd name="T6" fmla="+- 0 4002 4002"/>
                <a:gd name="T7" fmla="*/ 4002 h 72"/>
                <a:gd name="T8" fmla="+- 0 4161 4157"/>
                <a:gd name="T9" fmla="*/ T8 w 16"/>
                <a:gd name="T10" fmla="+- 0 4018 4002"/>
                <a:gd name="T11" fmla="*/ 4018 h 72"/>
                <a:gd name="T12" fmla="+- 0 4157 4157"/>
                <a:gd name="T13" fmla="*/ T12 w 16"/>
                <a:gd name="T14" fmla="+- 0 4037 4002"/>
                <a:gd name="T15" fmla="*/ 4037 h 72"/>
                <a:gd name="T16" fmla="+- 0 4161 4157"/>
                <a:gd name="T17" fmla="*/ T16 w 16"/>
                <a:gd name="T18" fmla="+- 0 4056 4002"/>
                <a:gd name="T19" fmla="*/ 4056 h 72"/>
                <a:gd name="T20" fmla="+- 0 4172 4157"/>
                <a:gd name="T21" fmla="*/ T20 w 16"/>
                <a:gd name="T22" fmla="+- 0 4072 4002"/>
                <a:gd name="T23" fmla="*/ 4072 h 72"/>
                <a:gd name="T24" fmla="+- 0 4172 4157"/>
                <a:gd name="T25" fmla="*/ T24 w 16"/>
                <a:gd name="T26" fmla="+- 0 4073 4002"/>
                <a:gd name="T27" fmla="*/ 4073 h 72"/>
                <a:gd name="T28" fmla="+- 0 4172 4157"/>
                <a:gd name="T29" fmla="*/ T28 w 16"/>
                <a:gd name="T30" fmla="+- 0 4002 4002"/>
                <a:gd name="T31" fmla="*/ 4002 h 72"/>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6" h="72">
                  <a:moveTo>
                    <a:pt x="15" y="0"/>
                  </a:moveTo>
                  <a:lnTo>
                    <a:pt x="15" y="0"/>
                  </a:lnTo>
                  <a:lnTo>
                    <a:pt x="4" y="16"/>
                  </a:lnTo>
                  <a:lnTo>
                    <a:pt x="0" y="35"/>
                  </a:lnTo>
                  <a:lnTo>
                    <a:pt x="4" y="54"/>
                  </a:lnTo>
                  <a:lnTo>
                    <a:pt x="15" y="70"/>
                  </a:lnTo>
                  <a:lnTo>
                    <a:pt x="15" y="71"/>
                  </a:lnTo>
                  <a:lnTo>
                    <a:pt x="15" y="0"/>
                  </a:lnTo>
                  <a:close/>
                </a:path>
              </a:pathLst>
            </a:custGeom>
            <a:solidFill>
              <a:srgbClr val="FFABB1"/>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sp>
          <p:nvSpPr>
            <p:cNvPr id="36" name="AutoShape 29"/>
            <p:cNvSpPr/>
            <p:nvPr/>
          </p:nvSpPr>
          <p:spPr bwMode="auto">
            <a:xfrm>
              <a:off x="4147" y="3988"/>
              <a:ext cx="26" cy="98"/>
            </a:xfrm>
            <a:custGeom>
              <a:avLst/>
              <a:gdLst>
                <a:gd name="T0" fmla="+- 0 4172 4147"/>
                <a:gd name="T1" fmla="*/ T0 w 26"/>
                <a:gd name="T2" fmla="+- 0 3989 3989"/>
                <a:gd name="T3" fmla="*/ 3989 h 98"/>
                <a:gd name="T4" fmla="+- 0 4165 4147"/>
                <a:gd name="T5" fmla="*/ T4 w 26"/>
                <a:gd name="T6" fmla="+- 0 3995 3989"/>
                <a:gd name="T7" fmla="*/ 3995 h 98"/>
                <a:gd name="T8" fmla="+- 0 4164 4147"/>
                <a:gd name="T9" fmla="*/ T8 w 26"/>
                <a:gd name="T10" fmla="+- 0 3996 3989"/>
                <a:gd name="T11" fmla="*/ 3996 h 98"/>
                <a:gd name="T12" fmla="+- 0 4158 4147"/>
                <a:gd name="T13" fmla="*/ T12 w 26"/>
                <a:gd name="T14" fmla="+- 0 4003 3989"/>
                <a:gd name="T15" fmla="*/ 4003 h 98"/>
                <a:gd name="T16" fmla="+- 0 4158 4147"/>
                <a:gd name="T17" fmla="*/ T16 w 26"/>
                <a:gd name="T18" fmla="+- 0 4004 3989"/>
                <a:gd name="T19" fmla="*/ 4004 h 98"/>
                <a:gd name="T20" fmla="+- 0 4157 4147"/>
                <a:gd name="T21" fmla="*/ T20 w 26"/>
                <a:gd name="T22" fmla="+- 0 4004 3989"/>
                <a:gd name="T23" fmla="*/ 4004 h 98"/>
                <a:gd name="T24" fmla="+- 0 4152 4147"/>
                <a:gd name="T25" fmla="*/ T24 w 26"/>
                <a:gd name="T26" fmla="+- 0 4015 3989"/>
                <a:gd name="T27" fmla="*/ 4015 h 98"/>
                <a:gd name="T28" fmla="+- 0 4148 4147"/>
                <a:gd name="T29" fmla="*/ T28 w 26"/>
                <a:gd name="T30" fmla="+- 0 4025 3989"/>
                <a:gd name="T31" fmla="*/ 4025 h 98"/>
                <a:gd name="T32" fmla="+- 0 4147 4147"/>
                <a:gd name="T33" fmla="*/ T32 w 26"/>
                <a:gd name="T34" fmla="+- 0 4034 3989"/>
                <a:gd name="T35" fmla="*/ 4034 h 98"/>
                <a:gd name="T36" fmla="+- 0 4147 4147"/>
                <a:gd name="T37" fmla="*/ T36 w 26"/>
                <a:gd name="T38" fmla="+- 0 4037 3989"/>
                <a:gd name="T39" fmla="*/ 4037 h 98"/>
                <a:gd name="T40" fmla="+- 0 4148 4147"/>
                <a:gd name="T41" fmla="*/ T40 w 26"/>
                <a:gd name="T42" fmla="+- 0 4046 3989"/>
                <a:gd name="T43" fmla="*/ 4046 h 98"/>
                <a:gd name="T44" fmla="+- 0 4150 4147"/>
                <a:gd name="T45" fmla="*/ T44 w 26"/>
                <a:gd name="T46" fmla="+- 0 4056 3989"/>
                <a:gd name="T47" fmla="*/ 4056 h 98"/>
                <a:gd name="T48" fmla="+- 0 4152 4147"/>
                <a:gd name="T49" fmla="*/ T48 w 26"/>
                <a:gd name="T50" fmla="+- 0 4060 3989"/>
                <a:gd name="T51" fmla="*/ 4060 h 98"/>
                <a:gd name="T52" fmla="+- 0 4152 4147"/>
                <a:gd name="T53" fmla="*/ T52 w 26"/>
                <a:gd name="T54" fmla="+- 0 4062 3989"/>
                <a:gd name="T55" fmla="*/ 4062 h 98"/>
                <a:gd name="T56" fmla="+- 0 4157 4147"/>
                <a:gd name="T57" fmla="*/ T56 w 26"/>
                <a:gd name="T58" fmla="+- 0 4070 3989"/>
                <a:gd name="T59" fmla="*/ 4070 h 98"/>
                <a:gd name="T60" fmla="+- 0 4158 4147"/>
                <a:gd name="T61" fmla="*/ T60 w 26"/>
                <a:gd name="T62" fmla="+- 0 4070 3989"/>
                <a:gd name="T63" fmla="*/ 4070 h 98"/>
                <a:gd name="T64" fmla="+- 0 4158 4147"/>
                <a:gd name="T65" fmla="*/ T64 w 26"/>
                <a:gd name="T66" fmla="+- 0 4072 3989"/>
                <a:gd name="T67" fmla="*/ 4072 h 98"/>
                <a:gd name="T68" fmla="+- 0 4164 4147"/>
                <a:gd name="T69" fmla="*/ T68 w 26"/>
                <a:gd name="T70" fmla="+- 0 4079 3989"/>
                <a:gd name="T71" fmla="*/ 4079 h 98"/>
                <a:gd name="T72" fmla="+- 0 4165 4147"/>
                <a:gd name="T73" fmla="*/ T72 w 26"/>
                <a:gd name="T74" fmla="+- 0 4080 3989"/>
                <a:gd name="T75" fmla="*/ 4080 h 98"/>
                <a:gd name="T76" fmla="+- 0 4172 4147"/>
                <a:gd name="T77" fmla="*/ T76 w 26"/>
                <a:gd name="T78" fmla="+- 0 4086 3989"/>
                <a:gd name="T79" fmla="*/ 4086 h 98"/>
                <a:gd name="T80" fmla="+- 0 4172 4147"/>
                <a:gd name="T81" fmla="*/ T80 w 26"/>
                <a:gd name="T82" fmla="+- 0 4059 3989"/>
                <a:gd name="T83" fmla="*/ 4059 h 98"/>
                <a:gd name="T84" fmla="+- 0 4169 4147"/>
                <a:gd name="T85" fmla="*/ T84 w 26"/>
                <a:gd name="T86" fmla="+- 0 4052 3989"/>
                <a:gd name="T87" fmla="*/ 4052 h 98"/>
                <a:gd name="T88" fmla="+- 0 4169 4147"/>
                <a:gd name="T89" fmla="*/ T88 w 26"/>
                <a:gd name="T90" fmla="+- 0 4052 3989"/>
                <a:gd name="T91" fmla="*/ 4052 h 98"/>
                <a:gd name="T92" fmla="+- 0 4168 4147"/>
                <a:gd name="T93" fmla="*/ T92 w 26"/>
                <a:gd name="T94" fmla="+- 0 4049 3989"/>
                <a:gd name="T95" fmla="*/ 4049 h 98"/>
                <a:gd name="T96" fmla="+- 0 4167 4147"/>
                <a:gd name="T97" fmla="*/ T96 w 26"/>
                <a:gd name="T98" fmla="+- 0 4037 3989"/>
                <a:gd name="T99" fmla="*/ 4037 h 98"/>
                <a:gd name="T100" fmla="+- 0 4165 4147"/>
                <a:gd name="T101" fmla="*/ T100 w 26"/>
                <a:gd name="T102" fmla="+- 0 4037 3989"/>
                <a:gd name="T103" fmla="*/ 4037 h 98"/>
                <a:gd name="T104" fmla="+- 0 4170 4147"/>
                <a:gd name="T105" fmla="*/ T104 w 26"/>
                <a:gd name="T106" fmla="+- 0 4021 3989"/>
                <a:gd name="T107" fmla="*/ 4021 h 98"/>
                <a:gd name="T108" fmla="+- 0 4172 4147"/>
                <a:gd name="T109" fmla="*/ T108 w 26"/>
                <a:gd name="T110" fmla="+- 0 4016 3989"/>
                <a:gd name="T111" fmla="*/ 4016 h 98"/>
                <a:gd name="T112" fmla="+- 0 4172 4147"/>
                <a:gd name="T113" fmla="*/ T112 w 26"/>
                <a:gd name="T114" fmla="+- 0 3989 3989"/>
                <a:gd name="T115" fmla="*/ 3989 h 98"/>
                <a:gd name="T116" fmla="+- 0 4169 4147"/>
                <a:gd name="T117" fmla="*/ T116 w 26"/>
                <a:gd name="T118" fmla="+- 0 4052 3989"/>
                <a:gd name="T119" fmla="*/ 4052 h 98"/>
                <a:gd name="T120" fmla="+- 0 4169 4147"/>
                <a:gd name="T121" fmla="*/ T120 w 26"/>
                <a:gd name="T122" fmla="+- 0 4052 3989"/>
                <a:gd name="T123" fmla="*/ 4052 h 98"/>
                <a:gd name="T124" fmla="+- 0 4170 4147"/>
                <a:gd name="T125" fmla="*/ T124 w 26"/>
                <a:gd name="T126" fmla="+- 0 4054 3989"/>
                <a:gd name="T127" fmla="*/ 4054 h 98"/>
                <a:gd name="T128" fmla="+- 0 4169 4147"/>
                <a:gd name="T129" fmla="*/ T128 w 26"/>
                <a:gd name="T130" fmla="+- 0 4052 3989"/>
                <a:gd name="T131" fmla="*/ 4052 h 98"/>
                <a:gd name="T132" fmla="+- 0 4166 4147"/>
                <a:gd name="T133" fmla="*/ T132 w 26"/>
                <a:gd name="T134" fmla="+- 0 4034 3989"/>
                <a:gd name="T135" fmla="*/ 4034 h 98"/>
                <a:gd name="T136" fmla="+- 0 4165 4147"/>
                <a:gd name="T137" fmla="*/ T136 w 26"/>
                <a:gd name="T138" fmla="+- 0 4037 3989"/>
                <a:gd name="T139" fmla="*/ 4037 h 98"/>
                <a:gd name="T140" fmla="+- 0 4167 4147"/>
                <a:gd name="T141" fmla="*/ T140 w 26"/>
                <a:gd name="T142" fmla="+- 0 4037 3989"/>
                <a:gd name="T143" fmla="*/ 4037 h 98"/>
                <a:gd name="T144" fmla="+- 0 4166 4147"/>
                <a:gd name="T145" fmla="*/ T144 w 26"/>
                <a:gd name="T146" fmla="+- 0 4034 3989"/>
                <a:gd name="T147" fmla="*/ 4034 h 98"/>
                <a:gd name="T148" fmla="+- 0 4172 4147"/>
                <a:gd name="T149" fmla="*/ T148 w 26"/>
                <a:gd name="T150" fmla="+- 0 4015 3989"/>
                <a:gd name="T151" fmla="*/ 4015 h 98"/>
                <a:gd name="T152" fmla="+- 0 4172 4147"/>
                <a:gd name="T153" fmla="*/ T152 w 26"/>
                <a:gd name="T154" fmla="+- 0 4015 3989"/>
                <a:gd name="T155" fmla="*/ 4015 h 98"/>
                <a:gd name="T156" fmla="+- 0 4172 4147"/>
                <a:gd name="T157" fmla="*/ T156 w 26"/>
                <a:gd name="T158" fmla="+- 0 4015 3989"/>
                <a:gd name="T159" fmla="*/ 4015 h 98"/>
                <a:gd name="T160" fmla="+- 0 4172 4147"/>
                <a:gd name="T161" fmla="*/ T160 w 26"/>
                <a:gd name="T162" fmla="+- 0 4015 3989"/>
                <a:gd name="T163" fmla="*/ 4015 h 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6" h="98">
                  <a:moveTo>
                    <a:pt x="25" y="0"/>
                  </a:moveTo>
                  <a:lnTo>
                    <a:pt x="18" y="6"/>
                  </a:lnTo>
                  <a:lnTo>
                    <a:pt x="17" y="7"/>
                  </a:lnTo>
                  <a:lnTo>
                    <a:pt x="11" y="14"/>
                  </a:lnTo>
                  <a:lnTo>
                    <a:pt x="11" y="15"/>
                  </a:lnTo>
                  <a:lnTo>
                    <a:pt x="10" y="15"/>
                  </a:lnTo>
                  <a:lnTo>
                    <a:pt x="5" y="26"/>
                  </a:lnTo>
                  <a:lnTo>
                    <a:pt x="1" y="36"/>
                  </a:lnTo>
                  <a:lnTo>
                    <a:pt x="0" y="45"/>
                  </a:lnTo>
                  <a:lnTo>
                    <a:pt x="0" y="48"/>
                  </a:lnTo>
                  <a:lnTo>
                    <a:pt x="1" y="57"/>
                  </a:lnTo>
                  <a:lnTo>
                    <a:pt x="3" y="67"/>
                  </a:lnTo>
                  <a:lnTo>
                    <a:pt x="5" y="71"/>
                  </a:lnTo>
                  <a:lnTo>
                    <a:pt x="5" y="73"/>
                  </a:lnTo>
                  <a:lnTo>
                    <a:pt x="10" y="81"/>
                  </a:lnTo>
                  <a:lnTo>
                    <a:pt x="11" y="81"/>
                  </a:lnTo>
                  <a:lnTo>
                    <a:pt x="11" y="83"/>
                  </a:lnTo>
                  <a:lnTo>
                    <a:pt x="17" y="90"/>
                  </a:lnTo>
                  <a:lnTo>
                    <a:pt x="18" y="91"/>
                  </a:lnTo>
                  <a:lnTo>
                    <a:pt x="25" y="97"/>
                  </a:lnTo>
                  <a:lnTo>
                    <a:pt x="25" y="70"/>
                  </a:lnTo>
                  <a:lnTo>
                    <a:pt x="22" y="63"/>
                  </a:lnTo>
                  <a:lnTo>
                    <a:pt x="21" y="60"/>
                  </a:lnTo>
                  <a:lnTo>
                    <a:pt x="20" y="48"/>
                  </a:lnTo>
                  <a:lnTo>
                    <a:pt x="18" y="48"/>
                  </a:lnTo>
                  <a:lnTo>
                    <a:pt x="23" y="32"/>
                  </a:lnTo>
                  <a:lnTo>
                    <a:pt x="25" y="27"/>
                  </a:lnTo>
                  <a:lnTo>
                    <a:pt x="25" y="0"/>
                  </a:lnTo>
                  <a:close/>
                  <a:moveTo>
                    <a:pt x="22" y="63"/>
                  </a:moveTo>
                  <a:lnTo>
                    <a:pt x="22" y="63"/>
                  </a:lnTo>
                  <a:lnTo>
                    <a:pt x="23" y="65"/>
                  </a:lnTo>
                  <a:lnTo>
                    <a:pt x="22" y="63"/>
                  </a:lnTo>
                  <a:close/>
                  <a:moveTo>
                    <a:pt x="19" y="45"/>
                  </a:moveTo>
                  <a:lnTo>
                    <a:pt x="18" y="48"/>
                  </a:lnTo>
                  <a:lnTo>
                    <a:pt x="20" y="48"/>
                  </a:lnTo>
                  <a:lnTo>
                    <a:pt x="19" y="45"/>
                  </a:lnTo>
                  <a:close/>
                  <a:moveTo>
                    <a:pt x="25" y="26"/>
                  </a:moveTo>
                  <a:lnTo>
                    <a:pt x="25" y="26"/>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37" name="Picture 28"/>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7" y="0"/>
              <a:ext cx="1076" cy="4577"/>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27"/>
            <p:cNvSpPr/>
            <p:nvPr/>
          </p:nvSpPr>
          <p:spPr bwMode="auto">
            <a:xfrm>
              <a:off x="4276" y="1876"/>
              <a:ext cx="257" cy="1624"/>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39" name="AutoShape 26"/>
            <p:cNvSpPr/>
            <p:nvPr/>
          </p:nvSpPr>
          <p:spPr bwMode="auto">
            <a:xfrm>
              <a:off x="4171" y="2723"/>
              <a:ext cx="1077" cy="785"/>
            </a:xfrm>
            <a:custGeom>
              <a:avLst/>
              <a:gdLst>
                <a:gd name="T0" fmla="+- 0 5248 4171"/>
                <a:gd name="T1" fmla="*/ T0 w 1077"/>
                <a:gd name="T2" fmla="+- 0 3493 2723"/>
                <a:gd name="T3" fmla="*/ 3493 h 785"/>
                <a:gd name="T4" fmla="+- 0 4920 4171"/>
                <a:gd name="T5" fmla="*/ T4 w 1077"/>
                <a:gd name="T6" fmla="+- 0 3493 2723"/>
                <a:gd name="T7" fmla="*/ 3493 h 785"/>
                <a:gd name="T8" fmla="+- 0 4920 4171"/>
                <a:gd name="T9" fmla="*/ T8 w 1077"/>
                <a:gd name="T10" fmla="+- 0 3446 2723"/>
                <a:gd name="T11" fmla="*/ 3446 h 785"/>
                <a:gd name="T12" fmla="+- 0 4906 4171"/>
                <a:gd name="T13" fmla="*/ T12 w 1077"/>
                <a:gd name="T14" fmla="+- 0 3446 2723"/>
                <a:gd name="T15" fmla="*/ 3446 h 785"/>
                <a:gd name="T16" fmla="+- 0 4906 4171"/>
                <a:gd name="T17" fmla="*/ T16 w 1077"/>
                <a:gd name="T18" fmla="+- 0 3493 2723"/>
                <a:gd name="T19" fmla="*/ 3493 h 785"/>
                <a:gd name="T20" fmla="+- 0 4171 4171"/>
                <a:gd name="T21" fmla="*/ T20 w 1077"/>
                <a:gd name="T22" fmla="+- 0 3493 2723"/>
                <a:gd name="T23" fmla="*/ 3493 h 785"/>
                <a:gd name="T24" fmla="+- 0 4171 4171"/>
                <a:gd name="T25" fmla="*/ T24 w 1077"/>
                <a:gd name="T26" fmla="+- 0 3508 2723"/>
                <a:gd name="T27" fmla="*/ 3508 h 785"/>
                <a:gd name="T28" fmla="+- 0 5248 4171"/>
                <a:gd name="T29" fmla="*/ T28 w 1077"/>
                <a:gd name="T30" fmla="+- 0 3508 2723"/>
                <a:gd name="T31" fmla="*/ 3508 h 785"/>
                <a:gd name="T32" fmla="+- 0 5248 4171"/>
                <a:gd name="T33" fmla="*/ T32 w 1077"/>
                <a:gd name="T34" fmla="+- 0 3493 2723"/>
                <a:gd name="T35" fmla="*/ 3493 h 785"/>
                <a:gd name="T36" fmla="+- 0 5248 4171"/>
                <a:gd name="T37" fmla="*/ T36 w 1077"/>
                <a:gd name="T38" fmla="+- 0 2723 2723"/>
                <a:gd name="T39" fmla="*/ 2723 h 785"/>
                <a:gd name="T40" fmla="+- 0 4404 4171"/>
                <a:gd name="T41" fmla="*/ T40 w 1077"/>
                <a:gd name="T42" fmla="+- 0 2885 2723"/>
                <a:gd name="T43" fmla="*/ 2885 h 785"/>
                <a:gd name="T44" fmla="+- 0 4172 4171"/>
                <a:gd name="T45" fmla="*/ T44 w 1077"/>
                <a:gd name="T46" fmla="+- 0 2897 2723"/>
                <a:gd name="T47" fmla="*/ 2897 h 785"/>
                <a:gd name="T48" fmla="+- 0 4172 4171"/>
                <a:gd name="T49" fmla="*/ T48 w 1077"/>
                <a:gd name="T50" fmla="+- 0 2921 2723"/>
                <a:gd name="T51" fmla="*/ 2921 h 785"/>
                <a:gd name="T52" fmla="+- 0 4405 4171"/>
                <a:gd name="T53" fmla="*/ T52 w 1077"/>
                <a:gd name="T54" fmla="+- 0 2909 2723"/>
                <a:gd name="T55" fmla="*/ 2909 h 785"/>
                <a:gd name="T56" fmla="+- 0 5248 4171"/>
                <a:gd name="T57" fmla="*/ T56 w 1077"/>
                <a:gd name="T58" fmla="+- 0 2748 2723"/>
                <a:gd name="T59" fmla="*/ 2748 h 785"/>
                <a:gd name="T60" fmla="+- 0 5248 4171"/>
                <a:gd name="T61" fmla="*/ T60 w 1077"/>
                <a:gd name="T62" fmla="+- 0 2723 2723"/>
                <a:gd name="T63" fmla="*/ 2723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077" h="785">
                  <a:moveTo>
                    <a:pt x="1077" y="770"/>
                  </a:moveTo>
                  <a:lnTo>
                    <a:pt x="749" y="770"/>
                  </a:lnTo>
                  <a:lnTo>
                    <a:pt x="749" y="723"/>
                  </a:lnTo>
                  <a:lnTo>
                    <a:pt x="735" y="723"/>
                  </a:lnTo>
                  <a:lnTo>
                    <a:pt x="735" y="770"/>
                  </a:lnTo>
                  <a:lnTo>
                    <a:pt x="0" y="770"/>
                  </a:lnTo>
                  <a:lnTo>
                    <a:pt x="0" y="785"/>
                  </a:lnTo>
                  <a:lnTo>
                    <a:pt x="1077" y="785"/>
                  </a:lnTo>
                  <a:lnTo>
                    <a:pt x="1077" y="770"/>
                  </a:lnTo>
                  <a:close/>
                  <a:moveTo>
                    <a:pt x="1077" y="0"/>
                  </a:moveTo>
                  <a:lnTo>
                    <a:pt x="233" y="162"/>
                  </a:lnTo>
                  <a:lnTo>
                    <a:pt x="1" y="174"/>
                  </a:lnTo>
                  <a:lnTo>
                    <a:pt x="1" y="198"/>
                  </a:lnTo>
                  <a:lnTo>
                    <a:pt x="234" y="186"/>
                  </a:lnTo>
                  <a:lnTo>
                    <a:pt x="1077" y="25"/>
                  </a:lnTo>
                  <a:lnTo>
                    <a:pt x="1077"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40" name="Picture 25"/>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5" y="2836"/>
              <a:ext cx="120" cy="122"/>
            </a:xfrm>
            <a:prstGeom prst="rect">
              <a:avLst/>
            </a:prstGeom>
            <a:noFill/>
            <a:extLst>
              <a:ext uri="{909E8E84-426E-40DD-AFC4-6F175D3DCCD1}">
                <a14:hiddenFill xmlns:a14="http://schemas.microsoft.com/office/drawing/2010/main">
                  <a:solidFill>
                    <a:srgbClr val="FFFFFF"/>
                  </a:solidFill>
                </a14:hiddenFill>
              </a:ext>
            </a:extLst>
          </p:spPr>
        </p:pic>
        <p:sp>
          <p:nvSpPr>
            <p:cNvPr id="41" name="Freeform 24"/>
            <p:cNvSpPr/>
            <p:nvPr/>
          </p:nvSpPr>
          <p:spPr bwMode="auto">
            <a:xfrm>
              <a:off x="4172" y="2752"/>
              <a:ext cx="1076" cy="103"/>
            </a:xfrm>
            <a:custGeom>
              <a:avLst/>
              <a:gdLst>
                <a:gd name="T0" fmla="+- 0 4172 4172"/>
                <a:gd name="T1" fmla="*/ T0 w 1076"/>
                <a:gd name="T2" fmla="+- 0 2752 2752"/>
                <a:gd name="T3" fmla="*/ 2752 h 103"/>
                <a:gd name="T4" fmla="+- 0 4172 4172"/>
                <a:gd name="T5" fmla="*/ T4 w 1076"/>
                <a:gd name="T6" fmla="+- 0 2782 2752"/>
                <a:gd name="T7" fmla="*/ 2782 h 103"/>
                <a:gd name="T8" fmla="+- 0 4405 4172"/>
                <a:gd name="T9" fmla="*/ T8 w 1076"/>
                <a:gd name="T10" fmla="+- 0 2791 2752"/>
                <a:gd name="T11" fmla="*/ 2791 h 103"/>
                <a:gd name="T12" fmla="+- 0 5248 4172"/>
                <a:gd name="T13" fmla="*/ T12 w 1076"/>
                <a:gd name="T14" fmla="+- 0 2855 2752"/>
                <a:gd name="T15" fmla="*/ 2855 h 103"/>
                <a:gd name="T16" fmla="+- 0 5248 4172"/>
                <a:gd name="T17" fmla="*/ T16 w 1076"/>
                <a:gd name="T18" fmla="+- 0 2825 2752"/>
                <a:gd name="T19" fmla="*/ 2825 h 103"/>
                <a:gd name="T20" fmla="+- 0 4406 4172"/>
                <a:gd name="T21" fmla="*/ T20 w 1076"/>
                <a:gd name="T22" fmla="+- 0 2761 2752"/>
                <a:gd name="T23" fmla="*/ 2761 h 103"/>
                <a:gd name="T24" fmla="+- 0 4172 4172"/>
                <a:gd name="T25" fmla="*/ T24 w 1076"/>
                <a:gd name="T26" fmla="+- 0 2752 2752"/>
                <a:gd name="T27" fmla="*/ 2752 h 103"/>
              </a:gdLst>
              <a:ahLst/>
              <a:cxnLst>
                <a:cxn ang="0">
                  <a:pos x="T1" y="T3"/>
                </a:cxn>
                <a:cxn ang="0">
                  <a:pos x="T5" y="T7"/>
                </a:cxn>
                <a:cxn ang="0">
                  <a:pos x="T9" y="T11"/>
                </a:cxn>
                <a:cxn ang="0">
                  <a:pos x="T13" y="T15"/>
                </a:cxn>
                <a:cxn ang="0">
                  <a:pos x="T17" y="T19"/>
                </a:cxn>
                <a:cxn ang="0">
                  <a:pos x="T21" y="T23"/>
                </a:cxn>
                <a:cxn ang="0">
                  <a:pos x="T25" y="T27"/>
                </a:cxn>
              </a:cxnLst>
              <a:rect l="0" t="0" r="r" b="b"/>
              <a:pathLst>
                <a:path w="1076" h="103">
                  <a:moveTo>
                    <a:pt x="0" y="0"/>
                  </a:moveTo>
                  <a:lnTo>
                    <a:pt x="0" y="30"/>
                  </a:lnTo>
                  <a:lnTo>
                    <a:pt x="233" y="39"/>
                  </a:lnTo>
                  <a:lnTo>
                    <a:pt x="1076" y="103"/>
                  </a:lnTo>
                  <a:lnTo>
                    <a:pt x="1076" y="73"/>
                  </a:lnTo>
                  <a:lnTo>
                    <a:pt x="234" y="9"/>
                  </a:lnTo>
                  <a:lnTo>
                    <a:pt x="0" y="0"/>
                  </a:lnTo>
                  <a:close/>
                </a:path>
              </a:pathLst>
            </a:custGeom>
            <a:solidFill>
              <a:srgbClr val="E46C0A"/>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42" name="Picture 23"/>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2" y="3978"/>
              <a:ext cx="239" cy="11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2"/>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2" y="0"/>
              <a:ext cx="1076" cy="4577"/>
            </a:xfrm>
            <a:prstGeom prst="rect">
              <a:avLst/>
            </a:prstGeom>
            <a:noFill/>
            <a:extLst>
              <a:ext uri="{909E8E84-426E-40DD-AFC4-6F175D3DCCD1}">
                <a14:hiddenFill xmlns:a14="http://schemas.microsoft.com/office/drawing/2010/main">
                  <a:solidFill>
                    <a:srgbClr val="FFFFFF"/>
                  </a:solidFill>
                </a14:hiddenFill>
              </a:ext>
            </a:extLst>
          </p:spPr>
        </p:pic>
        <p:sp>
          <p:nvSpPr>
            <p:cNvPr id="44" name="AutoShape 21"/>
            <p:cNvSpPr/>
            <p:nvPr/>
          </p:nvSpPr>
          <p:spPr bwMode="auto">
            <a:xfrm>
              <a:off x="5293" y="883"/>
              <a:ext cx="1030" cy="2618"/>
            </a:xfrm>
            <a:custGeom>
              <a:avLst/>
              <a:gdLst>
                <a:gd name="T0" fmla="+- 0 5549 5293"/>
                <a:gd name="T1" fmla="*/ T0 w 1030"/>
                <a:gd name="T2" fmla="+- 0 1537 883"/>
                <a:gd name="T3" fmla="*/ 1537 h 2618"/>
                <a:gd name="T4" fmla="+- 0 5293 5293"/>
                <a:gd name="T5" fmla="*/ T4 w 1030"/>
                <a:gd name="T6" fmla="+- 0 1537 883"/>
                <a:gd name="T7" fmla="*/ 1537 h 2618"/>
                <a:gd name="T8" fmla="+- 0 5293 5293"/>
                <a:gd name="T9" fmla="*/ T8 w 1030"/>
                <a:gd name="T10" fmla="+- 0 3500 883"/>
                <a:gd name="T11" fmla="*/ 3500 h 2618"/>
                <a:gd name="T12" fmla="+- 0 5549 5293"/>
                <a:gd name="T13" fmla="*/ T12 w 1030"/>
                <a:gd name="T14" fmla="+- 0 3500 883"/>
                <a:gd name="T15" fmla="*/ 3500 h 2618"/>
                <a:gd name="T16" fmla="+- 0 5549 5293"/>
                <a:gd name="T17" fmla="*/ T16 w 1030"/>
                <a:gd name="T18" fmla="+- 0 1537 883"/>
                <a:gd name="T19" fmla="*/ 1537 h 2618"/>
                <a:gd name="T20" fmla="+- 0 6323 5293"/>
                <a:gd name="T21" fmla="*/ T20 w 1030"/>
                <a:gd name="T22" fmla="+- 0 883 883"/>
                <a:gd name="T23" fmla="*/ 883 h 2618"/>
                <a:gd name="T24" fmla="+- 0 6308 5293"/>
                <a:gd name="T25" fmla="*/ T24 w 1030"/>
                <a:gd name="T26" fmla="+- 0 883 883"/>
                <a:gd name="T27" fmla="*/ 883 h 2618"/>
                <a:gd name="T28" fmla="+- 0 6308 5293"/>
                <a:gd name="T29" fmla="*/ T28 w 1030"/>
                <a:gd name="T30" fmla="+- 0 3500 883"/>
                <a:gd name="T31" fmla="*/ 3500 h 2618"/>
                <a:gd name="T32" fmla="+- 0 6323 5293"/>
                <a:gd name="T33" fmla="*/ T32 w 1030"/>
                <a:gd name="T34" fmla="+- 0 3500 883"/>
                <a:gd name="T35" fmla="*/ 3500 h 2618"/>
                <a:gd name="T36" fmla="+- 0 6323 5293"/>
                <a:gd name="T37" fmla="*/ T36 w 1030"/>
                <a:gd name="T38" fmla="+- 0 883 883"/>
                <a:gd name="T39" fmla="*/ 883 h 26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030" h="2618">
                  <a:moveTo>
                    <a:pt x="256" y="654"/>
                  </a:moveTo>
                  <a:lnTo>
                    <a:pt x="0" y="654"/>
                  </a:lnTo>
                  <a:lnTo>
                    <a:pt x="0" y="2617"/>
                  </a:lnTo>
                  <a:lnTo>
                    <a:pt x="256" y="2617"/>
                  </a:lnTo>
                  <a:lnTo>
                    <a:pt x="256" y="654"/>
                  </a:lnTo>
                  <a:close/>
                  <a:moveTo>
                    <a:pt x="1030" y="0"/>
                  </a:moveTo>
                  <a:lnTo>
                    <a:pt x="1015" y="0"/>
                  </a:lnTo>
                  <a:lnTo>
                    <a:pt x="1015" y="2617"/>
                  </a:lnTo>
                  <a:lnTo>
                    <a:pt x="1030" y="2617"/>
                  </a:lnTo>
                  <a:lnTo>
                    <a:pt x="1030" y="0"/>
                  </a:lnTo>
                  <a:close/>
                </a:path>
              </a:pathLst>
            </a:custGeom>
            <a:solidFill>
              <a:srgbClr val="376092"/>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sp>
          <p:nvSpPr>
            <p:cNvPr id="45" name="AutoShape 20"/>
            <p:cNvSpPr/>
            <p:nvPr/>
          </p:nvSpPr>
          <p:spPr bwMode="auto">
            <a:xfrm>
              <a:off x="5246" y="2272"/>
              <a:ext cx="1077" cy="1235"/>
            </a:xfrm>
            <a:custGeom>
              <a:avLst/>
              <a:gdLst>
                <a:gd name="T0" fmla="+- 0 6323 5246"/>
                <a:gd name="T1" fmla="*/ T0 w 1077"/>
                <a:gd name="T2" fmla="+- 0 3493 2273"/>
                <a:gd name="T3" fmla="*/ 3493 h 1235"/>
                <a:gd name="T4" fmla="+- 0 5936 5246"/>
                <a:gd name="T5" fmla="*/ T4 w 1077"/>
                <a:gd name="T6" fmla="+- 0 3493 2273"/>
                <a:gd name="T7" fmla="*/ 3493 h 1235"/>
                <a:gd name="T8" fmla="+- 0 5936 5246"/>
                <a:gd name="T9" fmla="*/ T8 w 1077"/>
                <a:gd name="T10" fmla="+- 0 3446 2273"/>
                <a:gd name="T11" fmla="*/ 3446 h 1235"/>
                <a:gd name="T12" fmla="+- 0 5922 5246"/>
                <a:gd name="T13" fmla="*/ T12 w 1077"/>
                <a:gd name="T14" fmla="+- 0 3446 2273"/>
                <a:gd name="T15" fmla="*/ 3446 h 1235"/>
                <a:gd name="T16" fmla="+- 0 5922 5246"/>
                <a:gd name="T17" fmla="*/ T16 w 1077"/>
                <a:gd name="T18" fmla="+- 0 3493 2273"/>
                <a:gd name="T19" fmla="*/ 3493 h 1235"/>
                <a:gd name="T20" fmla="+- 0 5246 5246"/>
                <a:gd name="T21" fmla="*/ T20 w 1077"/>
                <a:gd name="T22" fmla="+- 0 3493 2273"/>
                <a:gd name="T23" fmla="*/ 3493 h 1235"/>
                <a:gd name="T24" fmla="+- 0 5246 5246"/>
                <a:gd name="T25" fmla="*/ T24 w 1077"/>
                <a:gd name="T26" fmla="+- 0 3508 2273"/>
                <a:gd name="T27" fmla="*/ 3508 h 1235"/>
                <a:gd name="T28" fmla="+- 0 6323 5246"/>
                <a:gd name="T29" fmla="*/ T28 w 1077"/>
                <a:gd name="T30" fmla="+- 0 3508 2273"/>
                <a:gd name="T31" fmla="*/ 3508 h 1235"/>
                <a:gd name="T32" fmla="+- 0 6323 5246"/>
                <a:gd name="T33" fmla="*/ T32 w 1077"/>
                <a:gd name="T34" fmla="+- 0 3493 2273"/>
                <a:gd name="T35" fmla="*/ 3493 h 1235"/>
                <a:gd name="T36" fmla="+- 0 6323 5246"/>
                <a:gd name="T37" fmla="*/ T36 w 1077"/>
                <a:gd name="T38" fmla="+- 0 2273 2273"/>
                <a:gd name="T39" fmla="*/ 2273 h 1235"/>
                <a:gd name="T40" fmla="+- 0 5417 5246"/>
                <a:gd name="T41" fmla="*/ T40 w 1077"/>
                <a:gd name="T42" fmla="+- 0 2692 2273"/>
                <a:gd name="T43" fmla="*/ 2692 h 1235"/>
                <a:gd name="T44" fmla="+- 0 5419 5246"/>
                <a:gd name="T45" fmla="*/ T44 w 1077"/>
                <a:gd name="T46" fmla="+- 0 2690 2273"/>
                <a:gd name="T47" fmla="*/ 2690 h 1235"/>
                <a:gd name="T48" fmla="+- 0 5248 5246"/>
                <a:gd name="T49" fmla="*/ T48 w 1077"/>
                <a:gd name="T50" fmla="+- 0 2723 2273"/>
                <a:gd name="T51" fmla="*/ 2723 h 1235"/>
                <a:gd name="T52" fmla="+- 0 5248 5246"/>
                <a:gd name="T53" fmla="*/ T52 w 1077"/>
                <a:gd name="T54" fmla="+- 0 2748 2273"/>
                <a:gd name="T55" fmla="*/ 2748 h 1235"/>
                <a:gd name="T56" fmla="+- 0 5424 5246"/>
                <a:gd name="T57" fmla="*/ T56 w 1077"/>
                <a:gd name="T58" fmla="+- 0 2714 2273"/>
                <a:gd name="T59" fmla="*/ 2714 h 1235"/>
                <a:gd name="T60" fmla="+- 0 5425 5246"/>
                <a:gd name="T61" fmla="*/ T60 w 1077"/>
                <a:gd name="T62" fmla="+- 0 2714 2273"/>
                <a:gd name="T63" fmla="*/ 2714 h 1235"/>
                <a:gd name="T64" fmla="+- 0 5425 5246"/>
                <a:gd name="T65" fmla="*/ T64 w 1077"/>
                <a:gd name="T66" fmla="+- 0 2713 2273"/>
                <a:gd name="T67" fmla="*/ 2713 h 1235"/>
                <a:gd name="T68" fmla="+- 0 5426 5246"/>
                <a:gd name="T69" fmla="*/ T68 w 1077"/>
                <a:gd name="T70" fmla="+- 0 2713 2273"/>
                <a:gd name="T71" fmla="*/ 2713 h 1235"/>
                <a:gd name="T72" fmla="+- 0 5473 5246"/>
                <a:gd name="T73" fmla="*/ T72 w 1077"/>
                <a:gd name="T74" fmla="+- 0 2692 2273"/>
                <a:gd name="T75" fmla="*/ 2692 h 1235"/>
                <a:gd name="T76" fmla="+- 0 6323 5246"/>
                <a:gd name="T77" fmla="*/ T76 w 1077"/>
                <a:gd name="T78" fmla="+- 0 2299 2273"/>
                <a:gd name="T79" fmla="*/ 2299 h 1235"/>
                <a:gd name="T80" fmla="+- 0 6323 5246"/>
                <a:gd name="T81" fmla="*/ T80 w 1077"/>
                <a:gd name="T82" fmla="+- 0 2273 2273"/>
                <a:gd name="T83" fmla="*/ 2273 h 12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077" h="1235">
                  <a:moveTo>
                    <a:pt x="1077" y="1220"/>
                  </a:moveTo>
                  <a:lnTo>
                    <a:pt x="690" y="1220"/>
                  </a:lnTo>
                  <a:lnTo>
                    <a:pt x="690" y="1173"/>
                  </a:lnTo>
                  <a:lnTo>
                    <a:pt x="676" y="1173"/>
                  </a:lnTo>
                  <a:lnTo>
                    <a:pt x="676" y="1220"/>
                  </a:lnTo>
                  <a:lnTo>
                    <a:pt x="0" y="1220"/>
                  </a:lnTo>
                  <a:lnTo>
                    <a:pt x="0" y="1235"/>
                  </a:lnTo>
                  <a:lnTo>
                    <a:pt x="1077" y="1235"/>
                  </a:lnTo>
                  <a:lnTo>
                    <a:pt x="1077" y="1220"/>
                  </a:lnTo>
                  <a:close/>
                  <a:moveTo>
                    <a:pt x="1077" y="0"/>
                  </a:moveTo>
                  <a:lnTo>
                    <a:pt x="171" y="419"/>
                  </a:lnTo>
                  <a:lnTo>
                    <a:pt x="173" y="417"/>
                  </a:lnTo>
                  <a:lnTo>
                    <a:pt x="2" y="450"/>
                  </a:lnTo>
                  <a:lnTo>
                    <a:pt x="2" y="475"/>
                  </a:lnTo>
                  <a:lnTo>
                    <a:pt x="178" y="441"/>
                  </a:lnTo>
                  <a:lnTo>
                    <a:pt x="179" y="441"/>
                  </a:lnTo>
                  <a:lnTo>
                    <a:pt x="179" y="440"/>
                  </a:lnTo>
                  <a:lnTo>
                    <a:pt x="180" y="440"/>
                  </a:lnTo>
                  <a:lnTo>
                    <a:pt x="227" y="419"/>
                  </a:lnTo>
                  <a:lnTo>
                    <a:pt x="1077" y="26"/>
                  </a:lnTo>
                  <a:lnTo>
                    <a:pt x="1077"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46" name="Picture 19"/>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0" y="2641"/>
              <a:ext cx="120" cy="12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8"/>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7" y="0"/>
              <a:ext cx="1076" cy="457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17"/>
            <p:cNvSpPr/>
            <p:nvPr/>
          </p:nvSpPr>
          <p:spPr bwMode="auto">
            <a:xfrm>
              <a:off x="6322" y="883"/>
              <a:ext cx="243" cy="2618"/>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21920" tIns="60960" rIns="121920" bIns="60960" anchor="t" anchorCtr="0" upright="1">
              <a:noAutofit/>
            </a:bodyPr>
            <a:lstStyle/>
            <a:p>
              <a:endParaRPr lang="zh-CN" altLang="en-US" sz="2400"/>
            </a:p>
          </p:txBody>
        </p:sp>
        <p:sp>
          <p:nvSpPr>
            <p:cNvPr id="49" name="Freeform 16"/>
            <p:cNvSpPr/>
            <p:nvPr/>
          </p:nvSpPr>
          <p:spPr bwMode="auto">
            <a:xfrm>
              <a:off x="6321" y="446"/>
              <a:ext cx="630" cy="3062"/>
            </a:xfrm>
            <a:custGeom>
              <a:avLst/>
              <a:gdLst>
                <a:gd name="T0" fmla="+- 0 6952 6322"/>
                <a:gd name="T1" fmla="*/ T0 w 630"/>
                <a:gd name="T2" fmla="+- 0 3446 446"/>
                <a:gd name="T3" fmla="*/ 3446 h 3062"/>
                <a:gd name="T4" fmla="+- 0 6949 6322"/>
                <a:gd name="T5" fmla="*/ T4 w 630"/>
                <a:gd name="T6" fmla="+- 0 3446 446"/>
                <a:gd name="T7" fmla="*/ 3446 h 3062"/>
                <a:gd name="T8" fmla="+- 0 6949 6322"/>
                <a:gd name="T9" fmla="*/ T8 w 630"/>
                <a:gd name="T10" fmla="+- 0 451 446"/>
                <a:gd name="T11" fmla="*/ 451 h 3062"/>
                <a:gd name="T12" fmla="+- 0 6944 6322"/>
                <a:gd name="T13" fmla="*/ T12 w 630"/>
                <a:gd name="T14" fmla="+- 0 451 446"/>
                <a:gd name="T15" fmla="*/ 451 h 3062"/>
                <a:gd name="T16" fmla="+- 0 6944 6322"/>
                <a:gd name="T17" fmla="*/ T16 w 630"/>
                <a:gd name="T18" fmla="+- 0 446 446"/>
                <a:gd name="T19" fmla="*/ 446 h 3062"/>
                <a:gd name="T20" fmla="+- 0 6888 6322"/>
                <a:gd name="T21" fmla="*/ T20 w 630"/>
                <a:gd name="T22" fmla="+- 0 446 446"/>
                <a:gd name="T23" fmla="*/ 446 h 3062"/>
                <a:gd name="T24" fmla="+- 0 6888 6322"/>
                <a:gd name="T25" fmla="*/ T24 w 630"/>
                <a:gd name="T26" fmla="+- 0 456 446"/>
                <a:gd name="T27" fmla="*/ 456 h 3062"/>
                <a:gd name="T28" fmla="+- 0 6940 6322"/>
                <a:gd name="T29" fmla="*/ T28 w 630"/>
                <a:gd name="T30" fmla="+- 0 456 446"/>
                <a:gd name="T31" fmla="*/ 456 h 3062"/>
                <a:gd name="T32" fmla="+- 0 6940 6322"/>
                <a:gd name="T33" fmla="*/ T32 w 630"/>
                <a:gd name="T34" fmla="+- 0 828 446"/>
                <a:gd name="T35" fmla="*/ 828 h 3062"/>
                <a:gd name="T36" fmla="+- 0 6888 6322"/>
                <a:gd name="T37" fmla="*/ T36 w 630"/>
                <a:gd name="T38" fmla="+- 0 828 446"/>
                <a:gd name="T39" fmla="*/ 828 h 3062"/>
                <a:gd name="T40" fmla="+- 0 6888 6322"/>
                <a:gd name="T41" fmla="*/ T40 w 630"/>
                <a:gd name="T42" fmla="+- 0 838 446"/>
                <a:gd name="T43" fmla="*/ 838 h 3062"/>
                <a:gd name="T44" fmla="+- 0 6940 6322"/>
                <a:gd name="T45" fmla="*/ T44 w 630"/>
                <a:gd name="T46" fmla="+- 0 838 446"/>
                <a:gd name="T47" fmla="*/ 838 h 3062"/>
                <a:gd name="T48" fmla="+- 0 6940 6322"/>
                <a:gd name="T49" fmla="*/ T48 w 630"/>
                <a:gd name="T50" fmla="+- 0 1210 446"/>
                <a:gd name="T51" fmla="*/ 1210 h 3062"/>
                <a:gd name="T52" fmla="+- 0 6888 6322"/>
                <a:gd name="T53" fmla="*/ T52 w 630"/>
                <a:gd name="T54" fmla="+- 0 1210 446"/>
                <a:gd name="T55" fmla="*/ 1210 h 3062"/>
                <a:gd name="T56" fmla="+- 0 6888 6322"/>
                <a:gd name="T57" fmla="*/ T56 w 630"/>
                <a:gd name="T58" fmla="+- 0 1219 446"/>
                <a:gd name="T59" fmla="*/ 1219 h 3062"/>
                <a:gd name="T60" fmla="+- 0 6940 6322"/>
                <a:gd name="T61" fmla="*/ T60 w 630"/>
                <a:gd name="T62" fmla="+- 0 1219 446"/>
                <a:gd name="T63" fmla="*/ 1219 h 3062"/>
                <a:gd name="T64" fmla="+- 0 6940 6322"/>
                <a:gd name="T65" fmla="*/ T64 w 630"/>
                <a:gd name="T66" fmla="+- 0 1590 446"/>
                <a:gd name="T67" fmla="*/ 1590 h 3062"/>
                <a:gd name="T68" fmla="+- 0 6888 6322"/>
                <a:gd name="T69" fmla="*/ T68 w 630"/>
                <a:gd name="T70" fmla="+- 0 1590 446"/>
                <a:gd name="T71" fmla="*/ 1590 h 3062"/>
                <a:gd name="T72" fmla="+- 0 6888 6322"/>
                <a:gd name="T73" fmla="*/ T72 w 630"/>
                <a:gd name="T74" fmla="+- 0 1600 446"/>
                <a:gd name="T75" fmla="*/ 1600 h 3062"/>
                <a:gd name="T76" fmla="+- 0 6940 6322"/>
                <a:gd name="T77" fmla="*/ T76 w 630"/>
                <a:gd name="T78" fmla="+- 0 1600 446"/>
                <a:gd name="T79" fmla="*/ 1600 h 3062"/>
                <a:gd name="T80" fmla="+- 0 6940 6322"/>
                <a:gd name="T81" fmla="*/ T80 w 630"/>
                <a:gd name="T82" fmla="+- 0 1972 446"/>
                <a:gd name="T83" fmla="*/ 1972 h 3062"/>
                <a:gd name="T84" fmla="+- 0 6888 6322"/>
                <a:gd name="T85" fmla="*/ T84 w 630"/>
                <a:gd name="T86" fmla="+- 0 1972 446"/>
                <a:gd name="T87" fmla="*/ 1972 h 3062"/>
                <a:gd name="T88" fmla="+- 0 6888 6322"/>
                <a:gd name="T89" fmla="*/ T88 w 630"/>
                <a:gd name="T90" fmla="+- 0 1981 446"/>
                <a:gd name="T91" fmla="*/ 1981 h 3062"/>
                <a:gd name="T92" fmla="+- 0 6940 6322"/>
                <a:gd name="T93" fmla="*/ T92 w 630"/>
                <a:gd name="T94" fmla="+- 0 1981 446"/>
                <a:gd name="T95" fmla="*/ 1981 h 3062"/>
                <a:gd name="T96" fmla="+- 0 6940 6322"/>
                <a:gd name="T97" fmla="*/ T96 w 630"/>
                <a:gd name="T98" fmla="+- 0 2352 446"/>
                <a:gd name="T99" fmla="*/ 2352 h 3062"/>
                <a:gd name="T100" fmla="+- 0 6888 6322"/>
                <a:gd name="T101" fmla="*/ T100 w 630"/>
                <a:gd name="T102" fmla="+- 0 2352 446"/>
                <a:gd name="T103" fmla="*/ 2352 h 3062"/>
                <a:gd name="T104" fmla="+- 0 6888 6322"/>
                <a:gd name="T105" fmla="*/ T104 w 630"/>
                <a:gd name="T106" fmla="+- 0 2362 446"/>
                <a:gd name="T107" fmla="*/ 2362 h 3062"/>
                <a:gd name="T108" fmla="+- 0 6940 6322"/>
                <a:gd name="T109" fmla="*/ T108 w 630"/>
                <a:gd name="T110" fmla="+- 0 2362 446"/>
                <a:gd name="T111" fmla="*/ 2362 h 3062"/>
                <a:gd name="T112" fmla="+- 0 6940 6322"/>
                <a:gd name="T113" fmla="*/ T112 w 630"/>
                <a:gd name="T114" fmla="+- 0 2734 446"/>
                <a:gd name="T115" fmla="*/ 2734 h 3062"/>
                <a:gd name="T116" fmla="+- 0 6888 6322"/>
                <a:gd name="T117" fmla="*/ T116 w 630"/>
                <a:gd name="T118" fmla="+- 0 2734 446"/>
                <a:gd name="T119" fmla="*/ 2734 h 3062"/>
                <a:gd name="T120" fmla="+- 0 6888 6322"/>
                <a:gd name="T121" fmla="*/ T120 w 630"/>
                <a:gd name="T122" fmla="+- 0 2743 446"/>
                <a:gd name="T123" fmla="*/ 2743 h 3062"/>
                <a:gd name="T124" fmla="+- 0 6940 6322"/>
                <a:gd name="T125" fmla="*/ T124 w 630"/>
                <a:gd name="T126" fmla="+- 0 2743 446"/>
                <a:gd name="T127" fmla="*/ 2743 h 3062"/>
                <a:gd name="T128" fmla="+- 0 6940 6322"/>
                <a:gd name="T129" fmla="*/ T128 w 630"/>
                <a:gd name="T130" fmla="+- 0 3115 446"/>
                <a:gd name="T131" fmla="*/ 3115 h 3062"/>
                <a:gd name="T132" fmla="+- 0 6888 6322"/>
                <a:gd name="T133" fmla="*/ T132 w 630"/>
                <a:gd name="T134" fmla="+- 0 3115 446"/>
                <a:gd name="T135" fmla="*/ 3115 h 3062"/>
                <a:gd name="T136" fmla="+- 0 6888 6322"/>
                <a:gd name="T137" fmla="*/ T136 w 630"/>
                <a:gd name="T138" fmla="+- 0 3125 446"/>
                <a:gd name="T139" fmla="*/ 3125 h 3062"/>
                <a:gd name="T140" fmla="+- 0 6940 6322"/>
                <a:gd name="T141" fmla="*/ T140 w 630"/>
                <a:gd name="T142" fmla="+- 0 3125 446"/>
                <a:gd name="T143" fmla="*/ 3125 h 3062"/>
                <a:gd name="T144" fmla="+- 0 6940 6322"/>
                <a:gd name="T145" fmla="*/ T144 w 630"/>
                <a:gd name="T146" fmla="+- 0 3446 446"/>
                <a:gd name="T147" fmla="*/ 3446 h 3062"/>
                <a:gd name="T148" fmla="+- 0 6937 6322"/>
                <a:gd name="T149" fmla="*/ T148 w 630"/>
                <a:gd name="T150" fmla="+- 0 3446 446"/>
                <a:gd name="T151" fmla="*/ 3446 h 3062"/>
                <a:gd name="T152" fmla="+- 0 6937 6322"/>
                <a:gd name="T153" fmla="*/ T152 w 630"/>
                <a:gd name="T154" fmla="+- 0 3493 446"/>
                <a:gd name="T155" fmla="*/ 3493 h 3062"/>
                <a:gd name="T156" fmla="+- 0 6322 6322"/>
                <a:gd name="T157" fmla="*/ T156 w 630"/>
                <a:gd name="T158" fmla="+- 0 3493 446"/>
                <a:gd name="T159" fmla="*/ 3493 h 3062"/>
                <a:gd name="T160" fmla="+- 0 6322 6322"/>
                <a:gd name="T161" fmla="*/ T160 w 630"/>
                <a:gd name="T162" fmla="+- 0 3508 446"/>
                <a:gd name="T163" fmla="*/ 3508 h 3062"/>
                <a:gd name="T164" fmla="+- 0 6944 6322"/>
                <a:gd name="T165" fmla="*/ T164 w 630"/>
                <a:gd name="T166" fmla="+- 0 3508 446"/>
                <a:gd name="T167" fmla="*/ 3508 h 3062"/>
                <a:gd name="T168" fmla="+- 0 6944 6322"/>
                <a:gd name="T169" fmla="*/ T168 w 630"/>
                <a:gd name="T170" fmla="+- 0 3505 446"/>
                <a:gd name="T171" fmla="*/ 3505 h 3062"/>
                <a:gd name="T172" fmla="+- 0 6944 6322"/>
                <a:gd name="T173" fmla="*/ T172 w 630"/>
                <a:gd name="T174" fmla="+- 0 3500 446"/>
                <a:gd name="T175" fmla="*/ 3500 h 3062"/>
                <a:gd name="T176" fmla="+- 0 6949 6322"/>
                <a:gd name="T177" fmla="*/ T176 w 630"/>
                <a:gd name="T178" fmla="+- 0 3500 446"/>
                <a:gd name="T179" fmla="*/ 3500 h 3062"/>
                <a:gd name="T180" fmla="+- 0 6952 6322"/>
                <a:gd name="T181" fmla="*/ T180 w 630"/>
                <a:gd name="T182" fmla="+- 0 3500 446"/>
                <a:gd name="T183" fmla="*/ 3500 h 3062"/>
                <a:gd name="T184" fmla="+- 0 6952 6322"/>
                <a:gd name="T185" fmla="*/ T184 w 630"/>
                <a:gd name="T186" fmla="+- 0 3446 446"/>
                <a:gd name="T187" fmla="*/ 3446 h 30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630" h="3062">
                  <a:moveTo>
                    <a:pt x="630" y="3000"/>
                  </a:moveTo>
                  <a:lnTo>
                    <a:pt x="627" y="3000"/>
                  </a:lnTo>
                  <a:lnTo>
                    <a:pt x="627" y="5"/>
                  </a:lnTo>
                  <a:lnTo>
                    <a:pt x="622" y="5"/>
                  </a:lnTo>
                  <a:lnTo>
                    <a:pt x="622" y="0"/>
                  </a:lnTo>
                  <a:lnTo>
                    <a:pt x="566" y="0"/>
                  </a:lnTo>
                  <a:lnTo>
                    <a:pt x="566" y="10"/>
                  </a:lnTo>
                  <a:lnTo>
                    <a:pt x="618" y="10"/>
                  </a:lnTo>
                  <a:lnTo>
                    <a:pt x="618" y="382"/>
                  </a:lnTo>
                  <a:lnTo>
                    <a:pt x="566" y="382"/>
                  </a:lnTo>
                  <a:lnTo>
                    <a:pt x="566" y="392"/>
                  </a:lnTo>
                  <a:lnTo>
                    <a:pt x="618" y="392"/>
                  </a:lnTo>
                  <a:lnTo>
                    <a:pt x="618" y="764"/>
                  </a:lnTo>
                  <a:lnTo>
                    <a:pt x="566" y="764"/>
                  </a:lnTo>
                  <a:lnTo>
                    <a:pt x="566" y="773"/>
                  </a:lnTo>
                  <a:lnTo>
                    <a:pt x="618" y="773"/>
                  </a:lnTo>
                  <a:lnTo>
                    <a:pt x="618" y="1144"/>
                  </a:lnTo>
                  <a:lnTo>
                    <a:pt x="566" y="1144"/>
                  </a:lnTo>
                  <a:lnTo>
                    <a:pt x="566" y="1154"/>
                  </a:lnTo>
                  <a:lnTo>
                    <a:pt x="618" y="1154"/>
                  </a:lnTo>
                  <a:lnTo>
                    <a:pt x="618" y="1526"/>
                  </a:lnTo>
                  <a:lnTo>
                    <a:pt x="566" y="1526"/>
                  </a:lnTo>
                  <a:lnTo>
                    <a:pt x="566" y="1535"/>
                  </a:lnTo>
                  <a:lnTo>
                    <a:pt x="618" y="1535"/>
                  </a:lnTo>
                  <a:lnTo>
                    <a:pt x="618" y="1906"/>
                  </a:lnTo>
                  <a:lnTo>
                    <a:pt x="566" y="1906"/>
                  </a:lnTo>
                  <a:lnTo>
                    <a:pt x="566" y="1916"/>
                  </a:lnTo>
                  <a:lnTo>
                    <a:pt x="618" y="1916"/>
                  </a:lnTo>
                  <a:lnTo>
                    <a:pt x="618" y="2288"/>
                  </a:lnTo>
                  <a:lnTo>
                    <a:pt x="566" y="2288"/>
                  </a:lnTo>
                  <a:lnTo>
                    <a:pt x="566" y="2297"/>
                  </a:lnTo>
                  <a:lnTo>
                    <a:pt x="618" y="2297"/>
                  </a:lnTo>
                  <a:lnTo>
                    <a:pt x="618" y="2669"/>
                  </a:lnTo>
                  <a:lnTo>
                    <a:pt x="566" y="2669"/>
                  </a:lnTo>
                  <a:lnTo>
                    <a:pt x="566" y="2679"/>
                  </a:lnTo>
                  <a:lnTo>
                    <a:pt x="618" y="2679"/>
                  </a:lnTo>
                  <a:lnTo>
                    <a:pt x="618" y="3000"/>
                  </a:lnTo>
                  <a:lnTo>
                    <a:pt x="615" y="3000"/>
                  </a:lnTo>
                  <a:lnTo>
                    <a:pt x="615" y="3047"/>
                  </a:lnTo>
                  <a:lnTo>
                    <a:pt x="0" y="3047"/>
                  </a:lnTo>
                  <a:lnTo>
                    <a:pt x="0" y="3062"/>
                  </a:lnTo>
                  <a:lnTo>
                    <a:pt x="622" y="3062"/>
                  </a:lnTo>
                  <a:lnTo>
                    <a:pt x="622" y="3059"/>
                  </a:lnTo>
                  <a:lnTo>
                    <a:pt x="622" y="3054"/>
                  </a:lnTo>
                  <a:lnTo>
                    <a:pt x="627" y="3054"/>
                  </a:lnTo>
                  <a:lnTo>
                    <a:pt x="630" y="3054"/>
                  </a:lnTo>
                  <a:lnTo>
                    <a:pt x="630" y="300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50" name="Picture 15"/>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2" y="2173"/>
              <a:ext cx="174" cy="126"/>
            </a:xfrm>
            <a:prstGeom prst="rect">
              <a:avLst/>
            </a:prstGeom>
            <a:noFill/>
            <a:extLst>
              <a:ext uri="{909E8E84-426E-40DD-AFC4-6F175D3DCCD1}">
                <a14:hiddenFill xmlns:a14="http://schemas.microsoft.com/office/drawing/2010/main">
                  <a:solidFill>
                    <a:srgbClr val="FFFFFF"/>
                  </a:solidFill>
                </a14:hiddenFill>
              </a:ext>
            </a:extLst>
          </p:spPr>
        </p:pic>
        <p:sp>
          <p:nvSpPr>
            <p:cNvPr id="51" name="Freeform 14"/>
            <p:cNvSpPr/>
            <p:nvPr/>
          </p:nvSpPr>
          <p:spPr bwMode="auto">
            <a:xfrm>
              <a:off x="6322" y="2434"/>
              <a:ext cx="132" cy="79"/>
            </a:xfrm>
            <a:custGeom>
              <a:avLst/>
              <a:gdLst>
                <a:gd name="T0" fmla="+- 0 6439 6323"/>
                <a:gd name="T1" fmla="*/ T0 w 132"/>
                <a:gd name="T2" fmla="+- 0 2435 2435"/>
                <a:gd name="T3" fmla="*/ 2435 h 79"/>
                <a:gd name="T4" fmla="+- 0 6432 6323"/>
                <a:gd name="T5" fmla="*/ T4 w 132"/>
                <a:gd name="T6" fmla="+- 0 2438 2435"/>
                <a:gd name="T7" fmla="*/ 2438 h 79"/>
                <a:gd name="T8" fmla="+- 0 6323 6323"/>
                <a:gd name="T9" fmla="*/ T8 w 132"/>
                <a:gd name="T10" fmla="+- 0 2481 2435"/>
                <a:gd name="T11" fmla="*/ 2481 h 79"/>
                <a:gd name="T12" fmla="+- 0 6323 6323"/>
                <a:gd name="T13" fmla="*/ T12 w 132"/>
                <a:gd name="T14" fmla="+- 0 2513 2435"/>
                <a:gd name="T15" fmla="*/ 2513 h 79"/>
                <a:gd name="T16" fmla="+- 0 6443 6323"/>
                <a:gd name="T17" fmla="*/ T16 w 132"/>
                <a:gd name="T18" fmla="+- 0 2466 2435"/>
                <a:gd name="T19" fmla="*/ 2466 h 79"/>
                <a:gd name="T20" fmla="+- 0 6450 6323"/>
                <a:gd name="T21" fmla="*/ T20 w 132"/>
                <a:gd name="T22" fmla="+- 0 2464 2435"/>
                <a:gd name="T23" fmla="*/ 2464 h 79"/>
                <a:gd name="T24" fmla="+- 0 6455 6323"/>
                <a:gd name="T25" fmla="*/ T24 w 132"/>
                <a:gd name="T26" fmla="+- 0 2454 2435"/>
                <a:gd name="T27" fmla="*/ 2454 h 79"/>
                <a:gd name="T28" fmla="+- 0 6451 6323"/>
                <a:gd name="T29" fmla="*/ T28 w 132"/>
                <a:gd name="T30" fmla="+- 0 2447 2435"/>
                <a:gd name="T31" fmla="*/ 2447 h 79"/>
                <a:gd name="T32" fmla="+- 0 6449 6323"/>
                <a:gd name="T33" fmla="*/ T32 w 132"/>
                <a:gd name="T34" fmla="+- 0 2438 2435"/>
                <a:gd name="T35" fmla="*/ 2438 h 79"/>
                <a:gd name="T36" fmla="+- 0 6439 6323"/>
                <a:gd name="T37" fmla="*/ T36 w 132"/>
                <a:gd name="T38" fmla="+- 0 2435 2435"/>
                <a:gd name="T39" fmla="*/ 2435 h 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32" h="79">
                  <a:moveTo>
                    <a:pt x="116" y="0"/>
                  </a:moveTo>
                  <a:lnTo>
                    <a:pt x="109" y="3"/>
                  </a:lnTo>
                  <a:lnTo>
                    <a:pt x="0" y="46"/>
                  </a:lnTo>
                  <a:lnTo>
                    <a:pt x="0" y="78"/>
                  </a:lnTo>
                  <a:lnTo>
                    <a:pt x="120" y="31"/>
                  </a:lnTo>
                  <a:lnTo>
                    <a:pt x="127" y="29"/>
                  </a:lnTo>
                  <a:lnTo>
                    <a:pt x="132" y="19"/>
                  </a:lnTo>
                  <a:lnTo>
                    <a:pt x="128" y="12"/>
                  </a:lnTo>
                  <a:lnTo>
                    <a:pt x="126" y="3"/>
                  </a:lnTo>
                  <a:lnTo>
                    <a:pt x="116" y="0"/>
                  </a:lnTo>
                  <a:close/>
                </a:path>
              </a:pathLst>
            </a:custGeom>
            <a:solidFill>
              <a:srgbClr val="E46C0A"/>
            </a:solidFill>
            <a:ln>
              <a:noFill/>
            </a:ln>
            <a:extLst>
              <a:ext uri="{91240B29-F687-4F45-9708-019B960494DF}">
                <a14:hiddenLine xmlns:a14="http://schemas.microsoft.com/office/drawing/2010/main" w="9525">
                  <a:solidFill>
                    <a:srgbClr val="000000"/>
                  </a:solidFill>
                  <a:round/>
                </a14:hiddenLine>
              </a:ext>
            </a:extLst>
          </p:spPr>
          <p:txBody>
            <a:bodyPr rot="0" vert="horz" wrap="square" lIns="121920" tIns="60960" rIns="121920" bIns="60960" anchor="t" anchorCtr="0" upright="1">
              <a:noAutofit/>
            </a:bodyPr>
            <a:lstStyle/>
            <a:p>
              <a:endParaRPr lang="zh-CN" altLang="en-US" sz="2400"/>
            </a:p>
          </p:txBody>
        </p:sp>
        <p:pic>
          <p:nvPicPr>
            <p:cNvPr id="52" name="Picture 13"/>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2" y="0"/>
              <a:ext cx="1277" cy="4577"/>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文本框 52"/>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56" name="文本框 55"/>
          <p:cNvSpPr txBox="1"/>
          <p:nvPr/>
        </p:nvSpPr>
        <p:spPr>
          <a:xfrm>
            <a:off x="6502852" y="3322751"/>
            <a:ext cx="177800" cy="525349"/>
          </a:xfrm>
          <a:prstGeom prst="rect">
            <a:avLst/>
          </a:prstGeom>
          <a:solidFill>
            <a:srgbClr val="F7F7F7"/>
          </a:solidFill>
        </p:spPr>
        <p:txBody>
          <a:bodyPr vert="eaVert" wrap="square" lIns="48000" tIns="48000" rIns="48000" bIns="48000" rtlCol="0">
            <a:spAutoFit/>
          </a:bodyPr>
          <a:lstStyle/>
          <a:p>
            <a:r>
              <a:rPr lang="en-US" altLang="zh-CN" sz="535" dirty="0"/>
              <a:t>USD 100</a:t>
            </a:r>
            <a:endParaRPr lang="zh-CN" altLang="en-US" sz="535" dirty="0"/>
          </a:p>
        </p:txBody>
      </p:sp>
      <p:sp>
        <p:nvSpPr>
          <p:cNvPr id="57" name="文本框 56"/>
          <p:cNvSpPr txBox="1"/>
          <p:nvPr/>
        </p:nvSpPr>
        <p:spPr>
          <a:xfrm>
            <a:off x="7029085" y="5489596"/>
            <a:ext cx="1866805" cy="165100"/>
          </a:xfrm>
          <a:prstGeom prst="rect">
            <a:avLst/>
          </a:prstGeom>
          <a:solidFill>
            <a:srgbClr val="F7F7F7"/>
          </a:solidFill>
        </p:spPr>
        <p:txBody>
          <a:bodyPr wrap="square" lIns="48000" tIns="0" rIns="48000" bIns="0" rtlCol="0">
            <a:spAutoFit/>
          </a:bodyPr>
          <a:lstStyle/>
          <a:p>
            <a:r>
              <a:rPr lang="en-US" altLang="zh-CN" sz="535" dirty="0"/>
              <a:t>Sales revenue of Chinese self-developed games in overseas markets</a:t>
            </a:r>
            <a:endParaRPr lang="zh-CN" altLang="en-US" sz="535" dirty="0"/>
          </a:p>
        </p:txBody>
      </p:sp>
      <p:sp>
        <p:nvSpPr>
          <p:cNvPr id="58" name="文本框 57"/>
          <p:cNvSpPr txBox="1"/>
          <p:nvPr/>
        </p:nvSpPr>
        <p:spPr>
          <a:xfrm>
            <a:off x="9175520" y="5465440"/>
            <a:ext cx="1994145" cy="177800"/>
          </a:xfrm>
          <a:prstGeom prst="rect">
            <a:avLst/>
          </a:prstGeom>
          <a:solidFill>
            <a:srgbClr val="F7F7F7"/>
          </a:solidFill>
        </p:spPr>
        <p:txBody>
          <a:bodyPr wrap="square" lIns="48000" tIns="48000" rIns="48000" bIns="48000" rtlCol="0">
            <a:spAutoFit/>
          </a:bodyPr>
          <a:lstStyle/>
          <a:p>
            <a:r>
              <a:rPr lang="en-US" altLang="zh-CN" sz="535" dirty="0"/>
              <a:t>Self-developed games overseas market revenue growth rate</a:t>
            </a:r>
            <a:endParaRPr lang="zh-CN" altLang="en-US" sz="535" dirty="0"/>
          </a:p>
        </p:txBody>
      </p:sp>
      <p:sp>
        <p:nvSpPr>
          <p:cNvPr id="59" name="文本框 58"/>
          <p:cNvSpPr txBox="1"/>
          <p:nvPr/>
        </p:nvSpPr>
        <p:spPr>
          <a:xfrm>
            <a:off x="7009923" y="5669368"/>
            <a:ext cx="2381728" cy="177800"/>
          </a:xfrm>
          <a:prstGeom prst="rect">
            <a:avLst/>
          </a:prstGeom>
          <a:solidFill>
            <a:srgbClr val="F7F7F7"/>
          </a:solidFill>
        </p:spPr>
        <p:txBody>
          <a:bodyPr wrap="square" lIns="48000" tIns="48000" rIns="48000" bIns="48000" rtlCol="0">
            <a:spAutoFit/>
          </a:bodyPr>
          <a:lstStyle/>
          <a:p>
            <a:r>
              <a:rPr lang="en-US" altLang="zh-CN" sz="535" dirty="0"/>
              <a:t>Self-developed game domestic market revenue year-on-year growth rate</a:t>
            </a:r>
            <a:endParaRPr lang="zh-CN" altLang="en-US" sz="535" dirty="0"/>
          </a:p>
        </p:txBody>
      </p:sp>
      <p:sp>
        <p:nvSpPr>
          <p:cNvPr id="60" name="文本框 59"/>
          <p:cNvSpPr txBox="1"/>
          <p:nvPr/>
        </p:nvSpPr>
        <p:spPr>
          <a:xfrm>
            <a:off x="7109468" y="5283987"/>
            <a:ext cx="376205" cy="197485"/>
          </a:xfrm>
          <a:prstGeom prst="rect">
            <a:avLst/>
          </a:prstGeom>
          <a:solidFill>
            <a:srgbClr val="F7F7F7"/>
          </a:solidFill>
        </p:spPr>
        <p:txBody>
          <a:bodyPr wrap="square" lIns="48000" tIns="48000" rIns="48000" bIns="48000" rtlCol="0">
            <a:spAutoFit/>
          </a:bodyPr>
          <a:lstStyle/>
          <a:p>
            <a:pPr algn="ctr"/>
            <a:r>
              <a:rPr lang="en-US" altLang="zh-CN" sz="665" dirty="0"/>
              <a:t>2015</a:t>
            </a:r>
            <a:endParaRPr lang="zh-CN" altLang="en-US" sz="665" dirty="0"/>
          </a:p>
        </p:txBody>
      </p:sp>
      <p:sp>
        <p:nvSpPr>
          <p:cNvPr id="61" name="文本框 60"/>
          <p:cNvSpPr txBox="1"/>
          <p:nvPr/>
        </p:nvSpPr>
        <p:spPr>
          <a:xfrm>
            <a:off x="7732999" y="5278756"/>
            <a:ext cx="427659" cy="197485"/>
          </a:xfrm>
          <a:prstGeom prst="rect">
            <a:avLst/>
          </a:prstGeom>
          <a:solidFill>
            <a:srgbClr val="F7F7F7"/>
          </a:solidFill>
        </p:spPr>
        <p:txBody>
          <a:bodyPr wrap="square" lIns="48000" tIns="48000" rIns="48000" bIns="48000" rtlCol="0">
            <a:spAutoFit/>
          </a:bodyPr>
          <a:lstStyle/>
          <a:p>
            <a:pPr algn="ctr"/>
            <a:r>
              <a:rPr lang="en-US" altLang="zh-CN" sz="665" dirty="0"/>
              <a:t>2016</a:t>
            </a:r>
            <a:endParaRPr lang="zh-CN" altLang="en-US" sz="665" dirty="0"/>
          </a:p>
        </p:txBody>
      </p:sp>
      <p:sp>
        <p:nvSpPr>
          <p:cNvPr id="62" name="文本框 61"/>
          <p:cNvSpPr txBox="1"/>
          <p:nvPr/>
        </p:nvSpPr>
        <p:spPr>
          <a:xfrm>
            <a:off x="8310172" y="5281297"/>
            <a:ext cx="427659" cy="197485"/>
          </a:xfrm>
          <a:prstGeom prst="rect">
            <a:avLst/>
          </a:prstGeom>
          <a:solidFill>
            <a:srgbClr val="F7F7F7"/>
          </a:solidFill>
        </p:spPr>
        <p:txBody>
          <a:bodyPr wrap="square" lIns="48000" tIns="48000" rIns="48000" bIns="48000" rtlCol="0">
            <a:spAutoFit/>
          </a:bodyPr>
          <a:lstStyle/>
          <a:p>
            <a:pPr algn="ctr"/>
            <a:r>
              <a:rPr lang="en-US" altLang="zh-CN" sz="665" dirty="0"/>
              <a:t>2017</a:t>
            </a:r>
            <a:endParaRPr lang="zh-CN" altLang="en-US" sz="665" dirty="0"/>
          </a:p>
        </p:txBody>
      </p:sp>
      <p:sp>
        <p:nvSpPr>
          <p:cNvPr id="63" name="文本框 62"/>
          <p:cNvSpPr txBox="1"/>
          <p:nvPr/>
        </p:nvSpPr>
        <p:spPr>
          <a:xfrm>
            <a:off x="8938753" y="5283955"/>
            <a:ext cx="427659" cy="197485"/>
          </a:xfrm>
          <a:prstGeom prst="rect">
            <a:avLst/>
          </a:prstGeom>
          <a:solidFill>
            <a:srgbClr val="F7F7F7"/>
          </a:solidFill>
        </p:spPr>
        <p:txBody>
          <a:bodyPr wrap="square" lIns="48000" tIns="48000" rIns="48000" bIns="48000" rtlCol="0">
            <a:spAutoFit/>
          </a:bodyPr>
          <a:lstStyle/>
          <a:p>
            <a:pPr algn="ctr"/>
            <a:r>
              <a:rPr lang="en-US" altLang="zh-CN" sz="665" dirty="0"/>
              <a:t>2018</a:t>
            </a:r>
            <a:endParaRPr lang="zh-CN" altLang="en-US" sz="665" dirty="0"/>
          </a:p>
        </p:txBody>
      </p:sp>
      <p:sp>
        <p:nvSpPr>
          <p:cNvPr id="64" name="文本框 63"/>
          <p:cNvSpPr txBox="1"/>
          <p:nvPr/>
        </p:nvSpPr>
        <p:spPr>
          <a:xfrm>
            <a:off x="9554697" y="5283955"/>
            <a:ext cx="427659" cy="197485"/>
          </a:xfrm>
          <a:prstGeom prst="rect">
            <a:avLst/>
          </a:prstGeom>
          <a:solidFill>
            <a:srgbClr val="F7F7F7"/>
          </a:solidFill>
        </p:spPr>
        <p:txBody>
          <a:bodyPr wrap="square" lIns="48000" tIns="48000" rIns="48000" bIns="48000" rtlCol="0">
            <a:spAutoFit/>
          </a:bodyPr>
          <a:lstStyle/>
          <a:p>
            <a:pPr algn="ctr"/>
            <a:r>
              <a:rPr lang="en-US" altLang="zh-CN" sz="665" dirty="0"/>
              <a:t>2019</a:t>
            </a:r>
            <a:endParaRPr lang="zh-CN" altLang="en-US" sz="665" dirty="0"/>
          </a:p>
        </p:txBody>
      </p:sp>
      <p:sp>
        <p:nvSpPr>
          <p:cNvPr id="65" name="文本框 64"/>
          <p:cNvSpPr txBox="1"/>
          <p:nvPr/>
        </p:nvSpPr>
        <p:spPr>
          <a:xfrm>
            <a:off x="10202395" y="5285865"/>
            <a:ext cx="427659" cy="197485"/>
          </a:xfrm>
          <a:prstGeom prst="rect">
            <a:avLst/>
          </a:prstGeom>
          <a:solidFill>
            <a:srgbClr val="F7F7F7"/>
          </a:solidFill>
        </p:spPr>
        <p:txBody>
          <a:bodyPr wrap="square" lIns="48000" tIns="48000" rIns="48000" bIns="48000" rtlCol="0">
            <a:spAutoFit/>
          </a:bodyPr>
          <a:lstStyle/>
          <a:p>
            <a:pPr algn="ctr"/>
            <a:r>
              <a:rPr lang="en-US" altLang="zh-CN" sz="665" dirty="0"/>
              <a:t>2020</a:t>
            </a:r>
            <a:endParaRPr lang="zh-CN" altLang="en-US" sz="6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95816" y="1119912"/>
            <a:ext cx="8779943"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3.</a:t>
            </a:r>
            <a:r>
              <a:rPr lang="zh-CN" altLang="en-US" sz="2135" b="1" dirty="0">
                <a:solidFill>
                  <a:schemeClr val="accent1">
                    <a:lumMod val="75000"/>
                  </a:schemeClr>
                </a:solidFill>
                <a:latin typeface="+mn-ea"/>
              </a:rPr>
              <a:t> </a:t>
            </a:r>
            <a:r>
              <a:rPr lang="en-US" altLang="zh-CN" sz="2135" b="1" dirty="0">
                <a:solidFill>
                  <a:schemeClr val="accent1">
                    <a:lumMod val="75000"/>
                  </a:schemeClr>
                </a:solidFill>
                <a:latin typeface="+mn-ea"/>
              </a:rPr>
              <a:t>The export competitiveness of digital services is enhanced</a:t>
            </a:r>
            <a:endParaRPr lang="zh-CN" altLang="en-US" sz="2135" b="1" dirty="0">
              <a:solidFill>
                <a:schemeClr val="accent1">
                  <a:lumMod val="75000"/>
                </a:schemeClr>
              </a:solidFill>
              <a:latin typeface="+mn-ea"/>
            </a:endParaRPr>
          </a:p>
        </p:txBody>
      </p:sp>
      <p:sp>
        <p:nvSpPr>
          <p:cNvPr id="17" name="TextBox 41"/>
          <p:cNvSpPr>
            <a:spLocks noChangeArrowheads="1"/>
          </p:cNvSpPr>
          <p:nvPr/>
        </p:nvSpPr>
        <p:spPr bwMode="auto">
          <a:xfrm>
            <a:off x="895816" y="1791216"/>
            <a:ext cx="8283625" cy="335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35000"/>
              </a:lnSpc>
              <a:spcAft>
                <a:spcPts val="300"/>
              </a:spcAft>
            </a:pPr>
            <a:r>
              <a:rPr lang="en-US" altLang="zh-CN"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The service capabilities of cross-border e-commerce platforms have been rapidly improved. </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2020, cross-border e-commerce achieved 1.69 trillion yuan in imports and exports of goods, an increase of 31.1%. With the continuous transformation and upgrading of cross-border e-commerce, a new-generation cross-border e-commerce paradigm of B2B full-link, which integrates trade in goods and services, has been formed.</a:t>
            </a:r>
            <a:endPar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288290">
              <a:lnSpc>
                <a:spcPct val="135000"/>
              </a:lnSpc>
              <a:spcAft>
                <a:spcPts val="300"/>
              </a:spcAft>
            </a:pPr>
            <a:r>
              <a:rPr lang="en-US" altLang="zh-CN"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The digital payment international market is expanding rapidly. </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2019, Alipay's global users exceeded 1 billion, maintaining a growth rate of 20%. At present, 54 countries and regions can use Alipay for consumption. WeChat Pay covers 60 countries and regions and supports 16 different currencies for direct settlement.</a:t>
            </a:r>
            <a:endParaRPr lang="zh-CN" alt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2" name="TextBox 41"/>
          <p:cNvSpPr>
            <a:spLocks noChangeArrowheads="1"/>
          </p:cNvSpPr>
          <p:nvPr/>
        </p:nvSpPr>
        <p:spPr bwMode="auto">
          <a:xfrm>
            <a:off x="786115" y="5999988"/>
            <a:ext cx="10619769" cy="6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40000"/>
              </a:lnSpc>
              <a:spcAft>
                <a:spcPts val="300"/>
              </a:spcAft>
            </a:pP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According to IDC, the cross-border data flow in China globally accounts for about 23%. By 2025, the domestic share in the global data circle will increase to 27.8%, ranking first in the world.</a:t>
            </a:r>
            <a:endParaRPr lang="zh-CN" alt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53" name="文本框 52"/>
          <p:cNvSpPr txBox="1"/>
          <p:nvPr/>
        </p:nvSpPr>
        <p:spPr>
          <a:xfrm>
            <a:off x="895817" y="5220635"/>
            <a:ext cx="8779941"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4.</a:t>
            </a:r>
            <a:r>
              <a:rPr lang="zh-CN" altLang="en-US" sz="2135" b="1" dirty="0">
                <a:solidFill>
                  <a:schemeClr val="accent1">
                    <a:lumMod val="75000"/>
                  </a:schemeClr>
                </a:solidFill>
                <a:latin typeface="+mn-ea"/>
              </a:rPr>
              <a:t> </a:t>
            </a:r>
            <a:r>
              <a:rPr lang="en-US" altLang="zh-CN" sz="2135" b="1" dirty="0">
                <a:solidFill>
                  <a:schemeClr val="accent1">
                    <a:lumMod val="75000"/>
                  </a:schemeClr>
                </a:solidFill>
                <a:latin typeface="+mn-ea"/>
              </a:rPr>
              <a:t>Data trade has great development potential</a:t>
            </a:r>
            <a:endParaRPr lang="zh-CN" altLang="en-US" sz="2135" b="1" dirty="0">
              <a:solidFill>
                <a:schemeClr val="accent1">
                  <a:lumMod val="75000"/>
                </a:schemeClr>
              </a:solidFill>
              <a:latin typeface="+mn-ea"/>
            </a:endParaRPr>
          </a:p>
        </p:txBody>
      </p:sp>
      <p:pic>
        <p:nvPicPr>
          <p:cNvPr id="57" name="Picture 2"/>
          <p:cNvPicPr>
            <a:picLocks noChangeAspect="1" noChangeArrowheads="1"/>
          </p:cNvPicPr>
          <p:nvPr/>
        </p:nvPicPr>
        <p:blipFill>
          <a:blip r:embed="rId1"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9179441" y="3093067"/>
            <a:ext cx="2502181" cy="17592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248"/>
          <a:stretch>
            <a:fillRect/>
          </a:stretch>
        </p:blipFill>
        <p:spPr bwMode="auto">
          <a:xfrm flipH="1">
            <a:off x="9634772" y="1399556"/>
            <a:ext cx="1538285" cy="147294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41"/>
          <p:cNvSpPr>
            <a:spLocks noChangeArrowheads="1"/>
          </p:cNvSpPr>
          <p:nvPr/>
        </p:nvSpPr>
        <p:spPr bwMode="auto">
          <a:xfrm>
            <a:off x="990591" y="1145119"/>
            <a:ext cx="10175939" cy="46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213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(iv)  Offshore service outsourcing is the main way of digital service export</a:t>
            </a:r>
            <a:endParaRPr lang="en-US" sz="213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4" name="TextBox 41"/>
          <p:cNvSpPr>
            <a:spLocks noChangeArrowheads="1"/>
          </p:cNvSpPr>
          <p:nvPr/>
        </p:nvSpPr>
        <p:spPr bwMode="auto">
          <a:xfrm>
            <a:off x="1025471" y="2017368"/>
            <a:ext cx="10141059" cy="384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just">
              <a:lnSpc>
                <a:spcPct val="150000"/>
              </a:lnSpc>
              <a:spcAft>
                <a:spcPts val="600"/>
              </a:spcAft>
              <a:buFont typeface="Wingdings" panose="05000000000000000000" pitchFamily="2" charset="2"/>
              <a:buChar char="Ø"/>
            </a:pPr>
            <a:r>
              <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Offshore service outsourcing accounted for 68% of digitizable service export.</a:t>
            </a:r>
            <a:endPar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marL="285750" indent="-285750" algn="just">
              <a:lnSpc>
                <a:spcPct val="150000"/>
              </a:lnSpc>
              <a:spcAft>
                <a:spcPts val="600"/>
              </a:spcAft>
              <a:buFont typeface="Wingdings" panose="05000000000000000000" pitchFamily="2" charset="2"/>
              <a:buChar char="Ø"/>
            </a:pPr>
            <a:r>
              <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From 2016 to 2020, the implementation of China's offshore service outsourcing increased from USD $70.41 billion to USD $105.78 billion, with an annual growth rate of 10.7%. In 2020, the overall trade in services declined due to the impact of the COVID-19, while service outsourcing grew by 9.2%, boosting service export by 3.8 percentage points.</a:t>
            </a:r>
            <a:endPar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marL="285750" indent="-285750" algn="just">
              <a:lnSpc>
                <a:spcPct val="150000"/>
              </a:lnSpc>
              <a:spcAft>
                <a:spcPts val="600"/>
              </a:spcAft>
              <a:buFont typeface="Wingdings" panose="05000000000000000000" pitchFamily="2" charset="2"/>
              <a:buChar char="Ø"/>
            </a:pPr>
            <a:r>
              <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During 2016 to 2020, the proportion of Information Technology Outsourcing (ITO), Business Process Outsourcing (BPO) and Knowledge Process Outsourcing (KPO) was gradually adjusted from 46.9%, 16.6% and 36.5% to 43.9%, 16.1% and 40.0%, respectively. High value-added businesses such as R&amp;D, industrial design, data analysis and mining, overall solutions, inspection and testing, and e-commerce platforms continued to grow.</a:t>
            </a:r>
            <a:endParaRPr 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4" name="文本框 3"/>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3"/>
          <p:cNvSpPr>
            <a:spLocks noChangeArrowheads="1"/>
          </p:cNvSpPr>
          <p:nvPr/>
        </p:nvSpPr>
        <p:spPr bwMode="auto">
          <a:xfrm>
            <a:off x="677181" y="965773"/>
            <a:ext cx="7508877" cy="65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sz="2135" b="1" dirty="0">
                <a:solidFill>
                  <a:schemeClr val="accent2">
                    <a:lumMod val="75000"/>
                  </a:schemeClr>
                </a:solidFill>
                <a:latin typeface="Microsoft YaHei" panose="020B0503020204020204" charset="-122"/>
                <a:ea typeface="Microsoft YaHei" panose="020B0503020204020204" charset="-122"/>
              </a:rPr>
              <a:t>III, China's development of digital trade has obvious advantages and also faces bottlenecks.</a:t>
            </a:r>
            <a:endParaRPr lang="en-US" sz="2135" b="1" dirty="0">
              <a:solidFill>
                <a:schemeClr val="accent2">
                  <a:lumMod val="75000"/>
                </a:schemeClr>
              </a:solidFill>
              <a:latin typeface="Microsoft YaHei" panose="020B0503020204020204" charset="-122"/>
              <a:ea typeface="Microsoft YaHei" panose="020B0503020204020204" charset="-122"/>
            </a:endParaRPr>
          </a:p>
        </p:txBody>
      </p:sp>
      <p:sp>
        <p:nvSpPr>
          <p:cNvPr id="10" name="TextBox 41"/>
          <p:cNvSpPr>
            <a:spLocks noChangeArrowheads="1"/>
          </p:cNvSpPr>
          <p:nvPr/>
        </p:nvSpPr>
        <p:spPr bwMode="auto">
          <a:xfrm>
            <a:off x="643088" y="1717293"/>
            <a:ext cx="531643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(iii) China's digital trade has a solid foundation for development.</a:t>
            </a:r>
            <a:endParaRPr lang="en-US"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4" name="TextBox 41"/>
          <p:cNvSpPr>
            <a:spLocks noChangeArrowheads="1"/>
          </p:cNvSpPr>
          <p:nvPr/>
        </p:nvSpPr>
        <p:spPr bwMode="auto">
          <a:xfrm>
            <a:off x="827569" y="2329344"/>
            <a:ext cx="5232492" cy="83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35000"/>
              </a:lnSpc>
              <a:spcAft>
                <a:spcPts val="300"/>
              </a:spcAft>
            </a:pPr>
            <a:r>
              <a:rPr lang="en-US" sz="1335" b="1" dirty="0">
                <a:solidFill>
                  <a:srgbClr val="376092"/>
                </a:solidFill>
                <a:latin typeface="Microsoft YaHei" panose="020B0503020204020204" charset="-122"/>
                <a:ea typeface="Microsoft YaHei" panose="020B0503020204020204" charset="-122"/>
                <a:sym typeface="Microsoft YaHei" panose="020B0503020204020204" charset="-122"/>
              </a:rPr>
              <a:t>1. Huge scale of digital economy. </a:t>
            </a:r>
            <a:r>
              <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2020, the scale of digital economy in China reached 39.2 trillion CNY, accounting for 38.6% of GDP.</a:t>
            </a:r>
            <a:endPar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5" name="矩形 14"/>
          <p:cNvSpPr/>
          <p:nvPr/>
        </p:nvSpPr>
        <p:spPr>
          <a:xfrm>
            <a:off x="6408145" y="1721159"/>
            <a:ext cx="5140767" cy="701675"/>
          </a:xfrm>
          <a:prstGeom prst="rect">
            <a:avLst/>
          </a:prstGeom>
        </p:spPr>
        <p:txBody>
          <a:bodyPr wrap="square">
            <a:spAutoFit/>
          </a:bodyPr>
          <a:lstStyle/>
          <a:p>
            <a:pPr algn="ctr">
              <a:spcAft>
                <a:spcPts val="600"/>
              </a:spcAft>
            </a:pPr>
            <a:r>
              <a:rPr lang="en-US" sz="1200"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rPr>
              <a:t>Table  China's increase values of digital industry and industrial digitalization and their proportion in GDP</a:t>
            </a:r>
            <a:endParaRPr lang="en-US" sz="1200"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endParaRPr>
          </a:p>
          <a:p>
            <a:pPr algn="r">
              <a:spcAft>
                <a:spcPts val="60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rPr>
              <a:t>In trillion CNY</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SimSun" panose="02010600030101010101" pitchFamily="2" charset="-122"/>
            </a:endParaRPr>
          </a:p>
        </p:txBody>
      </p:sp>
      <p:sp>
        <p:nvSpPr>
          <p:cNvPr id="16" name="矩形 15"/>
          <p:cNvSpPr/>
          <p:nvPr/>
        </p:nvSpPr>
        <p:spPr>
          <a:xfrm>
            <a:off x="6408144" y="6025987"/>
            <a:ext cx="5212140" cy="275590"/>
          </a:xfrm>
          <a:prstGeom prst="rect">
            <a:avLst/>
          </a:prstGeom>
        </p:spPr>
        <p:txBody>
          <a:bodyPr wrap="square">
            <a:spAutoFit/>
          </a:bodyPr>
          <a:lstStyle/>
          <a:p>
            <a:pPr>
              <a:spcAft>
                <a:spcPts val="0"/>
              </a:spcAft>
            </a:pPr>
            <a:r>
              <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sorting based on the data published by CAICT.</a:t>
            </a:r>
            <a:endPar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1">
            <a:clrChange>
              <a:clrFrom>
                <a:srgbClr val="FFFFFF"/>
              </a:clrFrom>
              <a:clrTo>
                <a:srgbClr val="FFFFFF">
                  <a:alpha val="0"/>
                </a:srgbClr>
              </a:clrTo>
            </a:clrChange>
          </a:blip>
          <a:stretch>
            <a:fillRect/>
          </a:stretch>
        </p:blipFill>
        <p:spPr>
          <a:xfrm>
            <a:off x="1163639" y="3225915"/>
            <a:ext cx="4418244" cy="2650947"/>
          </a:xfrm>
          <a:prstGeom prst="rect">
            <a:avLst/>
          </a:prstGeom>
        </p:spPr>
      </p:pic>
      <p:graphicFrame>
        <p:nvGraphicFramePr>
          <p:cNvPr id="3" name="表格 2"/>
          <p:cNvGraphicFramePr>
            <a:graphicFrameLocks noGrp="1"/>
          </p:cNvGraphicFramePr>
          <p:nvPr/>
        </p:nvGraphicFramePr>
        <p:xfrm>
          <a:off x="6479519" y="2496992"/>
          <a:ext cx="5140325" cy="3469640"/>
        </p:xfrm>
        <a:graphic>
          <a:graphicData uri="http://schemas.openxmlformats.org/drawingml/2006/table">
            <a:tbl>
              <a:tblPr firstRow="1" firstCol="1" bandRow="1">
                <a:tableStyleId>{5C22544A-7EE6-4342-B048-85BDC9FD1C3A}</a:tableStyleId>
              </a:tblPr>
              <a:tblGrid>
                <a:gridCol w="751840"/>
                <a:gridCol w="1260475"/>
                <a:gridCol w="847090"/>
                <a:gridCol w="1404620"/>
                <a:gridCol w="876300"/>
              </a:tblGrid>
              <a:tr h="781685">
                <a:tc>
                  <a:txBody>
                    <a:bodyPr/>
                    <a:lstStyle/>
                    <a:p>
                      <a:pPr algn="ctr"/>
                      <a:r>
                        <a:rPr lang="en-US" sz="1065" dirty="0"/>
                        <a:t>Year</a:t>
                      </a:r>
                      <a:endParaRPr lang="en-US" sz="1065" dirty="0"/>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65" dirty="0"/>
                        <a:t>Increase value of digital industry</a:t>
                      </a:r>
                      <a:endParaRPr lang="en-US" sz="1065" dirty="0"/>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65" dirty="0"/>
                        <a:t>GDP ratio</a:t>
                      </a:r>
                      <a:endParaRPr lang="en-US" sz="1065" dirty="0"/>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65" dirty="0"/>
                        <a:t>Increase value of industry digitization</a:t>
                      </a:r>
                      <a:endParaRPr lang="en-US" sz="1065" dirty="0"/>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65" dirty="0"/>
                        <a:t>GDP ratio</a:t>
                      </a:r>
                      <a:endParaRPr lang="en-US" sz="1065" dirty="0"/>
                    </a:p>
                  </a:txBody>
                  <a:tcPr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299085">
                <a:tc>
                  <a:txBody>
                    <a:bodyPr/>
                    <a:lstStyle/>
                    <a:p>
                      <a:pPr algn="ctr"/>
                      <a:r>
                        <a:rPr lang="en-US" sz="1065">
                          <a:solidFill>
                            <a:schemeClr val="tx1">
                              <a:lumMod val="75000"/>
                              <a:lumOff val="25000"/>
                            </a:schemeClr>
                          </a:solidFill>
                        </a:rPr>
                        <a:t>2005</a:t>
                      </a:r>
                      <a:endParaRPr lang="en-US" sz="1065">
                        <a:solidFill>
                          <a:schemeClr val="tx1">
                            <a:lumMod val="75000"/>
                            <a:lumOff val="25000"/>
                          </a:schemeClr>
                        </a:solidFill>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t>1.33</a:t>
                      </a:r>
                      <a:endParaRPr lang="en-US" sz="935"/>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935"/>
                        <a:t>7.3%</a:t>
                      </a:r>
                      <a:endParaRPr lang="en-US" sz="935"/>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935"/>
                        <a:t>1.28</a:t>
                      </a:r>
                      <a:endParaRPr lang="en-US" sz="935"/>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935" dirty="0"/>
                        <a:t>7%</a:t>
                      </a:r>
                      <a:endParaRPr lang="en-US" sz="935" dirty="0"/>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2008</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dirty="0"/>
                        <a:t>2.03</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6.4%</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2.78</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8.8%</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2011</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t>2.96</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6.3%</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6.53</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13.9%</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9085">
                <a:tc>
                  <a:txBody>
                    <a:bodyPr/>
                    <a:lstStyle/>
                    <a:p>
                      <a:pPr algn="ctr"/>
                      <a:r>
                        <a:rPr lang="en-US" sz="1065">
                          <a:solidFill>
                            <a:schemeClr val="tx1">
                              <a:lumMod val="75000"/>
                              <a:lumOff val="25000"/>
                            </a:schemeClr>
                          </a:solidFill>
                        </a:rPr>
                        <a:t>2014</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a:t>4.21</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6.8%</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12</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19.3%</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2015</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t>4.78</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7.1%</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15.85</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20.5%</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2016</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a:t>5.2</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7.0%</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17.39</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23.3%</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9085">
                <a:tc>
                  <a:txBody>
                    <a:bodyPr/>
                    <a:lstStyle/>
                    <a:p>
                      <a:pPr algn="ctr"/>
                      <a:r>
                        <a:rPr lang="en-US" sz="1065">
                          <a:solidFill>
                            <a:schemeClr val="tx1">
                              <a:lumMod val="75000"/>
                              <a:lumOff val="25000"/>
                            </a:schemeClr>
                          </a:solidFill>
                        </a:rPr>
                        <a:t>2017</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t>6.15</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7.4%</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21.02</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25.4%</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2018</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a:t>6.4</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7.1%</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24.88</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27.6%</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98450">
                <a:tc>
                  <a:txBody>
                    <a:bodyPr/>
                    <a:lstStyle/>
                    <a:p>
                      <a:pPr algn="ctr"/>
                      <a:r>
                        <a:rPr lang="en-US" sz="1065">
                          <a:solidFill>
                            <a:schemeClr val="tx1">
                              <a:lumMod val="75000"/>
                              <a:lumOff val="25000"/>
                            </a:schemeClr>
                          </a:solidFill>
                        </a:rPr>
                        <a:t>2019</a:t>
                      </a:r>
                      <a:endParaRPr lang="en-US" sz="1065">
                        <a:solidFill>
                          <a:schemeClr val="tx1">
                            <a:lumMod val="75000"/>
                            <a:lumOff val="25000"/>
                          </a:schemeClr>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t>7.1</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t>7.2%</a:t>
                      </a:r>
                      <a:endParaRPr lang="en-US" sz="935"/>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28.75</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dirty="0"/>
                        <a:t>29.0%</a:t>
                      </a:r>
                      <a:endParaRPr lang="en-US" sz="935"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矩形 10"/>
          <p:cNvSpPr/>
          <p:nvPr/>
        </p:nvSpPr>
        <p:spPr>
          <a:xfrm>
            <a:off x="877048" y="5751691"/>
            <a:ext cx="5254625" cy="255270"/>
          </a:xfrm>
          <a:prstGeom prst="rect">
            <a:avLst/>
          </a:prstGeom>
        </p:spPr>
        <p:txBody>
          <a:bodyPr wrap="none">
            <a:spAutoFit/>
          </a:bodyPr>
          <a:lstStyle/>
          <a:p>
            <a:pPr lvl="0" algn="ct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Scale and proportion of increase value of digital economy in China</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3" name="矩形 12"/>
          <p:cNvSpPr/>
          <p:nvPr/>
        </p:nvSpPr>
        <p:spPr>
          <a:xfrm>
            <a:off x="877535" y="5984543"/>
            <a:ext cx="5036492" cy="583565"/>
          </a:xfrm>
          <a:prstGeom prst="rect">
            <a:avLst/>
          </a:prstGeom>
        </p:spPr>
        <p:txBody>
          <a:bodyPr wrap="square">
            <a:spAutoFit/>
          </a:bodyPr>
          <a:lstStyle/>
          <a:p>
            <a:pP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China Academy of Information and Communication Technology (CAICT), </a:t>
            </a:r>
            <a:r>
              <a:rPr lang="en-US" sz="1065" b="1" i="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White Paper on China's Digital Economy Development</a:t>
            </a: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 (2020)</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2" name="文本框 11"/>
          <p:cNvSpPr txBox="1"/>
          <p:nvPr/>
        </p:nvSpPr>
        <p:spPr>
          <a:xfrm>
            <a:off x="2653464" y="3314188"/>
            <a:ext cx="794588" cy="177800"/>
          </a:xfrm>
          <a:prstGeom prst="rect">
            <a:avLst/>
          </a:prstGeom>
          <a:solidFill>
            <a:srgbClr val="F7F7F7"/>
          </a:solidFill>
        </p:spPr>
        <p:txBody>
          <a:bodyPr wrap="square" lIns="48000" tIns="48000" rIns="48000" bIns="48000" rtlCol="0">
            <a:spAutoFit/>
          </a:bodyPr>
          <a:lstStyle/>
          <a:p>
            <a:r>
              <a:rPr lang="en-US" altLang="zh-CN" sz="535" dirty="0">
                <a:latin typeface="Times New Roman" panose="02020603050405020304" pitchFamily="18" charset="0"/>
                <a:cs typeface="Times New Roman" panose="02020603050405020304" pitchFamily="18" charset="0"/>
              </a:rPr>
              <a:t>Digital economy scale</a:t>
            </a:r>
            <a:endParaRPr lang="zh-CN" altLang="en-US" sz="535"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821864" y="3325167"/>
            <a:ext cx="794588" cy="177800"/>
          </a:xfrm>
          <a:prstGeom prst="rect">
            <a:avLst/>
          </a:prstGeom>
          <a:solidFill>
            <a:srgbClr val="F7F7F7"/>
          </a:solidFill>
        </p:spPr>
        <p:txBody>
          <a:bodyPr wrap="square" lIns="48000" tIns="48000" rIns="48000" bIns="48000" rtlCol="0">
            <a:spAutoFit/>
          </a:bodyPr>
          <a:lstStyle/>
          <a:p>
            <a:r>
              <a:rPr lang="en-US" altLang="zh-CN" sz="535" dirty="0">
                <a:latin typeface="Times New Roman" panose="02020603050405020304" pitchFamily="18" charset="0"/>
                <a:cs typeface="Times New Roman" panose="02020603050405020304" pitchFamily="18" charset="0"/>
              </a:rPr>
              <a:t>Shares of GDP</a:t>
            </a:r>
            <a:endParaRPr lang="zh-CN" altLang="en-US" sz="535"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4" name="文本框 3"/>
          <p:cNvSpPr txBox="1"/>
          <p:nvPr/>
        </p:nvSpPr>
        <p:spPr>
          <a:xfrm rot="5400000">
            <a:off x="977808" y="3944616"/>
            <a:ext cx="830096" cy="132080"/>
          </a:xfrm>
          <a:prstGeom prst="rect">
            <a:avLst/>
          </a:prstGeom>
          <a:solidFill>
            <a:schemeClr val="bg1"/>
          </a:solidFill>
          <a:ln>
            <a:solidFill>
              <a:schemeClr val="bg1"/>
            </a:solidFill>
          </a:ln>
        </p:spPr>
        <p:txBody>
          <a:bodyPr wrap="square" rtlCol="0">
            <a:spAutoFit/>
          </a:bodyPr>
          <a:lstStyle/>
          <a:p>
            <a:r>
              <a:rPr lang="en-US" altLang="zh-CN" sz="265" dirty="0"/>
              <a:t>Trillion CNY Prevailing Price</a:t>
            </a:r>
            <a:endParaRPr lang="zh-CN" altLang="en-US" sz="2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220207" y="1481427"/>
            <a:ext cx="4042328" cy="650055"/>
          </a:xfrm>
          <a:prstGeom prst="roundRect">
            <a:avLst/>
          </a:prstGeom>
          <a:noFill/>
          <a:ln>
            <a:solidFill>
              <a:schemeClr val="accent1"/>
            </a:solidFill>
          </a:ln>
        </p:spPr>
        <p:txBody>
          <a:bodyPr wrap="square">
            <a:spAutoFit/>
          </a:bodyPr>
          <a:lstStyle/>
          <a:p>
            <a:r>
              <a:rPr lang="en-US" sz="1600" b="1" dirty="0">
                <a:solidFill>
                  <a:schemeClr val="accent1">
                    <a:lumMod val="75000"/>
                  </a:schemeClr>
                </a:solidFill>
                <a:latin typeface="+mn-ea"/>
              </a:rPr>
              <a:t>2. World advanced level of digital infrastructure</a:t>
            </a:r>
            <a:endParaRPr lang="en-US" sz="1600" b="1" dirty="0">
              <a:solidFill>
                <a:schemeClr val="accent1">
                  <a:lumMod val="75000"/>
                </a:schemeClr>
              </a:solidFill>
              <a:latin typeface="+mn-ea"/>
            </a:endParaRPr>
          </a:p>
        </p:txBody>
      </p:sp>
      <p:sp>
        <p:nvSpPr>
          <p:cNvPr id="54" name="矩形 53"/>
          <p:cNvSpPr/>
          <p:nvPr/>
        </p:nvSpPr>
        <p:spPr>
          <a:xfrm>
            <a:off x="1273909" y="5105135"/>
            <a:ext cx="4218305" cy="419735"/>
          </a:xfrm>
          <a:prstGeom prst="rect">
            <a:avLst/>
          </a:prstGeom>
        </p:spPr>
        <p:txBody>
          <a:bodyPr wrap="none">
            <a:spAutoFit/>
          </a:bodyPr>
          <a:lstStyle/>
          <a:p>
            <a:pPr lvl="0" algn="ct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Internet penetration rate and netizen scale in China</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a:p>
            <a:pPr lvl="0" algn="ct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during the 13th Five-Year Plan period</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5" name="矩形 54"/>
          <p:cNvSpPr/>
          <p:nvPr/>
        </p:nvSpPr>
        <p:spPr>
          <a:xfrm>
            <a:off x="1075559" y="5508933"/>
            <a:ext cx="5403868" cy="235585"/>
          </a:xfrm>
          <a:prstGeom prst="rect">
            <a:avLst/>
          </a:prstGeom>
        </p:spPr>
        <p:txBody>
          <a:bodyPr wrap="square">
            <a:spAutoFit/>
          </a:bodyPr>
          <a:lstStyle/>
          <a:p>
            <a:pPr>
              <a:spcAft>
                <a:spcPts val="0"/>
              </a:spcAft>
            </a:pPr>
            <a:r>
              <a:rPr lang="en-US" sz="9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CNNIC, </a:t>
            </a:r>
            <a:r>
              <a:rPr lang="en-US" sz="935" b="1" i="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The 47th Statistical Report on China’s Internet Development.</a:t>
            </a:r>
            <a:endParaRPr lang="en-US" sz="935" b="1" i="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2" name="TextBox 41"/>
          <p:cNvSpPr>
            <a:spLocks noChangeArrowheads="1"/>
          </p:cNvSpPr>
          <p:nvPr/>
        </p:nvSpPr>
        <p:spPr bwMode="auto">
          <a:xfrm>
            <a:off x="6233763" y="1072659"/>
            <a:ext cx="5067659" cy="55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360045" algn="just">
              <a:lnSpc>
                <a:spcPct val="145000"/>
              </a:lnSpc>
              <a:spcAft>
                <a:spcPts val="300"/>
              </a:spcAft>
            </a:pPr>
            <a:r>
              <a:rPr 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China, the scale of Internet, wireless broadband and mobile terminals ranks in the forefront of the world, and new technologies such as 5G, supercomputing and quantum teleportation are leading the world, basically building a high-speed information channel for key countries in the world. By 2020, the number of 4G base stations in China has reached 5.75 million, and more than 7.18 million 5G base stations have been put into services. The total length of optical cables has reached 51.69 million kilometers. International exporting bandwidth has been up to 11,511,397Mbps; The number of fiber-optic broadband access users reached 454 million, accounting for 93.9% of fixed Internet broadband access users. By 2020, netizens in China has reached 989 million, accounting for about 20% of the world's total netizens, with the Internet penetration rate up to 70.4%.</a:t>
            </a:r>
            <a:endParaRPr 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02865" y="2630443"/>
            <a:ext cx="4457924" cy="2548448"/>
          </a:xfrm>
          <a:prstGeom prst="rect">
            <a:avLst/>
          </a:prstGeom>
        </p:spPr>
      </p:pic>
      <p:sp>
        <p:nvSpPr>
          <p:cNvPr id="7" name="文本框 3"/>
          <p:cNvSpPr txBox="1"/>
          <p:nvPr/>
        </p:nvSpPr>
        <p:spPr>
          <a:xfrm>
            <a:off x="3203757" y="4833443"/>
            <a:ext cx="270295" cy="177800"/>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35" dirty="0">
                <a:latin typeface="Times New Roman" panose="02020603050405020304" pitchFamily="18" charset="0"/>
                <a:cs typeface="Times New Roman" panose="02020603050405020304" pitchFamily="18" charset="0"/>
              </a:rPr>
              <a:t>Qty.</a:t>
            </a:r>
            <a:endParaRPr lang="zh-CN" altLang="en-US" sz="535" dirty="0">
              <a:latin typeface="Times New Roman" panose="02020603050405020304" pitchFamily="18" charset="0"/>
              <a:cs typeface="Times New Roman" panose="02020603050405020304" pitchFamily="18" charset="0"/>
            </a:endParaRPr>
          </a:p>
        </p:txBody>
      </p:sp>
      <p:sp>
        <p:nvSpPr>
          <p:cNvPr id="8" name="文本框 3"/>
          <p:cNvSpPr txBox="1"/>
          <p:nvPr/>
        </p:nvSpPr>
        <p:spPr>
          <a:xfrm>
            <a:off x="3711757" y="4833443"/>
            <a:ext cx="606243" cy="177800"/>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35" dirty="0">
                <a:latin typeface="Times New Roman" panose="02020603050405020304" pitchFamily="18" charset="0"/>
                <a:cs typeface="Times New Roman" panose="02020603050405020304" pitchFamily="18" charset="0"/>
              </a:rPr>
              <a:t>Penetration rate</a:t>
            </a:r>
            <a:endParaRPr lang="zh-CN" altLang="en-US" sz="535"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
        <p:nvSpPr>
          <p:cNvPr id="2" name="文本框 1"/>
          <p:cNvSpPr txBox="1"/>
          <p:nvPr/>
        </p:nvSpPr>
        <p:spPr>
          <a:xfrm>
            <a:off x="1185609" y="2679109"/>
            <a:ext cx="265430" cy="1928427"/>
          </a:xfrm>
          <a:prstGeom prst="rect">
            <a:avLst/>
          </a:prstGeom>
          <a:solidFill>
            <a:srgbClr val="F7F7F7"/>
          </a:solidFill>
          <a:ln>
            <a:noFill/>
          </a:ln>
        </p:spPr>
        <p:txBody>
          <a:bodyPr vert="eaVert" wrap="square" rtlCol="0">
            <a:spAutoFit/>
          </a:bodyPr>
          <a:lstStyle/>
          <a:p>
            <a:r>
              <a:rPr lang="en-US" altLang="zh-CN" sz="535" dirty="0"/>
              <a:t>In ten thousand people</a:t>
            </a:r>
            <a:endParaRPr lang="zh-CN" altLang="en-US" sz="53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53"/>
          <p:cNvSpPr txBox="1"/>
          <p:nvPr/>
        </p:nvSpPr>
        <p:spPr>
          <a:xfrm>
            <a:off x="607503" y="1194588"/>
            <a:ext cx="4023493" cy="2158365"/>
          </a:xfrm>
          <a:prstGeom prst="rect">
            <a:avLst/>
          </a:prstGeom>
          <a:noFill/>
        </p:spPr>
        <p:txBody>
          <a:bodyPr wrap="square" rtlCol="0">
            <a:spAutoFit/>
          </a:bodyPr>
          <a:lstStyle/>
          <a:p>
            <a:pPr algn="just">
              <a:lnSpc>
                <a:spcPct val="120000"/>
              </a:lnSpc>
            </a:pPr>
            <a:r>
              <a:rPr lang="en-US" sz="1400" b="1" dirty="0">
                <a:solidFill>
                  <a:srgbClr val="376092"/>
                </a:solidFill>
                <a:latin typeface="+mj-ea"/>
                <a:ea typeface="+mj-ea"/>
              </a:rPr>
              <a:t>3. Clear advantages of super-large-scale market. </a:t>
            </a:r>
            <a:r>
              <a:rPr lang="en-US" sz="1400" dirty="0">
                <a:solidFill>
                  <a:schemeClr val="tx1">
                    <a:lumMod val="75000"/>
                    <a:lumOff val="25000"/>
                  </a:schemeClr>
                </a:solidFill>
                <a:latin typeface="+mj-ea"/>
                <a:ea typeface="+mj-ea"/>
              </a:rPr>
              <a:t>It will promote the industrialization and large scale of new technologies, new business forms and new modes. The epidemic has brought unprecedented development to new digital business forms and modes such as online office, education, entertainment, medical care, exhibition and mobile payment.</a:t>
            </a:r>
            <a:endParaRPr lang="en-US" sz="1400" dirty="0">
              <a:solidFill>
                <a:schemeClr val="tx1">
                  <a:lumMod val="75000"/>
                  <a:lumOff val="25000"/>
                </a:schemeClr>
              </a:solidFill>
              <a:latin typeface="+mj-ea"/>
              <a:ea typeface="+mj-ea"/>
            </a:endParaRPr>
          </a:p>
        </p:txBody>
      </p:sp>
      <p:grpSp>
        <p:nvGrpSpPr>
          <p:cNvPr id="24" name="组合 23"/>
          <p:cNvGrpSpPr/>
          <p:nvPr/>
        </p:nvGrpSpPr>
        <p:grpSpPr>
          <a:xfrm rot="749634">
            <a:off x="4637893" y="1988985"/>
            <a:ext cx="2729660" cy="3568604"/>
            <a:chOff x="3449580" y="2574842"/>
            <a:chExt cx="1662333" cy="2261103"/>
          </a:xfrm>
        </p:grpSpPr>
        <p:sp>
          <p:nvSpPr>
            <p:cNvPr id="25" name="Arc 681"/>
            <p:cNvSpPr/>
            <p:nvPr/>
          </p:nvSpPr>
          <p:spPr bwMode="auto">
            <a:xfrm rot="11852799">
              <a:off x="3449580" y="3159985"/>
              <a:ext cx="802556" cy="652203"/>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735" latinLnBrk="1">
                <a:lnSpc>
                  <a:spcPct val="120000"/>
                </a:lnSpc>
                <a:spcBef>
                  <a:spcPts val="0"/>
                </a:spcBef>
                <a:spcAft>
                  <a:spcPts val="0"/>
                </a:spcAft>
                <a:defRPr/>
              </a:pPr>
              <a:endParaRPr kumimoji="1" lang="zh-CN" altLang="en-US" sz="1200" kern="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grpSp>
          <p:nvGrpSpPr>
            <p:cNvPr id="26" name="组合 25"/>
            <p:cNvGrpSpPr/>
            <p:nvPr/>
          </p:nvGrpSpPr>
          <p:grpSpPr>
            <a:xfrm>
              <a:off x="3710148" y="2574842"/>
              <a:ext cx="1401765" cy="2261103"/>
              <a:chOff x="3650491" y="2374504"/>
              <a:chExt cx="1401765" cy="2261103"/>
            </a:xfrm>
          </p:grpSpPr>
          <p:sp>
            <p:nvSpPr>
              <p:cNvPr id="28" name="Arc 682"/>
              <p:cNvSpPr/>
              <p:nvPr/>
            </p:nvSpPr>
            <p:spPr bwMode="auto">
              <a:xfrm rot="20999108">
                <a:off x="4456984" y="2422354"/>
                <a:ext cx="427006" cy="422328"/>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735" latinLnBrk="1">
                  <a:lnSpc>
                    <a:spcPct val="120000"/>
                  </a:lnSpc>
                  <a:spcBef>
                    <a:spcPts val="0"/>
                  </a:spcBef>
                  <a:spcAft>
                    <a:spcPts val="0"/>
                  </a:spcAft>
                  <a:defRPr/>
                </a:pPr>
                <a:endParaRPr kumimoji="1" lang="zh-CN" altLang="en-US" sz="1200" kern="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grpSp>
            <p:nvGrpSpPr>
              <p:cNvPr id="29" name="组合 28"/>
              <p:cNvGrpSpPr/>
              <p:nvPr/>
            </p:nvGrpSpPr>
            <p:grpSpPr>
              <a:xfrm>
                <a:off x="3667945" y="2374504"/>
                <a:ext cx="737935" cy="737936"/>
                <a:chOff x="3496341" y="1990576"/>
                <a:chExt cx="1443399" cy="1443400"/>
              </a:xfrm>
            </p:grpSpPr>
            <p:sp>
              <p:nvSpPr>
                <p:cNvPr id="40" name="Freeform 675"/>
                <p:cNvSpPr>
                  <a:spLocks noEditPoints="1"/>
                </p:cNvSpPr>
                <p:nvPr/>
              </p:nvSpPr>
              <p:spPr bwMode="auto">
                <a:xfrm rot="4026370">
                  <a:off x="3496341" y="1990576"/>
                  <a:ext cx="1443400" cy="1443399"/>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4BACC6">
                    <a:alpha val="79999"/>
                  </a:srgbClr>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fontAlgn="base" latinLnBrk="1">
                    <a:lnSpc>
                      <a:spcPct val="120000"/>
                    </a:lnSpc>
                    <a:spcBef>
                      <a:spcPts val="0"/>
                    </a:spcBef>
                    <a:spcAft>
                      <a:spcPts val="0"/>
                    </a:spcAft>
                  </a:pPr>
                  <a:endParaRPr kumimoji="1" lang="zh-CN" altLang="en-US" sz="120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sp>
              <p:nvSpPr>
                <p:cNvPr id="41" name="Oval 676"/>
                <p:cNvSpPr>
                  <a:spLocks noChangeArrowheads="1"/>
                </p:cNvSpPr>
                <p:nvPr/>
              </p:nvSpPr>
              <p:spPr bwMode="auto">
                <a:xfrm rot="4026370">
                  <a:off x="3651024" y="2145174"/>
                  <a:ext cx="1134673" cy="1134003"/>
                </a:xfrm>
                <a:prstGeom prst="ellipse">
                  <a:avLst/>
                </a:prstGeom>
                <a:solidFill>
                  <a:srgbClr val="376092"/>
                </a:solidFill>
                <a:ln w="19050" algn="ctr">
                  <a:noFill/>
                  <a:round/>
                </a:ln>
              </p:spPr>
              <p:txBody>
                <a:bodyPr wrap="none" anchor="ctr"/>
                <a:lstStyle/>
                <a:p>
                  <a:pPr algn="just" fontAlgn="base" latinLnBrk="1">
                    <a:lnSpc>
                      <a:spcPct val="120000"/>
                    </a:lnSpc>
                    <a:spcBef>
                      <a:spcPts val="0"/>
                    </a:spcBef>
                    <a:spcAft>
                      <a:spcPts val="0"/>
                    </a:spcAft>
                  </a:pPr>
                  <a:endParaRPr kumimoji="1" lang="ko-KR" altLang="en-US" sz="1200" dirty="0">
                    <a:solidFill>
                      <a:schemeClr val="bg1">
                        <a:lumMod val="65000"/>
                      </a:schemeClr>
                    </a:solidFill>
                    <a:latin typeface="Arial" panose="020B0604020202020204" pitchFamily="34" charset="0"/>
                    <a:ea typeface="+mn-ea"/>
                    <a:cs typeface="+mn-ea"/>
                    <a:sym typeface="Arial" panose="020B0604020202020204" pitchFamily="34" charset="0"/>
                  </a:endParaRPr>
                </a:p>
              </p:txBody>
            </p:sp>
          </p:grpSp>
          <p:grpSp>
            <p:nvGrpSpPr>
              <p:cNvPr id="30" name="组合 29"/>
              <p:cNvGrpSpPr/>
              <p:nvPr/>
            </p:nvGrpSpPr>
            <p:grpSpPr>
              <a:xfrm>
                <a:off x="4195040" y="2822834"/>
                <a:ext cx="857216" cy="856700"/>
                <a:chOff x="4214881" y="3249483"/>
                <a:chExt cx="1107274" cy="1106607"/>
              </a:xfrm>
            </p:grpSpPr>
            <p:sp>
              <p:nvSpPr>
                <p:cNvPr id="38" name="Freeform 673"/>
                <p:cNvSpPr>
                  <a:spLocks noEditPoints="1"/>
                </p:cNvSpPr>
                <p:nvPr/>
              </p:nvSpPr>
              <p:spPr bwMode="auto">
                <a:xfrm rot="4026370">
                  <a:off x="4215214" y="3249150"/>
                  <a:ext cx="1106607" cy="1107274"/>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1">
                    <a:lumMod val="75000"/>
                  </a:schemeClr>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fontAlgn="base" latinLnBrk="1">
                    <a:lnSpc>
                      <a:spcPct val="120000"/>
                    </a:lnSpc>
                    <a:spcBef>
                      <a:spcPts val="0"/>
                    </a:spcBef>
                    <a:spcAft>
                      <a:spcPts val="0"/>
                    </a:spcAft>
                  </a:pPr>
                  <a:endParaRPr kumimoji="1" lang="zh-CN" altLang="en-US" sz="120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sp>
              <p:nvSpPr>
                <p:cNvPr id="39" name="Oval 677"/>
                <p:cNvSpPr>
                  <a:spLocks noChangeArrowheads="1"/>
                </p:cNvSpPr>
                <p:nvPr/>
              </p:nvSpPr>
              <p:spPr bwMode="auto">
                <a:xfrm rot="4026370">
                  <a:off x="4389190" y="3423242"/>
                  <a:ext cx="758453" cy="758453"/>
                </a:xfrm>
                <a:prstGeom prst="ellipse">
                  <a:avLst/>
                </a:prstGeom>
                <a:solidFill>
                  <a:srgbClr val="4BACC6"/>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fontAlgn="base" latinLnBrk="1">
                    <a:lnSpc>
                      <a:spcPct val="120000"/>
                    </a:lnSpc>
                    <a:spcBef>
                      <a:spcPts val="0"/>
                    </a:spcBef>
                    <a:spcAft>
                      <a:spcPts val="0"/>
                    </a:spcAft>
                  </a:pPr>
                  <a:endParaRPr kumimoji="1" lang="ko-KR" altLang="en-US" sz="1200" dirty="0">
                    <a:solidFill>
                      <a:schemeClr val="bg1">
                        <a:lumMod val="65000"/>
                      </a:schemeClr>
                    </a:solidFill>
                    <a:latin typeface="Arial" panose="020B0604020202020204" pitchFamily="34" charset="0"/>
                    <a:ea typeface="+mn-ea"/>
                    <a:cs typeface="+mn-ea"/>
                    <a:sym typeface="Arial" panose="020B0604020202020204" pitchFamily="34" charset="0"/>
                  </a:endParaRPr>
                </a:p>
              </p:txBody>
            </p:sp>
          </p:grpSp>
          <p:grpSp>
            <p:nvGrpSpPr>
              <p:cNvPr id="31" name="组合 30"/>
              <p:cNvGrpSpPr/>
              <p:nvPr/>
            </p:nvGrpSpPr>
            <p:grpSpPr>
              <a:xfrm>
                <a:off x="3650491" y="3286841"/>
                <a:ext cx="667999" cy="667539"/>
                <a:chOff x="3674446" y="4095106"/>
                <a:chExt cx="970285" cy="969617"/>
              </a:xfrm>
            </p:grpSpPr>
            <p:sp>
              <p:nvSpPr>
                <p:cNvPr id="36" name="Freeform 679"/>
                <p:cNvSpPr>
                  <a:spLocks noEditPoints="1"/>
                </p:cNvSpPr>
                <p:nvPr/>
              </p:nvSpPr>
              <p:spPr bwMode="auto">
                <a:xfrm rot="4026370">
                  <a:off x="3674780" y="4094772"/>
                  <a:ext cx="969617" cy="97028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4BACC6"/>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fontAlgn="base" latinLnBrk="1">
                    <a:lnSpc>
                      <a:spcPct val="120000"/>
                    </a:lnSpc>
                    <a:spcBef>
                      <a:spcPts val="0"/>
                    </a:spcBef>
                    <a:spcAft>
                      <a:spcPts val="0"/>
                    </a:spcAft>
                  </a:pPr>
                  <a:endParaRPr kumimoji="1" lang="zh-CN" altLang="en-US" sz="120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sp>
              <p:nvSpPr>
                <p:cNvPr id="37" name="Oval 680"/>
                <p:cNvSpPr>
                  <a:spLocks noChangeArrowheads="1"/>
                </p:cNvSpPr>
                <p:nvPr/>
              </p:nvSpPr>
              <p:spPr bwMode="auto">
                <a:xfrm rot="4026370">
                  <a:off x="3827373" y="4247480"/>
                  <a:ext cx="664231" cy="664231"/>
                </a:xfrm>
                <a:prstGeom prst="ellipse">
                  <a:avLst/>
                </a:prstGeom>
                <a:solidFill>
                  <a:srgbClr val="376092"/>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fontAlgn="base" latinLnBrk="1">
                    <a:lnSpc>
                      <a:spcPct val="120000"/>
                    </a:lnSpc>
                    <a:spcBef>
                      <a:spcPts val="0"/>
                    </a:spcBef>
                    <a:spcAft>
                      <a:spcPts val="0"/>
                    </a:spcAft>
                  </a:pPr>
                  <a:endParaRPr kumimoji="1" lang="ko-KR" altLang="en-US" sz="1200">
                    <a:solidFill>
                      <a:schemeClr val="bg1">
                        <a:lumMod val="65000"/>
                      </a:schemeClr>
                    </a:solidFill>
                    <a:latin typeface="Arial" panose="020B0604020202020204" pitchFamily="34" charset="0"/>
                    <a:ea typeface="+mn-ea"/>
                    <a:cs typeface="+mn-ea"/>
                    <a:sym typeface="Arial" panose="020B0604020202020204" pitchFamily="34" charset="0"/>
                  </a:endParaRPr>
                </a:p>
              </p:txBody>
            </p:sp>
          </p:grpSp>
          <p:sp>
            <p:nvSpPr>
              <p:cNvPr id="32" name="Arc 683"/>
              <p:cNvSpPr/>
              <p:nvPr/>
            </p:nvSpPr>
            <p:spPr bwMode="auto">
              <a:xfrm rot="6457478">
                <a:off x="4465428" y="4315854"/>
                <a:ext cx="261282" cy="378224"/>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1054735" latinLnBrk="1">
                  <a:lnSpc>
                    <a:spcPct val="120000"/>
                  </a:lnSpc>
                  <a:spcBef>
                    <a:spcPts val="0"/>
                  </a:spcBef>
                  <a:spcAft>
                    <a:spcPts val="0"/>
                  </a:spcAft>
                  <a:defRPr/>
                </a:pPr>
                <a:endParaRPr kumimoji="1" lang="zh-CN" altLang="en-US" sz="1200" kern="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grpSp>
            <p:nvGrpSpPr>
              <p:cNvPr id="33" name="组合 32"/>
              <p:cNvGrpSpPr/>
              <p:nvPr/>
            </p:nvGrpSpPr>
            <p:grpSpPr>
              <a:xfrm>
                <a:off x="4099295" y="3593551"/>
                <a:ext cx="857216" cy="856700"/>
                <a:chOff x="4214881" y="3249483"/>
                <a:chExt cx="1107274" cy="1106607"/>
              </a:xfrm>
            </p:grpSpPr>
            <p:sp>
              <p:nvSpPr>
                <p:cNvPr id="34" name="Freeform 673"/>
                <p:cNvSpPr>
                  <a:spLocks noEditPoints="1"/>
                </p:cNvSpPr>
                <p:nvPr/>
              </p:nvSpPr>
              <p:spPr bwMode="auto">
                <a:xfrm rot="4026370">
                  <a:off x="4215214" y="3249150"/>
                  <a:ext cx="1106607" cy="1107274"/>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1">
                    <a:lumMod val="75000"/>
                  </a:schemeClr>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fontAlgn="base" latinLnBrk="1">
                    <a:lnSpc>
                      <a:spcPct val="120000"/>
                    </a:lnSpc>
                    <a:spcBef>
                      <a:spcPts val="0"/>
                    </a:spcBef>
                    <a:spcAft>
                      <a:spcPts val="0"/>
                    </a:spcAft>
                  </a:pPr>
                  <a:endParaRPr kumimoji="1" lang="zh-CN" altLang="en-US" sz="1200">
                    <a:solidFill>
                      <a:schemeClr val="bg1">
                        <a:lumMod val="65000"/>
                      </a:schemeClr>
                    </a:solidFill>
                    <a:latin typeface="Arial" panose="020B0604020202020204" pitchFamily="34" charset="0"/>
                    <a:ea typeface="Microsoft YaHei" panose="020B0503020204020204" charset="-122"/>
                    <a:cs typeface="+mn-ea"/>
                    <a:sym typeface="Arial" panose="020B0604020202020204" pitchFamily="34" charset="0"/>
                  </a:endParaRPr>
                </a:p>
              </p:txBody>
            </p:sp>
            <p:sp>
              <p:nvSpPr>
                <p:cNvPr id="35" name="Oval 677"/>
                <p:cNvSpPr>
                  <a:spLocks noChangeArrowheads="1"/>
                </p:cNvSpPr>
                <p:nvPr/>
              </p:nvSpPr>
              <p:spPr bwMode="auto">
                <a:xfrm rot="4026370">
                  <a:off x="4389190" y="3423242"/>
                  <a:ext cx="758453" cy="758453"/>
                </a:xfrm>
                <a:prstGeom prst="ellipse">
                  <a:avLst/>
                </a:prstGeom>
                <a:solidFill>
                  <a:srgbClr val="4BACC6"/>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fontAlgn="base" latinLnBrk="1">
                    <a:lnSpc>
                      <a:spcPct val="120000"/>
                    </a:lnSpc>
                    <a:spcBef>
                      <a:spcPts val="0"/>
                    </a:spcBef>
                    <a:spcAft>
                      <a:spcPts val="0"/>
                    </a:spcAft>
                  </a:pPr>
                  <a:endParaRPr kumimoji="1" lang="ko-KR" altLang="en-US" sz="1200" dirty="0">
                    <a:solidFill>
                      <a:schemeClr val="bg1">
                        <a:lumMod val="65000"/>
                      </a:schemeClr>
                    </a:solidFill>
                    <a:latin typeface="Arial" panose="020B0604020202020204" pitchFamily="34" charset="0"/>
                    <a:ea typeface="+mn-ea"/>
                    <a:cs typeface="+mn-ea"/>
                    <a:sym typeface="Arial" panose="020B0604020202020204" pitchFamily="34" charset="0"/>
                  </a:endParaRPr>
                </a:p>
              </p:txBody>
            </p:sp>
          </p:grpSp>
        </p:grpSp>
      </p:grpSp>
      <p:sp>
        <p:nvSpPr>
          <p:cNvPr id="22" name="TextBox 53"/>
          <p:cNvSpPr txBox="1"/>
          <p:nvPr/>
        </p:nvSpPr>
        <p:spPr>
          <a:xfrm>
            <a:off x="7721241" y="1365928"/>
            <a:ext cx="3736647" cy="2416810"/>
          </a:xfrm>
          <a:prstGeom prst="rect">
            <a:avLst/>
          </a:prstGeom>
          <a:noFill/>
        </p:spPr>
        <p:txBody>
          <a:bodyPr wrap="square" rtlCol="0">
            <a:spAutoFit/>
          </a:bodyPr>
          <a:lstStyle/>
          <a:p>
            <a:pPr algn="just">
              <a:lnSpc>
                <a:spcPct val="120000"/>
              </a:lnSpc>
            </a:pPr>
            <a:r>
              <a:rPr lang="en-US" sz="1400" b="1" dirty="0">
                <a:solidFill>
                  <a:srgbClr val="376092"/>
                </a:solidFill>
                <a:latin typeface="+mj-ea"/>
                <a:ea typeface="+mj-ea"/>
              </a:rPr>
              <a:t>4. Huge industrial scale and complete system. </a:t>
            </a:r>
            <a:r>
              <a:rPr lang="en-US" sz="1400" dirty="0">
                <a:solidFill>
                  <a:schemeClr val="tx1">
                    <a:lumMod val="75000"/>
                    <a:lumOff val="25000"/>
                  </a:schemeClr>
                </a:solidFill>
                <a:latin typeface="+mj-ea"/>
                <a:ea typeface="+mj-ea"/>
              </a:rPr>
              <a:t>Intelligent manufacturing, intelligent service and intelligent agriculture will provide rich application scenarios and for the development of industrial Internet, and form large-scale data flow, so as to promote the development of the whole industrial chain of data in storage, transmission, processing and analysis.</a:t>
            </a:r>
            <a:endParaRPr lang="en-US" sz="1400" dirty="0">
              <a:solidFill>
                <a:schemeClr val="tx1">
                  <a:lumMod val="75000"/>
                  <a:lumOff val="25000"/>
                </a:schemeClr>
              </a:solidFill>
              <a:latin typeface="+mj-ea"/>
              <a:ea typeface="+mj-ea"/>
            </a:endParaRPr>
          </a:p>
        </p:txBody>
      </p:sp>
      <p:sp>
        <p:nvSpPr>
          <p:cNvPr id="23" name="TextBox 53"/>
          <p:cNvSpPr txBox="1"/>
          <p:nvPr/>
        </p:nvSpPr>
        <p:spPr>
          <a:xfrm>
            <a:off x="909604" y="3773288"/>
            <a:ext cx="3947876" cy="2158365"/>
          </a:xfrm>
          <a:prstGeom prst="rect">
            <a:avLst/>
          </a:prstGeom>
          <a:noFill/>
        </p:spPr>
        <p:txBody>
          <a:bodyPr wrap="square" rtlCol="0">
            <a:spAutoFit/>
          </a:bodyPr>
          <a:lstStyle/>
          <a:p>
            <a:pPr algn="just">
              <a:lnSpc>
                <a:spcPct val="120000"/>
              </a:lnSpc>
            </a:pPr>
            <a:r>
              <a:rPr lang="en-US" sz="1400" b="1" dirty="0">
                <a:solidFill>
                  <a:srgbClr val="376092"/>
                </a:solidFill>
                <a:latin typeface="+mj-ea"/>
                <a:ea typeface="+mj-ea"/>
              </a:rPr>
              <a:t>5. Increasing international competitiveness of digital enterprises. </a:t>
            </a:r>
            <a:r>
              <a:rPr lang="en-US" sz="1400" dirty="0">
                <a:solidFill>
                  <a:schemeClr val="tx1">
                    <a:lumMod val="75000"/>
                    <a:lumOff val="25000"/>
                  </a:schemeClr>
                </a:solidFill>
                <a:latin typeface="+mj-ea"/>
                <a:ea typeface="+mj-ea"/>
              </a:rPr>
              <a:t>World-class digital enterprises such as Huawei, Alibaba, Tencent and Baidu have emerged. China accounts for one third of the 32 AI unicorn companies in the world. According to the statistics of Statista, in 2020, there are five Chinese companies in the top ten social media in the world.</a:t>
            </a:r>
            <a:endParaRPr lang="en-US" sz="1400" dirty="0">
              <a:solidFill>
                <a:schemeClr val="tx1">
                  <a:lumMod val="75000"/>
                  <a:lumOff val="25000"/>
                </a:schemeClr>
              </a:solidFill>
              <a:latin typeface="+mj-ea"/>
              <a:ea typeface="+mj-ea"/>
            </a:endParaRPr>
          </a:p>
        </p:txBody>
      </p:sp>
      <p:sp>
        <p:nvSpPr>
          <p:cNvPr id="42" name="TextBox 53"/>
          <p:cNvSpPr txBox="1"/>
          <p:nvPr/>
        </p:nvSpPr>
        <p:spPr>
          <a:xfrm>
            <a:off x="7228561" y="4204359"/>
            <a:ext cx="3580549" cy="1990090"/>
          </a:xfrm>
          <a:prstGeom prst="rect">
            <a:avLst/>
          </a:prstGeom>
          <a:noFill/>
        </p:spPr>
        <p:txBody>
          <a:bodyPr wrap="square" rtlCol="0">
            <a:spAutoFit/>
          </a:bodyPr>
          <a:lstStyle/>
          <a:p>
            <a:pPr algn="just">
              <a:lnSpc>
                <a:spcPct val="120000"/>
              </a:lnSpc>
            </a:pPr>
            <a:r>
              <a:rPr lang="en-US" sz="1465" b="1" dirty="0">
                <a:solidFill>
                  <a:srgbClr val="376092"/>
                </a:solidFill>
                <a:latin typeface="+mj-ea"/>
                <a:ea typeface="+mj-ea"/>
              </a:rPr>
              <a:t>6. Increasingly rich open platform. </a:t>
            </a:r>
            <a:r>
              <a:rPr lang="en-US" sz="1465" dirty="0">
                <a:solidFill>
                  <a:schemeClr val="tx1">
                    <a:lumMod val="75000"/>
                    <a:lumOff val="25000"/>
                  </a:schemeClr>
                </a:solidFill>
                <a:latin typeface="+mj-ea"/>
                <a:ea typeface="+mj-ea"/>
              </a:rPr>
              <a:t>China possesses 31 national service outsourcing demonstration cities, 12 national digital service export bases, 28 service trade innovation pilots, Hainan Free Trade Port and Beijing Digital Trade Port.</a:t>
            </a:r>
            <a:endParaRPr lang="en-US" sz="1465" dirty="0">
              <a:solidFill>
                <a:schemeClr val="tx1">
                  <a:lumMod val="75000"/>
                  <a:lumOff val="25000"/>
                </a:schemeClr>
              </a:solidFill>
              <a:latin typeface="+mj-ea"/>
              <a:ea typeface="+mj-ea"/>
            </a:endParaRPr>
          </a:p>
        </p:txBody>
      </p:sp>
      <p:sp>
        <p:nvSpPr>
          <p:cNvPr id="43" name="文本框 42"/>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229541" y="4034328"/>
            <a:ext cx="411639" cy="1941643"/>
            <a:chOff x="2789210" y="4594444"/>
            <a:chExt cx="548676" cy="996424"/>
          </a:xfrm>
        </p:grpSpPr>
        <p:cxnSp>
          <p:nvCxnSpPr>
            <p:cNvPr id="51" name="Straight Connector 32"/>
            <p:cNvCxnSpPr/>
            <p:nvPr/>
          </p:nvCxnSpPr>
          <p:spPr>
            <a:xfrm>
              <a:off x="3337886" y="4594444"/>
              <a:ext cx="0" cy="983580"/>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34"/>
            <p:cNvCxnSpPr/>
            <p:nvPr/>
          </p:nvCxnSpPr>
          <p:spPr>
            <a:xfrm>
              <a:off x="2789210" y="5590868"/>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1588396" y="4100759"/>
            <a:ext cx="292409" cy="1259777"/>
            <a:chOff x="2789210" y="4594444"/>
            <a:chExt cx="548676" cy="996424"/>
          </a:xfrm>
        </p:grpSpPr>
        <p:cxnSp>
          <p:nvCxnSpPr>
            <p:cNvPr id="60" name="Straight Connector 32"/>
            <p:cNvCxnSpPr/>
            <p:nvPr/>
          </p:nvCxnSpPr>
          <p:spPr>
            <a:xfrm>
              <a:off x="3337886" y="4594444"/>
              <a:ext cx="0" cy="983580"/>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34"/>
            <p:cNvCxnSpPr/>
            <p:nvPr/>
          </p:nvCxnSpPr>
          <p:spPr>
            <a:xfrm>
              <a:off x="2789210" y="5590868"/>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2541137" y="4005156"/>
            <a:ext cx="722925" cy="2524797"/>
            <a:chOff x="2789210" y="4594444"/>
            <a:chExt cx="548676" cy="996424"/>
          </a:xfrm>
        </p:grpSpPr>
        <p:cxnSp>
          <p:nvCxnSpPr>
            <p:cNvPr id="41" name="Straight Connector 32"/>
            <p:cNvCxnSpPr/>
            <p:nvPr/>
          </p:nvCxnSpPr>
          <p:spPr>
            <a:xfrm>
              <a:off x="3337886" y="4594444"/>
              <a:ext cx="0" cy="983580"/>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34"/>
            <p:cNvCxnSpPr/>
            <p:nvPr/>
          </p:nvCxnSpPr>
          <p:spPr>
            <a:xfrm>
              <a:off x="2789210" y="5590868"/>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6451236" y="4071641"/>
            <a:ext cx="360503" cy="2458312"/>
            <a:chOff x="2789210" y="4594444"/>
            <a:chExt cx="548676" cy="996424"/>
          </a:xfrm>
        </p:grpSpPr>
        <p:cxnSp>
          <p:nvCxnSpPr>
            <p:cNvPr id="86" name="Straight Connector 32"/>
            <p:cNvCxnSpPr/>
            <p:nvPr/>
          </p:nvCxnSpPr>
          <p:spPr>
            <a:xfrm>
              <a:off x="3337886" y="4594444"/>
              <a:ext cx="0" cy="983580"/>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34"/>
            <p:cNvCxnSpPr/>
            <p:nvPr/>
          </p:nvCxnSpPr>
          <p:spPr>
            <a:xfrm>
              <a:off x="2789210" y="5590868"/>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31537" y="1707525"/>
            <a:ext cx="199321" cy="2249420"/>
            <a:chOff x="6864826" y="2465598"/>
            <a:chExt cx="546841" cy="983580"/>
          </a:xfrm>
        </p:grpSpPr>
        <p:cxnSp>
          <p:nvCxnSpPr>
            <p:cNvPr id="47" name="Straight Connector 38"/>
            <p:cNvCxnSpPr/>
            <p:nvPr/>
          </p:nvCxnSpPr>
          <p:spPr>
            <a:xfrm>
              <a:off x="6864826" y="2465598"/>
              <a:ext cx="0" cy="983580"/>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p:nvCxnSpPr>
          <p:spPr>
            <a:xfrm>
              <a:off x="6864826" y="2465598"/>
              <a:ext cx="546841" cy="0"/>
            </a:xfrm>
            <a:prstGeom prst="line">
              <a:avLst/>
            </a:prstGeom>
            <a:ln>
              <a:solidFill>
                <a:srgbClr val="112F70"/>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367364" y="4877571"/>
            <a:ext cx="2657791" cy="1737995"/>
          </a:xfrm>
          <a:prstGeom prst="rect">
            <a:avLst/>
          </a:prstGeom>
          <a:noFill/>
          <a:effectLst/>
        </p:spPr>
        <p:txBody>
          <a:bodyPr wrap="square" rtlCol="0">
            <a:spAutoFit/>
          </a:bodyPr>
          <a:lstStyle/>
          <a:p>
            <a:pPr algn="just">
              <a:lnSpc>
                <a:spcPct val="125000"/>
              </a:lnSpc>
            </a:pPr>
            <a:r>
              <a:rPr lang="en-US" sz="1065" b="1" dirty="0">
                <a:solidFill>
                  <a:srgbClr val="376092"/>
                </a:solidFill>
                <a:latin typeface="Microsoft YaHei" panose="020B0503020204020204" charset="-122"/>
                <a:ea typeface="Microsoft YaHei" panose="020B0503020204020204" charset="-122"/>
              </a:rPr>
              <a:t>The level of digital trade is significantly lower than the global level</a:t>
            </a:r>
            <a:r>
              <a:rPr lang="en-US" sz="1065" dirty="0">
                <a:latin typeface="Microsoft YaHei" panose="020B0503020204020204" charset="-122"/>
                <a:ea typeface="Microsoft YaHei" panose="020B0503020204020204" charset="-122"/>
              </a:rPr>
              <a:t>, even lower than the US, the EU, the UK and other developed economies; In 2020, global digitizable service export accounts for 52%, while the US and UK accounts for more than 60%.</a:t>
            </a:r>
            <a:endParaRPr lang="en-US" sz="1065" dirty="0">
              <a:latin typeface="Microsoft YaHei" panose="020B0503020204020204" charset="-122"/>
              <a:ea typeface="Microsoft YaHei" panose="020B0503020204020204" charset="-122"/>
            </a:endParaRPr>
          </a:p>
        </p:txBody>
      </p:sp>
      <p:grpSp>
        <p:nvGrpSpPr>
          <p:cNvPr id="80" name="组合 79"/>
          <p:cNvGrpSpPr/>
          <p:nvPr/>
        </p:nvGrpSpPr>
        <p:grpSpPr>
          <a:xfrm flipH="1">
            <a:off x="4755744" y="1914243"/>
            <a:ext cx="482327" cy="2071208"/>
            <a:chOff x="4693978" y="2478444"/>
            <a:chExt cx="548676" cy="981744"/>
          </a:xfrm>
        </p:grpSpPr>
        <p:cxnSp>
          <p:nvCxnSpPr>
            <p:cNvPr id="81" name="Straight Connector 37"/>
            <p:cNvCxnSpPr/>
            <p:nvPr/>
          </p:nvCxnSpPr>
          <p:spPr>
            <a:xfrm>
              <a:off x="5242654" y="2478444"/>
              <a:ext cx="0" cy="981744"/>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40"/>
            <p:cNvCxnSpPr/>
            <p:nvPr/>
          </p:nvCxnSpPr>
          <p:spPr>
            <a:xfrm>
              <a:off x="4693978" y="2478444"/>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83" name="文本框 82"/>
          <p:cNvSpPr txBox="1"/>
          <p:nvPr/>
        </p:nvSpPr>
        <p:spPr>
          <a:xfrm>
            <a:off x="573163" y="1429137"/>
            <a:ext cx="4120785" cy="2226310"/>
          </a:xfrm>
          <a:prstGeom prst="rect">
            <a:avLst/>
          </a:prstGeom>
          <a:noFill/>
          <a:effectLst/>
        </p:spPr>
        <p:txBody>
          <a:bodyPr wrap="square" rtlCol="0">
            <a:spAutoFit/>
          </a:bodyPr>
          <a:lstStyle/>
          <a:p>
            <a:pPr indent="288290" algn="just">
              <a:lnSpc>
                <a:spcPct val="130000"/>
              </a:lnSpc>
            </a:pPr>
            <a:r>
              <a:rPr lang="en-US" sz="1065" b="1" dirty="0">
                <a:solidFill>
                  <a:srgbClr val="376092"/>
                </a:solidFill>
                <a:latin typeface="Microsoft YaHei" panose="020B0503020204020204" charset="-122"/>
                <a:ea typeface="Microsoft YaHei" panose="020B0503020204020204" charset="-122"/>
              </a:rPr>
              <a:t>There is still a big gap in international competitiveness of digital enterprises between China and the United States. </a:t>
            </a:r>
            <a:r>
              <a:rPr lang="en-US" sz="1065" dirty="0">
                <a:latin typeface="Microsoft YaHei" panose="020B0503020204020204" charset="-122"/>
                <a:ea typeface="Microsoft YaHei" panose="020B0503020204020204" charset="-122"/>
              </a:rPr>
              <a:t>Among the world's 70 largest digital platforms, the US and China occupy first and second place respectively in terms of market capitalization, with the US accounting for 68% and China for just 22%, according to United Nations Conference on Trade and Development (UNCTAD). China's share of the market capitalization of the top 10 Internet companies dropped to 16% from 22% in 2017, while that of the United States rose to 84% from 78%.</a:t>
            </a:r>
            <a:endParaRPr lang="en-US" sz="1065" dirty="0">
              <a:latin typeface="Microsoft YaHei" panose="020B0503020204020204" charset="-122"/>
              <a:ea typeface="Microsoft YaHei" panose="020B0503020204020204" charset="-122"/>
            </a:endParaRPr>
          </a:p>
        </p:txBody>
      </p:sp>
      <p:sp>
        <p:nvSpPr>
          <p:cNvPr id="84" name="文本框 83"/>
          <p:cNvSpPr txBox="1"/>
          <p:nvPr/>
        </p:nvSpPr>
        <p:spPr>
          <a:xfrm>
            <a:off x="3542612" y="4799049"/>
            <a:ext cx="2929381" cy="1737995"/>
          </a:xfrm>
          <a:prstGeom prst="rect">
            <a:avLst/>
          </a:prstGeom>
          <a:noFill/>
          <a:effectLst/>
        </p:spPr>
        <p:txBody>
          <a:bodyPr wrap="square" rtlCol="0">
            <a:spAutoFit/>
          </a:bodyPr>
          <a:lstStyle/>
          <a:p>
            <a:pPr algn="just">
              <a:lnSpc>
                <a:spcPct val="125000"/>
              </a:lnSpc>
            </a:pPr>
            <a:r>
              <a:rPr lang="en-US" sz="1065" b="1" dirty="0">
                <a:solidFill>
                  <a:srgbClr val="376092"/>
                </a:solidFill>
                <a:latin typeface="Microsoft YaHei" panose="020B0503020204020204" charset="-122"/>
                <a:ea typeface="Microsoft YaHei" panose="020B0503020204020204" charset="-122"/>
              </a:rPr>
              <a:t>There is a shortage of new generation digital technology talents such as big data, AI and cloud computing, and senior technical talents and leading talents are extremely rare. </a:t>
            </a:r>
            <a:r>
              <a:rPr lang="en-US" sz="1065" dirty="0">
                <a:latin typeface="Microsoft YaHei" panose="020B0503020204020204" charset="-122"/>
                <a:ea typeface="Microsoft YaHei" panose="020B0503020204020204" charset="-122"/>
              </a:rPr>
              <a:t>By 2025, the talent gap of big data, AI and cloud computing in China will reach 2.3 million, 5 million and 1.5 million, respectively.</a:t>
            </a:r>
            <a:endParaRPr lang="en-US" sz="1065" dirty="0">
              <a:latin typeface="Microsoft YaHei" panose="020B0503020204020204" charset="-122"/>
              <a:ea typeface="Microsoft YaHei" panose="020B0503020204020204" charset="-122"/>
            </a:endParaRPr>
          </a:p>
        </p:txBody>
      </p:sp>
      <p:sp>
        <p:nvSpPr>
          <p:cNvPr id="88" name="文本框 87"/>
          <p:cNvSpPr txBox="1"/>
          <p:nvPr/>
        </p:nvSpPr>
        <p:spPr>
          <a:xfrm>
            <a:off x="4920477" y="1676791"/>
            <a:ext cx="2862065" cy="1799590"/>
          </a:xfrm>
          <a:prstGeom prst="rect">
            <a:avLst/>
          </a:prstGeom>
          <a:noFill/>
          <a:effectLst/>
        </p:spPr>
        <p:txBody>
          <a:bodyPr wrap="square" rtlCol="0">
            <a:spAutoFit/>
          </a:bodyPr>
          <a:lstStyle/>
          <a:p>
            <a:pPr indent="288290" algn="just">
              <a:lnSpc>
                <a:spcPct val="130000"/>
              </a:lnSpc>
            </a:pPr>
            <a:r>
              <a:rPr lang="en-US" sz="1065" b="1" dirty="0">
                <a:solidFill>
                  <a:srgbClr val="376092"/>
                </a:solidFill>
                <a:latin typeface="Microsoft YaHei" panose="020B0503020204020204" charset="-122"/>
                <a:ea typeface="Microsoft YaHei" panose="020B0503020204020204" charset="-122"/>
              </a:rPr>
              <a:t>The self-sufficiency rate of key technologies is low. </a:t>
            </a:r>
            <a:r>
              <a:rPr lang="en-US" sz="1065" dirty="0">
                <a:latin typeface="Microsoft YaHei" panose="020B0503020204020204" charset="-122"/>
                <a:ea typeface="Microsoft YaHei" panose="020B0503020204020204" charset="-122"/>
              </a:rPr>
              <a:t>Basic software, core components and high-end chips mainly rely on imports; The gap between China and the United States in semiconductor, operating system, cloud computing and other underlying and core technologies is even more significant.</a:t>
            </a:r>
            <a:endParaRPr lang="en-US" sz="1065" dirty="0">
              <a:latin typeface="Microsoft YaHei" panose="020B0503020204020204" charset="-122"/>
              <a:ea typeface="Microsoft YaHei" panose="020B0503020204020204" charset="-122"/>
            </a:endParaRPr>
          </a:p>
        </p:txBody>
      </p:sp>
      <p:sp>
        <p:nvSpPr>
          <p:cNvPr id="55" name="文本框 54"/>
          <p:cNvSpPr txBox="1"/>
          <p:nvPr/>
        </p:nvSpPr>
        <p:spPr>
          <a:xfrm>
            <a:off x="8183485" y="1053031"/>
            <a:ext cx="3404911" cy="2439670"/>
          </a:xfrm>
          <a:prstGeom prst="rect">
            <a:avLst/>
          </a:prstGeom>
          <a:noFill/>
          <a:effectLst/>
        </p:spPr>
        <p:txBody>
          <a:bodyPr wrap="square" rtlCol="0">
            <a:spAutoFit/>
          </a:bodyPr>
          <a:lstStyle/>
          <a:p>
            <a:pPr indent="288290" algn="just">
              <a:lnSpc>
                <a:spcPct val="130000"/>
              </a:lnSpc>
            </a:pPr>
            <a:r>
              <a:rPr lang="en-US" sz="1065" b="1" dirty="0">
                <a:solidFill>
                  <a:srgbClr val="376092"/>
                </a:solidFill>
                <a:latin typeface="Microsoft YaHei" panose="020B0503020204020204" charset="-122"/>
                <a:ea typeface="Microsoft YaHei" panose="020B0503020204020204" charset="-122"/>
              </a:rPr>
              <a:t>The comprehensive cost rises, and the competitiveness of undertaking international service outsourcing weakens. </a:t>
            </a:r>
            <a:r>
              <a:rPr lang="en-US" sz="1065" dirty="0">
                <a:latin typeface="Microsoft YaHei" panose="020B0503020204020204" charset="-122"/>
                <a:ea typeface="Microsoft YaHei" panose="020B0503020204020204" charset="-122"/>
              </a:rPr>
              <a:t>China's comprehensive costs of manpower, land, financing, taxation are rising, accelerating the transfer of information technology outsourcing to lower-cost countries and regions in South Asia and Southeast Asia. At present, the cost of a senior software engineer in China is about twice that of India, Vietnam and the Philippines, and the cost of office rent is twice that of India.</a:t>
            </a:r>
            <a:endParaRPr lang="en-US" sz="1065" dirty="0">
              <a:latin typeface="Microsoft YaHei" panose="020B0503020204020204" charset="-122"/>
              <a:ea typeface="Microsoft YaHei" panose="020B0503020204020204" charset="-122"/>
            </a:endParaRPr>
          </a:p>
        </p:txBody>
      </p:sp>
      <p:grpSp>
        <p:nvGrpSpPr>
          <p:cNvPr id="56" name="组合 55"/>
          <p:cNvGrpSpPr/>
          <p:nvPr/>
        </p:nvGrpSpPr>
        <p:grpSpPr>
          <a:xfrm flipH="1">
            <a:off x="8012371" y="1320856"/>
            <a:ext cx="292433" cy="2761915"/>
            <a:chOff x="4693978" y="2478444"/>
            <a:chExt cx="548676" cy="981744"/>
          </a:xfrm>
        </p:grpSpPr>
        <p:cxnSp>
          <p:nvCxnSpPr>
            <p:cNvPr id="57" name="Straight Connector 37"/>
            <p:cNvCxnSpPr/>
            <p:nvPr/>
          </p:nvCxnSpPr>
          <p:spPr>
            <a:xfrm>
              <a:off x="5242654" y="2478444"/>
              <a:ext cx="0" cy="981744"/>
            </a:xfrm>
            <a:prstGeom prst="line">
              <a:avLst/>
            </a:prstGeom>
            <a:ln>
              <a:solidFill>
                <a:srgbClr val="112F7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40"/>
            <p:cNvCxnSpPr/>
            <p:nvPr/>
          </p:nvCxnSpPr>
          <p:spPr>
            <a:xfrm>
              <a:off x="4693978" y="2478444"/>
              <a:ext cx="548675" cy="0"/>
            </a:xfrm>
            <a:prstGeom prst="line">
              <a:avLst/>
            </a:prstGeom>
            <a:ln>
              <a:solidFill>
                <a:srgbClr val="112F70"/>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6521" y="3691321"/>
            <a:ext cx="11901612" cy="1072437"/>
            <a:chOff x="0" y="2560539"/>
            <a:chExt cx="8926209" cy="804328"/>
          </a:xfrm>
        </p:grpSpPr>
        <p:sp>
          <p:nvSpPr>
            <p:cNvPr id="43" name="Right Arrow 8"/>
            <p:cNvSpPr/>
            <p:nvPr/>
          </p:nvSpPr>
          <p:spPr>
            <a:xfrm>
              <a:off x="7320218" y="2560539"/>
              <a:ext cx="1605991" cy="77408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7609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sp>
          <p:nvSpPr>
            <p:cNvPr id="44" name="文本框 43"/>
            <p:cNvSpPr txBox="1"/>
            <p:nvPr/>
          </p:nvSpPr>
          <p:spPr>
            <a:xfrm>
              <a:off x="7897627" y="2795915"/>
              <a:ext cx="399383" cy="315278"/>
            </a:xfrm>
            <a:prstGeom prst="rect">
              <a:avLst/>
            </a:prstGeom>
            <a:noFill/>
          </p:spPr>
          <p:txBody>
            <a:bodyPr wrap="square" rtlCol="0">
              <a:spAutoFit/>
            </a:bodyPr>
            <a:lstStyle/>
            <a:p>
              <a:r>
                <a:rPr lang="en-US" sz="2135" b="1">
                  <a:solidFill>
                    <a:schemeClr val="bg1"/>
                  </a:solidFill>
                  <a:latin typeface="+mn-ea"/>
                </a:rPr>
                <a:t>7</a:t>
              </a:r>
              <a:endParaRPr lang="en-US" sz="2135" b="1">
                <a:solidFill>
                  <a:schemeClr val="bg1"/>
                </a:solidFill>
                <a:latin typeface="+mn-ea"/>
              </a:endParaRPr>
            </a:p>
          </p:txBody>
        </p:sp>
        <p:sp>
          <p:nvSpPr>
            <p:cNvPr id="38" name="Right Arrow 8"/>
            <p:cNvSpPr/>
            <p:nvPr/>
          </p:nvSpPr>
          <p:spPr>
            <a:xfrm>
              <a:off x="6159530" y="2571368"/>
              <a:ext cx="1605991" cy="77408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7609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grpSp>
          <p:nvGrpSpPr>
            <p:cNvPr id="4" name="组合 3"/>
            <p:cNvGrpSpPr/>
            <p:nvPr/>
          </p:nvGrpSpPr>
          <p:grpSpPr>
            <a:xfrm>
              <a:off x="0" y="2571460"/>
              <a:ext cx="6666122" cy="793407"/>
              <a:chOff x="83041" y="2588833"/>
              <a:chExt cx="6666122" cy="793407"/>
            </a:xfrm>
          </p:grpSpPr>
          <p:grpSp>
            <p:nvGrpSpPr>
              <p:cNvPr id="2" name="组合 1"/>
              <p:cNvGrpSpPr/>
              <p:nvPr/>
            </p:nvGrpSpPr>
            <p:grpSpPr>
              <a:xfrm>
                <a:off x="83041" y="2588833"/>
                <a:ext cx="6666122" cy="793407"/>
                <a:chOff x="-60786" y="2451325"/>
                <a:chExt cx="8083550" cy="962109"/>
              </a:xfrm>
              <a:solidFill>
                <a:srgbClr val="376092"/>
              </a:solidFill>
            </p:grpSpPr>
            <p:sp>
              <p:nvSpPr>
                <p:cNvPr id="28" name="Right Arrow 8"/>
                <p:cNvSpPr/>
                <p:nvPr/>
              </p:nvSpPr>
              <p:spPr>
                <a:xfrm>
                  <a:off x="6073939" y="2451325"/>
                  <a:ext cx="1948825" cy="938673"/>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grpSp>
              <p:nvGrpSpPr>
                <p:cNvPr id="32" name="组合 31"/>
                <p:cNvGrpSpPr/>
                <p:nvPr/>
              </p:nvGrpSpPr>
              <p:grpSpPr>
                <a:xfrm>
                  <a:off x="4529421" y="2451436"/>
                  <a:ext cx="1947475" cy="938673"/>
                  <a:chOff x="6136345" y="3644985"/>
                  <a:chExt cx="2649793" cy="1277186"/>
                </a:xfrm>
                <a:grpFill/>
              </p:grpSpPr>
              <p:sp>
                <p:nvSpPr>
                  <p:cNvPr id="33" name="Right Arrow 8"/>
                  <p:cNvSpPr/>
                  <p:nvPr/>
                </p:nvSpPr>
                <p:spPr>
                  <a:xfrm>
                    <a:off x="6136345" y="3644985"/>
                    <a:ext cx="2649793" cy="1277186"/>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sp>
                <p:nvSpPr>
                  <p:cNvPr id="36" name="Rectangle 155"/>
                  <p:cNvSpPr>
                    <a:spLocks noChangeArrowheads="1"/>
                  </p:cNvSpPr>
                  <p:nvPr/>
                </p:nvSpPr>
                <p:spPr bwMode="auto">
                  <a:xfrm>
                    <a:off x="7250630" y="4393499"/>
                    <a:ext cx="6540" cy="228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5" tIns="44802" rIns="89605" bIns="44802" numCol="1" anchor="t" anchorCtr="0" compatLnSpc="1"/>
                  <a:lstStyle/>
                  <a:p>
                    <a:endParaRPr lang="zh-CN" altLang="en-US" sz="1300">
                      <a:solidFill>
                        <a:prstClr val="black"/>
                      </a:solidFill>
                    </a:endParaRPr>
                  </a:p>
                </p:txBody>
              </p:sp>
            </p:grpSp>
            <p:sp>
              <p:nvSpPr>
                <p:cNvPr id="53" name="Right Arrow 8"/>
                <p:cNvSpPr/>
                <p:nvPr/>
              </p:nvSpPr>
              <p:spPr>
                <a:xfrm>
                  <a:off x="3014847" y="2474761"/>
                  <a:ext cx="1947475" cy="938673"/>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a:p>
              </p:txBody>
            </p:sp>
            <p:sp>
              <p:nvSpPr>
                <p:cNvPr id="59" name="Right Arrow 8"/>
                <p:cNvSpPr/>
                <p:nvPr/>
              </p:nvSpPr>
              <p:spPr>
                <a:xfrm>
                  <a:off x="1454944" y="2474761"/>
                  <a:ext cx="1948822" cy="938673"/>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sp>
              <p:nvSpPr>
                <p:cNvPr id="73" name="Right Arrow 8"/>
                <p:cNvSpPr/>
                <p:nvPr/>
              </p:nvSpPr>
              <p:spPr>
                <a:xfrm>
                  <a:off x="-60786" y="2474761"/>
                  <a:ext cx="1948825" cy="938673"/>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00" dirty="0"/>
                </a:p>
              </p:txBody>
            </p:sp>
          </p:grpSp>
          <p:sp>
            <p:nvSpPr>
              <p:cNvPr id="77" name="文本框 76"/>
              <p:cNvSpPr txBox="1"/>
              <p:nvPr/>
            </p:nvSpPr>
            <p:spPr>
              <a:xfrm>
                <a:off x="632019" y="2835167"/>
                <a:ext cx="399383" cy="315278"/>
              </a:xfrm>
              <a:prstGeom prst="rect">
                <a:avLst/>
              </a:prstGeom>
              <a:noFill/>
            </p:spPr>
            <p:txBody>
              <a:bodyPr wrap="square" rtlCol="0">
                <a:spAutoFit/>
              </a:bodyPr>
              <a:lstStyle/>
              <a:p>
                <a:r>
                  <a:rPr lang="en-US" sz="2135" b="1">
                    <a:solidFill>
                      <a:schemeClr val="bg1"/>
                    </a:solidFill>
                    <a:latin typeface="+mn-ea"/>
                  </a:rPr>
                  <a:t>1</a:t>
                </a:r>
                <a:endParaRPr lang="en-US" sz="2135" b="1">
                  <a:solidFill>
                    <a:schemeClr val="bg1"/>
                  </a:solidFill>
                  <a:latin typeface="+mn-ea"/>
                </a:endParaRPr>
              </a:p>
            </p:txBody>
          </p:sp>
          <p:sp>
            <p:nvSpPr>
              <p:cNvPr id="92" name="文本框 91"/>
              <p:cNvSpPr txBox="1"/>
              <p:nvPr/>
            </p:nvSpPr>
            <p:spPr>
              <a:xfrm>
                <a:off x="4445777" y="2824301"/>
                <a:ext cx="399383" cy="315278"/>
              </a:xfrm>
              <a:prstGeom prst="rect">
                <a:avLst/>
              </a:prstGeom>
              <a:noFill/>
            </p:spPr>
            <p:txBody>
              <a:bodyPr wrap="square" rtlCol="0">
                <a:spAutoFit/>
              </a:bodyPr>
              <a:lstStyle/>
              <a:p>
                <a:r>
                  <a:rPr lang="en-US" sz="2135" b="1">
                    <a:solidFill>
                      <a:schemeClr val="bg1"/>
                    </a:solidFill>
                    <a:latin typeface="+mn-ea"/>
                  </a:rPr>
                  <a:t>4</a:t>
                </a:r>
                <a:endParaRPr lang="en-US" sz="2135" b="1">
                  <a:solidFill>
                    <a:schemeClr val="bg1"/>
                  </a:solidFill>
                  <a:latin typeface="+mn-ea"/>
                </a:endParaRPr>
              </a:p>
            </p:txBody>
          </p:sp>
          <p:sp>
            <p:nvSpPr>
              <p:cNvPr id="93" name="文本框 92"/>
              <p:cNvSpPr txBox="1"/>
              <p:nvPr/>
            </p:nvSpPr>
            <p:spPr>
              <a:xfrm>
                <a:off x="3222000" y="2830331"/>
                <a:ext cx="399383" cy="315278"/>
              </a:xfrm>
              <a:prstGeom prst="rect">
                <a:avLst/>
              </a:prstGeom>
              <a:noFill/>
            </p:spPr>
            <p:txBody>
              <a:bodyPr wrap="square" rtlCol="0">
                <a:spAutoFit/>
              </a:bodyPr>
              <a:lstStyle/>
              <a:p>
                <a:r>
                  <a:rPr lang="en-US" sz="2135" b="1">
                    <a:solidFill>
                      <a:schemeClr val="bg1"/>
                    </a:solidFill>
                    <a:latin typeface="+mn-ea"/>
                  </a:rPr>
                  <a:t>3</a:t>
                </a:r>
                <a:endParaRPr lang="en-US" sz="2135" b="1">
                  <a:solidFill>
                    <a:schemeClr val="bg1"/>
                  </a:solidFill>
                  <a:latin typeface="+mn-ea"/>
                </a:endParaRPr>
              </a:p>
            </p:txBody>
          </p:sp>
          <p:sp>
            <p:nvSpPr>
              <p:cNvPr id="94" name="文本框 93"/>
              <p:cNvSpPr txBox="1"/>
              <p:nvPr/>
            </p:nvSpPr>
            <p:spPr>
              <a:xfrm>
                <a:off x="1906823" y="2825052"/>
                <a:ext cx="399383" cy="315278"/>
              </a:xfrm>
              <a:prstGeom prst="rect">
                <a:avLst/>
              </a:prstGeom>
              <a:noFill/>
            </p:spPr>
            <p:txBody>
              <a:bodyPr wrap="square" rtlCol="0">
                <a:spAutoFit/>
              </a:bodyPr>
              <a:lstStyle/>
              <a:p>
                <a:r>
                  <a:rPr lang="en-US" sz="2135" b="1">
                    <a:solidFill>
                      <a:schemeClr val="bg1"/>
                    </a:solidFill>
                    <a:latin typeface="+mn-ea"/>
                  </a:rPr>
                  <a:t>2</a:t>
                </a:r>
                <a:endParaRPr lang="en-US" sz="2135" b="1">
                  <a:solidFill>
                    <a:schemeClr val="bg1"/>
                  </a:solidFill>
                  <a:latin typeface="+mn-ea"/>
                </a:endParaRPr>
              </a:p>
            </p:txBody>
          </p:sp>
          <p:sp>
            <p:nvSpPr>
              <p:cNvPr id="95" name="文本框 94"/>
              <p:cNvSpPr txBox="1"/>
              <p:nvPr/>
            </p:nvSpPr>
            <p:spPr>
              <a:xfrm>
                <a:off x="5712377" y="2824301"/>
                <a:ext cx="399383" cy="315278"/>
              </a:xfrm>
              <a:prstGeom prst="rect">
                <a:avLst/>
              </a:prstGeom>
              <a:noFill/>
            </p:spPr>
            <p:txBody>
              <a:bodyPr wrap="square" rtlCol="0">
                <a:spAutoFit/>
              </a:bodyPr>
              <a:lstStyle/>
              <a:p>
                <a:r>
                  <a:rPr lang="en-US" sz="2135" b="1">
                    <a:solidFill>
                      <a:schemeClr val="bg1"/>
                    </a:solidFill>
                    <a:latin typeface="+mn-ea"/>
                  </a:rPr>
                  <a:t>5</a:t>
                </a:r>
                <a:endParaRPr lang="en-US" sz="2135" b="1">
                  <a:solidFill>
                    <a:schemeClr val="bg1"/>
                  </a:solidFill>
                  <a:latin typeface="+mn-ea"/>
                </a:endParaRPr>
              </a:p>
            </p:txBody>
          </p:sp>
        </p:grpSp>
        <p:sp>
          <p:nvSpPr>
            <p:cNvPr id="39" name="文本框 38"/>
            <p:cNvSpPr txBox="1"/>
            <p:nvPr/>
          </p:nvSpPr>
          <p:spPr>
            <a:xfrm>
              <a:off x="6736939" y="2806744"/>
              <a:ext cx="399383" cy="315278"/>
            </a:xfrm>
            <a:prstGeom prst="rect">
              <a:avLst/>
            </a:prstGeom>
            <a:noFill/>
          </p:spPr>
          <p:txBody>
            <a:bodyPr wrap="square" rtlCol="0">
              <a:spAutoFit/>
            </a:bodyPr>
            <a:lstStyle/>
            <a:p>
              <a:r>
                <a:rPr lang="en-US" sz="2135" b="1">
                  <a:solidFill>
                    <a:schemeClr val="bg1"/>
                  </a:solidFill>
                  <a:latin typeface="+mn-ea"/>
                </a:rPr>
                <a:t>6</a:t>
              </a:r>
              <a:endParaRPr lang="en-US" sz="2135" b="1">
                <a:solidFill>
                  <a:schemeClr val="bg1"/>
                </a:solidFill>
                <a:latin typeface="+mn-ea"/>
              </a:endParaRPr>
            </a:p>
          </p:txBody>
        </p:sp>
      </p:grpSp>
      <p:sp>
        <p:nvSpPr>
          <p:cNvPr id="45" name="TextBox 41"/>
          <p:cNvSpPr>
            <a:spLocks noChangeArrowheads="1"/>
          </p:cNvSpPr>
          <p:nvPr/>
        </p:nvSpPr>
        <p:spPr bwMode="auto">
          <a:xfrm>
            <a:off x="765935" y="894303"/>
            <a:ext cx="545840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5000"/>
              </a:lnSpc>
            </a:pPr>
            <a:r>
              <a:rPr lang="en-US" sz="18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 Main problems and constraints</a:t>
            </a:r>
            <a:endParaRPr lang="en-US" sz="18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62" name="文本框 61"/>
          <p:cNvSpPr txBox="1"/>
          <p:nvPr/>
        </p:nvSpPr>
        <p:spPr>
          <a:xfrm>
            <a:off x="6944067" y="4708945"/>
            <a:ext cx="2330485" cy="1532255"/>
          </a:xfrm>
          <a:prstGeom prst="rect">
            <a:avLst/>
          </a:prstGeom>
          <a:noFill/>
          <a:effectLst/>
        </p:spPr>
        <p:txBody>
          <a:bodyPr wrap="square" rtlCol="0">
            <a:spAutoFit/>
          </a:bodyPr>
          <a:lstStyle/>
          <a:p>
            <a:pPr algn="just">
              <a:lnSpc>
                <a:spcPct val="125000"/>
              </a:lnSpc>
            </a:pPr>
            <a:r>
              <a:rPr lang="en-US" sz="1065" b="1" dirty="0">
                <a:solidFill>
                  <a:srgbClr val="376092"/>
                </a:solidFill>
                <a:latin typeface="Microsoft YaHei" panose="020B0503020204020204" charset="-122"/>
                <a:ea typeface="Microsoft YaHei" panose="020B0503020204020204" charset="-122"/>
              </a:rPr>
              <a:t>The opening of knowledge-intensive service trade is insufficient. </a:t>
            </a:r>
            <a:r>
              <a:rPr lang="en-US" sz="1065" dirty="0">
                <a:latin typeface="Microsoft YaHei" panose="020B0503020204020204" charset="-122"/>
                <a:ea typeface="Microsoft YaHei" panose="020B0503020204020204" charset="-122"/>
              </a:rPr>
              <a:t>There are many restrictions on market access, facilitation of the movement of natural persons and data localization.</a:t>
            </a:r>
            <a:endParaRPr lang="en-US" sz="1065" dirty="0">
              <a:latin typeface="Microsoft YaHei" panose="020B0503020204020204" charset="-122"/>
              <a:ea typeface="Microsoft YaHei" panose="020B0503020204020204" charset="-122"/>
            </a:endParaRPr>
          </a:p>
        </p:txBody>
      </p:sp>
      <p:sp>
        <p:nvSpPr>
          <p:cNvPr id="64" name="文本框 63"/>
          <p:cNvSpPr txBox="1"/>
          <p:nvPr/>
        </p:nvSpPr>
        <p:spPr>
          <a:xfrm>
            <a:off x="9971397" y="4896372"/>
            <a:ext cx="1736165" cy="502920"/>
          </a:xfrm>
          <a:prstGeom prst="rect">
            <a:avLst/>
          </a:prstGeom>
          <a:noFill/>
          <a:effectLst/>
        </p:spPr>
        <p:txBody>
          <a:bodyPr wrap="square" rtlCol="0">
            <a:spAutoFit/>
          </a:bodyPr>
          <a:lstStyle/>
          <a:p>
            <a:pPr>
              <a:lnSpc>
                <a:spcPct val="125000"/>
              </a:lnSpc>
            </a:pPr>
            <a:r>
              <a:rPr lang="en-US" sz="1065" b="1" dirty="0">
                <a:solidFill>
                  <a:srgbClr val="376092"/>
                </a:solidFill>
                <a:latin typeface="Microsoft YaHei" panose="020B0503020204020204" charset="-122"/>
                <a:ea typeface="Microsoft YaHei" panose="020B0503020204020204" charset="-122"/>
              </a:rPr>
              <a:t>The statistical system is not perfect.</a:t>
            </a:r>
            <a:endParaRPr lang="en-US" sz="1065" b="1" dirty="0">
              <a:solidFill>
                <a:srgbClr val="376092"/>
              </a:solidFill>
              <a:latin typeface="Microsoft YaHei" panose="020B0503020204020204" charset="-122"/>
              <a:ea typeface="Microsoft YaHei" panose="020B0503020204020204" charset="-122"/>
            </a:endParaRPr>
          </a:p>
        </p:txBody>
      </p:sp>
      <p:sp>
        <p:nvSpPr>
          <p:cNvPr id="65" name="文本框 6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3"/>
          <p:cNvSpPr>
            <a:spLocks noChangeArrowheads="1"/>
          </p:cNvSpPr>
          <p:nvPr/>
        </p:nvSpPr>
        <p:spPr bwMode="auto">
          <a:xfrm>
            <a:off x="704085" y="969293"/>
            <a:ext cx="7179464" cy="65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sz="2135" b="1" dirty="0">
                <a:solidFill>
                  <a:schemeClr val="accent2">
                    <a:lumMod val="75000"/>
                  </a:schemeClr>
                </a:solidFill>
                <a:latin typeface="Microsoft YaHei" panose="020B0503020204020204" charset="-122"/>
                <a:ea typeface="Microsoft YaHei" panose="020B0503020204020204" charset="-122"/>
              </a:rPr>
              <a:t>IV. New opportunities and major challenges for China's digital trade development</a:t>
            </a:r>
            <a:endParaRPr lang="en-US" sz="2135" b="1" dirty="0">
              <a:solidFill>
                <a:schemeClr val="accent2">
                  <a:lumMod val="75000"/>
                </a:schemeClr>
              </a:solidFill>
              <a:latin typeface="Microsoft YaHei" panose="020B0503020204020204" charset="-122"/>
              <a:ea typeface="Microsoft YaHei" panose="020B0503020204020204" charset="-122"/>
            </a:endParaRPr>
          </a:p>
        </p:txBody>
      </p:sp>
      <p:sp>
        <p:nvSpPr>
          <p:cNvPr id="10" name="TextBox 41"/>
          <p:cNvSpPr>
            <a:spLocks noChangeArrowheads="1"/>
          </p:cNvSpPr>
          <p:nvPr/>
        </p:nvSpPr>
        <p:spPr bwMode="auto">
          <a:xfrm>
            <a:off x="901081" y="1742367"/>
            <a:ext cx="5323256"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r>
              <a:rPr lang="en-US" sz="1600" b="1" dirty="0" err="1">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a:t>
            </a: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Major opportunities</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4" name="TextBox 41"/>
          <p:cNvSpPr>
            <a:spLocks noChangeArrowheads="1"/>
          </p:cNvSpPr>
          <p:nvPr/>
        </p:nvSpPr>
        <p:spPr bwMode="auto">
          <a:xfrm>
            <a:off x="677180" y="2163612"/>
            <a:ext cx="10765163" cy="174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88290">
              <a:lnSpc>
                <a:spcPct val="135000"/>
              </a:lnSpc>
              <a:spcAft>
                <a:spcPts val="300"/>
              </a:spcAft>
            </a:pPr>
            <a:r>
              <a:rPr lang="en-US" sz="1400" b="1" dirty="0">
                <a:solidFill>
                  <a:srgbClr val="376092"/>
                </a:solidFill>
                <a:latin typeface="Microsoft YaHei" panose="020B0503020204020204" charset="-122"/>
                <a:ea typeface="Microsoft YaHei" panose="020B0503020204020204" charset="-122"/>
                <a:sym typeface="Microsoft YaHei" panose="020B0503020204020204" charset="-122"/>
              </a:rPr>
              <a:t>1. Global digital trade will usher in great development and become the main engine of service trade development. </a:t>
            </a: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According to the UNCTAD, global exports of digitally-deliverable services have grown at an average annual rate of 7-8% over the past decade. The application of 5G, big data, cloud computing, AI, blockchain and other new generation information technologies will accelerate the digital transformation of industries and expand the digital scope of service trade. The COVID-19 epidemic has speeded up the development of digital technology innovation and e-commerce. For example, the epidemic has boosted global Internet use and traffic, with traffic from Internet operators increasing by more than 60%.</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1" name="矩形 10"/>
          <p:cNvSpPr/>
          <p:nvPr/>
        </p:nvSpPr>
        <p:spPr>
          <a:xfrm>
            <a:off x="1238512" y="5886555"/>
            <a:ext cx="8819515" cy="297180"/>
          </a:xfrm>
          <a:prstGeom prst="rect">
            <a:avLst/>
          </a:prstGeom>
        </p:spPr>
        <p:txBody>
          <a:bodyPr wrap="none">
            <a:spAutoFit/>
          </a:bodyPr>
          <a:lstStyle/>
          <a:p>
            <a:pPr lvl="0" algn="ctr">
              <a:spcAft>
                <a:spcPts val="0"/>
              </a:spcAft>
            </a:pPr>
            <a:r>
              <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Total trade of global digitally-deliverable services and their proportion in global service trade</a:t>
            </a:r>
            <a:endParaRPr lang="en-US" sz="133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3" name="矩形 12"/>
          <p:cNvSpPr/>
          <p:nvPr/>
        </p:nvSpPr>
        <p:spPr>
          <a:xfrm>
            <a:off x="2413064" y="6173384"/>
            <a:ext cx="6873023" cy="275590"/>
          </a:xfrm>
          <a:prstGeom prst="rect">
            <a:avLst/>
          </a:prstGeom>
        </p:spPr>
        <p:txBody>
          <a:bodyPr wrap="square">
            <a:spAutoFit/>
          </a:bodyPr>
          <a:lstStyle/>
          <a:p>
            <a:pPr>
              <a:spcAft>
                <a:spcPts val="0"/>
              </a:spcAft>
            </a:pPr>
            <a:r>
              <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United Nations Conference on Trade and Development (UNCTAD).</a:t>
            </a:r>
            <a:endPar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1">
            <a:clrChange>
              <a:clrFrom>
                <a:srgbClr val="FFFFFF"/>
              </a:clrFrom>
              <a:clrTo>
                <a:srgbClr val="FFFFFF">
                  <a:alpha val="0"/>
                </a:srgbClr>
              </a:clrTo>
            </a:clrChange>
          </a:blip>
          <a:stretch>
            <a:fillRect/>
          </a:stretch>
        </p:blipFill>
        <p:spPr>
          <a:xfrm>
            <a:off x="2018225" y="3883796"/>
            <a:ext cx="7012123" cy="2085259"/>
          </a:xfrm>
          <a:prstGeom prst="rect">
            <a:avLst/>
          </a:prstGeom>
        </p:spPr>
      </p:pic>
      <p:pic>
        <p:nvPicPr>
          <p:cNvPr id="12" name="图片 11"/>
          <p:cNvPicPr>
            <a:picLocks noChangeAspect="1"/>
          </p:cNvPicPr>
          <p:nvPr/>
        </p:nvPicPr>
        <p:blipFill>
          <a:blip r:embed="rId2">
            <a:clrChange>
              <a:clrFrom>
                <a:srgbClr val="FFFFFF"/>
              </a:clrFrom>
              <a:clrTo>
                <a:srgbClr val="FFFFFF">
                  <a:alpha val="0"/>
                </a:srgbClr>
              </a:clrTo>
            </a:clrChange>
          </a:blip>
          <a:stretch>
            <a:fillRect/>
          </a:stretch>
        </p:blipFill>
        <p:spPr>
          <a:xfrm>
            <a:off x="8910472" y="4741700"/>
            <a:ext cx="3219535" cy="369451"/>
          </a:xfrm>
          <a:prstGeom prst="rect">
            <a:avLst/>
          </a:prstGeom>
        </p:spPr>
      </p:pic>
      <p:sp>
        <p:nvSpPr>
          <p:cNvPr id="15" name="文本框 3"/>
          <p:cNvSpPr txBox="1"/>
          <p:nvPr/>
        </p:nvSpPr>
        <p:spPr>
          <a:xfrm>
            <a:off x="9181223" y="4743117"/>
            <a:ext cx="2498544" cy="177800"/>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35" dirty="0">
                <a:latin typeface="Times New Roman" panose="02020603050405020304" pitchFamily="18" charset="0"/>
                <a:cs typeface="Times New Roman" panose="02020603050405020304" pitchFamily="18" charset="0"/>
              </a:rPr>
              <a:t>Global trade export value in digitally-deliverable services (USD 100 million)</a:t>
            </a:r>
            <a:endParaRPr lang="zh-CN" altLang="en-US" sz="535" dirty="0">
              <a:latin typeface="Times New Roman" panose="02020603050405020304" pitchFamily="18" charset="0"/>
              <a:cs typeface="Times New Roman" panose="02020603050405020304" pitchFamily="18" charset="0"/>
            </a:endParaRPr>
          </a:p>
        </p:txBody>
      </p:sp>
      <p:sp>
        <p:nvSpPr>
          <p:cNvPr id="16" name="文本框 3"/>
          <p:cNvSpPr txBox="1"/>
          <p:nvPr/>
        </p:nvSpPr>
        <p:spPr>
          <a:xfrm>
            <a:off x="9181221" y="4876272"/>
            <a:ext cx="2604377" cy="177800"/>
          </a:xfrm>
          <a:prstGeom prst="rect">
            <a:avLst/>
          </a:prstGeom>
          <a:solidFill>
            <a:srgbClr val="F7F7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35" dirty="0">
                <a:latin typeface="Times New Roman" panose="02020603050405020304" pitchFamily="18" charset="0"/>
                <a:cs typeface="Times New Roman" panose="02020603050405020304" pitchFamily="18" charset="0"/>
              </a:rPr>
              <a:t>Proportion of global trade in digitally-deliverable services in global trade in services (%)</a:t>
            </a:r>
            <a:endParaRPr lang="zh-CN" altLang="en-US" sz="535"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7"/>
          <p:cNvSpPr>
            <a:spLocks noChangeArrowheads="1"/>
          </p:cNvSpPr>
          <p:nvPr/>
        </p:nvSpPr>
        <p:spPr bwMode="auto">
          <a:xfrm>
            <a:off x="651253" y="2332528"/>
            <a:ext cx="4854273" cy="217614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indent="396240" algn="just">
              <a:lnSpc>
                <a:spcPct val="130000"/>
              </a:lnSpc>
              <a:buNone/>
            </a:pPr>
            <a:r>
              <a:rPr lang="en-US" sz="1465" dirty="0">
                <a:solidFill>
                  <a:schemeClr val="tx1">
                    <a:lumMod val="75000"/>
                    <a:lumOff val="25000"/>
                  </a:schemeClr>
                </a:solidFill>
              </a:rPr>
              <a:t>The wide application of digital technology will vigorously promote the scale of digital industry. A number of industrial digital application demonstration industries such as smart port, smart mine, smart grid, smart factory, smart education, smart healthcare, smart agriculture, smart community and e-government have emerged.</a:t>
            </a:r>
            <a:endParaRPr lang="en-US" sz="1465" dirty="0">
              <a:solidFill>
                <a:schemeClr val="tx1">
                  <a:lumMod val="75000"/>
                  <a:lumOff val="25000"/>
                </a:schemeClr>
              </a:solidFill>
            </a:endParaRPr>
          </a:p>
        </p:txBody>
      </p:sp>
      <p:sp>
        <p:nvSpPr>
          <p:cNvPr id="23" name="矩形 47"/>
          <p:cNvSpPr>
            <a:spLocks noChangeArrowheads="1"/>
          </p:cNvSpPr>
          <p:nvPr/>
        </p:nvSpPr>
        <p:spPr bwMode="auto">
          <a:xfrm>
            <a:off x="6226875" y="2121651"/>
            <a:ext cx="5586276" cy="217614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indent="396240" algn="just">
              <a:lnSpc>
                <a:spcPct val="130000"/>
              </a:lnSpc>
              <a:buNone/>
            </a:pPr>
            <a:r>
              <a:rPr lang="en-US" sz="1465" dirty="0">
                <a:solidFill>
                  <a:schemeClr val="tx1">
                    <a:lumMod val="75000"/>
                    <a:lumOff val="25000"/>
                  </a:schemeClr>
                </a:solidFill>
              </a:rPr>
              <a:t>The construction of the "Digital Silk Road" will improve the level of digital infrastructure in B&amp;R developing countries, narrow the digital divide, so as to open up a huge market for digital enterprises in China. By January 2021, China had signed 205 the “Belt and Road” cooperation documents with 171 countries and international organizations.</a:t>
            </a:r>
            <a:endParaRPr lang="en-US" sz="1465" dirty="0">
              <a:solidFill>
                <a:schemeClr val="tx1">
                  <a:lumMod val="75000"/>
                  <a:lumOff val="25000"/>
                </a:schemeClr>
              </a:solidFill>
            </a:endParaRPr>
          </a:p>
        </p:txBody>
      </p:sp>
      <p:sp>
        <p:nvSpPr>
          <p:cNvPr id="47" name="文本框 46"/>
          <p:cNvSpPr txBox="1"/>
          <p:nvPr/>
        </p:nvSpPr>
        <p:spPr>
          <a:xfrm>
            <a:off x="1499203" y="1291543"/>
            <a:ext cx="3431881" cy="864624"/>
          </a:xfrm>
          <a:prstGeom prst="roundRect">
            <a:avLst/>
          </a:prstGeom>
          <a:noFill/>
          <a:ln>
            <a:solidFill>
              <a:schemeClr val="accent1"/>
            </a:solidFill>
          </a:ln>
        </p:spPr>
        <p:txBody>
          <a:bodyPr wrap="square">
            <a:spAutoFit/>
          </a:bodyPr>
          <a:lstStyle/>
          <a:p>
            <a:pPr algn="just">
              <a:spcBef>
                <a:spcPts val="300"/>
              </a:spcBef>
            </a:pPr>
            <a:r>
              <a:rPr lang="en-US" sz="1400" b="1" dirty="0">
                <a:solidFill>
                  <a:schemeClr val="accent1">
                    <a:lumMod val="75000"/>
                  </a:schemeClr>
                </a:solidFill>
                <a:latin typeface="+mn-ea"/>
              </a:rPr>
              <a:t>2. China's digital industrialization, </a:t>
            </a:r>
            <a:endParaRPr lang="en-US" sz="1400" b="1" dirty="0">
              <a:solidFill>
                <a:schemeClr val="accent1">
                  <a:lumMod val="75000"/>
                </a:schemeClr>
              </a:solidFill>
              <a:latin typeface="+mn-ea"/>
            </a:endParaRPr>
          </a:p>
          <a:p>
            <a:pPr algn="just">
              <a:spcBef>
                <a:spcPts val="300"/>
              </a:spcBef>
            </a:pPr>
            <a:r>
              <a:rPr lang="en-US" sz="1400" b="1" dirty="0">
                <a:solidFill>
                  <a:schemeClr val="accent1">
                    <a:lumMod val="75000"/>
                  </a:schemeClr>
                </a:solidFill>
                <a:latin typeface="+mn-ea"/>
              </a:rPr>
              <a:t>and industrial digitalization leave broad space for development.</a:t>
            </a:r>
            <a:endParaRPr lang="en-US" sz="1400" b="1" dirty="0">
              <a:solidFill>
                <a:schemeClr val="accent1">
                  <a:lumMod val="75000"/>
                </a:schemeClr>
              </a:solidFill>
              <a:latin typeface="+mn-ea"/>
            </a:endParaRPr>
          </a:p>
        </p:txBody>
      </p:sp>
      <p:sp>
        <p:nvSpPr>
          <p:cNvPr id="50" name="文本框 49"/>
          <p:cNvSpPr txBox="1"/>
          <p:nvPr/>
        </p:nvSpPr>
        <p:spPr>
          <a:xfrm>
            <a:off x="6332693" y="1395869"/>
            <a:ext cx="5187321" cy="584028"/>
          </a:xfrm>
          <a:prstGeom prst="roundRect">
            <a:avLst/>
          </a:prstGeom>
          <a:noFill/>
          <a:ln>
            <a:solidFill>
              <a:schemeClr val="accent1"/>
            </a:solidFill>
          </a:ln>
        </p:spPr>
        <p:txBody>
          <a:bodyPr wrap="square">
            <a:spAutoFit/>
          </a:bodyPr>
          <a:lstStyle/>
          <a:p>
            <a:pPr algn="just"/>
            <a:r>
              <a:rPr lang="en-US" sz="1400" b="1" dirty="0">
                <a:solidFill>
                  <a:schemeClr val="accent1">
                    <a:lumMod val="75000"/>
                  </a:schemeClr>
                </a:solidFill>
                <a:latin typeface="+mn-ea"/>
              </a:rPr>
              <a:t> 3. Countries along the "the Belt and Road" (B&amp;R countries) show great market potential.</a:t>
            </a:r>
            <a:endParaRPr lang="en-US" sz="1400" b="1" dirty="0">
              <a:solidFill>
                <a:schemeClr val="accent1">
                  <a:lumMod val="75000"/>
                </a:schemeClr>
              </a:solidFill>
              <a:latin typeface="+mn-ea"/>
            </a:endParaRPr>
          </a:p>
        </p:txBody>
      </p:sp>
      <p:cxnSp>
        <p:nvCxnSpPr>
          <p:cNvPr id="62" name="直接连接符 61"/>
          <p:cNvCxnSpPr/>
          <p:nvPr/>
        </p:nvCxnSpPr>
        <p:spPr>
          <a:xfrm>
            <a:off x="5866200" y="1291543"/>
            <a:ext cx="0" cy="483794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04" y="4575443"/>
            <a:ext cx="4572688" cy="16101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2324" y="4404171"/>
            <a:ext cx="2548423" cy="19113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8313" y="4404171"/>
            <a:ext cx="2558040" cy="191131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41"/>
          <p:cNvSpPr>
            <a:spLocks noChangeArrowheads="1"/>
          </p:cNvSpPr>
          <p:nvPr/>
        </p:nvSpPr>
        <p:spPr bwMode="auto">
          <a:xfrm>
            <a:off x="839547" y="1040936"/>
            <a:ext cx="6454989" cy="40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18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 Increasing major challenges</a:t>
            </a:r>
            <a:endParaRPr lang="en-US" sz="18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9" name="矩形 47"/>
          <p:cNvSpPr>
            <a:spLocks noChangeArrowheads="1"/>
          </p:cNvSpPr>
          <p:nvPr/>
        </p:nvSpPr>
        <p:spPr bwMode="auto">
          <a:xfrm>
            <a:off x="728765" y="1541063"/>
            <a:ext cx="8006528" cy="76009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indent="360045" algn="just">
              <a:lnSpc>
                <a:spcPct val="130000"/>
              </a:lnSpc>
              <a:spcBef>
                <a:spcPts val="600"/>
              </a:spcBef>
              <a:buNone/>
            </a:pPr>
            <a:r>
              <a:rPr lang="en-US" sz="1600" b="1" dirty="0">
                <a:solidFill>
                  <a:schemeClr val="tx1">
                    <a:lumMod val="75000"/>
                    <a:lumOff val="25000"/>
                  </a:schemeClr>
                </a:solidFill>
              </a:rPr>
              <a:t>1. Digital trade rules will become the focus of global trade rule reconstruction and competition in the future. </a:t>
            </a:r>
            <a:endParaRPr lang="en-US" sz="1600" b="1" dirty="0">
              <a:solidFill>
                <a:schemeClr val="tx1">
                  <a:lumMod val="75000"/>
                  <a:lumOff val="25000"/>
                </a:schemeClr>
              </a:solidFill>
            </a:endParaRPr>
          </a:p>
        </p:txBody>
      </p:sp>
      <p:sp>
        <p:nvSpPr>
          <p:cNvPr id="11" name="文本框 10"/>
          <p:cNvSpPr txBox="1"/>
          <p:nvPr/>
        </p:nvSpPr>
        <p:spPr>
          <a:xfrm>
            <a:off x="936789" y="2577860"/>
            <a:ext cx="8238207" cy="1209675"/>
          </a:xfrm>
          <a:prstGeom prst="rect">
            <a:avLst/>
          </a:prstGeom>
          <a:noFill/>
        </p:spPr>
        <p:txBody>
          <a:bodyPr wrap="square">
            <a:spAutoFit/>
          </a:bodyPr>
          <a:lstStyle/>
          <a:p>
            <a:pPr marL="285750" indent="-285750" algn="just">
              <a:lnSpc>
                <a:spcPct val="130000"/>
              </a:lnSpc>
              <a:buClr>
                <a:schemeClr val="accent1"/>
              </a:buClr>
              <a:buFont typeface="Wingdings" panose="05000000000000000000" pitchFamily="2" charset="2"/>
              <a:buChar char="ü"/>
            </a:pPr>
            <a:r>
              <a:rPr lang="en-US" sz="1400" b="1" dirty="0">
                <a:solidFill>
                  <a:srgbClr val="376092"/>
                </a:solidFill>
                <a:latin typeface="Microsoft YaHei" panose="020B0503020204020204" charset="-122"/>
                <a:ea typeface="Microsoft YaHei" panose="020B0503020204020204" charset="-122"/>
              </a:rPr>
              <a:t>First, digital trade rules have become an important topic in bilateral and multilateral trade negotiations. </a:t>
            </a:r>
            <a:r>
              <a:rPr lang="en-US" sz="1400" dirty="0">
                <a:solidFill>
                  <a:schemeClr val="tx1">
                    <a:lumMod val="75000"/>
                    <a:lumOff val="25000"/>
                  </a:schemeClr>
                </a:solidFill>
                <a:latin typeface="Microsoft YaHei" panose="020B0503020204020204" charset="-122"/>
                <a:ea typeface="Microsoft YaHei" panose="020B0503020204020204" charset="-122"/>
              </a:rPr>
              <a:t>According to the statistics of WTO, among the 286 regional trade agreements that came into effect in August 2018 and were notified to WTO, 217 agreements include clauses related to digital technology.</a:t>
            </a:r>
            <a:endParaRPr lang="en-US" sz="1400" dirty="0">
              <a:solidFill>
                <a:schemeClr val="tx1">
                  <a:lumMod val="75000"/>
                  <a:lumOff val="25000"/>
                </a:schemeClr>
              </a:solidFill>
              <a:latin typeface="Microsoft YaHei" panose="020B0503020204020204" charset="-122"/>
              <a:ea typeface="Microsoft YaHei" panose="020B0503020204020204" charset="-122"/>
            </a:endParaRPr>
          </a:p>
        </p:txBody>
      </p:sp>
      <p:sp>
        <p:nvSpPr>
          <p:cNvPr id="14" name="文本框 13"/>
          <p:cNvSpPr txBox="1"/>
          <p:nvPr/>
        </p:nvSpPr>
        <p:spPr>
          <a:xfrm>
            <a:off x="936789" y="4046668"/>
            <a:ext cx="8550971" cy="1768475"/>
          </a:xfrm>
          <a:prstGeom prst="rect">
            <a:avLst/>
          </a:prstGeom>
          <a:noFill/>
        </p:spPr>
        <p:txBody>
          <a:bodyPr wrap="square">
            <a:spAutoFit/>
          </a:bodyPr>
          <a:lstStyle/>
          <a:p>
            <a:pPr marL="285750" indent="-285750" algn="just">
              <a:lnSpc>
                <a:spcPct val="130000"/>
              </a:lnSpc>
              <a:buClr>
                <a:schemeClr val="accent1"/>
              </a:buClr>
              <a:buFont typeface="Wingdings" panose="05000000000000000000" pitchFamily="2" charset="2"/>
              <a:buChar char="ü"/>
            </a:pPr>
            <a:r>
              <a:rPr lang="en-US" sz="1400" b="1" dirty="0">
                <a:solidFill>
                  <a:srgbClr val="376092"/>
                </a:solidFill>
                <a:latin typeface="Microsoft YaHei" panose="020B0503020204020204" charset="-122"/>
                <a:ea typeface="Microsoft YaHei" panose="020B0503020204020204" charset="-122"/>
              </a:rPr>
              <a:t>Second, global digital trade rules and digital governance are fragmented. </a:t>
            </a:r>
            <a:r>
              <a:rPr lang="en-US" sz="1400" dirty="0">
                <a:solidFill>
                  <a:schemeClr val="tx1">
                    <a:lumMod val="75000"/>
                    <a:lumOff val="25000"/>
                  </a:schemeClr>
                </a:solidFill>
                <a:latin typeface="Microsoft YaHei" panose="020B0503020204020204" charset="-122"/>
                <a:ea typeface="Microsoft YaHei" panose="020B0503020204020204" charset="-122"/>
              </a:rPr>
              <a:t>Due to the differences of digital economy development stages, institutional systems and cultural concepts among countries, the global lack of unified digital governance rules will aggravate the digital divide and the imbalance of digital trade on important issues such as cross-border data flow, platform competition, platform responsibility, digital tax levying, digital currency, AI ethics and network digital security.</a:t>
            </a:r>
            <a:endParaRPr lang="en-US" sz="1400" dirty="0">
              <a:solidFill>
                <a:schemeClr val="tx1">
                  <a:lumMod val="75000"/>
                  <a:lumOff val="25000"/>
                </a:schemeClr>
              </a:solidFill>
              <a:latin typeface="Microsoft YaHei" panose="020B0503020204020204" charset="-122"/>
              <a:ea typeface="Microsoft YaHei" panose="020B0503020204020204" charset="-122"/>
            </a:endParaRPr>
          </a:p>
        </p:txBody>
      </p:sp>
      <p:pic>
        <p:nvPicPr>
          <p:cNvPr id="7" name="Picture 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7027" y="2032856"/>
            <a:ext cx="2106208" cy="15569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tugas kelompok emailkan di faniri4education@gmail.com</a:t>
            </a:r>
            <a:br>
              <a:rPr lang="en-US"/>
            </a:br>
            <a:r>
              <a:rPr lang="en-US"/>
              <a:t>tulis nama anggota dan tugas setiap anggota</a:t>
            </a:r>
            <a:endParaRPr lang="en-US"/>
          </a:p>
        </p:txBody>
      </p:sp>
      <p:sp>
        <p:nvSpPr>
          <p:cNvPr id="3" name="Content Placeholder 2"/>
          <p:cNvSpPr>
            <a:spLocks noGrp="1"/>
          </p:cNvSpPr>
          <p:nvPr>
            <p:ph idx="1"/>
          </p:nvPr>
        </p:nvSpPr>
        <p:spPr/>
        <p:txBody>
          <a:bodyPr/>
          <a:p>
            <a:pPr marL="0" indent="0">
              <a:buNone/>
            </a:pPr>
            <a:r>
              <a:rPr lang="en-US"/>
              <a:t>buatlah salah satu  contoh penerapan KTI di aplikasi industri dan jelaskan</a:t>
            </a:r>
            <a:endParaRPr lang="en-US"/>
          </a:p>
          <a:p>
            <a:pPr marL="0" indent="0">
              <a:buNone/>
            </a:pPr>
            <a:r>
              <a:rPr lang="en-US" dirty="0">
                <a:solidFill>
                  <a:schemeClr val="tx1">
                    <a:lumMod val="75000"/>
                    <a:lumOff val="25000"/>
                  </a:schemeClr>
                </a:solidFill>
                <a:latin typeface="+mj-ea"/>
                <a:ea typeface="+mj-ea"/>
                <a:sym typeface="+mn-ea"/>
              </a:rPr>
              <a:t>online office, education, entertainment, medical care, exhibition, mobile payment, </a:t>
            </a:r>
            <a:r>
              <a:rPr lang="en-US" dirty="0">
                <a:solidFill>
                  <a:schemeClr val="tx1">
                    <a:lumMod val="75000"/>
                    <a:lumOff val="25000"/>
                  </a:schemeClr>
                </a:solidFill>
                <a:latin typeface="+mj-ea"/>
                <a:ea typeface="+mj-ea"/>
                <a:sym typeface="+mn-ea"/>
              </a:rPr>
              <a:t>culture, sport.</a:t>
            </a:r>
            <a:endParaRPr lang="en-US"/>
          </a:p>
          <a:p>
            <a:pPr marL="0" indent="0">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61505" y="942700"/>
            <a:ext cx="11124339" cy="1706880"/>
          </a:xfrm>
          <a:prstGeom prst="rect">
            <a:avLst/>
          </a:prstGeom>
          <a:noFill/>
        </p:spPr>
        <p:txBody>
          <a:bodyPr wrap="square">
            <a:spAutoFit/>
          </a:bodyPr>
          <a:lstStyle/>
          <a:p>
            <a:pPr marL="285750" indent="-285750">
              <a:lnSpc>
                <a:spcPct val="125000"/>
              </a:lnSpc>
              <a:buClr>
                <a:schemeClr val="accent1"/>
              </a:buClr>
              <a:buFont typeface="Wingdings" panose="05000000000000000000" pitchFamily="2" charset="2"/>
              <a:buChar char="ü"/>
            </a:pPr>
            <a:r>
              <a:rPr lang="en-US" sz="1400" b="1" dirty="0">
                <a:solidFill>
                  <a:srgbClr val="376092"/>
                </a:solidFill>
                <a:latin typeface="Microsoft YaHei" panose="020B0503020204020204" charset="-122"/>
                <a:ea typeface="Microsoft YaHei" panose="020B0503020204020204" charset="-122"/>
              </a:rPr>
              <a:t>Third, digital trade rules have become an important part of the construction of high-standard international economic and trade rules. </a:t>
            </a:r>
            <a:r>
              <a:rPr lang="en-US" sz="1400" dirty="0">
                <a:latin typeface="Microsoft YaHei" panose="020B0503020204020204" charset="-122"/>
                <a:ea typeface="Microsoft YaHei" panose="020B0503020204020204" charset="-122"/>
              </a:rPr>
              <a:t>Developed countries such as the US, the EU and Japan are taking the lead in making rules, trying to continuously occupy the commanding heights of future competition. </a:t>
            </a:r>
            <a:r>
              <a:rPr lang="en-US" sz="1400" dirty="0">
                <a:solidFill>
                  <a:schemeClr val="tx1">
                    <a:lumMod val="75000"/>
                    <a:lumOff val="25000"/>
                  </a:schemeClr>
                </a:solidFill>
                <a:latin typeface="Microsoft YaHei" panose="020B0503020204020204" charset="-122"/>
                <a:ea typeface="Microsoft YaHei" panose="020B0503020204020204" charset="-122"/>
              </a:rPr>
              <a:t>Free trade agreements such as the United States–Mexico–Canada Agreement (USMCA), EU-Japan Economic Partnership Agreement (EU-Japan EPA), U.S.-Japan Digital Trade Agreement and Comprehensive and Progressive Agreement for Trans-Pacific Partnership (CPTPP), which have been signed since 2018, embody high-standard rules dominated by developed countries.</a:t>
            </a:r>
            <a:endParaRPr lang="en-US" sz="1400" dirty="0">
              <a:solidFill>
                <a:schemeClr val="tx1">
                  <a:lumMod val="75000"/>
                  <a:lumOff val="25000"/>
                </a:schemeClr>
              </a:solidFill>
              <a:latin typeface="Microsoft YaHei" panose="020B0503020204020204" charset="-122"/>
              <a:ea typeface="Microsoft YaHei" panose="020B0503020204020204" charset="-122"/>
            </a:endParaRPr>
          </a:p>
        </p:txBody>
      </p:sp>
      <p:graphicFrame>
        <p:nvGraphicFramePr>
          <p:cNvPr id="2" name="表格 1"/>
          <p:cNvGraphicFramePr>
            <a:graphicFrameLocks noGrp="1"/>
          </p:cNvGraphicFramePr>
          <p:nvPr/>
        </p:nvGraphicFramePr>
        <p:xfrm>
          <a:off x="1480948" y="2978305"/>
          <a:ext cx="8961120" cy="3347085"/>
        </p:xfrm>
        <a:graphic>
          <a:graphicData uri="http://schemas.openxmlformats.org/drawingml/2006/table">
            <a:tbl>
              <a:tblPr firstRow="1" firstCol="1" bandRow="1">
                <a:tableStyleId>{5C22544A-7EE6-4342-B048-85BDC9FD1C3A}</a:tableStyleId>
              </a:tblPr>
              <a:tblGrid>
                <a:gridCol w="2190115"/>
                <a:gridCol w="771525"/>
                <a:gridCol w="2969260"/>
                <a:gridCol w="1287780"/>
                <a:gridCol w="1742440"/>
              </a:tblGrid>
              <a:tr h="256540">
                <a:tc>
                  <a:txBody>
                    <a:bodyPr/>
                    <a:lstStyle/>
                    <a:p>
                      <a:pPr algn="ctr"/>
                      <a:r>
                        <a:rPr lang="en-US" sz="935" dirty="0">
                          <a:latin typeface="+mn-ea"/>
                          <a:ea typeface="+mn-ea"/>
                        </a:rPr>
                        <a:t>Clauses</a:t>
                      </a:r>
                      <a:endParaRPr lang="en-US" sz="935" dirty="0">
                        <a:latin typeface="+mn-ea"/>
                        <a:ea typeface="+mn-ea"/>
                      </a:endParaRPr>
                    </a:p>
                  </a:txBody>
                  <a:tcPr marL="81146" marR="81146"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935">
                          <a:latin typeface="+mn-ea"/>
                          <a:ea typeface="+mn-ea"/>
                        </a:rPr>
                        <a:t>RCEP</a:t>
                      </a:r>
                      <a:endParaRPr lang="en-US" sz="935">
                        <a:latin typeface="+mn-ea"/>
                        <a:ea typeface="+mn-ea"/>
                      </a:endParaRPr>
                    </a:p>
                  </a:txBody>
                  <a:tcPr marL="81146" marR="81146"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935">
                          <a:latin typeface="+mn-ea"/>
                          <a:ea typeface="+mn-ea"/>
                        </a:rPr>
                        <a:t>CPTPP</a:t>
                      </a:r>
                      <a:endParaRPr lang="en-US" sz="935">
                        <a:latin typeface="+mn-ea"/>
                        <a:ea typeface="+mn-ea"/>
                      </a:endParaRPr>
                    </a:p>
                  </a:txBody>
                  <a:tcPr marL="81146" marR="81146"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935">
                          <a:latin typeface="+mn-ea"/>
                          <a:ea typeface="+mn-ea"/>
                        </a:rPr>
                        <a:t>USMCA</a:t>
                      </a:r>
                      <a:endParaRPr lang="en-US" sz="935">
                        <a:latin typeface="+mn-ea"/>
                        <a:ea typeface="+mn-ea"/>
                      </a:endParaRPr>
                    </a:p>
                  </a:txBody>
                  <a:tcPr marL="81146" marR="81146"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935">
                          <a:latin typeface="+mn-ea"/>
                          <a:ea typeface="+mn-ea"/>
                        </a:rPr>
                        <a:t>EU-JAPAN EPA</a:t>
                      </a:r>
                      <a:endParaRPr lang="en-US" sz="935">
                        <a:latin typeface="+mn-ea"/>
                        <a:ea typeface="+mn-ea"/>
                      </a:endParaRPr>
                    </a:p>
                  </a:txBody>
                  <a:tcPr marL="81146" marR="81146"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689610">
                <a:tc>
                  <a:txBody>
                    <a:bodyPr/>
                    <a:lstStyle/>
                    <a:p>
                      <a:pPr algn="ctr"/>
                      <a:r>
                        <a:rPr lang="en-US" sz="800">
                          <a:solidFill>
                            <a:schemeClr val="tx1">
                              <a:lumMod val="75000"/>
                              <a:lumOff val="25000"/>
                            </a:schemeClr>
                          </a:solidFill>
                          <a:latin typeface="+mn-ea"/>
                          <a:ea typeface="+mn-ea"/>
                        </a:rPr>
                        <a:t>Definition of digital product</a:t>
                      </a:r>
                      <a:endParaRPr lang="en-US" sz="800">
                        <a:solidFill>
                          <a:schemeClr val="tx1">
                            <a:lumMod val="75000"/>
                            <a:lumOff val="25000"/>
                          </a:schemeClr>
                        </a:solidFill>
                        <a:latin typeface="+mn-ea"/>
                        <a:ea typeface="+mn-ea"/>
                      </a:endParaRPr>
                    </a:p>
                  </a:txBody>
                  <a:tcPr marL="81146" marR="81146"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0D8E8"/>
                    </a:solidFill>
                  </a:tcPr>
                </a:tc>
                <a:tc>
                  <a:txBody>
                    <a:bodyPr/>
                    <a:lstStyle/>
                    <a:p>
                      <a:pPr algn="l" rtl="0"/>
                      <a:endParaRPr lang="zh-CN" sz="935" kern="100" dirty="0">
                        <a:effectLst/>
                        <a:latin typeface="+mn-ea"/>
                        <a:ea typeface="+mn-ea"/>
                      </a:endParaRPr>
                    </a:p>
                  </a:txBody>
                  <a:tcPr marL="81146" marR="81146"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800">
                          <a:highlight>
                            <a:srgbClr val="FFFF00"/>
                          </a:highlight>
                          <a:latin typeface="+mn-ea"/>
                          <a:ea typeface="+mn-ea"/>
                        </a:rPr>
                        <a:t>Computer programs, texts, videos, images, audio recordings, or other products that are digitally encoded, produced, used for commercial sales or distribution and can be transmitted electronically.</a:t>
                      </a:r>
                      <a:endParaRPr lang="en-US" sz="800">
                        <a:highlight>
                          <a:srgbClr val="FFFF00"/>
                        </a:highlight>
                        <a:latin typeface="+mn-ea"/>
                        <a:ea typeface="+mn-ea"/>
                      </a:endParaRPr>
                    </a:p>
                  </a:txBody>
                  <a:tcPr marL="81146" marR="81146"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800">
                          <a:latin typeface="+mn-ea"/>
                          <a:ea typeface="+mn-ea"/>
                        </a:rPr>
                        <a:t>Same as CPTPP</a:t>
                      </a:r>
                      <a:endParaRPr lang="en-US" sz="800">
                        <a:latin typeface="+mn-ea"/>
                        <a:ea typeface="+mn-ea"/>
                      </a:endParaRPr>
                    </a:p>
                  </a:txBody>
                  <a:tcPr marL="81146" marR="81146"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rtl="0"/>
                      <a:endParaRPr lang="zh-CN" sz="935" kern="100">
                        <a:effectLst/>
                        <a:latin typeface="+mn-ea"/>
                        <a:ea typeface="+mn-ea"/>
                      </a:endParaRPr>
                    </a:p>
                  </a:txBody>
                  <a:tcPr marL="81146" marR="81146"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231775">
                <a:tc>
                  <a:txBody>
                    <a:bodyPr/>
                    <a:lstStyle/>
                    <a:p>
                      <a:pPr algn="ctr"/>
                      <a:r>
                        <a:rPr lang="en-US" sz="800">
                          <a:solidFill>
                            <a:schemeClr val="tx1">
                              <a:lumMod val="75000"/>
                              <a:lumOff val="25000"/>
                            </a:schemeClr>
                          </a:solidFill>
                          <a:latin typeface="+mn-ea"/>
                          <a:ea typeface="+mn-ea"/>
                        </a:rPr>
                        <a:t>Zero-tariff</a:t>
                      </a:r>
                      <a:endParaRPr lang="en-US" sz="800">
                        <a:solidFill>
                          <a:schemeClr val="tx1">
                            <a:lumMod val="75000"/>
                            <a:lumOff val="25000"/>
                          </a:schemeClr>
                        </a:solidFill>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5590">
                <a:tc>
                  <a:txBody>
                    <a:bodyPr/>
                    <a:lstStyle/>
                    <a:p>
                      <a:pPr algn="ctr"/>
                      <a:r>
                        <a:rPr lang="en-US" sz="800">
                          <a:solidFill>
                            <a:schemeClr val="tx1">
                              <a:lumMod val="75000"/>
                              <a:lumOff val="25000"/>
                            </a:schemeClr>
                          </a:solidFill>
                          <a:latin typeface="+mn-ea"/>
                          <a:ea typeface="+mn-ea"/>
                        </a:rPr>
                        <a:t>Non-discriminatory treatment of digital products</a:t>
                      </a:r>
                      <a:endParaRPr lang="en-US" sz="800">
                        <a:solidFill>
                          <a:schemeClr val="tx1">
                            <a:lumMod val="75000"/>
                            <a:lumOff val="25000"/>
                          </a:schemeClr>
                        </a:solidFill>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l" rtl="0"/>
                      <a:endParaRPr lang="zh-CN" sz="935" kern="100" dirty="0">
                        <a:effectLst/>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rtl="0"/>
                      <a:endParaRPr lang="zh-CN" sz="935" kern="100" dirty="0">
                        <a:effectLst/>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14020">
                <a:tc>
                  <a:txBody>
                    <a:bodyPr/>
                    <a:lstStyle/>
                    <a:p>
                      <a:pPr algn="ctr"/>
                      <a:r>
                        <a:rPr lang="en-US" sz="800">
                          <a:solidFill>
                            <a:schemeClr val="tx1">
                              <a:lumMod val="75000"/>
                              <a:lumOff val="25000"/>
                            </a:schemeClr>
                          </a:solidFill>
                          <a:latin typeface="+mn-ea"/>
                          <a:ea typeface="+mn-ea"/>
                        </a:rPr>
                        <a:t>Legal effect of electronic authentication and electronic signature</a:t>
                      </a:r>
                      <a:endParaRPr lang="en-US" sz="800">
                        <a:solidFill>
                          <a:schemeClr val="tx1">
                            <a:lumMod val="75000"/>
                            <a:lumOff val="25000"/>
                          </a:schemeClr>
                        </a:solidFill>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31775">
                <a:tc>
                  <a:txBody>
                    <a:bodyPr/>
                    <a:lstStyle/>
                    <a:p>
                      <a:pPr algn="ctr"/>
                      <a:r>
                        <a:rPr lang="en-US" sz="800">
                          <a:solidFill>
                            <a:schemeClr val="tx1">
                              <a:lumMod val="75000"/>
                              <a:lumOff val="25000"/>
                            </a:schemeClr>
                          </a:solidFill>
                          <a:latin typeface="+mn-ea"/>
                          <a:ea typeface="+mn-ea"/>
                        </a:rPr>
                        <a:t>Personal privacy protection</a:t>
                      </a:r>
                      <a:endParaRPr lang="en-US" sz="800">
                        <a:solidFill>
                          <a:schemeClr val="tx1">
                            <a:lumMod val="75000"/>
                            <a:lumOff val="25000"/>
                          </a:schemeClr>
                        </a:solidFill>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935">
                          <a:latin typeface="+mn-ea"/>
                          <a:ea typeface="+mn-ea"/>
                        </a:rPr>
                        <a:t>√</a:t>
                      </a:r>
                      <a:endParaRPr lang="en-US" sz="935">
                        <a:latin typeface="+mn-ea"/>
                        <a:ea typeface="+mn-ea"/>
                      </a:endParaRPr>
                    </a:p>
                  </a:txBody>
                  <a:tcPr marL="81146" marR="81146"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6225">
                <a:tc>
                  <a:txBody>
                    <a:bodyPr/>
                    <a:lstStyle/>
                    <a:p>
                      <a:pPr algn="ctr"/>
                      <a:r>
                        <a:rPr lang="en-US" sz="800" b="1">
                          <a:solidFill>
                            <a:schemeClr val="tx1">
                              <a:lumMod val="75000"/>
                              <a:lumOff val="25000"/>
                            </a:schemeClr>
                          </a:solidFill>
                          <a:latin typeface="+mn-ea"/>
                          <a:ea typeface="+mn-ea"/>
                          <a:cs typeface="SimSun" panose="02010600030101010101" pitchFamily="2" charset="-122"/>
                        </a:rPr>
                        <a:t>Encouragement of paperless trade</a:t>
                      </a:r>
                      <a:endParaRPr lang="en-US" sz="800" b="1">
                        <a:solidFill>
                          <a:schemeClr val="tx1">
                            <a:lumMod val="75000"/>
                            <a:lumOff val="25000"/>
                          </a:schemeClr>
                        </a:solidFill>
                        <a:latin typeface="+mn-ea"/>
                        <a:ea typeface="+mn-ea"/>
                        <a:cs typeface="SimSun" panose="02010600030101010101" pitchFamily="2" charset="-122"/>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rtl="0"/>
                      <a:endParaRPr lang="zh-CN" sz="800" kern="100">
                        <a:solidFill>
                          <a:schemeClr val="tx1">
                            <a:lumMod val="75000"/>
                            <a:lumOff val="25000"/>
                          </a:schemeClr>
                        </a:solidFill>
                        <a:effectLst/>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5590">
                <a:tc>
                  <a:txBody>
                    <a:bodyPr/>
                    <a:lstStyle/>
                    <a:p>
                      <a:pPr algn="ctr"/>
                      <a:r>
                        <a:rPr lang="en-US" sz="800" b="1">
                          <a:solidFill>
                            <a:schemeClr val="tx1">
                              <a:lumMod val="75000"/>
                              <a:lumOff val="25000"/>
                            </a:schemeClr>
                          </a:solidFill>
                          <a:latin typeface="+mn-ea"/>
                          <a:ea typeface="+mn-ea"/>
                          <a:cs typeface="SimSun" panose="02010600030101010101" pitchFamily="2" charset="-122"/>
                        </a:rPr>
                        <a:t>Free flow of cross-border data</a:t>
                      </a:r>
                      <a:endParaRPr lang="en-US" sz="800" b="1">
                        <a:solidFill>
                          <a:schemeClr val="tx1">
                            <a:lumMod val="75000"/>
                            <a:lumOff val="25000"/>
                          </a:schemeClr>
                        </a:solidFill>
                        <a:latin typeface="+mn-ea"/>
                        <a:ea typeface="+mn-ea"/>
                        <a:cs typeface="SimSun" panose="02010600030101010101" pitchFamily="2" charset="-122"/>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31775">
                <a:tc>
                  <a:txBody>
                    <a:bodyPr/>
                    <a:lstStyle/>
                    <a:p>
                      <a:pPr algn="ctr"/>
                      <a:r>
                        <a:rPr lang="en-US" sz="800" b="1">
                          <a:solidFill>
                            <a:schemeClr val="tx1">
                              <a:lumMod val="75000"/>
                              <a:lumOff val="25000"/>
                            </a:schemeClr>
                          </a:solidFill>
                          <a:latin typeface="+mn-ea"/>
                          <a:ea typeface="+mn-ea"/>
                          <a:cs typeface="SimSun" panose="02010600030101010101" pitchFamily="2" charset="-122"/>
                        </a:rPr>
                        <a:t>Network security</a:t>
                      </a:r>
                      <a:endParaRPr lang="en-US" sz="800" b="1">
                        <a:solidFill>
                          <a:schemeClr val="tx1">
                            <a:lumMod val="75000"/>
                            <a:lumOff val="25000"/>
                          </a:schemeClr>
                        </a:solidFill>
                        <a:latin typeface="+mn-ea"/>
                        <a:ea typeface="+mn-ea"/>
                        <a:cs typeface="SimSun" panose="02010600030101010101" pitchFamily="2" charset="-122"/>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32410">
                <a:tc>
                  <a:txBody>
                    <a:bodyPr/>
                    <a:lstStyle/>
                    <a:p>
                      <a:pPr algn="ctr"/>
                      <a:r>
                        <a:rPr lang="en-US" sz="800" b="1">
                          <a:solidFill>
                            <a:schemeClr val="tx1">
                              <a:lumMod val="75000"/>
                              <a:lumOff val="25000"/>
                            </a:schemeClr>
                          </a:solidFill>
                          <a:latin typeface="+mn-ea"/>
                          <a:ea typeface="+mn-ea"/>
                          <a:cs typeface="SimSun" panose="02010600030101010101" pitchFamily="2" charset="-122"/>
                        </a:rPr>
                        <a:t>Source code protection</a:t>
                      </a:r>
                      <a:endParaRPr lang="en-US" sz="800" b="1">
                        <a:solidFill>
                          <a:schemeClr val="tx1">
                            <a:lumMod val="75000"/>
                            <a:lumOff val="25000"/>
                          </a:schemeClr>
                        </a:solidFill>
                        <a:latin typeface="+mn-ea"/>
                        <a:ea typeface="+mn-ea"/>
                        <a:cs typeface="SimSun" panose="02010600030101010101" pitchFamily="2" charset="-122"/>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0D8E8"/>
                    </a:solidFill>
                  </a:tcPr>
                </a:tc>
                <a:tc>
                  <a:txBody>
                    <a:bodyPr/>
                    <a:lstStyle/>
                    <a:p>
                      <a:pPr algn="l" rtl="0"/>
                      <a:endParaRPr lang="zh-CN" sz="800" kern="100">
                        <a:solidFill>
                          <a:schemeClr val="tx1">
                            <a:lumMod val="75000"/>
                            <a:lumOff val="25000"/>
                          </a:schemeClr>
                        </a:solidFill>
                        <a:effectLst/>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31775">
                <a:tc>
                  <a:txBody>
                    <a:bodyPr/>
                    <a:lstStyle/>
                    <a:p>
                      <a:pPr algn="ctr"/>
                      <a:r>
                        <a:rPr lang="en-US" sz="800" b="1">
                          <a:solidFill>
                            <a:schemeClr val="tx1">
                              <a:lumMod val="75000"/>
                              <a:lumOff val="25000"/>
                            </a:schemeClr>
                          </a:solidFill>
                          <a:latin typeface="+mn-ea"/>
                          <a:ea typeface="+mn-ea"/>
                          <a:cs typeface="SimSun" panose="02010600030101010101" pitchFamily="2" charset="-122"/>
                        </a:rPr>
                        <a:t>E-commerce cooperation</a:t>
                      </a:r>
                      <a:endParaRPr lang="en-US" sz="800" b="1">
                        <a:solidFill>
                          <a:schemeClr val="tx1">
                            <a:lumMod val="75000"/>
                            <a:lumOff val="25000"/>
                          </a:schemeClr>
                        </a:solidFill>
                        <a:latin typeface="+mn-ea"/>
                        <a:ea typeface="+mn-ea"/>
                        <a:cs typeface="SimSun" panose="02010600030101010101" pitchFamily="2" charset="-122"/>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DF4"/>
                    </a:solidFill>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a:solidFill>
                            <a:schemeClr val="tx1">
                              <a:lumMod val="75000"/>
                              <a:lumOff val="25000"/>
                            </a:schemeClr>
                          </a:solidFill>
                          <a:latin typeface="+mn-ea"/>
                          <a:ea typeface="+mn-ea"/>
                        </a:rPr>
                        <a:t>√</a:t>
                      </a:r>
                      <a:endParaRPr lang="en-US" sz="80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a:solidFill>
                            <a:schemeClr val="tx1">
                              <a:lumMod val="75000"/>
                              <a:lumOff val="25000"/>
                            </a:schemeClr>
                          </a:solidFill>
                          <a:latin typeface="+mn-ea"/>
                          <a:ea typeface="+mn-ea"/>
                        </a:rPr>
                        <a:t>√</a:t>
                      </a:r>
                      <a:endParaRPr lang="en-US" sz="800" dirty="0">
                        <a:solidFill>
                          <a:schemeClr val="tx1">
                            <a:lumMod val="75000"/>
                            <a:lumOff val="25000"/>
                          </a:schemeClr>
                        </a:solidFill>
                        <a:latin typeface="+mn-ea"/>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矩形 6"/>
          <p:cNvSpPr/>
          <p:nvPr/>
        </p:nvSpPr>
        <p:spPr>
          <a:xfrm>
            <a:off x="2185017" y="2618144"/>
            <a:ext cx="7553325" cy="337185"/>
          </a:xfrm>
          <a:prstGeom prst="rect">
            <a:avLst/>
          </a:prstGeom>
        </p:spPr>
        <p:txBody>
          <a:bodyPr wrap="none">
            <a:spAutoFit/>
          </a:bodyPr>
          <a:lstStyle/>
          <a:p>
            <a:pPr lvl="0" algn="ctr">
              <a:spcAft>
                <a:spcPts val="0"/>
              </a:spcAft>
            </a:pPr>
            <a:r>
              <a:rPr lang="en-US" sz="16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Table  Main clauses of four major free trade agreements on digital trade</a:t>
            </a:r>
            <a:endParaRPr lang="en-US" sz="16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矩形 7"/>
          <p:cNvSpPr/>
          <p:nvPr/>
        </p:nvSpPr>
        <p:spPr>
          <a:xfrm>
            <a:off x="1355835" y="6409236"/>
            <a:ext cx="4653280" cy="255270"/>
          </a:xfrm>
          <a:prstGeom prst="rect">
            <a:avLst/>
          </a:prstGeom>
        </p:spPr>
        <p:txBody>
          <a:bodyPr wrap="none">
            <a:spAutoFit/>
          </a:bodyPr>
          <a:lstStyle/>
          <a:p>
            <a:pPr lvl="0" algn="ct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sorting based on the texts of the mentioned agreements.</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74055" y="1142016"/>
            <a:ext cx="10446719" cy="2713355"/>
          </a:xfrm>
          <a:prstGeom prst="rect">
            <a:avLst/>
          </a:prstGeom>
          <a:noFill/>
        </p:spPr>
        <p:txBody>
          <a:bodyPr wrap="square">
            <a:spAutoFit/>
          </a:bodyPr>
          <a:lstStyle/>
          <a:p>
            <a:pPr>
              <a:lnSpc>
                <a:spcPct val="125000"/>
              </a:lnSpc>
              <a:spcBef>
                <a:spcPts val="300"/>
              </a:spcBef>
              <a:buClr>
                <a:schemeClr val="accent1"/>
              </a:buClr>
            </a:pPr>
            <a:r>
              <a:rPr lang="en-US" sz="1465" dirty="0">
                <a:latin typeface="Microsoft YaHei" panose="020B0503020204020204" charset="-122"/>
                <a:ea typeface="Microsoft YaHei" panose="020B0503020204020204" charset="-122"/>
              </a:rPr>
              <a:t>—— The </a:t>
            </a:r>
            <a:r>
              <a:rPr lang="en-US" sz="1465" b="1" dirty="0">
                <a:solidFill>
                  <a:srgbClr val="376092"/>
                </a:solidFill>
                <a:latin typeface="Microsoft YaHei" panose="020B0503020204020204" charset="-122"/>
                <a:ea typeface="Microsoft YaHei" panose="020B0503020204020204" charset="-122"/>
              </a:rPr>
              <a:t>United States</a:t>
            </a:r>
            <a:r>
              <a:rPr lang="en-US" sz="1465" dirty="0">
                <a:latin typeface="Microsoft YaHei" panose="020B0503020204020204" charset="-122"/>
                <a:ea typeface="Microsoft YaHei" panose="020B0503020204020204" charset="-122"/>
              </a:rPr>
              <a:t> promotes the free and open digital service market, focusing on digital service market access, non-discriminatory treatment, free flow of cross-border data, non-mandatory localized storage of data, source code protection and others.</a:t>
            </a:r>
            <a:endParaRPr lang="en-US" sz="1465" dirty="0">
              <a:latin typeface="Microsoft YaHei" panose="020B0503020204020204" charset="-122"/>
              <a:ea typeface="Microsoft YaHei" panose="020B0503020204020204" charset="-122"/>
            </a:endParaRPr>
          </a:p>
          <a:p>
            <a:pPr>
              <a:lnSpc>
                <a:spcPct val="125000"/>
              </a:lnSpc>
              <a:spcBef>
                <a:spcPts val="300"/>
              </a:spcBef>
              <a:buClr>
                <a:schemeClr val="accent1"/>
              </a:buClr>
            </a:pPr>
            <a:r>
              <a:rPr lang="en-US" sz="1465" dirty="0">
                <a:latin typeface="Microsoft YaHei" panose="020B0503020204020204" charset="-122"/>
                <a:ea typeface="Microsoft YaHei" panose="020B0503020204020204" charset="-122"/>
              </a:rPr>
              <a:t>—— </a:t>
            </a:r>
            <a:r>
              <a:rPr lang="en-US" sz="1465" b="1" dirty="0">
                <a:solidFill>
                  <a:srgbClr val="376092"/>
                </a:solidFill>
                <a:latin typeface="Microsoft YaHei" panose="020B0503020204020204" charset="-122"/>
                <a:ea typeface="Microsoft YaHei" panose="020B0503020204020204" charset="-122"/>
              </a:rPr>
              <a:t>Japan</a:t>
            </a:r>
            <a:r>
              <a:rPr lang="en-US" sz="1465" dirty="0">
                <a:latin typeface="Microsoft YaHei" panose="020B0503020204020204" charset="-122"/>
                <a:ea typeface="Microsoft YaHei" panose="020B0503020204020204" charset="-122"/>
              </a:rPr>
              <a:t> proposes cross-border data flow based on trust. </a:t>
            </a:r>
            <a:r>
              <a:rPr lang="en-US" sz="1465" dirty="0">
                <a:solidFill>
                  <a:schemeClr val="tx1">
                    <a:lumMod val="75000"/>
                    <a:lumOff val="25000"/>
                  </a:schemeClr>
                </a:solidFill>
                <a:latin typeface="Microsoft YaHei" panose="020B0503020204020204" charset="-122"/>
                <a:ea typeface="Microsoft YaHei" panose="020B0503020204020204" charset="-122"/>
              </a:rPr>
              <a:t>At the G20 Osaka Summit in 2019, 24 countries and regions signed the </a:t>
            </a:r>
            <a:r>
              <a:rPr lang="en-US" sz="1465" i="1" dirty="0">
                <a:solidFill>
                  <a:schemeClr val="tx1">
                    <a:lumMod val="75000"/>
                    <a:lumOff val="25000"/>
                  </a:schemeClr>
                </a:solidFill>
                <a:latin typeface="Microsoft YaHei" panose="020B0503020204020204" charset="-122"/>
                <a:ea typeface="Microsoft YaHei" panose="020B0503020204020204" charset="-122"/>
              </a:rPr>
              <a:t>Osaka Declaration on Digital Economy</a:t>
            </a:r>
            <a:r>
              <a:rPr lang="en-US" sz="1465" dirty="0">
                <a:solidFill>
                  <a:schemeClr val="tx1">
                    <a:lumMod val="75000"/>
                    <a:lumOff val="25000"/>
                  </a:schemeClr>
                </a:solidFill>
                <a:latin typeface="Microsoft YaHei" panose="020B0503020204020204" charset="-122"/>
                <a:ea typeface="Microsoft YaHei" panose="020B0503020204020204" charset="-122"/>
              </a:rPr>
              <a:t>, promising to boost the free flow of global data and formulate rules.</a:t>
            </a:r>
            <a:endParaRPr lang="en-US" sz="1465" dirty="0">
              <a:solidFill>
                <a:schemeClr val="tx1">
                  <a:lumMod val="75000"/>
                  <a:lumOff val="25000"/>
                </a:schemeClr>
              </a:solidFill>
              <a:latin typeface="Microsoft YaHei" panose="020B0503020204020204" charset="-122"/>
              <a:ea typeface="Microsoft YaHei" panose="020B0503020204020204" charset="-122"/>
            </a:endParaRPr>
          </a:p>
          <a:p>
            <a:pPr>
              <a:lnSpc>
                <a:spcPct val="125000"/>
              </a:lnSpc>
              <a:spcBef>
                <a:spcPts val="300"/>
              </a:spcBef>
              <a:buClr>
                <a:schemeClr val="accent1"/>
              </a:buClr>
            </a:pPr>
            <a:r>
              <a:rPr lang="en-US" sz="1465" dirty="0">
                <a:latin typeface="Microsoft YaHei" panose="020B0503020204020204" charset="-122"/>
                <a:ea typeface="Microsoft YaHei" panose="020B0503020204020204" charset="-122"/>
              </a:rPr>
              <a:t>—— The </a:t>
            </a:r>
            <a:r>
              <a:rPr lang="en-US" sz="1465" b="1" dirty="0">
                <a:solidFill>
                  <a:srgbClr val="376092"/>
                </a:solidFill>
                <a:latin typeface="Microsoft YaHei" panose="020B0503020204020204" charset="-122"/>
                <a:ea typeface="Microsoft YaHei" panose="020B0503020204020204" charset="-122"/>
              </a:rPr>
              <a:t>EU</a:t>
            </a:r>
            <a:r>
              <a:rPr lang="en-US" sz="1465" dirty="0">
                <a:latin typeface="Microsoft YaHei" panose="020B0503020204020204" charset="-122"/>
                <a:ea typeface="Microsoft YaHei" panose="020B0503020204020204" charset="-122"/>
              </a:rPr>
              <a:t> pays more attention to privacy protection while recognizing the free flow of cross-border data and the opening of digital service market. </a:t>
            </a:r>
            <a:r>
              <a:rPr lang="en-US" sz="1465" dirty="0">
                <a:solidFill>
                  <a:schemeClr val="tx1">
                    <a:lumMod val="75000"/>
                    <a:lumOff val="25000"/>
                  </a:schemeClr>
                </a:solidFill>
                <a:latin typeface="Microsoft YaHei" panose="020B0503020204020204" charset="-122"/>
                <a:ea typeface="Microsoft YaHei" panose="020B0503020204020204" charset="-122"/>
              </a:rPr>
              <a:t>The European Commission announced the "Digital Single Market" strategy in May 2015, and the </a:t>
            </a:r>
            <a:r>
              <a:rPr lang="en-US" sz="1465" i="1" dirty="0">
                <a:solidFill>
                  <a:schemeClr val="tx1">
                    <a:lumMod val="75000"/>
                    <a:lumOff val="25000"/>
                  </a:schemeClr>
                </a:solidFill>
                <a:latin typeface="Microsoft YaHei" panose="020B0503020204020204" charset="-122"/>
                <a:ea typeface="Microsoft YaHei" panose="020B0503020204020204" charset="-122"/>
              </a:rPr>
              <a:t>General Data Protection Regulation</a:t>
            </a:r>
            <a:r>
              <a:rPr lang="en-US" sz="1465" dirty="0">
                <a:solidFill>
                  <a:schemeClr val="tx1">
                    <a:lumMod val="75000"/>
                    <a:lumOff val="25000"/>
                  </a:schemeClr>
                </a:solidFill>
                <a:latin typeface="Microsoft YaHei" panose="020B0503020204020204" charset="-122"/>
                <a:ea typeface="Microsoft YaHei" panose="020B0503020204020204" charset="-122"/>
              </a:rPr>
              <a:t> (GDPR) implemented in 2018 reflected these ideas.</a:t>
            </a:r>
            <a:endParaRPr lang="en-US"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6" name="文本框 5"/>
          <p:cNvSpPr txBox="1"/>
          <p:nvPr/>
        </p:nvSpPr>
        <p:spPr>
          <a:xfrm>
            <a:off x="748655" y="4483200"/>
            <a:ext cx="10694691" cy="1852930"/>
          </a:xfrm>
          <a:prstGeom prst="rect">
            <a:avLst/>
          </a:prstGeom>
          <a:noFill/>
        </p:spPr>
        <p:txBody>
          <a:bodyPr wrap="square">
            <a:spAutoFit/>
          </a:bodyPr>
          <a:lstStyle/>
          <a:p>
            <a:pPr marL="285750" indent="-285750">
              <a:lnSpc>
                <a:spcPct val="130000"/>
              </a:lnSpc>
              <a:buClr>
                <a:schemeClr val="accent1"/>
              </a:buClr>
              <a:buFont typeface="Wingdings" panose="05000000000000000000" pitchFamily="2" charset="2"/>
              <a:buChar char="ü"/>
            </a:pPr>
            <a:r>
              <a:rPr lang="en-US" sz="1465" b="1" dirty="0">
                <a:solidFill>
                  <a:srgbClr val="376092"/>
                </a:solidFill>
                <a:latin typeface="Microsoft YaHei" panose="020B0503020204020204" charset="-122"/>
                <a:ea typeface="Microsoft YaHei" panose="020B0503020204020204" charset="-122"/>
              </a:rPr>
              <a:t>Fourth, developing countries are in a defensive position in terms of digital trade rules. </a:t>
            </a:r>
            <a:r>
              <a:rPr lang="en-US" sz="1465" dirty="0">
                <a:solidFill>
                  <a:schemeClr val="tx1">
                    <a:lumMod val="75000"/>
                    <a:lumOff val="25000"/>
                  </a:schemeClr>
                </a:solidFill>
                <a:latin typeface="Microsoft YaHei" panose="020B0503020204020204" charset="-122"/>
                <a:ea typeface="Microsoft YaHei" panose="020B0503020204020204" charset="-122"/>
              </a:rPr>
              <a:t>Implement the policy of data localization or restricted cross-border data flow. For example, India, Indonesia and South Africa refused to sign the </a:t>
            </a:r>
            <a:r>
              <a:rPr lang="en-US" sz="1465" i="1" dirty="0">
                <a:solidFill>
                  <a:schemeClr val="tx1">
                    <a:lumMod val="75000"/>
                    <a:lumOff val="25000"/>
                  </a:schemeClr>
                </a:solidFill>
                <a:latin typeface="Microsoft YaHei" panose="020B0503020204020204" charset="-122"/>
                <a:ea typeface="Microsoft YaHei" panose="020B0503020204020204" charset="-122"/>
              </a:rPr>
              <a:t>Osaka Declaration on Digital Economy</a:t>
            </a:r>
            <a:r>
              <a:rPr lang="en-US" sz="1465" dirty="0">
                <a:solidFill>
                  <a:schemeClr val="tx1">
                    <a:lumMod val="75000"/>
                    <a:lumOff val="25000"/>
                  </a:schemeClr>
                </a:solidFill>
                <a:latin typeface="Microsoft YaHei" panose="020B0503020204020204" charset="-122"/>
                <a:ea typeface="Microsoft YaHei" panose="020B0503020204020204" charset="-122"/>
              </a:rPr>
              <a:t>, and Russia, India, Brazil and other countries advocated the localization of data storage. India requires companies to keep part of their IT infrastructure onshore and prohibit payment data from out of the country. Brazil promulgated the </a:t>
            </a:r>
            <a:r>
              <a:rPr lang="en-US" sz="1465" i="1" dirty="0">
                <a:solidFill>
                  <a:schemeClr val="tx1">
                    <a:lumMod val="75000"/>
                    <a:lumOff val="25000"/>
                  </a:schemeClr>
                </a:solidFill>
                <a:latin typeface="Microsoft YaHei" panose="020B0503020204020204" charset="-122"/>
                <a:ea typeface="Microsoft YaHei" panose="020B0503020204020204" charset="-122"/>
              </a:rPr>
              <a:t>Lei </a:t>
            </a:r>
            <a:r>
              <a:rPr lang="en-US" sz="1465" i="1" dirty="0" err="1">
                <a:solidFill>
                  <a:schemeClr val="tx1">
                    <a:lumMod val="75000"/>
                    <a:lumOff val="25000"/>
                  </a:schemeClr>
                </a:solidFill>
                <a:latin typeface="Microsoft YaHei" panose="020B0503020204020204" charset="-122"/>
                <a:ea typeface="Microsoft YaHei" panose="020B0503020204020204" charset="-122"/>
              </a:rPr>
              <a:t>Geral</a:t>
            </a:r>
            <a:r>
              <a:rPr lang="en-US" sz="1465" i="1" dirty="0">
                <a:solidFill>
                  <a:schemeClr val="tx1">
                    <a:lumMod val="75000"/>
                    <a:lumOff val="25000"/>
                  </a:schemeClr>
                </a:solidFill>
                <a:latin typeface="Microsoft YaHei" panose="020B0503020204020204" charset="-122"/>
                <a:ea typeface="Microsoft YaHei" panose="020B0503020204020204" charset="-122"/>
              </a:rPr>
              <a:t> </a:t>
            </a:r>
            <a:r>
              <a:rPr lang="en-US" sz="1465" i="1" dirty="0" err="1">
                <a:solidFill>
                  <a:schemeClr val="tx1">
                    <a:lumMod val="75000"/>
                    <a:lumOff val="25000"/>
                  </a:schemeClr>
                </a:solidFill>
                <a:latin typeface="Microsoft YaHei" panose="020B0503020204020204" charset="-122"/>
                <a:ea typeface="Microsoft YaHei" panose="020B0503020204020204" charset="-122"/>
              </a:rPr>
              <a:t>deProteção</a:t>
            </a:r>
            <a:r>
              <a:rPr lang="en-US" sz="1465" i="1" dirty="0">
                <a:solidFill>
                  <a:schemeClr val="tx1">
                    <a:lumMod val="75000"/>
                    <a:lumOff val="25000"/>
                  </a:schemeClr>
                </a:solidFill>
                <a:latin typeface="Microsoft YaHei" panose="020B0503020204020204" charset="-122"/>
                <a:ea typeface="Microsoft YaHei" panose="020B0503020204020204" charset="-122"/>
              </a:rPr>
              <a:t> </a:t>
            </a:r>
            <a:r>
              <a:rPr lang="en-US" sz="1465" i="1" dirty="0" err="1">
                <a:solidFill>
                  <a:schemeClr val="tx1">
                    <a:lumMod val="75000"/>
                    <a:lumOff val="25000"/>
                  </a:schemeClr>
                </a:solidFill>
                <a:latin typeface="Microsoft YaHei" panose="020B0503020204020204" charset="-122"/>
                <a:ea typeface="Microsoft YaHei" panose="020B0503020204020204" charset="-122"/>
              </a:rPr>
              <a:t>deDados</a:t>
            </a:r>
            <a:r>
              <a:rPr lang="en-US" sz="1465" i="1" dirty="0">
                <a:solidFill>
                  <a:schemeClr val="tx1">
                    <a:lumMod val="75000"/>
                    <a:lumOff val="25000"/>
                  </a:schemeClr>
                </a:solidFill>
                <a:latin typeface="Microsoft YaHei" panose="020B0503020204020204" charset="-122"/>
                <a:ea typeface="Microsoft YaHei" panose="020B0503020204020204" charset="-122"/>
              </a:rPr>
              <a:t> </a:t>
            </a:r>
            <a:r>
              <a:rPr lang="en-US" sz="1465" i="1" dirty="0" err="1">
                <a:solidFill>
                  <a:schemeClr val="tx1">
                    <a:lumMod val="75000"/>
                    <a:lumOff val="25000"/>
                  </a:schemeClr>
                </a:solidFill>
                <a:latin typeface="Microsoft YaHei" panose="020B0503020204020204" charset="-122"/>
                <a:ea typeface="Microsoft YaHei" panose="020B0503020204020204" charset="-122"/>
              </a:rPr>
              <a:t>Pessoais</a:t>
            </a:r>
            <a:r>
              <a:rPr lang="en-US" sz="1465" i="1" dirty="0">
                <a:solidFill>
                  <a:schemeClr val="tx1">
                    <a:lumMod val="75000"/>
                    <a:lumOff val="25000"/>
                  </a:schemeClr>
                </a:solidFill>
                <a:latin typeface="Microsoft YaHei" panose="020B0503020204020204" charset="-122"/>
                <a:ea typeface="Microsoft YaHei" panose="020B0503020204020204" charset="-122"/>
              </a:rPr>
              <a:t> </a:t>
            </a:r>
            <a:r>
              <a:rPr lang="en-US" sz="1465" dirty="0">
                <a:solidFill>
                  <a:schemeClr val="tx1">
                    <a:lumMod val="75000"/>
                    <a:lumOff val="25000"/>
                  </a:schemeClr>
                </a:solidFill>
                <a:latin typeface="Microsoft YaHei" panose="020B0503020204020204" charset="-122"/>
                <a:ea typeface="Microsoft YaHei" panose="020B0503020204020204" charset="-122"/>
              </a:rPr>
              <a:t>(LGDP) in 2018, and Turkey prohibited the free flow of personal data across borders.</a:t>
            </a:r>
            <a:endParaRPr lang="en-US" sz="1465" dirty="0">
              <a:solidFill>
                <a:schemeClr val="tx1">
                  <a:lumMod val="75000"/>
                  <a:lumOff val="25000"/>
                </a:schemeClr>
              </a:solidFill>
              <a:latin typeface="Microsoft YaHei" panose="020B0503020204020204" charset="-122"/>
              <a:ea typeface="Microsoft YaHei" panose="020B0503020204020204" charset="-122"/>
            </a:endParaRPr>
          </a:p>
        </p:txBody>
      </p:sp>
      <p:cxnSp>
        <p:nvCxnSpPr>
          <p:cNvPr id="4" name="直接连接符 3"/>
          <p:cNvCxnSpPr/>
          <p:nvPr/>
        </p:nvCxnSpPr>
        <p:spPr>
          <a:xfrm>
            <a:off x="774055" y="4229316"/>
            <a:ext cx="10660251"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88763" y="1121791"/>
            <a:ext cx="5306803" cy="2070735"/>
          </a:xfrm>
          <a:prstGeom prst="rect">
            <a:avLst/>
          </a:prstGeom>
          <a:noFill/>
        </p:spPr>
        <p:txBody>
          <a:bodyPr wrap="square">
            <a:spAutoFit/>
          </a:bodyPr>
          <a:lstStyle/>
          <a:p>
            <a:pPr marL="285750" indent="-285750" algn="just">
              <a:lnSpc>
                <a:spcPct val="125000"/>
              </a:lnSpc>
              <a:buClr>
                <a:schemeClr val="accent1"/>
              </a:buClr>
              <a:buFont typeface="Wingdings" panose="05000000000000000000" pitchFamily="2" charset="2"/>
              <a:buChar char="ü"/>
            </a:pPr>
            <a:r>
              <a:rPr lang="en-US" sz="1465" b="1" dirty="0">
                <a:solidFill>
                  <a:srgbClr val="376092"/>
                </a:solidFill>
                <a:latin typeface="Microsoft YaHei" panose="020B0503020204020204" charset="-122"/>
                <a:ea typeface="Microsoft YaHei" panose="020B0503020204020204" charset="-122"/>
              </a:rPr>
              <a:t>Fifth, restrictive measures for digital trade have increased. </a:t>
            </a:r>
            <a:r>
              <a:rPr lang="en-US" sz="1465" dirty="0">
                <a:solidFill>
                  <a:schemeClr val="tx1">
                    <a:lumMod val="75000"/>
                    <a:lumOff val="25000"/>
                  </a:schemeClr>
                </a:solidFill>
                <a:latin typeface="Microsoft YaHei" panose="020B0503020204020204" charset="-122"/>
                <a:ea typeface="Microsoft YaHei" panose="020B0503020204020204" charset="-122"/>
              </a:rPr>
              <a:t>Restrictive measures on the grounds of national security and personal privacy are increasing. It is mainly reflected in the restrictions on the free flow of cross-border data, localized storage of data, market access of digital services and national treatment and the like.</a:t>
            </a:r>
            <a:endParaRPr lang="en-US"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7" name="矩形 6"/>
          <p:cNvSpPr/>
          <p:nvPr/>
        </p:nvSpPr>
        <p:spPr>
          <a:xfrm>
            <a:off x="6186747" y="1103299"/>
            <a:ext cx="5730240" cy="306705"/>
          </a:xfrm>
          <a:prstGeom prst="rect">
            <a:avLst/>
          </a:prstGeom>
        </p:spPr>
        <p:txBody>
          <a:bodyPr wrap="none">
            <a:spAutoFit/>
          </a:bodyPr>
          <a:lstStyle/>
          <a:p>
            <a:pPr lvl="0" algn="ctr">
              <a:spcAft>
                <a:spcPts val="0"/>
              </a:spcAft>
            </a:pPr>
            <a:r>
              <a:rPr lang="en-US" sz="14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Table  Types and main contents of global digital trade barriers</a:t>
            </a:r>
            <a:endParaRPr lang="en-US" sz="14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矩形 7"/>
          <p:cNvSpPr/>
          <p:nvPr/>
        </p:nvSpPr>
        <p:spPr>
          <a:xfrm>
            <a:off x="6178140" y="6340044"/>
            <a:ext cx="4011930" cy="255270"/>
          </a:xfrm>
          <a:prstGeom prst="rect">
            <a:avLst/>
          </a:prstGeom>
        </p:spPr>
        <p:txBody>
          <a:bodyPr wrap="none">
            <a:spAutoFit/>
          </a:bodyPr>
          <a:lstStyle/>
          <a:p>
            <a:pPr lvl="0" algn="ctr">
              <a:spcAft>
                <a:spcPts val="0"/>
              </a:spcAft>
            </a:pPr>
            <a:r>
              <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Source: sorting based on APEC, OECD and WTO reports.</a:t>
            </a:r>
            <a:endParaRPr lang="en-US" sz="1065"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302641" y="1508549"/>
            <a:ext cx="5498452" cy="4900687"/>
          </a:xfrm>
          <a:prstGeom prst="rect">
            <a:avLst/>
          </a:prstGeom>
        </p:spPr>
      </p:pic>
      <p:pic>
        <p:nvPicPr>
          <p:cNvPr id="5" name="图片 4"/>
          <p:cNvPicPr>
            <a:picLocks noChangeAspect="1"/>
          </p:cNvPicPr>
          <p:nvPr/>
        </p:nvPicPr>
        <p:blipFill>
          <a:blip r:embed="rId2"/>
          <a:stretch>
            <a:fillRect/>
          </a:stretch>
        </p:blipFill>
        <p:spPr>
          <a:xfrm>
            <a:off x="1116488" y="3176144"/>
            <a:ext cx="4567271" cy="2751792"/>
          </a:xfrm>
          <a:prstGeom prst="rect">
            <a:avLst/>
          </a:prstGeom>
        </p:spPr>
      </p:pic>
      <p:sp>
        <p:nvSpPr>
          <p:cNvPr id="13" name="矩形 12"/>
          <p:cNvSpPr/>
          <p:nvPr/>
        </p:nvSpPr>
        <p:spPr>
          <a:xfrm>
            <a:off x="1000222" y="5910780"/>
            <a:ext cx="4907915" cy="275590"/>
          </a:xfrm>
          <a:prstGeom prst="rect">
            <a:avLst/>
          </a:prstGeom>
        </p:spPr>
        <p:txBody>
          <a:bodyPr wrap="none">
            <a:spAutoFit/>
          </a:bodyPr>
          <a:lstStyle/>
          <a:p>
            <a:pPr lvl="0" algn="ctr">
              <a:spcAft>
                <a:spcPts val="0"/>
              </a:spcAft>
            </a:pPr>
            <a:r>
              <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  Quantity of restrictive measures in global digital trade</a:t>
            </a:r>
            <a:endParaRPr lang="en-US" sz="12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5" name="矩形 14"/>
          <p:cNvSpPr/>
          <p:nvPr/>
        </p:nvSpPr>
        <p:spPr>
          <a:xfrm>
            <a:off x="857043" y="6208100"/>
            <a:ext cx="5306803" cy="379730"/>
          </a:xfrm>
          <a:prstGeom prst="rect">
            <a:avLst/>
          </a:prstGeom>
        </p:spPr>
        <p:txBody>
          <a:bodyPr wrap="square">
            <a:spAutoFit/>
          </a:bodyPr>
          <a:lstStyle/>
          <a:p>
            <a:pPr lvl="0">
              <a:spcAft>
                <a:spcPts val="0"/>
              </a:spcAft>
            </a:pPr>
            <a:r>
              <a:rPr lang="en-US" sz="935" b="1" dirty="0">
                <a:solidFill>
                  <a:schemeClr val="tx1">
                    <a:lumMod val="85000"/>
                    <a:lumOff val="15000"/>
                  </a:schemeClr>
                </a:solidFill>
                <a:latin typeface="Microsoft YaHei" panose="020B0503020204020204" charset="-122"/>
                <a:ea typeface="Microsoft YaHei" panose="020B0503020204020204" charset="-122"/>
                <a:cs typeface="Times New Roman" panose="02020603050405020304" pitchFamily="18" charset="0"/>
              </a:rPr>
              <a:t>Source: European Center For International Political Economy (ECIPE), Digital Trade Restrictiveness Index</a:t>
            </a:r>
            <a:endParaRPr lang="en-US" sz="935" b="1" dirty="0">
              <a:solidFill>
                <a:schemeClr val="tx1">
                  <a:lumMod val="85000"/>
                  <a:lumOff val="15000"/>
                </a:schemeClr>
              </a:solidFill>
              <a:latin typeface="Microsoft YaHei" panose="020B0503020204020204" charset="-122"/>
              <a:ea typeface="Microsoft YaHei" panose="020B0503020204020204" charset="-122"/>
              <a:cs typeface="Times New Roman" panose="02020603050405020304" pitchFamily="18" charset="0"/>
            </a:endParaRPr>
          </a:p>
        </p:txBody>
      </p:sp>
      <p:grpSp>
        <p:nvGrpSpPr>
          <p:cNvPr id="2" name="组合 1"/>
          <p:cNvGrpSpPr/>
          <p:nvPr/>
        </p:nvGrpSpPr>
        <p:grpSpPr>
          <a:xfrm>
            <a:off x="6379184" y="1578189"/>
            <a:ext cx="5357903" cy="4692933"/>
            <a:chOff x="4784388" y="1183642"/>
            <a:chExt cx="4018427" cy="3519700"/>
          </a:xfrm>
        </p:grpSpPr>
        <p:sp>
          <p:nvSpPr>
            <p:cNvPr id="9" name="文本框 3"/>
            <p:cNvSpPr txBox="1"/>
            <p:nvPr/>
          </p:nvSpPr>
          <p:spPr>
            <a:xfrm>
              <a:off x="5091179" y="1183642"/>
              <a:ext cx="880994" cy="163354"/>
            </a:xfrm>
            <a:prstGeom prst="rect">
              <a:avLst/>
            </a:prstGeom>
            <a:solidFill>
              <a:srgbClr val="1F4E79"/>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800" b="1" dirty="0">
                  <a:solidFill>
                    <a:schemeClr val="bg1"/>
                  </a:solidFill>
                  <a:latin typeface="Microsoft YaHei" panose="020B0503020204020204" charset="-122"/>
                  <a:ea typeface="Microsoft YaHei" panose="020B0503020204020204" charset="-122"/>
                  <a:cs typeface="Times New Roman" panose="02020603050405020304" pitchFamily="18" charset="0"/>
                </a:rPr>
                <a:t>Type</a:t>
              </a:r>
              <a:endParaRPr lang="zh-CN" altLang="en-US" sz="800" b="1" dirty="0">
                <a:solidFill>
                  <a:schemeClr val="bg1"/>
                </a:solidFill>
                <a:latin typeface="Microsoft YaHei" panose="020B0503020204020204" charset="-122"/>
                <a:ea typeface="Microsoft YaHei" panose="020B0503020204020204" charset="-122"/>
                <a:cs typeface="Times New Roman" panose="02020603050405020304" pitchFamily="18" charset="0"/>
              </a:endParaRPr>
            </a:p>
          </p:txBody>
        </p:sp>
        <p:sp>
          <p:nvSpPr>
            <p:cNvPr id="10" name="文本框 3"/>
            <p:cNvSpPr txBox="1"/>
            <p:nvPr/>
          </p:nvSpPr>
          <p:spPr>
            <a:xfrm>
              <a:off x="6945892" y="1183642"/>
              <a:ext cx="1274294" cy="163354"/>
            </a:xfrm>
            <a:prstGeom prst="rect">
              <a:avLst/>
            </a:prstGeom>
            <a:solidFill>
              <a:srgbClr val="1F4E79"/>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800" b="1" dirty="0">
                  <a:solidFill>
                    <a:schemeClr val="bg1"/>
                  </a:solidFill>
                  <a:latin typeface="Microsoft YaHei" panose="020B0503020204020204" charset="-122"/>
                  <a:ea typeface="Microsoft YaHei" panose="020B0503020204020204" charset="-122"/>
                  <a:cs typeface="Times New Roman" panose="02020603050405020304" pitchFamily="18" charset="0"/>
                </a:rPr>
                <a:t>Description</a:t>
              </a:r>
              <a:endParaRPr lang="zh-CN" altLang="en-US" sz="800" b="1" dirty="0">
                <a:solidFill>
                  <a:schemeClr val="bg1"/>
                </a:solidFill>
                <a:latin typeface="Microsoft YaHei" panose="020B0503020204020204" charset="-122"/>
                <a:ea typeface="Microsoft YaHei" panose="020B0503020204020204" charset="-122"/>
                <a:cs typeface="Times New Roman" panose="02020603050405020304" pitchFamily="18" charset="0"/>
              </a:endParaRPr>
            </a:p>
          </p:txBody>
        </p:sp>
        <p:sp>
          <p:nvSpPr>
            <p:cNvPr id="11" name="文本框 3"/>
            <p:cNvSpPr txBox="1"/>
            <p:nvPr/>
          </p:nvSpPr>
          <p:spPr>
            <a:xfrm>
              <a:off x="4829241" y="1595684"/>
              <a:ext cx="1142932" cy="179546"/>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1. </a:t>
              </a:r>
              <a:r>
                <a:rPr lang="zh-CN" altLang="en-US" sz="935" dirty="0">
                  <a:latin typeface="Microsoft YaHei" panose="020B0503020204020204" charset="-122"/>
                  <a:ea typeface="Microsoft YaHei" panose="020B0503020204020204" charset="-122"/>
                  <a:cs typeface="Times New Roman" panose="02020603050405020304" pitchFamily="18" charset="0"/>
                </a:rPr>
                <a:t>强制本地化要求</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12" name="文本框 3"/>
            <p:cNvSpPr txBox="1"/>
            <p:nvPr/>
          </p:nvSpPr>
          <p:spPr>
            <a:xfrm>
              <a:off x="4810692" y="1506306"/>
              <a:ext cx="1142932" cy="395764"/>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1.  Enforcement of localization requirements</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16" name="文本框 3"/>
            <p:cNvSpPr txBox="1"/>
            <p:nvPr/>
          </p:nvSpPr>
          <p:spPr>
            <a:xfrm>
              <a:off x="6352445" y="1356630"/>
              <a:ext cx="2421129" cy="612458"/>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Need to set up (representative office/branch/subsidiary) in local area</a:t>
              </a:r>
              <a:endParaRPr lang="en-US" altLang="zh-CN" sz="935"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A data center or database must be set locally</a:t>
              </a:r>
              <a:endParaRPr lang="en-US" altLang="zh-CN" sz="935"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Specific standards for e-business equipment or services</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17" name="文本框 3"/>
            <p:cNvSpPr txBox="1"/>
            <p:nvPr/>
          </p:nvSpPr>
          <p:spPr>
            <a:xfrm>
              <a:off x="4826979" y="2207476"/>
              <a:ext cx="1353814"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2. Restrictions on market access</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18" name="文本框 3"/>
            <p:cNvSpPr txBox="1"/>
            <p:nvPr/>
          </p:nvSpPr>
          <p:spPr>
            <a:xfrm>
              <a:off x="4784388" y="2684028"/>
              <a:ext cx="1505604"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3. Data and personal privacy protection measures</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19" name="文本框 3"/>
            <p:cNvSpPr txBox="1"/>
            <p:nvPr/>
          </p:nvSpPr>
          <p:spPr>
            <a:xfrm>
              <a:off x="4820104" y="3041451"/>
              <a:ext cx="1142932"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4. Consumer rights protection</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0" name="文本框 3"/>
            <p:cNvSpPr txBox="1"/>
            <p:nvPr/>
          </p:nvSpPr>
          <p:spPr>
            <a:xfrm>
              <a:off x="4822488" y="3303532"/>
              <a:ext cx="1505604"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5. Intellectual property right protection</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1" name="文本框 3"/>
            <p:cNvSpPr txBox="1"/>
            <p:nvPr/>
          </p:nvSpPr>
          <p:spPr>
            <a:xfrm>
              <a:off x="4826978" y="3547948"/>
              <a:ext cx="1353815" cy="179546"/>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6. Indefinite Legal</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2" name="文本框 3"/>
            <p:cNvSpPr txBox="1"/>
            <p:nvPr/>
          </p:nvSpPr>
          <p:spPr>
            <a:xfrm>
              <a:off x="4826979" y="3757493"/>
              <a:ext cx="1142932" cy="179546"/>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7. Content inspection</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3" name="文本框 3"/>
            <p:cNvSpPr txBox="1"/>
            <p:nvPr/>
          </p:nvSpPr>
          <p:spPr>
            <a:xfrm>
              <a:off x="4826979" y="4195083"/>
              <a:ext cx="1142932"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935" dirty="0">
                  <a:latin typeface="Microsoft YaHei" panose="020B0503020204020204" charset="-122"/>
                  <a:ea typeface="Microsoft YaHei" panose="020B0503020204020204" charset="-122"/>
                  <a:cs typeface="Times New Roman" panose="02020603050405020304" pitchFamily="18" charset="0"/>
                </a:rPr>
                <a:t>8. Imperfect environment framework</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4" name="文本框 3"/>
            <p:cNvSpPr txBox="1"/>
            <p:nvPr/>
          </p:nvSpPr>
          <p:spPr>
            <a:xfrm>
              <a:off x="6356298" y="2004442"/>
              <a:ext cx="2421129" cy="612458"/>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Include tariffs (e.g. duty-free treatment for digital goods and small parcels)</a:t>
              </a:r>
              <a:endParaRPr lang="en-US" altLang="zh-CN" sz="935"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Service provision, foreign investment, trade and sales channels</a:t>
              </a:r>
              <a:endParaRPr lang="en-US" altLang="zh-CN" sz="935"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Other discriminatory treatment</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5" name="文本框 3"/>
            <p:cNvSpPr txBox="1"/>
            <p:nvPr/>
          </p:nvSpPr>
          <p:spPr>
            <a:xfrm>
              <a:off x="6376922" y="2692996"/>
              <a:ext cx="2326665" cy="255746"/>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800" dirty="0">
                  <a:latin typeface="Microsoft YaHei" panose="020B0503020204020204" charset="-122"/>
                  <a:ea typeface="Microsoft YaHei" panose="020B0503020204020204" charset="-122"/>
                  <a:cs typeface="Times New Roman" panose="02020603050405020304" pitchFamily="18" charset="0"/>
                </a:rPr>
                <a:t>Restrict data/data movement across borders</a:t>
              </a:r>
              <a:endParaRPr lang="en-US" altLang="zh-CN" sz="8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800" dirty="0">
                  <a:latin typeface="Microsoft YaHei" panose="020B0503020204020204" charset="-122"/>
                  <a:ea typeface="Microsoft YaHei" panose="020B0503020204020204" charset="-122"/>
                  <a:cs typeface="Times New Roman" panose="02020603050405020304" pitchFamily="18" charset="0"/>
                </a:rPr>
                <a:t>Privacy protection rules vary from country to country</a:t>
              </a:r>
              <a:endParaRPr lang="zh-CN" altLang="en-US" sz="800" dirty="0">
                <a:latin typeface="Microsoft YaHei" panose="020B0503020204020204" charset="-122"/>
                <a:ea typeface="Microsoft YaHei" panose="020B0503020204020204" charset="-122"/>
                <a:cs typeface="Times New Roman" panose="02020603050405020304" pitchFamily="18" charset="0"/>
              </a:endParaRPr>
            </a:p>
          </p:txBody>
        </p:sp>
        <p:sp>
          <p:nvSpPr>
            <p:cNvPr id="26" name="文本框 3"/>
            <p:cNvSpPr txBox="1"/>
            <p:nvPr/>
          </p:nvSpPr>
          <p:spPr>
            <a:xfrm>
              <a:off x="6381686" y="2986609"/>
              <a:ext cx="2326665" cy="255746"/>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800" dirty="0">
                  <a:latin typeface="Microsoft YaHei" panose="020B0503020204020204" charset="-122"/>
                  <a:ea typeface="Microsoft YaHei" panose="020B0503020204020204" charset="-122"/>
                  <a:cs typeface="Times New Roman" panose="02020603050405020304" pitchFamily="18" charset="0"/>
                </a:rPr>
                <a:t>Cross-border fraud and other problems</a:t>
              </a:r>
              <a:endParaRPr lang="en-US" altLang="zh-CN" sz="8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800" dirty="0">
                  <a:latin typeface="Microsoft YaHei" panose="020B0503020204020204" charset="-122"/>
                  <a:ea typeface="Microsoft YaHei" panose="020B0503020204020204" charset="-122"/>
                  <a:cs typeface="Times New Roman" panose="02020603050405020304" pitchFamily="18" charset="0"/>
                </a:rPr>
                <a:t>Personal Privacy Protection</a:t>
              </a:r>
              <a:endParaRPr lang="zh-CN" altLang="en-US" sz="800" dirty="0">
                <a:latin typeface="Microsoft YaHei" panose="020B0503020204020204" charset="-122"/>
                <a:ea typeface="Microsoft YaHei" panose="020B0503020204020204" charset="-122"/>
                <a:cs typeface="Times New Roman" panose="02020603050405020304" pitchFamily="18" charset="0"/>
              </a:endParaRPr>
            </a:p>
          </p:txBody>
        </p:sp>
        <p:sp>
          <p:nvSpPr>
            <p:cNvPr id="27" name="文本框 3"/>
            <p:cNvSpPr txBox="1"/>
            <p:nvPr/>
          </p:nvSpPr>
          <p:spPr>
            <a:xfrm>
              <a:off x="6392932" y="3263820"/>
              <a:ext cx="2326665"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Protection of digital copyright and digital trademark right</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28" name="文本框 3"/>
            <p:cNvSpPr txBox="1"/>
            <p:nvPr/>
          </p:nvSpPr>
          <p:spPr>
            <a:xfrm>
              <a:off x="6381686" y="3516040"/>
              <a:ext cx="2421129" cy="171450"/>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865" dirty="0">
                  <a:latin typeface="Microsoft YaHei" panose="020B0503020204020204" charset="-122"/>
                  <a:ea typeface="Microsoft YaHei" panose="020B0503020204020204" charset="-122"/>
                  <a:cs typeface="Times New Roman" panose="02020603050405020304" pitchFamily="18" charset="0"/>
                </a:rPr>
                <a:t>The legal liability of digital trade participants is unclear</a:t>
              </a:r>
              <a:endParaRPr lang="zh-CN" altLang="en-US" sz="865" dirty="0">
                <a:latin typeface="Microsoft YaHei" panose="020B0503020204020204" charset="-122"/>
                <a:ea typeface="Microsoft YaHei" panose="020B0503020204020204" charset="-122"/>
                <a:cs typeface="Times New Roman" panose="02020603050405020304" pitchFamily="18" charset="0"/>
              </a:endParaRPr>
            </a:p>
          </p:txBody>
        </p:sp>
        <p:sp>
          <p:nvSpPr>
            <p:cNvPr id="29" name="文本框 3"/>
            <p:cNvSpPr txBox="1"/>
            <p:nvPr/>
          </p:nvSpPr>
          <p:spPr>
            <a:xfrm>
              <a:off x="6381686" y="3701108"/>
              <a:ext cx="2326665" cy="28765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935" dirty="0">
                  <a:latin typeface="Microsoft YaHei" panose="020B0503020204020204" charset="-122"/>
                  <a:ea typeface="Microsoft YaHei" panose="020B0503020204020204" charset="-122"/>
                  <a:cs typeface="Times New Roman" panose="02020603050405020304" pitchFamily="18" charset="0"/>
                </a:rPr>
                <a:t>Customs clearance procedures and other measures that are detrimental to digital trade</a:t>
              </a:r>
              <a:endParaRPr lang="zh-CN" altLang="en-US" sz="935" dirty="0">
                <a:latin typeface="Microsoft YaHei" panose="020B0503020204020204" charset="-122"/>
                <a:ea typeface="Microsoft YaHei" panose="020B0503020204020204" charset="-122"/>
                <a:cs typeface="Times New Roman" panose="02020603050405020304" pitchFamily="18" charset="0"/>
              </a:endParaRPr>
            </a:p>
          </p:txBody>
        </p:sp>
        <p:sp>
          <p:nvSpPr>
            <p:cNvPr id="30" name="文本框 3"/>
            <p:cNvSpPr txBox="1"/>
            <p:nvPr/>
          </p:nvSpPr>
          <p:spPr>
            <a:xfrm>
              <a:off x="6392932" y="3939437"/>
              <a:ext cx="2326665" cy="763905"/>
            </a:xfrm>
            <a:prstGeom prst="rect">
              <a:avLst/>
            </a:prstGeom>
            <a:solidFill>
              <a:srgbClr val="EAEFF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zh-CN" sz="1000" dirty="0">
                  <a:latin typeface="Microsoft YaHei" panose="020B0503020204020204" charset="-122"/>
                  <a:ea typeface="Microsoft YaHei" panose="020B0503020204020204" charset="-122"/>
                  <a:cs typeface="Times New Roman" panose="02020603050405020304" pitchFamily="18" charset="0"/>
                </a:rPr>
                <a:t>Inadequate network infrastructure</a:t>
              </a:r>
              <a:endParaRPr lang="en-US" altLang="zh-CN" sz="10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1000" dirty="0">
                  <a:latin typeface="Microsoft YaHei" panose="020B0503020204020204" charset="-122"/>
                  <a:ea typeface="Microsoft YaHei" panose="020B0503020204020204" charset="-122"/>
                  <a:cs typeface="Times New Roman" panose="02020603050405020304" pitchFamily="18" charset="0"/>
                </a:rPr>
                <a:t>Restrictions on Internet freedom and openness</a:t>
              </a:r>
              <a:endParaRPr lang="en-US" altLang="zh-CN" sz="10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1000" dirty="0">
                  <a:latin typeface="Microsoft YaHei" panose="020B0503020204020204" charset="-122"/>
                  <a:ea typeface="Microsoft YaHei" panose="020B0503020204020204" charset="-122"/>
                  <a:cs typeface="Times New Roman" panose="02020603050405020304" pitchFamily="18" charset="0"/>
                </a:rPr>
                <a:t>The validity of electronic signature is uncertain</a:t>
              </a:r>
              <a:endParaRPr lang="en-US" altLang="zh-CN" sz="10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1000" dirty="0">
                  <a:latin typeface="Microsoft YaHei" panose="020B0503020204020204" charset="-122"/>
                  <a:ea typeface="Microsoft YaHei" panose="020B0503020204020204" charset="-122"/>
                  <a:cs typeface="Times New Roman" panose="02020603050405020304" pitchFamily="18" charset="0"/>
                </a:rPr>
                <a:t>Lack of paperless trading mechanism</a:t>
              </a:r>
              <a:endParaRPr lang="en-US" altLang="zh-CN" sz="1000" dirty="0">
                <a:latin typeface="Microsoft YaHei" panose="020B0503020204020204" charset="-122"/>
                <a:ea typeface="Microsoft YaHei" panose="020B0503020204020204" charset="-122"/>
                <a:cs typeface="Times New Roman" panose="02020603050405020304" pitchFamily="18" charset="0"/>
              </a:endParaRPr>
            </a:p>
            <a:p>
              <a:pPr marL="171450" indent="-171450" algn="just">
                <a:buFont typeface="Arial" panose="020B0604020202020204" pitchFamily="34" charset="0"/>
                <a:buChar char="•"/>
              </a:pPr>
              <a:r>
                <a:rPr lang="en-US" altLang="zh-CN" sz="1000" dirty="0">
                  <a:latin typeface="Microsoft YaHei" panose="020B0503020204020204" charset="-122"/>
                  <a:ea typeface="Microsoft YaHei" panose="020B0503020204020204" charset="-122"/>
                  <a:cs typeface="Times New Roman" panose="02020603050405020304" pitchFamily="18" charset="0"/>
                </a:rPr>
                <a:t>Network security issues</a:t>
              </a:r>
              <a:endParaRPr lang="zh-CN" altLang="en-US" sz="1000" dirty="0">
                <a:latin typeface="Microsoft YaHei" panose="020B0503020204020204" charset="-122"/>
                <a:ea typeface="Microsoft YaHei" panose="020B0503020204020204" charset="-122"/>
                <a:cs typeface="Times New Roman" panose="02020603050405020304" pitchFamily="18" charset="0"/>
              </a:endParaRPr>
            </a:p>
          </p:txBody>
        </p:sp>
      </p:grpSp>
      <p:sp>
        <p:nvSpPr>
          <p:cNvPr id="31" name="文本框 30"/>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94112" y="1032244"/>
            <a:ext cx="10325917" cy="939165"/>
          </a:xfrm>
          <a:prstGeom prst="rect">
            <a:avLst/>
          </a:prstGeom>
          <a:noFill/>
        </p:spPr>
        <p:txBody>
          <a:bodyPr wrap="square">
            <a:spAutoFit/>
          </a:bodyPr>
          <a:lstStyle/>
          <a:p>
            <a:pPr marL="285750" indent="-285750" algn="just">
              <a:lnSpc>
                <a:spcPct val="125000"/>
              </a:lnSpc>
              <a:buClr>
                <a:schemeClr val="accent1"/>
              </a:buClr>
              <a:buFont typeface="Wingdings" panose="05000000000000000000" pitchFamily="2" charset="2"/>
              <a:buChar char="ü"/>
            </a:pPr>
            <a:r>
              <a:rPr lang="en-US" sz="1465" b="1" dirty="0">
                <a:solidFill>
                  <a:srgbClr val="376092"/>
                </a:solidFill>
                <a:latin typeface="Microsoft YaHei" panose="020B0503020204020204" charset="-122"/>
                <a:ea typeface="Microsoft YaHei" panose="020B0503020204020204" charset="-122"/>
              </a:rPr>
              <a:t>Sixth, the number of countries levying digital tax is expanding. </a:t>
            </a:r>
            <a:r>
              <a:rPr lang="en-US" sz="1465" dirty="0">
                <a:solidFill>
                  <a:schemeClr val="tx1">
                    <a:lumMod val="75000"/>
                    <a:lumOff val="25000"/>
                  </a:schemeClr>
                </a:solidFill>
                <a:latin typeface="Microsoft YaHei" panose="020B0503020204020204" charset="-122"/>
                <a:ea typeface="Microsoft YaHei" panose="020B0503020204020204" charset="-122"/>
              </a:rPr>
              <a:t>The EU is developing as a main promoter of digital service tax, the US believes that digital service tax is a discriminatory tax against American enterprises.</a:t>
            </a:r>
            <a:endParaRPr lang="en-US"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7" name="矩形 6"/>
          <p:cNvSpPr/>
          <p:nvPr/>
        </p:nvSpPr>
        <p:spPr>
          <a:xfrm>
            <a:off x="4035185" y="1935545"/>
            <a:ext cx="4508381" cy="306705"/>
          </a:xfrm>
          <a:prstGeom prst="rect">
            <a:avLst/>
          </a:prstGeom>
        </p:spPr>
        <p:txBody>
          <a:bodyPr wrap="square">
            <a:spAutoFit/>
          </a:bodyPr>
          <a:lstStyle/>
          <a:p>
            <a:pPr lvl="0" algn="ctr">
              <a:spcAft>
                <a:spcPts val="0"/>
              </a:spcAft>
            </a:pPr>
            <a:r>
              <a:rPr lang="en-US" sz="14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Table  Digital service tax in main countries</a:t>
            </a:r>
            <a:endParaRPr lang="en-US" sz="1400" b="1"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32753" y="2341651"/>
            <a:ext cx="10187275" cy="4277848"/>
          </a:xfrm>
          <a:prstGeom prst="rect">
            <a:avLst/>
          </a:prstGeom>
        </p:spPr>
      </p:pic>
      <p:sp>
        <p:nvSpPr>
          <p:cNvPr id="5" name="文本框 3"/>
          <p:cNvSpPr txBox="1"/>
          <p:nvPr/>
        </p:nvSpPr>
        <p:spPr>
          <a:xfrm>
            <a:off x="1269755" y="2433277"/>
            <a:ext cx="1174659" cy="217805"/>
          </a:xfrm>
          <a:prstGeom prst="rect">
            <a:avLst/>
          </a:prstGeom>
          <a:solidFill>
            <a:srgbClr val="1F4E79"/>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solidFill>
                  <a:schemeClr val="bg1"/>
                </a:solidFill>
                <a:latin typeface="Times New Roman" panose="02020603050405020304" pitchFamily="18" charset="0"/>
                <a:cs typeface="Times New Roman" panose="02020603050405020304" pitchFamily="18" charset="0"/>
              </a:rPr>
              <a:t>States or regions</a:t>
            </a:r>
            <a:endParaRPr lang="zh-CN" altLang="en-US" sz="800" b="1" dirty="0">
              <a:solidFill>
                <a:schemeClr val="bg1"/>
              </a:solidFill>
              <a:latin typeface="Times New Roman" panose="02020603050405020304" pitchFamily="18" charset="0"/>
              <a:cs typeface="Times New Roman" panose="02020603050405020304" pitchFamily="18" charset="0"/>
            </a:endParaRPr>
          </a:p>
        </p:txBody>
      </p:sp>
      <p:sp>
        <p:nvSpPr>
          <p:cNvPr id="6" name="文本框 3"/>
          <p:cNvSpPr txBox="1"/>
          <p:nvPr/>
        </p:nvSpPr>
        <p:spPr>
          <a:xfrm>
            <a:off x="5912661" y="2424111"/>
            <a:ext cx="1803361" cy="217805"/>
          </a:xfrm>
          <a:prstGeom prst="rect">
            <a:avLst/>
          </a:prstGeom>
          <a:solidFill>
            <a:srgbClr val="1F4E79"/>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solidFill>
                  <a:schemeClr val="bg1"/>
                </a:solidFill>
                <a:latin typeface="Times New Roman" panose="02020603050405020304" pitchFamily="18" charset="0"/>
                <a:cs typeface="Times New Roman" panose="02020603050405020304" pitchFamily="18" charset="0"/>
              </a:rPr>
              <a:t>Taxation of digital services tax</a:t>
            </a:r>
            <a:endParaRPr lang="zh-CN" altLang="en-US" sz="800" b="1" dirty="0">
              <a:solidFill>
                <a:schemeClr val="bg1"/>
              </a:solidFill>
              <a:latin typeface="Times New Roman" panose="02020603050405020304" pitchFamily="18" charset="0"/>
              <a:cs typeface="Times New Roman" panose="02020603050405020304" pitchFamily="18" charset="0"/>
            </a:endParaRPr>
          </a:p>
        </p:txBody>
      </p:sp>
      <p:sp>
        <p:nvSpPr>
          <p:cNvPr id="8" name="文本框 3"/>
          <p:cNvSpPr txBox="1"/>
          <p:nvPr/>
        </p:nvSpPr>
        <p:spPr>
          <a:xfrm>
            <a:off x="1196420" y="2798921"/>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EU</a:t>
            </a:r>
            <a:endParaRPr lang="zh-CN" altLang="en-US" sz="800" b="1" dirty="0">
              <a:latin typeface="Times New Roman" panose="02020603050405020304" pitchFamily="18" charset="0"/>
              <a:cs typeface="Times New Roman" panose="02020603050405020304" pitchFamily="18" charset="0"/>
            </a:endParaRPr>
          </a:p>
        </p:txBody>
      </p:sp>
      <p:sp>
        <p:nvSpPr>
          <p:cNvPr id="9" name="文本框 3"/>
          <p:cNvSpPr txBox="1"/>
          <p:nvPr/>
        </p:nvSpPr>
        <p:spPr>
          <a:xfrm>
            <a:off x="1196420" y="3556223"/>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UK</a:t>
            </a:r>
            <a:endParaRPr lang="zh-CN" altLang="en-US" sz="800" b="1" dirty="0">
              <a:latin typeface="Times New Roman" panose="02020603050405020304" pitchFamily="18" charset="0"/>
              <a:cs typeface="Times New Roman" panose="02020603050405020304" pitchFamily="18" charset="0"/>
            </a:endParaRPr>
          </a:p>
        </p:txBody>
      </p:sp>
      <p:sp>
        <p:nvSpPr>
          <p:cNvPr id="10" name="文本框 3"/>
          <p:cNvSpPr txBox="1"/>
          <p:nvPr/>
        </p:nvSpPr>
        <p:spPr>
          <a:xfrm>
            <a:off x="1196420" y="4260527"/>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Austria</a:t>
            </a:r>
            <a:endParaRPr lang="zh-CN" altLang="en-US" sz="800" b="1" dirty="0">
              <a:latin typeface="Times New Roman" panose="02020603050405020304" pitchFamily="18" charset="0"/>
              <a:cs typeface="Times New Roman" panose="02020603050405020304" pitchFamily="18" charset="0"/>
            </a:endParaRPr>
          </a:p>
        </p:txBody>
      </p:sp>
      <p:sp>
        <p:nvSpPr>
          <p:cNvPr id="15" name="文本框 3"/>
          <p:cNvSpPr txBox="1"/>
          <p:nvPr/>
        </p:nvSpPr>
        <p:spPr>
          <a:xfrm>
            <a:off x="1196420" y="4944449"/>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Iceland</a:t>
            </a:r>
            <a:endParaRPr lang="zh-CN" altLang="en-US" sz="800" b="1" dirty="0">
              <a:latin typeface="Times New Roman" panose="02020603050405020304" pitchFamily="18" charset="0"/>
              <a:cs typeface="Times New Roman" panose="02020603050405020304" pitchFamily="18" charset="0"/>
            </a:endParaRPr>
          </a:p>
        </p:txBody>
      </p:sp>
      <p:sp>
        <p:nvSpPr>
          <p:cNvPr id="16" name="文本框 3"/>
          <p:cNvSpPr txBox="1"/>
          <p:nvPr/>
        </p:nvSpPr>
        <p:spPr>
          <a:xfrm>
            <a:off x="1174285" y="5618397"/>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New Zealand</a:t>
            </a:r>
            <a:endParaRPr lang="zh-CN" altLang="en-US" sz="800" b="1" dirty="0">
              <a:latin typeface="Times New Roman" panose="02020603050405020304" pitchFamily="18" charset="0"/>
              <a:cs typeface="Times New Roman" panose="02020603050405020304" pitchFamily="18" charset="0"/>
            </a:endParaRPr>
          </a:p>
        </p:txBody>
      </p:sp>
      <p:sp>
        <p:nvSpPr>
          <p:cNvPr id="17" name="文本框 3"/>
          <p:cNvSpPr txBox="1"/>
          <p:nvPr/>
        </p:nvSpPr>
        <p:spPr>
          <a:xfrm>
            <a:off x="1174285" y="6291464"/>
            <a:ext cx="1174659" cy="21780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South Africa</a:t>
            </a:r>
            <a:endParaRPr lang="zh-CN" altLang="en-US" sz="800" b="1" dirty="0">
              <a:latin typeface="Times New Roman" panose="02020603050405020304" pitchFamily="18" charset="0"/>
              <a:cs typeface="Times New Roman" panose="02020603050405020304" pitchFamily="18" charset="0"/>
            </a:endParaRPr>
          </a:p>
        </p:txBody>
      </p:sp>
      <p:sp>
        <p:nvSpPr>
          <p:cNvPr id="18" name="文本框 3"/>
          <p:cNvSpPr txBox="1"/>
          <p:nvPr/>
        </p:nvSpPr>
        <p:spPr>
          <a:xfrm>
            <a:off x="1174285" y="3890611"/>
            <a:ext cx="1174659" cy="21780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Spain</a:t>
            </a:r>
            <a:endParaRPr lang="zh-CN" altLang="en-US" sz="800" b="1" dirty="0">
              <a:latin typeface="Times New Roman" panose="02020603050405020304" pitchFamily="18" charset="0"/>
              <a:cs typeface="Times New Roman" panose="02020603050405020304" pitchFamily="18" charset="0"/>
            </a:endParaRPr>
          </a:p>
        </p:txBody>
      </p:sp>
      <p:sp>
        <p:nvSpPr>
          <p:cNvPr id="19" name="文本框 3"/>
          <p:cNvSpPr txBox="1"/>
          <p:nvPr/>
        </p:nvSpPr>
        <p:spPr>
          <a:xfrm>
            <a:off x="1174285" y="4594915"/>
            <a:ext cx="1174659" cy="21780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Italy</a:t>
            </a:r>
            <a:endParaRPr lang="zh-CN" altLang="en-US" sz="800" b="1" dirty="0">
              <a:latin typeface="Times New Roman" panose="02020603050405020304" pitchFamily="18" charset="0"/>
              <a:cs typeface="Times New Roman" panose="02020603050405020304" pitchFamily="18" charset="0"/>
            </a:endParaRPr>
          </a:p>
        </p:txBody>
      </p:sp>
      <p:sp>
        <p:nvSpPr>
          <p:cNvPr id="20" name="文本框 3"/>
          <p:cNvSpPr txBox="1"/>
          <p:nvPr/>
        </p:nvSpPr>
        <p:spPr>
          <a:xfrm>
            <a:off x="1174285" y="5291171"/>
            <a:ext cx="1174659" cy="21780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Japan</a:t>
            </a:r>
            <a:endParaRPr lang="zh-CN" altLang="en-US" sz="800" b="1" dirty="0">
              <a:latin typeface="Times New Roman" panose="02020603050405020304" pitchFamily="18" charset="0"/>
              <a:cs typeface="Times New Roman" panose="02020603050405020304" pitchFamily="18" charset="0"/>
            </a:endParaRPr>
          </a:p>
        </p:txBody>
      </p:sp>
      <p:sp>
        <p:nvSpPr>
          <p:cNvPr id="21" name="文本框 3"/>
          <p:cNvSpPr txBox="1"/>
          <p:nvPr/>
        </p:nvSpPr>
        <p:spPr>
          <a:xfrm>
            <a:off x="1174285" y="5954931"/>
            <a:ext cx="1174659" cy="21780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Australia</a:t>
            </a:r>
            <a:endParaRPr lang="zh-CN" altLang="en-US" sz="800" b="1" dirty="0">
              <a:latin typeface="Times New Roman" panose="02020603050405020304" pitchFamily="18" charset="0"/>
              <a:cs typeface="Times New Roman" panose="02020603050405020304" pitchFamily="18" charset="0"/>
            </a:endParaRPr>
          </a:p>
        </p:txBody>
      </p:sp>
      <p:sp>
        <p:nvSpPr>
          <p:cNvPr id="22" name="文本框 3"/>
          <p:cNvSpPr txBox="1"/>
          <p:nvPr/>
        </p:nvSpPr>
        <p:spPr>
          <a:xfrm>
            <a:off x="3158141" y="2780588"/>
            <a:ext cx="7502984" cy="23939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Tax on large Internet companies with global revenues of more than €750m and REVENUES of €50m in the EU (suspension)</a:t>
            </a:r>
            <a:endParaRPr lang="zh-CN" altLang="en-US" sz="935" b="1" dirty="0">
              <a:latin typeface="Times New Roman" panose="02020603050405020304" pitchFamily="18" charset="0"/>
              <a:cs typeface="Times New Roman" panose="02020603050405020304" pitchFamily="18" charset="0"/>
            </a:endParaRPr>
          </a:p>
        </p:txBody>
      </p:sp>
      <p:sp>
        <p:nvSpPr>
          <p:cNvPr id="23" name="文本框 3"/>
          <p:cNvSpPr txBox="1"/>
          <p:nvPr/>
        </p:nvSpPr>
        <p:spPr>
          <a:xfrm>
            <a:off x="1174285" y="3177140"/>
            <a:ext cx="1174659" cy="21780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 b="1" dirty="0">
                <a:latin typeface="Times New Roman" panose="02020603050405020304" pitchFamily="18" charset="0"/>
                <a:cs typeface="Times New Roman" panose="02020603050405020304" pitchFamily="18" charset="0"/>
              </a:rPr>
              <a:t>France</a:t>
            </a:r>
            <a:endParaRPr lang="zh-CN" altLang="en-US" sz="800" b="1" dirty="0">
              <a:latin typeface="Times New Roman" panose="02020603050405020304" pitchFamily="18" charset="0"/>
              <a:cs typeface="Times New Roman" panose="02020603050405020304" pitchFamily="18" charset="0"/>
            </a:endParaRPr>
          </a:p>
        </p:txBody>
      </p:sp>
      <p:sp>
        <p:nvSpPr>
          <p:cNvPr id="24" name="文本框 3"/>
          <p:cNvSpPr txBox="1"/>
          <p:nvPr/>
        </p:nvSpPr>
        <p:spPr>
          <a:xfrm>
            <a:off x="2590476" y="3101429"/>
            <a:ext cx="8427239" cy="383540"/>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Digital businesses - regardless of whether they have a commercial presence in France or not - are subject to the DST at 3 per cent of their taxable income, but are exempt if their taxable business has less than €750m in global revenues or €25m in French revenues</a:t>
            </a:r>
            <a:endParaRPr lang="zh-CN" altLang="en-US" sz="935" b="1" dirty="0">
              <a:latin typeface="Times New Roman" panose="02020603050405020304" pitchFamily="18" charset="0"/>
              <a:cs typeface="Times New Roman" panose="02020603050405020304" pitchFamily="18" charset="0"/>
            </a:endParaRPr>
          </a:p>
        </p:txBody>
      </p:sp>
      <p:sp>
        <p:nvSpPr>
          <p:cNvPr id="25" name="文本框 3"/>
          <p:cNvSpPr txBox="1"/>
          <p:nvPr/>
        </p:nvSpPr>
        <p:spPr>
          <a:xfrm>
            <a:off x="2598079" y="3488680"/>
            <a:ext cx="8473828" cy="383540"/>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A 2% digital services tax will be levied on part of digital services revenue provided by businesses with global revenues of more than £500m and revenues of more than £25m within the UK</a:t>
            </a:r>
            <a:endParaRPr lang="zh-CN" altLang="en-US" sz="935" b="1" dirty="0">
              <a:latin typeface="Times New Roman" panose="02020603050405020304" pitchFamily="18" charset="0"/>
              <a:cs typeface="Times New Roman" panose="02020603050405020304" pitchFamily="18" charset="0"/>
            </a:endParaRPr>
          </a:p>
        </p:txBody>
      </p:sp>
      <p:sp>
        <p:nvSpPr>
          <p:cNvPr id="26" name="文本框 3"/>
          <p:cNvSpPr txBox="1"/>
          <p:nvPr/>
        </p:nvSpPr>
        <p:spPr>
          <a:xfrm>
            <a:off x="3062849" y="4223860"/>
            <a:ext cx="7502984" cy="23939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A digital services tax of 5% will be levied on Internet companies with global revenues of more than 750 million euros</a:t>
            </a:r>
            <a:endParaRPr lang="zh-CN" altLang="en-US" sz="935" b="1" dirty="0">
              <a:latin typeface="Times New Roman" panose="02020603050405020304" pitchFamily="18" charset="0"/>
              <a:cs typeface="Times New Roman" panose="02020603050405020304" pitchFamily="18" charset="0"/>
            </a:endParaRPr>
          </a:p>
        </p:txBody>
      </p:sp>
      <p:sp>
        <p:nvSpPr>
          <p:cNvPr id="27" name="文本框 3"/>
          <p:cNvSpPr txBox="1"/>
          <p:nvPr/>
        </p:nvSpPr>
        <p:spPr>
          <a:xfrm>
            <a:off x="3052603" y="4930904"/>
            <a:ext cx="7502984" cy="23939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VAT rules will be applied to suppliers of digital services, with all digital services except e-books being subject to VAT at a rate of 22.5%</a:t>
            </a:r>
            <a:endParaRPr lang="zh-CN" altLang="en-US" sz="935" b="1" dirty="0">
              <a:latin typeface="Times New Roman" panose="02020603050405020304" pitchFamily="18" charset="0"/>
              <a:cs typeface="Times New Roman" panose="02020603050405020304" pitchFamily="18" charset="0"/>
            </a:endParaRPr>
          </a:p>
        </p:txBody>
      </p:sp>
      <p:sp>
        <p:nvSpPr>
          <p:cNvPr id="28" name="文本框 3"/>
          <p:cNvSpPr txBox="1"/>
          <p:nvPr/>
        </p:nvSpPr>
        <p:spPr>
          <a:xfrm>
            <a:off x="3052603" y="5638584"/>
            <a:ext cx="7502984" cy="23939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In October 2016, a 15% GST was levied on digital sellers whose sales reached S $60,000 within 12 months</a:t>
            </a:r>
            <a:endParaRPr lang="zh-CN" altLang="en-US" sz="935" b="1" dirty="0">
              <a:latin typeface="Times New Roman" panose="02020603050405020304" pitchFamily="18" charset="0"/>
              <a:cs typeface="Times New Roman" panose="02020603050405020304" pitchFamily="18" charset="0"/>
            </a:endParaRPr>
          </a:p>
        </p:txBody>
      </p:sp>
      <p:sp>
        <p:nvSpPr>
          <p:cNvPr id="29" name="文本框 3"/>
          <p:cNvSpPr txBox="1"/>
          <p:nvPr/>
        </p:nvSpPr>
        <p:spPr>
          <a:xfrm>
            <a:off x="3062849" y="6296843"/>
            <a:ext cx="7502984" cy="239395"/>
          </a:xfrm>
          <a:prstGeom prst="rect">
            <a:avLst/>
          </a:prstGeom>
          <a:solidFill>
            <a:srgbClr val="CBCBCB"/>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A 14% value-added tax will be imposed on digital services such as education, games and e-books</a:t>
            </a:r>
            <a:endParaRPr lang="zh-CN" altLang="en-US" sz="935" b="1" dirty="0">
              <a:latin typeface="Times New Roman" panose="02020603050405020304" pitchFamily="18" charset="0"/>
              <a:cs typeface="Times New Roman" panose="02020603050405020304" pitchFamily="18" charset="0"/>
            </a:endParaRPr>
          </a:p>
        </p:txBody>
      </p:sp>
      <p:sp>
        <p:nvSpPr>
          <p:cNvPr id="30" name="文本框 3"/>
          <p:cNvSpPr txBox="1"/>
          <p:nvPr/>
        </p:nvSpPr>
        <p:spPr>
          <a:xfrm>
            <a:off x="2544644" y="3909369"/>
            <a:ext cx="8529552" cy="23939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A 3% tax will be imposed on certain digital services income from companies with global revenues of more than €750m and taxable income of more than €3m in Spain</a:t>
            </a:r>
            <a:endParaRPr lang="zh-CN" altLang="en-US" sz="935" b="1" dirty="0">
              <a:latin typeface="Times New Roman" panose="02020603050405020304" pitchFamily="18" charset="0"/>
              <a:cs typeface="Times New Roman" panose="02020603050405020304" pitchFamily="18" charset="0"/>
            </a:endParaRPr>
          </a:p>
        </p:txBody>
      </p:sp>
      <p:sp>
        <p:nvSpPr>
          <p:cNvPr id="31" name="文本框 3"/>
          <p:cNvSpPr txBox="1"/>
          <p:nvPr/>
        </p:nvSpPr>
        <p:spPr>
          <a:xfrm>
            <a:off x="2637791" y="4583595"/>
            <a:ext cx="8427239" cy="23939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Global revenue of more than 500 million euros and at least 50 million euros earned in Italy, the tax rate is proposed to be 6%</a:t>
            </a:r>
            <a:endParaRPr lang="zh-CN" altLang="en-US" sz="935" b="1" dirty="0">
              <a:latin typeface="Times New Roman" panose="02020603050405020304" pitchFamily="18" charset="0"/>
              <a:cs typeface="Times New Roman" panose="02020603050405020304" pitchFamily="18" charset="0"/>
            </a:endParaRPr>
          </a:p>
        </p:txBody>
      </p:sp>
      <p:sp>
        <p:nvSpPr>
          <p:cNvPr id="32" name="文本框 3"/>
          <p:cNvSpPr txBox="1"/>
          <p:nvPr/>
        </p:nvSpPr>
        <p:spPr>
          <a:xfrm>
            <a:off x="2646956" y="5275204"/>
            <a:ext cx="8427239" cy="23939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The tax on digital companies began in October 2015, with a tax rate of 8 percent and an annual threshold of 10 million yen</a:t>
            </a:r>
            <a:endParaRPr lang="zh-CN" altLang="en-US" sz="935" b="1" dirty="0">
              <a:latin typeface="Times New Roman" panose="02020603050405020304" pitchFamily="18" charset="0"/>
              <a:cs typeface="Times New Roman" panose="02020603050405020304" pitchFamily="18" charset="0"/>
            </a:endParaRPr>
          </a:p>
        </p:txBody>
      </p:sp>
      <p:sp>
        <p:nvSpPr>
          <p:cNvPr id="33" name="文本框 3"/>
          <p:cNvSpPr txBox="1"/>
          <p:nvPr/>
        </p:nvSpPr>
        <p:spPr>
          <a:xfrm>
            <a:off x="2608003" y="5954145"/>
            <a:ext cx="8427239" cy="239395"/>
          </a:xfrm>
          <a:prstGeom prst="rect">
            <a:avLst/>
          </a:prstGeom>
          <a:solidFill>
            <a:srgbClr val="E7E7E7"/>
          </a:solidFill>
        </p:spPr>
        <p:txBody>
          <a:bodyPr wrap="square" lIns="48000" tIns="48000" rIns="48000" bIns="480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35" b="1" dirty="0">
                <a:latin typeface="Times New Roman" panose="02020603050405020304" pitchFamily="18" charset="0"/>
                <a:cs typeface="Times New Roman" panose="02020603050405020304" pitchFamily="18" charset="0"/>
              </a:rPr>
              <a:t>The goods and Services Tax (GST) has been extended to cover the cross-border supply of imported digital goods and other services</a:t>
            </a:r>
            <a:endParaRPr lang="zh-CN" altLang="en-US" sz="935" b="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6"/>
          <p:cNvSpPr>
            <a:spLocks noChangeArrowheads="1"/>
          </p:cNvSpPr>
          <p:nvPr/>
        </p:nvSpPr>
        <p:spPr bwMode="auto">
          <a:xfrm>
            <a:off x="1099977" y="1700709"/>
            <a:ext cx="3205616" cy="191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indent="179705">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just">
              <a:lnSpc>
                <a:spcPct val="130000"/>
              </a:lnSpc>
            </a:pPr>
            <a:r>
              <a:rPr lang="en-US" sz="1600" b="1" dirty="0">
                <a:solidFill>
                  <a:srgbClr val="376092"/>
                </a:solidFill>
                <a:latin typeface="Arial" panose="020B0604020202020204" pitchFamily="34" charset="0"/>
                <a:ea typeface="Microsoft YaHei" panose="020B0503020204020204" charset="-122"/>
              </a:rPr>
              <a:t>2.</a:t>
            </a:r>
            <a:r>
              <a:rPr lang="en-US" sz="1600" dirty="0">
                <a:latin typeface="Arial" panose="020B0604020202020204" pitchFamily="34" charset="0"/>
                <a:ea typeface="Microsoft YaHei" panose="020B0503020204020204" charset="-122"/>
              </a:rPr>
              <a:t> The impact of the global COVID-19 has led to a decline in the growth rate of global economy, trade and investment, which has resulted in the intensification of protectionism.</a:t>
            </a:r>
            <a:endParaRPr lang="en-US" sz="1600" dirty="0">
              <a:latin typeface="Arial" panose="020B0604020202020204" pitchFamily="34" charset="0"/>
              <a:ea typeface="Microsoft YaHei" panose="020B0503020204020204" charset="-122"/>
            </a:endParaRPr>
          </a:p>
        </p:txBody>
      </p:sp>
      <p:sp>
        <p:nvSpPr>
          <p:cNvPr id="21" name="Rectangle 66"/>
          <p:cNvSpPr>
            <a:spLocks noChangeArrowheads="1"/>
          </p:cNvSpPr>
          <p:nvPr/>
        </p:nvSpPr>
        <p:spPr bwMode="auto">
          <a:xfrm>
            <a:off x="8047845" y="1060533"/>
            <a:ext cx="3205616" cy="319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indent="179705">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just">
              <a:lnSpc>
                <a:spcPct val="130000"/>
              </a:lnSpc>
            </a:pPr>
            <a:r>
              <a:rPr lang="en-US" sz="1600" b="1" dirty="0">
                <a:solidFill>
                  <a:srgbClr val="376092"/>
                </a:solidFill>
                <a:latin typeface="Arial" panose="020B0604020202020204" pitchFamily="34" charset="0"/>
                <a:ea typeface="Microsoft YaHei" panose="020B0503020204020204" charset="-122"/>
              </a:rPr>
              <a:t>3. The Sino-US strategic game is long-term and complex. </a:t>
            </a:r>
            <a:r>
              <a:rPr lang="en-US" sz="1600" dirty="0">
                <a:solidFill>
                  <a:schemeClr val="tx1">
                    <a:lumMod val="75000"/>
                    <a:lumOff val="25000"/>
                  </a:schemeClr>
                </a:solidFill>
                <a:latin typeface="Arial" panose="020B0604020202020204" pitchFamily="34" charset="0"/>
                <a:ea typeface="Microsoft YaHei" panose="020B0503020204020204" charset="-122"/>
              </a:rPr>
              <a:t>Digital technology and digital trade are two main areas of competition, with "Decoupling Theory" spreading constantly. The US is the main partner of China's information technology introduction and service outsourcing, which affects bilateral cooperation.</a:t>
            </a:r>
            <a:endParaRPr lang="en-US" sz="1600"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 name="组合 2"/>
          <p:cNvGrpSpPr/>
          <p:nvPr/>
        </p:nvGrpSpPr>
        <p:grpSpPr>
          <a:xfrm>
            <a:off x="4475977" y="2250319"/>
            <a:ext cx="3420533" cy="2305049"/>
            <a:chOff x="3439640" y="2064352"/>
            <a:chExt cx="2565400" cy="1728787"/>
          </a:xfrm>
        </p:grpSpPr>
        <p:grpSp>
          <p:nvGrpSpPr>
            <p:cNvPr id="4" name="组合 247"/>
            <p:cNvGrpSpPr/>
            <p:nvPr/>
          </p:nvGrpSpPr>
          <p:grpSpPr bwMode="auto">
            <a:xfrm>
              <a:off x="3896840" y="2194527"/>
              <a:ext cx="1563688" cy="1519237"/>
              <a:chOff x="3805238" y="2005013"/>
              <a:chExt cx="1706563" cy="1704975"/>
            </a:xfrm>
          </p:grpSpPr>
          <p:sp>
            <p:nvSpPr>
              <p:cNvPr id="6" name="Oval 7"/>
              <p:cNvSpPr>
                <a:spLocks noChangeArrowheads="1"/>
              </p:cNvSpPr>
              <p:nvPr/>
            </p:nvSpPr>
            <p:spPr bwMode="auto">
              <a:xfrm>
                <a:off x="3805238" y="2005013"/>
                <a:ext cx="1706563" cy="1704975"/>
              </a:xfrm>
              <a:prstGeom prst="ellipse">
                <a:avLst/>
              </a:prstGeom>
              <a:solidFill>
                <a:srgbClr val="586B7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endParaRPr lang="zh-CN" altLang="en-US" sz="2400"/>
              </a:p>
            </p:txBody>
          </p:sp>
          <p:sp>
            <p:nvSpPr>
              <p:cNvPr id="7" name="Oval 8"/>
              <p:cNvSpPr>
                <a:spLocks noChangeArrowheads="1"/>
              </p:cNvSpPr>
              <p:nvPr/>
            </p:nvSpPr>
            <p:spPr bwMode="auto">
              <a:xfrm>
                <a:off x="3973513" y="2173288"/>
                <a:ext cx="1368425" cy="136842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endParaRPr lang="zh-CN" altLang="en-US" sz="2400"/>
              </a:p>
            </p:txBody>
          </p:sp>
          <p:sp>
            <p:nvSpPr>
              <p:cNvPr id="8" name="Oval 9"/>
              <p:cNvSpPr>
                <a:spLocks noChangeArrowheads="1"/>
              </p:cNvSpPr>
              <p:nvPr/>
            </p:nvSpPr>
            <p:spPr bwMode="auto">
              <a:xfrm>
                <a:off x="4102100" y="2305050"/>
                <a:ext cx="1109663" cy="1104900"/>
              </a:xfrm>
              <a:prstGeom prst="ellipse">
                <a:avLst/>
              </a:prstGeom>
              <a:solidFill>
                <a:srgbClr val="586B7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endParaRPr lang="zh-CN" altLang="en-US" sz="2400"/>
              </a:p>
            </p:txBody>
          </p:sp>
          <p:sp>
            <p:nvSpPr>
              <p:cNvPr id="9" name="Oval 10"/>
              <p:cNvSpPr>
                <a:spLocks noChangeArrowheads="1"/>
              </p:cNvSpPr>
              <p:nvPr/>
            </p:nvSpPr>
            <p:spPr bwMode="auto">
              <a:xfrm>
                <a:off x="4210050" y="2409825"/>
                <a:ext cx="895350" cy="895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endParaRPr lang="zh-CN" altLang="en-US" sz="2400"/>
              </a:p>
            </p:txBody>
          </p:sp>
          <p:sp>
            <p:nvSpPr>
              <p:cNvPr id="10" name="Oval 11"/>
              <p:cNvSpPr>
                <a:spLocks noChangeArrowheads="1"/>
              </p:cNvSpPr>
              <p:nvPr/>
            </p:nvSpPr>
            <p:spPr bwMode="auto">
              <a:xfrm>
                <a:off x="4416425" y="2616200"/>
                <a:ext cx="479425" cy="482600"/>
              </a:xfrm>
              <a:prstGeom prst="ellipse">
                <a:avLst/>
              </a:prstGeom>
              <a:solidFill>
                <a:srgbClr val="586B7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endParaRPr lang="zh-CN" altLang="en-US" sz="2400"/>
              </a:p>
            </p:txBody>
          </p:sp>
        </p:grpSp>
        <p:grpSp>
          <p:nvGrpSpPr>
            <p:cNvPr id="11" name="组合 253"/>
            <p:cNvGrpSpPr/>
            <p:nvPr/>
          </p:nvGrpSpPr>
          <p:grpSpPr bwMode="auto">
            <a:xfrm>
              <a:off x="3969865" y="2064352"/>
              <a:ext cx="714375" cy="881062"/>
              <a:chOff x="3560763" y="1570038"/>
              <a:chExt cx="1095375" cy="1285875"/>
            </a:xfrm>
          </p:grpSpPr>
          <p:sp>
            <p:nvSpPr>
              <p:cNvPr id="12" name="Freeform 12"/>
              <p:cNvSpPr>
                <a:spLocks noChangeArrowheads="1"/>
              </p:cNvSpPr>
              <p:nvPr/>
            </p:nvSpPr>
            <p:spPr bwMode="auto">
              <a:xfrm>
                <a:off x="4446588" y="2611438"/>
                <a:ext cx="209550" cy="244475"/>
              </a:xfrm>
              <a:custGeom>
                <a:avLst/>
                <a:gdLst>
                  <a:gd name="T0" fmla="*/ 294047296 w 56"/>
                  <a:gd name="T1" fmla="*/ 113169358 h 65"/>
                  <a:gd name="T2" fmla="*/ 784128616 w 56"/>
                  <a:gd name="T3" fmla="*/ 919508087 h 65"/>
                  <a:gd name="T4" fmla="*/ 84014582 w 56"/>
                  <a:gd name="T5" fmla="*/ 297070975 h 65"/>
                  <a:gd name="T6" fmla="*/ 294047296 w 56"/>
                  <a:gd name="T7" fmla="*/ 113169358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3" name="Freeform 13"/>
              <p:cNvSpPr>
                <a:spLocks noChangeArrowheads="1"/>
              </p:cNvSpPr>
              <p:nvPr/>
            </p:nvSpPr>
            <p:spPr bwMode="auto">
              <a:xfrm>
                <a:off x="3714750" y="1724025"/>
                <a:ext cx="908050" cy="1057275"/>
              </a:xfrm>
              <a:custGeom>
                <a:avLst/>
                <a:gdLst>
                  <a:gd name="T0" fmla="*/ 2147483646 w 242"/>
                  <a:gd name="T1" fmla="*/ 2147483646 h 282"/>
                  <a:gd name="T2" fmla="*/ 0 w 242"/>
                  <a:gd name="T3" fmla="*/ 0 h 282"/>
                  <a:gd name="T4" fmla="*/ 2147483646 w 242"/>
                  <a:gd name="T5" fmla="*/ 2147483646 h 282"/>
                  <a:gd name="T6" fmla="*/ 2147483646 w 242"/>
                  <a:gd name="T7" fmla="*/ 2147483646 h 2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1672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4"/>
              <p:cNvSpPr>
                <a:spLocks noChangeArrowheads="1"/>
              </p:cNvSpPr>
              <p:nvPr/>
            </p:nvSpPr>
            <p:spPr bwMode="auto">
              <a:xfrm>
                <a:off x="3714750" y="1724025"/>
                <a:ext cx="850900" cy="966788"/>
              </a:xfrm>
              <a:custGeom>
                <a:avLst/>
                <a:gdLst>
                  <a:gd name="T0" fmla="*/ 0 w 227"/>
                  <a:gd name="T1" fmla="*/ 0 h 258"/>
                  <a:gd name="T2" fmla="*/ 2147483646 w 227"/>
                  <a:gd name="T3" fmla="*/ 2147483646 h 258"/>
                  <a:gd name="T4" fmla="*/ 2147483646 w 227"/>
                  <a:gd name="T5" fmla="*/ 2147483646 h 258"/>
                  <a:gd name="T6" fmla="*/ 0 w 227"/>
                  <a:gd name="T7" fmla="*/ 0 h 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37B0E8"/>
              </a:solidFill>
              <a:ln>
                <a:noFill/>
              </a:ln>
              <a:extLst>
                <a:ext uri="{91240B29-F687-4F45-9708-019B960494DF}">
                  <a14:hiddenLine xmlns:a14="http://schemas.microsoft.com/office/drawing/2010/main" w="6350">
                    <a:solidFill>
                      <a:srgbClr val="000000"/>
                    </a:solidFill>
                    <a:round/>
                  </a14:hiddenLine>
                </a:ext>
              </a:extLst>
            </p:spPr>
            <p:txBody>
              <a:bodyPr/>
              <a:lstStyle/>
              <a:p>
                <a:endParaRPr lang="zh-CN" altLang="en-US" sz="2400"/>
              </a:p>
            </p:txBody>
          </p:sp>
          <p:sp>
            <p:nvSpPr>
              <p:cNvPr id="15" name="Freeform 15"/>
              <p:cNvSpPr>
                <a:spLocks noChangeArrowheads="1"/>
              </p:cNvSpPr>
              <p:nvPr/>
            </p:nvSpPr>
            <p:spPr bwMode="auto">
              <a:xfrm>
                <a:off x="3714750" y="1570038"/>
                <a:ext cx="244475" cy="382588"/>
              </a:xfrm>
              <a:custGeom>
                <a:avLst/>
                <a:gdLst>
                  <a:gd name="T0" fmla="*/ 707315070 w 65"/>
                  <a:gd name="T1" fmla="*/ 1435035076 h 102"/>
                  <a:gd name="T2" fmla="*/ 707315070 w 65"/>
                  <a:gd name="T3" fmla="*/ 281378471 h 102"/>
                  <a:gd name="T4" fmla="*/ 0 w 65"/>
                  <a:gd name="T5" fmla="*/ 576826427 h 102"/>
                  <a:gd name="T6" fmla="*/ 707315070 w 65"/>
                  <a:gd name="T7" fmla="*/ 1435035076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466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6" name="Freeform 16"/>
              <p:cNvSpPr>
                <a:spLocks noChangeArrowheads="1"/>
              </p:cNvSpPr>
              <p:nvPr/>
            </p:nvSpPr>
            <p:spPr bwMode="auto">
              <a:xfrm>
                <a:off x="3560763" y="1724025"/>
                <a:ext cx="341313" cy="234950"/>
              </a:xfrm>
              <a:custGeom>
                <a:avLst/>
                <a:gdLst>
                  <a:gd name="T0" fmla="*/ 1280160044 w 91"/>
                  <a:gd name="T1" fmla="*/ 848396991 h 63"/>
                  <a:gd name="T2" fmla="*/ 225082796 w 91"/>
                  <a:gd name="T3" fmla="*/ 556328036 h 63"/>
                  <a:gd name="T4" fmla="*/ 576773962 w 91"/>
                  <a:gd name="T5" fmla="*/ 0 h 63"/>
                  <a:gd name="T6" fmla="*/ 1280160044 w 91"/>
                  <a:gd name="T7" fmla="*/ 84839699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544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7" name="任意多边形 136"/>
            <p:cNvSpPr/>
            <p:nvPr/>
          </p:nvSpPr>
          <p:spPr>
            <a:xfrm>
              <a:off x="3439640" y="2310414"/>
              <a:ext cx="661988" cy="3048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fontAlgn="auto">
                <a:defRPr/>
              </a:pPr>
              <a:endParaRPr lang="zh-CN" altLang="en-US" sz="2400" noProof="1"/>
            </a:p>
          </p:txBody>
        </p:sp>
        <p:sp>
          <p:nvSpPr>
            <p:cNvPr id="20" name="任意多边形 139"/>
            <p:cNvSpPr/>
            <p:nvPr/>
          </p:nvSpPr>
          <p:spPr>
            <a:xfrm rot="21086939" flipV="1">
              <a:off x="4252440" y="3431189"/>
              <a:ext cx="661988" cy="361950"/>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fontAlgn="auto">
                <a:defRPr/>
              </a:pPr>
              <a:endParaRPr lang="zh-CN" altLang="en-US" sz="2400" noProof="1"/>
            </a:p>
          </p:txBody>
        </p:sp>
        <p:sp>
          <p:nvSpPr>
            <p:cNvPr id="23" name="任意多边形 142"/>
            <p:cNvSpPr/>
            <p:nvPr/>
          </p:nvSpPr>
          <p:spPr>
            <a:xfrm flipH="1">
              <a:off x="4858865" y="2118327"/>
              <a:ext cx="1146175" cy="3048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fontAlgn="auto">
                <a:defRPr/>
              </a:pPr>
              <a:endParaRPr lang="zh-CN" altLang="en-US" sz="2400" noProof="1"/>
            </a:p>
          </p:txBody>
        </p:sp>
      </p:grpSp>
      <p:sp>
        <p:nvSpPr>
          <p:cNvPr id="24" name="Rectangle 66"/>
          <p:cNvSpPr>
            <a:spLocks noChangeArrowheads="1"/>
          </p:cNvSpPr>
          <p:nvPr/>
        </p:nvSpPr>
        <p:spPr bwMode="auto">
          <a:xfrm>
            <a:off x="2231237" y="4805269"/>
            <a:ext cx="6697803" cy="159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indent="179705">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just">
              <a:lnSpc>
                <a:spcPct val="130000"/>
              </a:lnSpc>
            </a:pPr>
            <a:r>
              <a:rPr lang="en-US" sz="1600" b="1" dirty="0">
                <a:solidFill>
                  <a:srgbClr val="376092"/>
                </a:solidFill>
                <a:latin typeface="Arial" panose="020B0604020202020204" pitchFamily="34" charset="0"/>
                <a:ea typeface="Microsoft YaHei" panose="020B0503020204020204" charset="-122"/>
              </a:rPr>
              <a:t>4. The problem of digital security has become increasingly prominent. </a:t>
            </a:r>
            <a:r>
              <a:rPr lang="en-US" sz="1600" dirty="0">
                <a:solidFill>
                  <a:schemeClr val="tx1">
                    <a:lumMod val="75000"/>
                    <a:lumOff val="25000"/>
                  </a:schemeClr>
                </a:solidFill>
                <a:latin typeface="Arial" panose="020B0604020202020204" pitchFamily="34" charset="0"/>
                <a:ea typeface="Microsoft YaHei" panose="020B0503020204020204" charset="-122"/>
              </a:rPr>
              <a:t>Personal data leakage, hacker attacks, invasion of industrial data systems and other security incidents occur frequently. WHO reported a 500% year-on-year increase in the number of cyber attacks in the first half of 2020.</a:t>
            </a:r>
            <a:endParaRPr lang="en-US" sz="1600"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框 21"/>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3"/>
          <p:cNvSpPr>
            <a:spLocks noChangeArrowheads="1"/>
          </p:cNvSpPr>
          <p:nvPr/>
        </p:nvSpPr>
        <p:spPr bwMode="auto">
          <a:xfrm>
            <a:off x="1093949" y="1085996"/>
            <a:ext cx="8118803" cy="32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sz="2135" b="1" dirty="0">
                <a:solidFill>
                  <a:schemeClr val="accent2">
                    <a:lumMod val="75000"/>
                  </a:schemeClr>
                </a:solidFill>
                <a:latin typeface="Microsoft YaHei" panose="020B0503020204020204" charset="-122"/>
                <a:ea typeface="Microsoft YaHei" panose="020B0503020204020204" charset="-122"/>
              </a:rPr>
              <a:t>V. Main ideas to promote the development of digital trade</a:t>
            </a:r>
            <a:endParaRPr lang="en-US" sz="2135" b="1" dirty="0">
              <a:solidFill>
                <a:schemeClr val="accent2">
                  <a:lumMod val="75000"/>
                </a:schemeClr>
              </a:solidFill>
              <a:latin typeface="Microsoft YaHei" panose="020B0503020204020204" charset="-122"/>
              <a:ea typeface="Microsoft YaHei" panose="020B0503020204020204" charset="-122"/>
            </a:endParaRPr>
          </a:p>
        </p:txBody>
      </p:sp>
      <p:sp>
        <p:nvSpPr>
          <p:cNvPr id="10" name="TextBox 41"/>
          <p:cNvSpPr>
            <a:spLocks noChangeArrowheads="1"/>
          </p:cNvSpPr>
          <p:nvPr/>
        </p:nvSpPr>
        <p:spPr bwMode="auto">
          <a:xfrm>
            <a:off x="1093949" y="1591371"/>
            <a:ext cx="10018551" cy="6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40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r>
              <a:rPr lang="en-US" sz="1600" b="1" dirty="0" err="1">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a:t>
            </a: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Comprehensively improve the ability of technological innovation, business form innovation and mode innovation.</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graphicFrame>
        <p:nvGraphicFramePr>
          <p:cNvPr id="15" name="表格 14"/>
          <p:cNvGraphicFramePr>
            <a:graphicFrameLocks noGrp="1"/>
          </p:cNvGraphicFramePr>
          <p:nvPr/>
        </p:nvGraphicFramePr>
        <p:xfrm>
          <a:off x="982260" y="2551621"/>
          <a:ext cx="10227310" cy="3552190"/>
        </p:xfrm>
        <a:graphic>
          <a:graphicData uri="http://schemas.openxmlformats.org/drawingml/2006/table">
            <a:tbl>
              <a:tblPr firstRow="1" bandRow="1">
                <a:tableStyleId>{5C22544A-7EE6-4342-B048-85BDC9FD1C3A}</a:tableStyleId>
              </a:tblPr>
              <a:tblGrid>
                <a:gridCol w="10227310"/>
              </a:tblGrid>
              <a:tr h="1184275">
                <a:tc>
                  <a:txBody>
                    <a:bodyPr/>
                    <a:lstStyle/>
                    <a:p>
                      <a:pPr marL="76200" marR="76200" algn="just" defTabSz="914400" rtl="0" eaLnBrk="1" latinLnBrk="0" hangingPunct="1">
                        <a:lnSpc>
                          <a:spcPts val="2100"/>
                        </a:lnSpc>
                        <a:spcAft>
                          <a:spcPts val="0"/>
                        </a:spcAft>
                      </a:pP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 Give full play to the </a:t>
                      </a:r>
                      <a:r>
                        <a:rPr lang="en-US" sz="1465" b="1" kern="0" spc="40" dirty="0">
                          <a:solidFill>
                            <a:srgbClr val="376092"/>
                          </a:solidFill>
                          <a:effectLst/>
                          <a:latin typeface="Microsoft YaHei" panose="020B0503020204020204" charset="-122"/>
                          <a:ea typeface="Microsoft YaHei" panose="020B0503020204020204" charset="-122"/>
                          <a:cs typeface="+mn-cs"/>
                        </a:rPr>
                        <a:t>advantages of the new national system and China's strategic capacity in science and technology</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 so a</a:t>
                      </a:r>
                      <a:r>
                        <a:rPr lang="en-US" altLang="zh-CN"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s</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 to break through the bottlenecks of key core technologies such as high-end chips, basic software and infrastructure.</a:t>
                      </a:r>
                      <a:endPar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endParaRPr>
                    </a:p>
                  </a:txBody>
                  <a:tcPr marL="121920" marR="121920" marT="60960" marB="6096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r h="1449705">
                <a:tc>
                  <a:txBody>
                    <a:bodyPr/>
                    <a:lstStyle/>
                    <a:p>
                      <a:pPr marL="76200" marR="76200" lvl="0" indent="0" algn="just" defTabSz="914400" rtl="0" eaLnBrk="1" fontAlgn="auto" latinLnBrk="0" hangingPunct="1">
                        <a:lnSpc>
                          <a:spcPts val="2100"/>
                        </a:lnSpc>
                        <a:spcBef>
                          <a:spcPts val="0"/>
                        </a:spcBef>
                        <a:spcAft>
                          <a:spcPts val="0"/>
                        </a:spcAft>
                        <a:buClrTx/>
                        <a:buSzTx/>
                        <a:buFontTx/>
                        <a:buNone/>
                        <a:defRPr/>
                      </a:pP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 Cultivate </a:t>
                      </a:r>
                      <a:r>
                        <a:rPr lang="en-US" sz="1465" b="1" kern="0" spc="40" dirty="0">
                          <a:solidFill>
                            <a:srgbClr val="376092"/>
                          </a:solidFill>
                          <a:effectLst/>
                          <a:latin typeface="Microsoft YaHei" panose="020B0503020204020204" charset="-122"/>
                          <a:ea typeface="Microsoft YaHei" panose="020B0503020204020204" charset="-122"/>
                          <a:cs typeface="+mn-cs"/>
                        </a:rPr>
                        <a:t>internationally competitive digital platform enterprises</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rPr>
                        <a:t>, build the digital economy innovation ecology based on the platform, improve the industrial chain, stabilize the supply chain, reinforce the innovation chain, and establish the mechanism of data opening and sharing and the development mode of data-driven innovation.</a:t>
                      </a:r>
                      <a:endPar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SimSun" panose="02010600030101010101" pitchFamily="2" charset="-122"/>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18210">
                <a:tc>
                  <a:txBody>
                    <a:bodyPr/>
                    <a:lstStyle/>
                    <a:p>
                      <a:pPr marL="76200" marR="76200" algn="just" defTabSz="914400" rtl="0" eaLnBrk="1" latinLnBrk="0" hangingPunct="1">
                        <a:lnSpc>
                          <a:spcPts val="2100"/>
                        </a:lnSpc>
                        <a:spcAft>
                          <a:spcPts val="0"/>
                        </a:spcAft>
                      </a:pP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mn-cs"/>
                        </a:rPr>
                        <a:t>—— Encourage digital enterprises to increase </a:t>
                      </a:r>
                      <a:r>
                        <a:rPr lang="en-US" sz="1465" b="1" kern="0" spc="40" dirty="0">
                          <a:solidFill>
                            <a:srgbClr val="376092"/>
                          </a:solidFill>
                          <a:effectLst/>
                          <a:latin typeface="Microsoft YaHei" panose="020B0503020204020204" charset="-122"/>
                          <a:ea typeface="Microsoft YaHei" panose="020B0503020204020204" charset="-122"/>
                          <a:cs typeface="+mn-cs"/>
                        </a:rPr>
                        <a:t>R&amp;D investment</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mn-cs"/>
                        </a:rPr>
                        <a:t> and strengthen the </a:t>
                      </a:r>
                      <a:r>
                        <a:rPr lang="en-US" sz="1465" b="1" kern="0" spc="40" dirty="0">
                          <a:solidFill>
                            <a:srgbClr val="376092"/>
                          </a:solidFill>
                          <a:effectLst/>
                          <a:latin typeface="Microsoft YaHei" panose="020B0503020204020204" charset="-122"/>
                          <a:ea typeface="Microsoft YaHei" panose="020B0503020204020204" charset="-122"/>
                          <a:cs typeface="+mn-cs"/>
                        </a:rPr>
                        <a:t>global layout of intellectual property rights</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mn-cs"/>
                        </a:rPr>
                        <a:t>. Besides, improve the </a:t>
                      </a:r>
                      <a:r>
                        <a:rPr lang="en-US" sz="1465" b="1" kern="0" spc="40" dirty="0">
                          <a:solidFill>
                            <a:srgbClr val="376092"/>
                          </a:solidFill>
                          <a:effectLst/>
                          <a:latin typeface="Microsoft YaHei" panose="020B0503020204020204" charset="-122"/>
                          <a:ea typeface="Microsoft YaHei" panose="020B0503020204020204" charset="-122"/>
                          <a:cs typeface="+mn-cs"/>
                        </a:rPr>
                        <a:t>legal system </a:t>
                      </a:r>
                      <a:r>
                        <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mn-cs"/>
                        </a:rPr>
                        <a:t>of intellectual property protection.</a:t>
                      </a:r>
                      <a:endParaRPr lang="en-US" sz="1465" b="0" kern="0" spc="40" dirty="0">
                        <a:solidFill>
                          <a:schemeClr val="tx1">
                            <a:lumMod val="75000"/>
                            <a:lumOff val="25000"/>
                          </a:schemeClr>
                        </a:solidFill>
                        <a:effectLst/>
                        <a:latin typeface="Microsoft YaHei" panose="020B0503020204020204" charset="-122"/>
                        <a:ea typeface="Microsoft YaHei" panose="020B0503020204020204" charset="-122"/>
                        <a:cs typeface="+mn-cs"/>
                      </a:endParaRPr>
                    </a:p>
                  </a:txBody>
                  <a:tcPr marL="121920" marR="12192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文本框 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1"/>
          <p:cNvSpPr>
            <a:spLocks noChangeArrowheads="1"/>
          </p:cNvSpPr>
          <p:nvPr/>
        </p:nvSpPr>
        <p:spPr bwMode="auto">
          <a:xfrm>
            <a:off x="746979" y="1185849"/>
            <a:ext cx="8914952"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5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 Drive all-round digital transformation of industry, trade and enterprises.</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22" name="矩形 47"/>
          <p:cNvSpPr>
            <a:spLocks noChangeArrowheads="1"/>
          </p:cNvSpPr>
          <p:nvPr/>
        </p:nvSpPr>
        <p:spPr bwMode="auto">
          <a:xfrm>
            <a:off x="2690564" y="1926257"/>
            <a:ext cx="8462644" cy="147637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65" dirty="0"/>
              <a:t>Accelerate the integration and penetration of 5G, big data, cloud computing, AI, blockchain and other </a:t>
            </a:r>
            <a:r>
              <a:rPr lang="en-US" sz="1465" b="1" kern="0" spc="40" dirty="0">
                <a:solidFill>
                  <a:srgbClr val="376092"/>
                </a:solidFill>
              </a:rPr>
              <a:t>digital technologies</a:t>
            </a:r>
            <a:r>
              <a:rPr lang="en-US" sz="1465" dirty="0"/>
              <a:t> with </a:t>
            </a:r>
            <a:r>
              <a:rPr lang="en-US" sz="1465" b="1" kern="0" spc="40" dirty="0">
                <a:solidFill>
                  <a:srgbClr val="376092"/>
                </a:solidFill>
              </a:rPr>
              <a:t>public service departments</a:t>
            </a:r>
            <a:r>
              <a:rPr lang="en-US" sz="1465" dirty="0"/>
              <a:t> such as manufacturing, mining, service industry, agriculture and healthcare, education, culture, sports and government, and continuously elevate the digital industrialization and industrial digitalization.</a:t>
            </a:r>
            <a:endParaRPr lang="en-US" sz="1465" dirty="0"/>
          </a:p>
        </p:txBody>
      </p:sp>
      <p:sp>
        <p:nvSpPr>
          <p:cNvPr id="23" name="矩形 47"/>
          <p:cNvSpPr>
            <a:spLocks noChangeArrowheads="1"/>
          </p:cNvSpPr>
          <p:nvPr/>
        </p:nvSpPr>
        <p:spPr bwMode="auto">
          <a:xfrm>
            <a:off x="3067684" y="3498752"/>
            <a:ext cx="8252812" cy="147637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65" dirty="0"/>
              <a:t>Expand the </a:t>
            </a:r>
            <a:r>
              <a:rPr lang="en-US" sz="1465" b="1" dirty="0">
                <a:solidFill>
                  <a:srgbClr val="4BACC6"/>
                </a:solidFill>
              </a:rPr>
              <a:t>digital service import</a:t>
            </a:r>
            <a:r>
              <a:rPr lang="en-US" sz="1465" dirty="0"/>
              <a:t> related to </a:t>
            </a:r>
            <a:r>
              <a:rPr lang="en-US" sz="1465" b="1" dirty="0">
                <a:solidFill>
                  <a:srgbClr val="4BACC6"/>
                </a:solidFill>
              </a:rPr>
              <a:t>manufacturing</a:t>
            </a:r>
            <a:r>
              <a:rPr lang="en-US" sz="1465" dirty="0"/>
              <a:t>, such as information technology, R&amp;D and design, and intellectual property rights, and support technological innovation and value chain upgrading. </a:t>
            </a:r>
            <a:r>
              <a:rPr lang="en-US" sz="1465" dirty="0">
                <a:solidFill>
                  <a:schemeClr val="tx1">
                    <a:lumMod val="75000"/>
                    <a:lumOff val="25000"/>
                  </a:schemeClr>
                </a:solidFill>
              </a:rPr>
              <a:t>Drive the related digital service export such as finance, insurance, settlement, e-commerce, supply chain management relying on trade in goods to increase the value-added level of trade value chain.</a:t>
            </a:r>
            <a:endParaRPr lang="en-US" sz="1465" dirty="0">
              <a:solidFill>
                <a:schemeClr val="tx1">
                  <a:lumMod val="75000"/>
                  <a:lumOff val="25000"/>
                </a:schemeClr>
              </a:solidFill>
            </a:endParaRPr>
          </a:p>
        </p:txBody>
      </p:sp>
      <p:sp>
        <p:nvSpPr>
          <p:cNvPr id="50" name="矩形 47"/>
          <p:cNvSpPr>
            <a:spLocks noChangeArrowheads="1"/>
          </p:cNvSpPr>
          <p:nvPr/>
        </p:nvSpPr>
        <p:spPr bwMode="auto">
          <a:xfrm>
            <a:off x="2597877" y="5082296"/>
            <a:ext cx="8722619" cy="93408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65" dirty="0"/>
              <a:t>Make full use of the </a:t>
            </a:r>
            <a:r>
              <a:rPr lang="en-US" sz="1465" b="1" kern="0" spc="40" dirty="0">
                <a:solidFill>
                  <a:srgbClr val="376092"/>
                </a:solidFill>
              </a:rPr>
              <a:t>advantages of data resource integration</a:t>
            </a:r>
            <a:r>
              <a:rPr lang="en-US" sz="1465" dirty="0"/>
              <a:t> of </a:t>
            </a:r>
            <a:r>
              <a:rPr lang="en-US" sz="1465" b="1" kern="0" spc="40" dirty="0">
                <a:solidFill>
                  <a:srgbClr val="376092"/>
                </a:solidFill>
              </a:rPr>
              <a:t>platform enterprises</a:t>
            </a:r>
            <a:r>
              <a:rPr lang="en-US" sz="1465" dirty="0"/>
              <a:t> to provide services for traditional enterprises. </a:t>
            </a:r>
            <a:r>
              <a:rPr lang="en-US" sz="1465" dirty="0">
                <a:solidFill>
                  <a:schemeClr val="tx1">
                    <a:lumMod val="75000"/>
                    <a:lumOff val="25000"/>
                  </a:schemeClr>
                </a:solidFill>
              </a:rPr>
              <a:t>Build up intelligent manufacturing system to develop remote maintenance and data service.</a:t>
            </a:r>
            <a:endParaRPr lang="en-US" sz="1465" dirty="0">
              <a:solidFill>
                <a:schemeClr val="tx1">
                  <a:lumMod val="75000"/>
                  <a:lumOff val="25000"/>
                </a:schemeClr>
              </a:solidFill>
            </a:endParaRPr>
          </a:p>
        </p:txBody>
      </p:sp>
      <p:grpSp>
        <p:nvGrpSpPr>
          <p:cNvPr id="8" name="组合 7"/>
          <p:cNvGrpSpPr/>
          <p:nvPr/>
        </p:nvGrpSpPr>
        <p:grpSpPr>
          <a:xfrm>
            <a:off x="-1069560" y="2769508"/>
            <a:ext cx="3802341" cy="2902643"/>
            <a:chOff x="437982" y="2168967"/>
            <a:chExt cx="2851756" cy="2176982"/>
          </a:xfrm>
        </p:grpSpPr>
        <p:sp>
          <p:nvSpPr>
            <p:cNvPr id="10" name="空心弧 9"/>
            <p:cNvSpPr/>
            <p:nvPr/>
          </p:nvSpPr>
          <p:spPr>
            <a:xfrm rot="5400000">
              <a:off x="116010" y="2490939"/>
              <a:ext cx="2176982" cy="1533038"/>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defTabSz="914400" fontAlgn="auto">
                <a:spcBef>
                  <a:spcPts val="0"/>
                </a:spcBef>
                <a:spcAft>
                  <a:spcPts val="0"/>
                </a:spcAft>
                <a:defRPr/>
              </a:pPr>
              <a:endParaRPr lang="zh-CN" altLang="en-US" sz="3320">
                <a:solidFill>
                  <a:schemeClr val="tx1"/>
                </a:solidFill>
                <a:latin typeface="Arial" panose="020B0604020202020204" pitchFamily="34" charset="0"/>
                <a:ea typeface="Microsoft YaHei" panose="020B0503020204020204" charset="-122"/>
                <a:cs typeface="Arial" panose="020B0604020202020204" pitchFamily="34" charset="0"/>
              </a:endParaRPr>
            </a:p>
          </p:txBody>
        </p:sp>
        <p:grpSp>
          <p:nvGrpSpPr>
            <p:cNvPr id="11" name="组合 10"/>
            <p:cNvGrpSpPr/>
            <p:nvPr/>
          </p:nvGrpSpPr>
          <p:grpSpPr>
            <a:xfrm>
              <a:off x="1565046" y="2227959"/>
              <a:ext cx="1724692" cy="1938339"/>
              <a:chOff x="1565046" y="2227959"/>
              <a:chExt cx="1724692" cy="1938339"/>
            </a:xfrm>
          </p:grpSpPr>
          <p:grpSp>
            <p:nvGrpSpPr>
              <p:cNvPr id="12" name="组合 11"/>
              <p:cNvGrpSpPr/>
              <p:nvPr/>
            </p:nvGrpSpPr>
            <p:grpSpPr>
              <a:xfrm>
                <a:off x="1565046" y="2227959"/>
                <a:ext cx="1398872" cy="374571"/>
                <a:chOff x="2823960" y="1379870"/>
                <a:chExt cx="1724337" cy="455881"/>
              </a:xfrm>
            </p:grpSpPr>
            <p:cxnSp>
              <p:nvCxnSpPr>
                <p:cNvPr id="28" name="直接连接符 27"/>
                <p:cNvCxnSpPr/>
                <p:nvPr/>
              </p:nvCxnSpPr>
              <p:spPr bwMode="auto">
                <a:xfrm>
                  <a:off x="2912601" y="1612867"/>
                  <a:ext cx="1196350" cy="1"/>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823960" y="1465399"/>
                  <a:ext cx="309833" cy="309833"/>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30" name="组合 29"/>
                <p:cNvGrpSpPr/>
                <p:nvPr/>
              </p:nvGrpSpPr>
              <p:grpSpPr>
                <a:xfrm>
                  <a:off x="4092416" y="1379870"/>
                  <a:ext cx="455881" cy="455881"/>
                  <a:chOff x="4008377" y="1032712"/>
                  <a:chExt cx="821462" cy="821462"/>
                </a:xfrm>
                <a:solidFill>
                  <a:schemeClr val="accent2">
                    <a:lumMod val="75000"/>
                  </a:schemeClr>
                </a:solidFill>
              </p:grpSpPr>
              <p:sp>
                <p:nvSpPr>
                  <p:cNvPr id="31" name="椭圆 30"/>
                  <p:cNvSpPr/>
                  <p:nvPr/>
                </p:nvSpPr>
                <p:spPr>
                  <a:xfrm>
                    <a:off x="4008377" y="1032712"/>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2" name="组合 54"/>
                  <p:cNvGrpSpPr>
                    <a:grpSpLocks noChangeAspect="1"/>
                  </p:cNvGrpSpPr>
                  <p:nvPr/>
                </p:nvGrpSpPr>
                <p:grpSpPr bwMode="auto">
                  <a:xfrm>
                    <a:off x="4230408" y="1145665"/>
                    <a:ext cx="389996" cy="499409"/>
                    <a:chOff x="3452849" y="2667441"/>
                    <a:chExt cx="239345" cy="306819"/>
                  </a:xfrm>
                  <a:grpFill/>
                </p:grpSpPr>
                <p:sp>
                  <p:nvSpPr>
                    <p:cNvPr id="33" name="Freeform 846"/>
                    <p:cNvSpPr/>
                    <p:nvPr/>
                  </p:nvSpPr>
                  <p:spPr bwMode="auto">
                    <a:xfrm>
                      <a:off x="3452849" y="2740106"/>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62560" tIns="81280" rIns="162560" bIns="81280"/>
                    <a:lstStyle/>
                    <a:p>
                      <a:pPr defTabSz="914400" fontAlgn="auto">
                        <a:spcBef>
                          <a:spcPts val="0"/>
                        </a:spcBef>
                        <a:spcAft>
                          <a:spcPts val="0"/>
                        </a:spcAft>
                        <a:defRPr/>
                      </a:pPr>
                      <a:endParaRPr lang="zh-CN" altLang="en-US" sz="3320">
                        <a:latin typeface="Arial" panose="020B0604020202020204" pitchFamily="34" charset="0"/>
                        <a:ea typeface="Microsoft YaHei" panose="020B0503020204020204" charset="-122"/>
                        <a:cs typeface="Arial" panose="020B0604020202020204" pitchFamily="34" charset="0"/>
                      </a:endParaRPr>
                    </a:p>
                  </p:txBody>
                </p:sp>
                <p:sp>
                  <p:nvSpPr>
                    <p:cNvPr id="34" name="Freeform 847"/>
                    <p:cNvSpPr/>
                    <p:nvPr/>
                  </p:nvSpPr>
                  <p:spPr bwMode="auto">
                    <a:xfrm>
                      <a:off x="3547138" y="2667441"/>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62560" tIns="81280" rIns="162560" bIns="81280"/>
                    <a:lstStyle/>
                    <a:p>
                      <a:pPr defTabSz="914400" fontAlgn="auto">
                        <a:spcBef>
                          <a:spcPts val="0"/>
                        </a:spcBef>
                        <a:spcAft>
                          <a:spcPts val="0"/>
                        </a:spcAft>
                        <a:defRPr/>
                      </a:pPr>
                      <a:endParaRPr lang="zh-CN" altLang="en-US" sz="3320">
                        <a:latin typeface="Arial" panose="020B0604020202020204" pitchFamily="34" charset="0"/>
                        <a:ea typeface="Microsoft YaHei" panose="020B0503020204020204" charset="-122"/>
                        <a:cs typeface="Arial" panose="020B0604020202020204" pitchFamily="34" charset="0"/>
                      </a:endParaRPr>
                    </a:p>
                  </p:txBody>
                </p:sp>
              </p:grpSp>
            </p:grpSp>
          </p:grpSp>
          <p:grpSp>
            <p:nvGrpSpPr>
              <p:cNvPr id="13" name="组合 12"/>
              <p:cNvGrpSpPr/>
              <p:nvPr/>
            </p:nvGrpSpPr>
            <p:grpSpPr>
              <a:xfrm>
                <a:off x="1833039" y="3006736"/>
                <a:ext cx="1456699" cy="374569"/>
                <a:chOff x="2751184" y="2336664"/>
                <a:chExt cx="1746247" cy="455881"/>
              </a:xfrm>
            </p:grpSpPr>
            <p:cxnSp>
              <p:nvCxnSpPr>
                <p:cNvPr id="20" name="直接连接符 19"/>
                <p:cNvCxnSpPr>
                  <a:endCxn id="27" idx="15"/>
                </p:cNvCxnSpPr>
                <p:nvPr/>
              </p:nvCxnSpPr>
              <p:spPr bwMode="auto">
                <a:xfrm>
                  <a:off x="3029143" y="2577231"/>
                  <a:ext cx="1141701" cy="7479"/>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51184" y="2423873"/>
                  <a:ext cx="309833" cy="309833"/>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25" name="组合 24"/>
                <p:cNvGrpSpPr/>
                <p:nvPr/>
              </p:nvGrpSpPr>
              <p:grpSpPr>
                <a:xfrm>
                  <a:off x="4041550" y="2336664"/>
                  <a:ext cx="455881" cy="455881"/>
                  <a:chOff x="4673810" y="1967087"/>
                  <a:chExt cx="821462" cy="821462"/>
                </a:xfrm>
                <a:solidFill>
                  <a:schemeClr val="accent5"/>
                </a:solidFill>
              </p:grpSpPr>
              <p:sp>
                <p:nvSpPr>
                  <p:cNvPr id="26" name="椭圆 25"/>
                  <p:cNvSpPr/>
                  <p:nvPr/>
                </p:nvSpPr>
                <p:spPr>
                  <a:xfrm>
                    <a:off x="4673810" y="1967087"/>
                    <a:ext cx="821462" cy="8214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Freeform 168"/>
                  <p:cNvSpPr>
                    <a:spLocks noChangeAspect="1" noEditPoints="1"/>
                  </p:cNvSpPr>
                  <p:nvPr/>
                </p:nvSpPr>
                <p:spPr bwMode="auto">
                  <a:xfrm>
                    <a:off x="4888679" y="2202647"/>
                    <a:ext cx="425533" cy="364327"/>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62560" tIns="81280" rIns="162560" bIns="81280"/>
                  <a:lstStyle/>
                  <a:p>
                    <a:pPr defTabSz="914400" fontAlgn="auto">
                      <a:spcBef>
                        <a:spcPts val="0"/>
                      </a:spcBef>
                      <a:spcAft>
                        <a:spcPts val="0"/>
                      </a:spcAft>
                      <a:defRPr/>
                    </a:pPr>
                    <a:endParaRPr lang="zh-CN" altLang="en-US" sz="3320">
                      <a:latin typeface="Arial" panose="020B0604020202020204" pitchFamily="34" charset="0"/>
                      <a:ea typeface="Microsoft YaHei" panose="020B0503020204020204" charset="-122"/>
                      <a:cs typeface="Arial" panose="020B0604020202020204" pitchFamily="34" charset="0"/>
                    </a:endParaRPr>
                  </a:p>
                </p:txBody>
              </p:sp>
            </p:grpSp>
          </p:grpSp>
          <p:grpSp>
            <p:nvGrpSpPr>
              <p:cNvPr id="14" name="组合 13"/>
              <p:cNvGrpSpPr/>
              <p:nvPr/>
            </p:nvGrpSpPr>
            <p:grpSpPr>
              <a:xfrm>
                <a:off x="1655522" y="3779461"/>
                <a:ext cx="1439776" cy="386837"/>
                <a:chOff x="479125" y="3501035"/>
                <a:chExt cx="1657938" cy="455881"/>
              </a:xfrm>
            </p:grpSpPr>
            <p:grpSp>
              <p:nvGrpSpPr>
                <p:cNvPr id="15" name="组合 14"/>
                <p:cNvGrpSpPr/>
                <p:nvPr/>
              </p:nvGrpSpPr>
              <p:grpSpPr>
                <a:xfrm>
                  <a:off x="479125" y="3501035"/>
                  <a:ext cx="1657938" cy="455881"/>
                  <a:chOff x="2899672" y="1330410"/>
                  <a:chExt cx="1657938" cy="455881"/>
                </a:xfrm>
              </p:grpSpPr>
              <p:cxnSp>
                <p:nvCxnSpPr>
                  <p:cNvPr id="17" name="直接连接符 16"/>
                  <p:cNvCxnSpPr/>
                  <p:nvPr/>
                </p:nvCxnSpPr>
                <p:spPr bwMode="auto">
                  <a:xfrm>
                    <a:off x="3137473" y="1558022"/>
                    <a:ext cx="1196350" cy="1"/>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899672" y="1403105"/>
                    <a:ext cx="309833" cy="309833"/>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9" name="椭圆 18"/>
                  <p:cNvSpPr/>
                  <p:nvPr/>
                </p:nvSpPr>
                <p:spPr>
                  <a:xfrm>
                    <a:off x="4101729" y="1330410"/>
                    <a:ext cx="455881" cy="45588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Freeform 203"/>
                <p:cNvSpPr>
                  <a:spLocks noChangeAspect="1" noEditPoints="1"/>
                </p:cNvSpPr>
                <p:nvPr/>
              </p:nvSpPr>
              <p:spPr bwMode="auto">
                <a:xfrm>
                  <a:off x="1801337" y="3625336"/>
                  <a:ext cx="215570" cy="207279"/>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62560" tIns="81280" rIns="162560" bIns="81280"/>
                <a:lstStyle/>
                <a:p>
                  <a:pPr defTabSz="914400" fontAlgn="auto">
                    <a:spcBef>
                      <a:spcPts val="0"/>
                    </a:spcBef>
                    <a:spcAft>
                      <a:spcPts val="0"/>
                    </a:spcAft>
                    <a:defRPr/>
                  </a:pPr>
                  <a:endParaRPr lang="zh-CN" altLang="en-US" sz="3320">
                    <a:latin typeface="Arial" panose="020B0604020202020204" pitchFamily="34" charset="0"/>
                    <a:ea typeface="Microsoft YaHei" panose="020B0503020204020204" charset="-122"/>
                    <a:cs typeface="Arial" panose="020B0604020202020204" pitchFamily="34" charset="0"/>
                  </a:endParaRPr>
                </a:p>
              </p:txBody>
            </p:sp>
          </p:grpSp>
        </p:grpSp>
      </p:grpSp>
      <p:sp>
        <p:nvSpPr>
          <p:cNvPr id="35" name="文本框 3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1"/>
          <p:cNvSpPr>
            <a:spLocks noChangeArrowheads="1"/>
          </p:cNvSpPr>
          <p:nvPr/>
        </p:nvSpPr>
        <p:spPr bwMode="auto">
          <a:xfrm>
            <a:off x="810073" y="1070077"/>
            <a:ext cx="10339299"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5000"/>
              </a:lnSpc>
            </a:pPr>
            <a:r>
              <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(iii) Explore the international rules of digital trade under the guidance of institutional openness</a:t>
            </a:r>
            <a:endParaRPr lang="en-US" sz="1600"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22" name="矩形 47"/>
          <p:cNvSpPr>
            <a:spLocks noChangeArrowheads="1"/>
          </p:cNvSpPr>
          <p:nvPr/>
        </p:nvSpPr>
        <p:spPr bwMode="auto">
          <a:xfrm>
            <a:off x="2874175" y="1481157"/>
            <a:ext cx="8275197" cy="1424940"/>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00" dirty="0"/>
              <a:t>Continue to </a:t>
            </a:r>
            <a:r>
              <a:rPr lang="en-US" sz="1465" b="1" kern="0" spc="40" dirty="0">
                <a:solidFill>
                  <a:srgbClr val="376092"/>
                </a:solidFill>
              </a:rPr>
              <a:t>reduce the negative list of foreign market access</a:t>
            </a:r>
            <a:r>
              <a:rPr lang="en-US" sz="1400" dirty="0"/>
              <a:t>, expand the opening of digital technology, healthcare, culture, education, value-added telecommunications, professional consulting and other service industries, aiming to attracting multinational companies to set up offshore data centers, settlement centers and R&amp;D centers, and improving the level of digital delivery.</a:t>
            </a:r>
            <a:endParaRPr lang="en-US" sz="1400" dirty="0"/>
          </a:p>
        </p:txBody>
      </p:sp>
      <p:sp>
        <p:nvSpPr>
          <p:cNvPr id="23" name="矩形 47"/>
          <p:cNvSpPr>
            <a:spLocks noChangeArrowheads="1"/>
          </p:cNvSpPr>
          <p:nvPr/>
        </p:nvSpPr>
        <p:spPr bwMode="auto">
          <a:xfrm>
            <a:off x="3740048" y="2951331"/>
            <a:ext cx="7411632" cy="90868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65" b="1" dirty="0">
                <a:solidFill>
                  <a:srgbClr val="4BACC6"/>
                </a:solidFill>
              </a:rPr>
              <a:t>Enhance coordination with developed countries</a:t>
            </a:r>
            <a:r>
              <a:rPr lang="en-US" sz="1400" dirty="0"/>
              <a:t>, strengthen market integration, rule docking and mutual recognition of standards by promoting bilateral and regional free trade agreements, and jointly push forward WTO reform.</a:t>
            </a:r>
            <a:endParaRPr lang="en-US" sz="1400" dirty="0"/>
          </a:p>
        </p:txBody>
      </p:sp>
      <p:sp>
        <p:nvSpPr>
          <p:cNvPr id="24" name="矩形 47"/>
          <p:cNvSpPr>
            <a:spLocks noChangeArrowheads="1"/>
          </p:cNvSpPr>
          <p:nvPr/>
        </p:nvSpPr>
        <p:spPr bwMode="auto">
          <a:xfrm>
            <a:off x="3719752" y="3978815"/>
            <a:ext cx="7526899" cy="125285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30000"/>
              </a:lnSpc>
              <a:buNone/>
            </a:pPr>
            <a:r>
              <a:rPr lang="en-US" sz="1400" dirty="0"/>
              <a:t>Speed up the construction of </a:t>
            </a:r>
            <a:r>
              <a:rPr lang="en-US" sz="1465" b="1" kern="0" spc="40" dirty="0">
                <a:solidFill>
                  <a:srgbClr val="376092"/>
                </a:solidFill>
              </a:rPr>
              <a:t>digital trade rules system</a:t>
            </a:r>
            <a:r>
              <a:rPr lang="en-US" sz="1400" dirty="0"/>
              <a:t> and contribute to China's plan by driving the RCEP implementation, the China-EU Comprehensive Agreement on Investment landing, reinforcing "the Belt and Road I</a:t>
            </a:r>
            <a:r>
              <a:rPr lang="en-US" altLang="zh-CN" sz="1400" dirty="0"/>
              <a:t>nitiative</a:t>
            </a:r>
            <a:r>
              <a:rPr lang="en-US" sz="1400" dirty="0"/>
              <a:t>" digital economic cooperation.</a:t>
            </a:r>
            <a:endParaRPr lang="en-US" sz="1400" dirty="0"/>
          </a:p>
        </p:txBody>
      </p:sp>
      <p:sp>
        <p:nvSpPr>
          <p:cNvPr id="50" name="矩形 47"/>
          <p:cNvSpPr>
            <a:spLocks noChangeArrowheads="1"/>
          </p:cNvSpPr>
          <p:nvPr/>
        </p:nvSpPr>
        <p:spPr bwMode="auto">
          <a:xfrm>
            <a:off x="2803149" y="5090479"/>
            <a:ext cx="8409781" cy="1438275"/>
          </a:xfrm>
          <a:prstGeom prst="rect">
            <a:avLst/>
          </a:prstGeom>
          <a:noFill/>
          <a:ln>
            <a:noFill/>
          </a:ln>
        </p:spPr>
        <p:txBody>
          <a:bodyPr wrap="square" lIns="121908" tIns="60954" rIns="121908" bIns="60954">
            <a:spAutoFit/>
          </a:bodyPr>
          <a:lstStyle>
            <a:lvl1pPr>
              <a:spcBef>
                <a:spcPct val="20000"/>
              </a:spcBef>
              <a:buFont typeface="Arial" panose="020B0604020202020204" pitchFamily="34" charset="0"/>
              <a:buChar char="•"/>
              <a:defRPr sz="3200">
                <a:solidFill>
                  <a:schemeClr val="tx1"/>
                </a:solidFill>
                <a:latin typeface="Microsoft YaHei" panose="020B0503020204020204" charset="-122"/>
                <a:ea typeface="Microsoft YaHei"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charset="-122"/>
                <a:ea typeface="Microsoft YaHei"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charset="-122"/>
                <a:ea typeface="Microsoft YaHei"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charset="-122"/>
                <a:ea typeface="Microsoft YaHei" panose="020B0503020204020204" charset="-122"/>
                <a:sym typeface="Calibri" panose="020F0502020204030204" charset="0"/>
              </a:defRPr>
            </a:lvl9pPr>
          </a:lstStyle>
          <a:p>
            <a:pPr algn="just">
              <a:lnSpc>
                <a:spcPct val="120000"/>
              </a:lnSpc>
              <a:buNone/>
            </a:pPr>
            <a:r>
              <a:rPr lang="en-US" sz="1400" dirty="0"/>
              <a:t>Take the lead in benchmarking CPTPP rules in </a:t>
            </a:r>
            <a:r>
              <a:rPr lang="en-US" sz="1465" b="1" dirty="0">
                <a:solidFill>
                  <a:srgbClr val="4BACC6"/>
                </a:solidFill>
              </a:rPr>
              <a:t>Pilot Free Trade Zone</a:t>
            </a:r>
            <a:r>
              <a:rPr lang="en-US" sz="1400" dirty="0"/>
              <a:t>, </a:t>
            </a:r>
            <a:r>
              <a:rPr lang="en-US" sz="1465" b="1" dirty="0">
                <a:solidFill>
                  <a:srgbClr val="4BACC6"/>
                </a:solidFill>
              </a:rPr>
              <a:t>Hainan Free Trade Port</a:t>
            </a:r>
            <a:r>
              <a:rPr lang="en-US" sz="1400" dirty="0"/>
              <a:t>, </a:t>
            </a:r>
            <a:r>
              <a:rPr lang="en-US" sz="1465" b="1" dirty="0">
                <a:solidFill>
                  <a:srgbClr val="4BACC6"/>
                </a:solidFill>
              </a:rPr>
              <a:t>Innovative Pilot of Trade in Service</a:t>
            </a:r>
            <a:r>
              <a:rPr lang="en-US" sz="1400" dirty="0"/>
              <a:t> and national digital service export demonstration base, and conduct stress tests in facilitating cross-border free flow of data, intellectual property protection, personal privacy protection, network data security and international supervision. </a:t>
            </a:r>
            <a:r>
              <a:rPr lang="en-US" sz="1400" dirty="0">
                <a:solidFill>
                  <a:schemeClr val="tx1">
                    <a:lumMod val="75000"/>
                    <a:lumOff val="25000"/>
                  </a:schemeClr>
                </a:solidFill>
              </a:rPr>
              <a:t>Explore the negative list management system of trade in cross-border service.</a:t>
            </a:r>
            <a:endParaRPr lang="en-US" sz="1400" dirty="0">
              <a:solidFill>
                <a:schemeClr val="tx1">
                  <a:lumMod val="75000"/>
                  <a:lumOff val="25000"/>
                </a:schemeClr>
              </a:solidFill>
            </a:endParaRPr>
          </a:p>
        </p:txBody>
      </p:sp>
      <p:pic>
        <p:nvPicPr>
          <p:cNvPr id="9" name="图片 8"/>
          <p:cNvPicPr>
            <a:picLocks noChangeAspect="1"/>
          </p:cNvPicPr>
          <p:nvPr/>
        </p:nvPicPr>
        <p:blipFill>
          <a:blip r:embed="rId1"/>
          <a:stretch>
            <a:fillRect/>
          </a:stretch>
        </p:blipFill>
        <p:spPr>
          <a:xfrm>
            <a:off x="-96463" y="2187308"/>
            <a:ext cx="3579952" cy="3660240"/>
          </a:xfrm>
          <a:prstGeom prst="rect">
            <a:avLst/>
          </a:prstGeom>
        </p:spPr>
      </p:pic>
      <p:sp>
        <p:nvSpPr>
          <p:cNvPr id="8" name="文本框 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05"/>
          <p:cNvGrpSpPr/>
          <p:nvPr/>
        </p:nvGrpSpPr>
        <p:grpSpPr bwMode="auto">
          <a:xfrm>
            <a:off x="-196851" y="4292600"/>
            <a:ext cx="2283884" cy="2563284"/>
            <a:chOff x="1138560" y="2251393"/>
            <a:chExt cx="2582863" cy="2897188"/>
          </a:xfrm>
        </p:grpSpPr>
        <p:sp>
          <p:nvSpPr>
            <p:cNvPr id="11"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37B0E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135"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Microsoft YaHei" panose="020B0503020204020204" charset="-122"/>
              </a:endParaRPr>
            </a:p>
          </p:txBody>
        </p:sp>
        <p:grpSp>
          <p:nvGrpSpPr>
            <p:cNvPr id="12" name="组合 126"/>
            <p:cNvGrpSpPr/>
            <p:nvPr/>
          </p:nvGrpSpPr>
          <p:grpSpPr bwMode="auto">
            <a:xfrm>
              <a:off x="1399390" y="2514790"/>
              <a:ext cx="1856778" cy="1626658"/>
              <a:chOff x="1879447" y="2218086"/>
              <a:chExt cx="1856778" cy="1626658"/>
            </a:xfrm>
          </p:grpSpPr>
          <p:sp>
            <p:nvSpPr>
              <p:cNvPr id="13" name="Freeform 90"/>
              <p:cNvSpPr>
                <a:spLocks noChangeArrowheads="1"/>
              </p:cNvSpPr>
              <p:nvPr/>
            </p:nvSpPr>
            <p:spPr bwMode="auto">
              <a:xfrm>
                <a:off x="2525080" y="2397602"/>
                <a:ext cx="719138" cy="523875"/>
              </a:xfrm>
              <a:custGeom>
                <a:avLst/>
                <a:gdLst>
                  <a:gd name="T0" fmla="*/ 2147483646 w 241"/>
                  <a:gd name="T1" fmla="*/ 2147483646 h 176"/>
                  <a:gd name="T2" fmla="*/ 2147483646 w 241"/>
                  <a:gd name="T3" fmla="*/ 2147483646 h 176"/>
                  <a:gd name="T4" fmla="*/ 2147483646 w 241"/>
                  <a:gd name="T5" fmla="*/ 2147483646 h 176"/>
                  <a:gd name="T6" fmla="*/ 2147483646 w 241"/>
                  <a:gd name="T7" fmla="*/ 2147483646 h 176"/>
                  <a:gd name="T8" fmla="*/ 2147483646 w 241"/>
                  <a:gd name="T9" fmla="*/ 2147483646 h 176"/>
                  <a:gd name="T10" fmla="*/ 2147483646 w 241"/>
                  <a:gd name="T11" fmla="*/ 2147483646 h 176"/>
                  <a:gd name="T12" fmla="*/ 2147483646 w 241"/>
                  <a:gd name="T13" fmla="*/ 2147483646 h 176"/>
                  <a:gd name="T14" fmla="*/ 2147483646 w 241"/>
                  <a:gd name="T15" fmla="*/ 2147483646 h 176"/>
                  <a:gd name="T16" fmla="*/ 2147483646 w 241"/>
                  <a:gd name="T17" fmla="*/ 2147483646 h 176"/>
                  <a:gd name="T18" fmla="*/ 2147483646 w 241"/>
                  <a:gd name="T19" fmla="*/ 2147483646 h 176"/>
                  <a:gd name="T20" fmla="*/ 2147483646 w 241"/>
                  <a:gd name="T21" fmla="*/ 2147483646 h 176"/>
                  <a:gd name="T22" fmla="*/ 2147483646 w 241"/>
                  <a:gd name="T23" fmla="*/ 2147483646 h 176"/>
                  <a:gd name="T24" fmla="*/ 2147483646 w 241"/>
                  <a:gd name="T25" fmla="*/ 2147483646 h 1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62768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91"/>
              <p:cNvSpPr>
                <a:spLocks noChangeArrowheads="1"/>
              </p:cNvSpPr>
              <p:nvPr/>
            </p:nvSpPr>
            <p:spPr bwMode="auto">
              <a:xfrm>
                <a:off x="1879447" y="2218086"/>
                <a:ext cx="1856778" cy="1626658"/>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sp>
        <p:nvSpPr>
          <p:cNvPr id="15" name="任意多边形 133"/>
          <p:cNvSpPr/>
          <p:nvPr/>
        </p:nvSpPr>
        <p:spPr>
          <a:xfrm>
            <a:off x="385235" y="1315633"/>
            <a:ext cx="1508269" cy="3417233"/>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sz="2400" noProof="1"/>
          </a:p>
        </p:txBody>
      </p:sp>
      <p:sp>
        <p:nvSpPr>
          <p:cNvPr id="17" name="任意多边形 134"/>
          <p:cNvSpPr/>
          <p:nvPr/>
        </p:nvSpPr>
        <p:spPr>
          <a:xfrm flipV="1">
            <a:off x="1397001" y="5270497"/>
            <a:ext cx="1462536" cy="534201"/>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sz="2400" noProof="1"/>
          </a:p>
        </p:txBody>
      </p:sp>
      <p:sp>
        <p:nvSpPr>
          <p:cNvPr id="19" name="TextBox 41"/>
          <p:cNvSpPr>
            <a:spLocks noChangeArrowheads="1"/>
          </p:cNvSpPr>
          <p:nvPr/>
        </p:nvSpPr>
        <p:spPr bwMode="auto">
          <a:xfrm>
            <a:off x="2006613" y="855073"/>
            <a:ext cx="8742059"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Aft>
                <a:spcPts val="600"/>
              </a:spcAft>
            </a:pPr>
            <a:r>
              <a:rPr lang="en-US" sz="1600" b="1" dirty="0">
                <a:solidFill>
                  <a:srgbClr val="376092"/>
                </a:solidFill>
                <a:latin typeface="Microsoft YaHei" panose="020B0503020204020204" charset="-122"/>
                <a:ea typeface="Microsoft YaHei" panose="020B0503020204020204" charset="-122"/>
                <a:sym typeface="Microsoft YaHei" panose="020B0503020204020204" charset="-122"/>
              </a:rPr>
              <a:t>(iv) Enhance international cooperation in digital trade under the guidance of building the "Digital Silk Road"</a:t>
            </a:r>
            <a:endParaRPr lang="en-US" sz="1600" b="1" dirty="0">
              <a:solidFill>
                <a:srgbClr val="376092"/>
              </a:solidFill>
              <a:latin typeface="Microsoft YaHei" panose="020B0503020204020204" charset="-122"/>
              <a:ea typeface="Microsoft YaHei" panose="020B0503020204020204" charset="-122"/>
              <a:sym typeface="Microsoft YaHei" panose="020B0503020204020204" charset="-122"/>
            </a:endParaRPr>
          </a:p>
        </p:txBody>
      </p:sp>
      <p:sp>
        <p:nvSpPr>
          <p:cNvPr id="21" name="文本框 20"/>
          <p:cNvSpPr txBox="1"/>
          <p:nvPr/>
        </p:nvSpPr>
        <p:spPr>
          <a:xfrm>
            <a:off x="2221811" y="1490575"/>
            <a:ext cx="9253901" cy="2153285"/>
          </a:xfrm>
          <a:prstGeom prst="rect">
            <a:avLst/>
          </a:prstGeom>
          <a:noFill/>
        </p:spPr>
        <p:txBody>
          <a:bodyPr wrap="square">
            <a:spAutoFit/>
          </a:bodyPr>
          <a:lstStyle/>
          <a:p>
            <a:pPr algn="just">
              <a:lnSpc>
                <a:spcPct val="125000"/>
              </a:lnSpc>
            </a:pPr>
            <a:r>
              <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Deepen the markets in Southeast Asia and South Asia relying on China's digital technology and service advantages, promote information technology service export such as cloud services, search engines and location services, as well as the of digital service export such as animation games, remote education, telemedicine, digital media and digital publishing. Moreover, develop service outsourcing like data storage and processing, R&amp;D and design, and remote maintenance, and expand cooperation between mobile payment and digital currency. Maintain international cooperation in cross-border e-commerce.</a:t>
            </a:r>
            <a:endPar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algn="just">
              <a:lnSpc>
                <a:spcPct val="125000"/>
              </a:lnSpc>
            </a:pPr>
            <a:r>
              <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Meanwhile, it is necessary to reinforce the construction of information, law, early warning and insurance system to prevent the risk of enterprises going out.</a:t>
            </a:r>
            <a:endParaRPr lang="en-US" sz="133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22" name="任意多边形 134"/>
          <p:cNvSpPr/>
          <p:nvPr/>
        </p:nvSpPr>
        <p:spPr>
          <a:xfrm>
            <a:off x="945089" y="3756116"/>
            <a:ext cx="1914445" cy="1135577"/>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sz="2400" noProof="1"/>
          </a:p>
        </p:txBody>
      </p:sp>
      <p:sp>
        <p:nvSpPr>
          <p:cNvPr id="24" name="文本框 23"/>
          <p:cNvSpPr txBox="1"/>
          <p:nvPr/>
        </p:nvSpPr>
        <p:spPr>
          <a:xfrm>
            <a:off x="2558727" y="3918299"/>
            <a:ext cx="8916985" cy="1437640"/>
          </a:xfrm>
          <a:prstGeom prst="rect">
            <a:avLst/>
          </a:prstGeom>
          <a:noFill/>
        </p:spPr>
        <p:txBody>
          <a:bodyPr wrap="square">
            <a:spAutoFit/>
          </a:bodyPr>
          <a:lstStyle/>
          <a:p>
            <a:pPr algn="just">
              <a:lnSpc>
                <a:spcPct val="125000"/>
              </a:lnSpc>
            </a:pPr>
            <a:r>
              <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Data has become the core strategic resource and the key element to participate in international competition. It is critical to put data security in a vital strategic position of national security. Speed up the improvement of data security rating, personal privacy protection and other related laws, as well as the system for determining, trading and using data resources. Explore and establish the whitelist system of cross-border data flow cooperation with relevant countries.</a:t>
            </a:r>
            <a:endParaRPr 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26" name="TextBox 41"/>
          <p:cNvSpPr>
            <a:spLocks noChangeArrowheads="1"/>
          </p:cNvSpPr>
          <p:nvPr/>
        </p:nvSpPr>
        <p:spPr bwMode="auto">
          <a:xfrm>
            <a:off x="2977403" y="3616637"/>
            <a:ext cx="812376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Aft>
                <a:spcPts val="600"/>
              </a:spcAft>
            </a:pPr>
            <a:r>
              <a:rPr lang="en-US" sz="1600" b="1" dirty="0">
                <a:solidFill>
                  <a:srgbClr val="376092"/>
                </a:solidFill>
                <a:latin typeface="Microsoft YaHei" panose="020B0503020204020204" charset="-122"/>
                <a:ea typeface="Microsoft YaHei" panose="020B0503020204020204" charset="-122"/>
                <a:sym typeface="Microsoft YaHei" panose="020B0503020204020204" charset="-122"/>
              </a:rPr>
              <a:t>(v) C</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oordinate</a:t>
            </a:r>
            <a:r>
              <a:rPr lang="en-US" sz="1600" b="1" dirty="0">
                <a:solidFill>
                  <a:srgbClr val="376092"/>
                </a:solidFill>
                <a:latin typeface="Microsoft YaHei" panose="020B0503020204020204" charset="-122"/>
                <a:ea typeface="Microsoft YaHei" panose="020B0503020204020204" charset="-122"/>
                <a:sym typeface="Microsoft YaHei" panose="020B0503020204020204" charset="-122"/>
              </a:rPr>
              <a:t> openness </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with</a:t>
            </a:r>
            <a:r>
              <a:rPr lang="en-US" sz="1600" b="1" dirty="0">
                <a:solidFill>
                  <a:srgbClr val="376092"/>
                </a:solidFill>
                <a:latin typeface="Microsoft YaHei" panose="020B0503020204020204" charset="-122"/>
                <a:ea typeface="Microsoft YaHei" panose="020B0503020204020204" charset="-122"/>
                <a:sym typeface="Microsoft YaHei" panose="020B0503020204020204" charset="-122"/>
              </a:rPr>
              <a:t> security</a:t>
            </a:r>
            <a:endParaRPr lang="en-US" sz="1600" b="1" dirty="0">
              <a:solidFill>
                <a:srgbClr val="376092"/>
              </a:solidFill>
              <a:latin typeface="Microsoft YaHei" panose="020B0503020204020204" charset="-122"/>
              <a:ea typeface="Microsoft YaHei" panose="020B0503020204020204" charset="-122"/>
              <a:sym typeface="Microsoft YaHei" panose="020B0503020204020204" charset="-122"/>
            </a:endParaRPr>
          </a:p>
        </p:txBody>
      </p:sp>
      <p:sp>
        <p:nvSpPr>
          <p:cNvPr id="28" name="TextBox 41"/>
          <p:cNvSpPr>
            <a:spLocks noChangeArrowheads="1"/>
          </p:cNvSpPr>
          <p:nvPr/>
        </p:nvSpPr>
        <p:spPr bwMode="auto">
          <a:xfrm>
            <a:off x="2968236" y="5527279"/>
            <a:ext cx="812376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Aft>
                <a:spcPts val="600"/>
              </a:spcAft>
            </a:pPr>
            <a:r>
              <a:rPr lang="en-US" sz="1600" b="1" dirty="0">
                <a:solidFill>
                  <a:srgbClr val="376092"/>
                </a:solidFill>
                <a:latin typeface="Microsoft YaHei" panose="020B0503020204020204" charset="-122"/>
                <a:ea typeface="Microsoft YaHei" panose="020B0503020204020204" charset="-122"/>
                <a:sym typeface="Microsoft YaHei" panose="020B0503020204020204" charset="-122"/>
              </a:rPr>
              <a:t>(vi) Improve the digital trade statistical system</a:t>
            </a:r>
            <a:endParaRPr lang="en-US" sz="1600" b="1" dirty="0">
              <a:solidFill>
                <a:srgbClr val="376092"/>
              </a:solidFill>
              <a:latin typeface="Microsoft YaHei" panose="020B0503020204020204" charset="-122"/>
              <a:ea typeface="Microsoft YaHei" panose="020B0503020204020204" charset="-122"/>
              <a:sym typeface="Microsoft YaHei" panose="020B0503020204020204" charset="-122"/>
            </a:endParaRPr>
          </a:p>
        </p:txBody>
      </p:sp>
      <p:sp>
        <p:nvSpPr>
          <p:cNvPr id="29" name="文本框 28"/>
          <p:cNvSpPr txBox="1"/>
          <p:nvPr/>
        </p:nvSpPr>
        <p:spPr>
          <a:xfrm>
            <a:off x="2639993" y="5808991"/>
            <a:ext cx="8415544" cy="939165"/>
          </a:xfrm>
          <a:prstGeom prst="rect">
            <a:avLst/>
          </a:prstGeom>
          <a:noFill/>
        </p:spPr>
        <p:txBody>
          <a:bodyPr wrap="square">
            <a:spAutoFit/>
          </a:bodyPr>
          <a:lstStyle/>
          <a:p>
            <a:pPr algn="just">
              <a:lnSpc>
                <a:spcPct val="125000"/>
              </a:lnSpc>
            </a:pPr>
            <a:r>
              <a:rPr 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Perfect the statistical system, such as determining the boundary, unifying international caliber, guaranteeing the law, cooperating with departments and making publicity and promotion.</a:t>
            </a:r>
            <a:endParaRPr 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6" name="文本框 15"/>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1"/>
          <p:cNvSpPr>
            <a:spLocks noChangeArrowheads="1"/>
          </p:cNvSpPr>
          <p:nvPr/>
        </p:nvSpPr>
        <p:spPr bwMode="auto">
          <a:xfrm>
            <a:off x="582699" y="2578360"/>
            <a:ext cx="11263861"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nSpc>
                <a:spcPct val="150000"/>
              </a:lnSpc>
            </a:pPr>
            <a:r>
              <a:rPr lang="en-US" altLang="zh-CN" sz="2665" b="1" dirty="0">
                <a:solidFill>
                  <a:srgbClr val="376092"/>
                </a:solidFill>
                <a:latin typeface="Microsoft YaHei" panose="020B0503020204020204" charset="-122"/>
                <a:ea typeface="Microsoft YaHei" panose="020B0503020204020204" charset="-122"/>
                <a:sym typeface="Microsoft YaHei" panose="020B0503020204020204" charset="-122"/>
              </a:rPr>
              <a:t>I  Definition and main characteristics of digital trade</a:t>
            </a:r>
            <a:endParaRPr lang="en-US" altLang="zh-CN" sz="2665" b="1" dirty="0">
              <a:solidFill>
                <a:srgbClr val="376092"/>
              </a:solidFill>
              <a:latin typeface="Microsoft YaHei" panose="020B0503020204020204" charset="-122"/>
              <a:ea typeface="Microsoft YaHei" panose="020B0503020204020204" charset="-122"/>
              <a:sym typeface="Microsoft YaHei" panose="020B0503020204020204" charset="-122"/>
            </a:endParaRPr>
          </a:p>
        </p:txBody>
      </p:sp>
      <p:sp>
        <p:nvSpPr>
          <p:cNvPr id="6" name="文本框 5"/>
          <p:cNvSpPr txBox="1"/>
          <p:nvPr/>
        </p:nvSpPr>
        <p:spPr>
          <a:xfrm>
            <a:off x="1108197" y="811479"/>
            <a:ext cx="9975603" cy="1736625"/>
          </a:xfrm>
          <a:prstGeom prst="roundRect">
            <a:avLst/>
          </a:prstGeom>
          <a:ln>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1600" b="1" dirty="0">
                <a:solidFill>
                  <a:schemeClr val="accent1">
                    <a:lumMod val="75000"/>
                  </a:schemeClr>
                </a:solidFill>
                <a:latin typeface="+mn-ea"/>
              </a:rPr>
              <a:t>The 14th Five-Year Plan puts forward the strategic plan to promote trade innovation and development. Digital trade is the leader of trade innovation and development, and it is also the focus for countries to compete for the commanding heights of international trade competition strategy and the dominance of rule making.</a:t>
            </a:r>
            <a:endParaRPr lang="zh-CN" altLang="en-US" sz="1600" b="1" dirty="0">
              <a:solidFill>
                <a:schemeClr val="accent1">
                  <a:lumMod val="75000"/>
                </a:schemeClr>
              </a:solidFill>
              <a:latin typeface="+mn-ea"/>
            </a:endParaRPr>
          </a:p>
        </p:txBody>
      </p:sp>
      <p:sp>
        <p:nvSpPr>
          <p:cNvPr id="7" name="TextBox 41"/>
          <p:cNvSpPr>
            <a:spLocks noChangeArrowheads="1"/>
          </p:cNvSpPr>
          <p:nvPr/>
        </p:nvSpPr>
        <p:spPr bwMode="auto">
          <a:xfrm>
            <a:off x="1223464" y="4323968"/>
            <a:ext cx="9745071" cy="224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nSpc>
                <a:spcPct val="130000"/>
              </a:lnSpc>
              <a:spcAft>
                <a:spcPts val="300"/>
              </a:spcAft>
            </a:pPr>
            <a:r>
              <a:rPr lang="en-US" altLang="zh-CN" sz="18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The Manual on Statistics of International Trade in Services, jointly developed by six international organizations, including the United Nations and WTO, divides digital trade into </a:t>
            </a:r>
            <a:r>
              <a:rPr lang="en-US" altLang="zh-CN" sz="1865" b="1" dirty="0">
                <a:solidFill>
                  <a:srgbClr val="376092"/>
                </a:solidFill>
                <a:latin typeface="Microsoft YaHei" panose="020B0503020204020204" charset="-122"/>
                <a:ea typeface="Microsoft YaHei" panose="020B0503020204020204" charset="-122"/>
                <a:sym typeface="Microsoft YaHei" panose="020B0503020204020204" charset="-122"/>
              </a:rPr>
              <a:t>tangible goods and intangible goods, and defines it as a transaction through online ordering</a:t>
            </a:r>
            <a:r>
              <a:rPr lang="en-US" altLang="zh-CN" sz="18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In the Work Plan of E-Commerce adopted by WTO in 1998, e-commerce replaced digital trade and defined it as "</a:t>
            </a:r>
            <a:r>
              <a:rPr lang="en-US" altLang="zh-CN" sz="1865" b="1" dirty="0">
                <a:solidFill>
                  <a:srgbClr val="376092"/>
                </a:solidFill>
                <a:latin typeface="Microsoft YaHei" panose="020B0503020204020204" charset="-122"/>
                <a:ea typeface="Microsoft YaHei" panose="020B0503020204020204" charset="-122"/>
                <a:sym typeface="Microsoft YaHei" panose="020B0503020204020204" charset="-122"/>
              </a:rPr>
              <a:t>producing, distributing, marketing, selling or delivering goods and services by electronic means</a:t>
            </a:r>
            <a:r>
              <a:rPr lang="en-US" altLang="zh-CN" sz="18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zh-CN" altLang="en-US" sz="18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9" name="文本框 8"/>
          <p:cNvSpPr txBox="1"/>
          <p:nvPr/>
        </p:nvSpPr>
        <p:spPr>
          <a:xfrm>
            <a:off x="1421388" y="3371315"/>
            <a:ext cx="1523871"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1.</a:t>
            </a:r>
            <a:r>
              <a:rPr lang="zh-CN" altLang="en-US" sz="2135" b="1" dirty="0">
                <a:solidFill>
                  <a:schemeClr val="accent1">
                    <a:lumMod val="75000"/>
                  </a:schemeClr>
                </a:solidFill>
                <a:latin typeface="+mn-ea"/>
              </a:rPr>
              <a:t> </a:t>
            </a:r>
            <a:r>
              <a:rPr lang="en-US" altLang="zh-CN" sz="2135" b="1" dirty="0">
                <a:solidFill>
                  <a:schemeClr val="accent1">
                    <a:lumMod val="75000"/>
                  </a:schemeClr>
                </a:solidFill>
                <a:latin typeface="+mn-ea"/>
              </a:rPr>
              <a:t>WTO</a:t>
            </a:r>
            <a:endParaRPr lang="en-US" altLang="zh-CN" sz="2135" b="1" dirty="0">
              <a:solidFill>
                <a:schemeClr val="accent1">
                  <a:lumMod val="75000"/>
                </a:schemeClr>
              </a:solidFill>
              <a:latin typeface="+mn-ea"/>
            </a:endParaRPr>
          </a:p>
        </p:txBody>
      </p:sp>
      <p:pic>
        <p:nvPicPr>
          <p:cNvPr id="10" name="Picture 2"/>
          <p:cNvPicPr>
            <a:picLocks noChangeAspect="1" noChangeArrowheads="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t="22472" b="36763"/>
          <a:stretch>
            <a:fillRect/>
          </a:stretch>
        </p:blipFill>
        <p:spPr bwMode="auto">
          <a:xfrm>
            <a:off x="3265457" y="3285292"/>
            <a:ext cx="2364225" cy="72282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722123" y="993012"/>
            <a:ext cx="1768657"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2. America</a:t>
            </a:r>
            <a:endParaRPr lang="zh-CN" altLang="en-US" sz="2135" b="1" dirty="0">
              <a:solidFill>
                <a:schemeClr val="accent1">
                  <a:lumMod val="75000"/>
                </a:schemeClr>
              </a:solidFill>
              <a:latin typeface="+mn-ea"/>
            </a:endParaRPr>
          </a:p>
        </p:txBody>
      </p:sp>
      <p:sp>
        <p:nvSpPr>
          <p:cNvPr id="9" name="TextBox 41"/>
          <p:cNvSpPr>
            <a:spLocks noChangeArrowheads="1"/>
          </p:cNvSpPr>
          <p:nvPr/>
        </p:nvSpPr>
        <p:spPr bwMode="auto">
          <a:xfrm>
            <a:off x="3329455" y="1219255"/>
            <a:ext cx="8016196" cy="159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323850">
              <a:lnSpc>
                <a:spcPct val="130000"/>
              </a:lnSpc>
              <a:spcAft>
                <a:spcPts val="300"/>
              </a:spcAft>
            </a:pP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The United States was the first country to pay attention to digital trade, define it and introduce regulatory measures. In July, 2013, the United States International Trade Commission (USITC) first put forward the concept of “digital trade” in </a:t>
            </a:r>
            <a:r>
              <a:rPr lang="en-US" altLang="zh-CN" sz="1600" i="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Digital Trade in the US and Global Economy</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that is, </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to realize the commercial activities of products and services through Internet transmission</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endParaRPr>
          </a:p>
        </p:txBody>
      </p:sp>
      <p:pic>
        <p:nvPicPr>
          <p:cNvPr id="1028" name="Picture 4"/>
          <p:cNvPicPr>
            <a:picLocks noChangeAspect="1" noChangeArrowheads="1"/>
          </p:cNvPicPr>
          <p:nvPr/>
        </p:nvPicPr>
        <p:blipFill>
          <a:blip r:embed="rId1"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173629" y="1219255"/>
            <a:ext cx="1768657" cy="17721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1"/>
          <p:cNvSpPr>
            <a:spLocks noChangeArrowheads="1"/>
          </p:cNvSpPr>
          <p:nvPr/>
        </p:nvSpPr>
        <p:spPr bwMode="auto">
          <a:xfrm>
            <a:off x="1173629" y="2991449"/>
            <a:ext cx="10679704" cy="376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nSpc>
                <a:spcPct val="150000"/>
              </a:lnSpc>
              <a:spcAft>
                <a:spcPts val="600"/>
              </a:spcAft>
            </a:pP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August 2014, USITC </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included physical goods in the object of transaction of digital trade</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in </a:t>
            </a:r>
            <a:r>
              <a:rPr lang="en-US" altLang="zh-CN" sz="1600" i="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Digital Trade in the US and Global Economy</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emphasizing that </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digital trade is a trade realized by digital technology</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and interpreted it as domestic business and international trade activities in which Internet and Internet technology play a key role in ordering, producing and delivering products and services.</a:t>
            </a:r>
            <a:endPar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457200">
              <a:lnSpc>
                <a:spcPct val="150000"/>
              </a:lnSpc>
              <a:spcAft>
                <a:spcPts val="600"/>
              </a:spcAft>
            </a:pP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2017, the United States Trade Representative Office (USTR) released Main Barriers to Digital Trade, which further expanded the extension of digital trade. </a:t>
            </a:r>
            <a:r>
              <a:rPr lang="en-US" altLang="zh-CN" sz="1600" b="1" dirty="0">
                <a:solidFill>
                  <a:srgbClr val="376092"/>
                </a:solidFill>
                <a:latin typeface="Microsoft YaHei" panose="020B0503020204020204" charset="-122"/>
                <a:ea typeface="Microsoft YaHei" panose="020B0503020204020204" charset="-122"/>
                <a:sym typeface="Microsoft YaHei" panose="020B0503020204020204" charset="-122"/>
              </a:rPr>
              <a:t>It is considered that digital trade includes not only the sales of personal consumer goods on the Internet and the provision of online services, but also the data flow to realize the global value chain, the services to realize intelligent manufacturing and other platforms and applications. It is divided into four categories: digital content, social media, search engines and others</a:t>
            </a:r>
            <a:r>
              <a:rPr lang="en-US" altLang="zh-CN"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zh-CN" altLang="en-US" sz="16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6" name="文本框 5"/>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7917659" y="3741681"/>
            <a:ext cx="3251199" cy="1935567"/>
          </a:xfrm>
          <a:prstGeom prst="roundRect">
            <a:avLst/>
          </a:prstGeom>
          <a:solidFill>
            <a:schemeClr val="bg1">
              <a:lumMod val="95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圆角 15"/>
          <p:cNvSpPr/>
          <p:nvPr/>
        </p:nvSpPr>
        <p:spPr>
          <a:xfrm>
            <a:off x="4339056" y="3734791"/>
            <a:ext cx="3251199" cy="1935567"/>
          </a:xfrm>
          <a:prstGeom prst="roundRect">
            <a:avLst/>
          </a:prstGeom>
          <a:solidFill>
            <a:schemeClr val="bg1">
              <a:lumMod val="95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圆角 3"/>
          <p:cNvSpPr/>
          <p:nvPr/>
        </p:nvSpPr>
        <p:spPr>
          <a:xfrm>
            <a:off x="842836" y="3741684"/>
            <a:ext cx="3251199" cy="1935567"/>
          </a:xfrm>
          <a:prstGeom prst="roundRect">
            <a:avLst/>
          </a:prstGeom>
          <a:solidFill>
            <a:schemeClr val="bg1">
              <a:lumMod val="95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TextBox 41"/>
          <p:cNvSpPr>
            <a:spLocks noChangeArrowheads="1"/>
          </p:cNvSpPr>
          <p:nvPr/>
        </p:nvSpPr>
        <p:spPr bwMode="auto">
          <a:xfrm>
            <a:off x="724189" y="2080105"/>
            <a:ext cx="1074362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360045">
              <a:lnSpc>
                <a:spcPct val="130000"/>
              </a:lnSpc>
              <a:spcAft>
                <a:spcPts val="600"/>
              </a:spcAft>
            </a:pPr>
            <a:r>
              <a:rPr lang="en-US" altLang="zh-CN"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 March 2020, OECD, WTO and IMF published the </a:t>
            </a:r>
            <a:r>
              <a:rPr lang="en-US" altLang="zh-CN" sz="2000" i="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Handbook on Measuring Digital Trade</a:t>
            </a:r>
            <a:r>
              <a:rPr lang="en-US" altLang="zh-CN"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which defined digital trade as "</a:t>
            </a:r>
            <a:r>
              <a:rPr lang="en-US" altLang="zh-CN" sz="2000" b="1" dirty="0">
                <a:solidFill>
                  <a:schemeClr val="accent1">
                    <a:lumMod val="75000"/>
                  </a:schemeClr>
                </a:solidFill>
                <a:latin typeface="+mn-ea"/>
                <a:sym typeface="Microsoft YaHei" panose="020B0503020204020204" charset="-122"/>
              </a:rPr>
              <a:t>all trade through digital ordering and/or digital delivery</a:t>
            </a:r>
            <a:r>
              <a:rPr lang="en-US" altLang="zh-CN"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According to </a:t>
            </a:r>
            <a:r>
              <a:rPr lang="en-US" altLang="zh-CN" sz="2000" b="1" dirty="0">
                <a:solidFill>
                  <a:schemeClr val="accent1">
                    <a:lumMod val="75000"/>
                  </a:schemeClr>
                </a:solidFill>
                <a:latin typeface="+mn-ea"/>
                <a:sym typeface="Microsoft YaHei" panose="020B0503020204020204" charset="-122"/>
              </a:rPr>
              <a:t>the nature of transactions</a:t>
            </a:r>
            <a:r>
              <a:rPr lang="en-US" altLang="zh-CN"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digital trade is divided into </a:t>
            </a:r>
            <a:r>
              <a:rPr lang="en-US" altLang="zh-CN" sz="2000" b="1" dirty="0">
                <a:solidFill>
                  <a:schemeClr val="accent1">
                    <a:lumMod val="75000"/>
                  </a:schemeClr>
                </a:solidFill>
                <a:latin typeface="+mn-ea"/>
                <a:sym typeface="Microsoft YaHei" panose="020B0503020204020204" charset="-122"/>
              </a:rPr>
              <a:t>three components</a:t>
            </a:r>
            <a:r>
              <a:rPr lang="en-US" altLang="zh-CN"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in the OECD-WTO framework:</a:t>
            </a:r>
            <a:endParaRPr lang="zh-CN" altLang="en-US"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8" name="TextBox 41"/>
          <p:cNvSpPr>
            <a:spLocks noChangeArrowheads="1"/>
          </p:cNvSpPr>
          <p:nvPr/>
        </p:nvSpPr>
        <p:spPr bwMode="auto">
          <a:xfrm>
            <a:off x="683657" y="3832764"/>
            <a:ext cx="35481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144145">
              <a:lnSpc>
                <a:spcPct val="130000"/>
              </a:lnSpc>
              <a:spcAft>
                <a:spcPts val="600"/>
              </a:spcAft>
            </a:pPr>
            <a:r>
              <a:rPr lang="zh-CN" altLang="en-US" sz="2000" b="1" dirty="0">
                <a:solidFill>
                  <a:schemeClr val="accent3"/>
                </a:solidFill>
                <a:latin typeface="Microsoft YaHei" panose="020B0503020204020204" charset="-122"/>
                <a:ea typeface="Microsoft YaHei" panose="020B0503020204020204" charset="-122"/>
                <a:sym typeface="Wingdings" panose="05000000000000000000" pitchFamily="2" charset="2"/>
              </a:rPr>
              <a:t></a:t>
            </a:r>
            <a:r>
              <a:rPr lang="zh-CN" altLang="en-US" sz="2000" b="1" dirty="0">
                <a:solidFill>
                  <a:srgbClr val="4BACC6"/>
                </a:solidFill>
                <a:latin typeface="Microsoft YaHei" panose="020B0503020204020204" charset="-122"/>
                <a:ea typeface="Microsoft YaHei" panose="020B0503020204020204" charset="-122"/>
                <a:sym typeface="Wingdings" panose="05000000000000000000" pitchFamily="2" charset="2"/>
              </a:rPr>
              <a:t> </a:t>
            </a:r>
            <a:r>
              <a:rPr lang="en-US" altLang="zh-CN" sz="2000" b="1" dirty="0">
                <a:solidFill>
                  <a:srgbClr val="4BACC6"/>
                </a:solidFill>
                <a:latin typeface="Microsoft YaHei" panose="020B0503020204020204" charset="-122"/>
                <a:ea typeface="Microsoft YaHei" panose="020B0503020204020204" charset="-122"/>
                <a:sym typeface="Microsoft YaHei" panose="020B0503020204020204" charset="-122"/>
              </a:rPr>
              <a:t>Digitally ordered trade</a:t>
            </a:r>
            <a:endParaRPr lang="zh-CN" altLang="en-US"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0" name="文本框 9"/>
          <p:cNvSpPr txBox="1"/>
          <p:nvPr/>
        </p:nvSpPr>
        <p:spPr>
          <a:xfrm>
            <a:off x="978549" y="4175413"/>
            <a:ext cx="3196805" cy="1559560"/>
          </a:xfrm>
          <a:prstGeom prst="rect">
            <a:avLst/>
          </a:prstGeom>
          <a:noFill/>
        </p:spPr>
        <p:txBody>
          <a:bodyPr wrap="square">
            <a:spAutoFit/>
          </a:bodyPr>
          <a:lstStyle/>
          <a:p>
            <a:pPr>
              <a:lnSpc>
                <a:spcPct val="130000"/>
              </a:lnSpc>
            </a:pPr>
            <a:r>
              <a:rPr lang="en-US" altLang="zh-CN" sz="1465" dirty="0">
                <a:solidFill>
                  <a:schemeClr val="tx1">
                    <a:lumMod val="75000"/>
                    <a:lumOff val="25000"/>
                  </a:schemeClr>
                </a:solidFill>
                <a:latin typeface="Microsoft YaHei" panose="020B0503020204020204" charset="-122"/>
                <a:ea typeface="Microsoft YaHei" panose="020B0503020204020204" charset="-122"/>
              </a:rPr>
              <a:t>Emphasize "buying and selling on the computer network through the method specially used for receiving or placing orders"</a:t>
            </a:r>
            <a:endParaRPr lang="en-US" altLang="zh-CN"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11" name="文本框 10"/>
          <p:cNvSpPr txBox="1"/>
          <p:nvPr/>
        </p:nvSpPr>
        <p:spPr>
          <a:xfrm>
            <a:off x="4559188" y="4164873"/>
            <a:ext cx="2961947" cy="1559560"/>
          </a:xfrm>
          <a:prstGeom prst="rect">
            <a:avLst/>
          </a:prstGeom>
          <a:noFill/>
        </p:spPr>
        <p:txBody>
          <a:bodyPr wrap="square">
            <a:spAutoFit/>
          </a:bodyPr>
          <a:lstStyle/>
          <a:p>
            <a:pPr>
              <a:lnSpc>
                <a:spcPct val="130000"/>
              </a:lnSpc>
            </a:pPr>
            <a:r>
              <a:rPr lang="en-US" altLang="zh-CN" sz="1465" dirty="0">
                <a:solidFill>
                  <a:schemeClr val="tx1">
                    <a:lumMod val="75000"/>
                    <a:lumOff val="25000"/>
                  </a:schemeClr>
                </a:solidFill>
                <a:latin typeface="Microsoft YaHei" panose="020B0503020204020204" charset="-122"/>
                <a:ea typeface="Microsoft YaHei" panose="020B0503020204020204" charset="-122"/>
              </a:rPr>
              <a:t>Emphasize "all cross-border transactions delivered remotely in electronic downloadable format through ICT network"</a:t>
            </a:r>
            <a:endParaRPr lang="zh-CN" altLang="en-US"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12" name="文本框 11"/>
          <p:cNvSpPr txBox="1"/>
          <p:nvPr/>
        </p:nvSpPr>
        <p:spPr>
          <a:xfrm>
            <a:off x="7972052" y="4358616"/>
            <a:ext cx="3196805" cy="1265555"/>
          </a:xfrm>
          <a:prstGeom prst="rect">
            <a:avLst/>
          </a:prstGeom>
          <a:noFill/>
        </p:spPr>
        <p:txBody>
          <a:bodyPr wrap="square">
            <a:spAutoFit/>
          </a:bodyPr>
          <a:lstStyle/>
          <a:p>
            <a:pPr>
              <a:lnSpc>
                <a:spcPct val="130000"/>
              </a:lnSpc>
            </a:pPr>
            <a:r>
              <a:rPr lang="en-US" altLang="zh-CN" sz="1465" dirty="0">
                <a:solidFill>
                  <a:schemeClr val="tx1">
                    <a:lumMod val="75000"/>
                    <a:lumOff val="25000"/>
                  </a:schemeClr>
                </a:solidFill>
                <a:latin typeface="Microsoft YaHei" panose="020B0503020204020204" charset="-122"/>
                <a:ea typeface="Microsoft YaHei" panose="020B0503020204020204" charset="-122"/>
              </a:rPr>
              <a:t>Mainly refers to the behavior of providing trading platform and intermediary services for buyers and sellers.</a:t>
            </a:r>
            <a:endParaRPr lang="zh-CN" altLang="en-US" sz="1465" dirty="0">
              <a:solidFill>
                <a:schemeClr val="tx1">
                  <a:lumMod val="75000"/>
                  <a:lumOff val="25000"/>
                </a:schemeClr>
              </a:solidFill>
              <a:latin typeface="Microsoft YaHei" panose="020B0503020204020204" charset="-122"/>
              <a:ea typeface="Microsoft YaHei" panose="020B0503020204020204" charset="-122"/>
            </a:endParaRPr>
          </a:p>
        </p:txBody>
      </p:sp>
      <p:sp>
        <p:nvSpPr>
          <p:cNvPr id="14" name="TextBox 41"/>
          <p:cNvSpPr>
            <a:spLocks noChangeArrowheads="1"/>
          </p:cNvSpPr>
          <p:nvPr/>
        </p:nvSpPr>
        <p:spPr bwMode="auto">
          <a:xfrm>
            <a:off x="7767579" y="3832764"/>
            <a:ext cx="500247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144145">
              <a:lnSpc>
                <a:spcPts val="1500"/>
              </a:lnSpc>
              <a:spcAft>
                <a:spcPts val="600"/>
              </a:spcAft>
            </a:pPr>
            <a:r>
              <a:rPr lang="zh-CN" altLang="en-US" sz="2000" b="1" dirty="0">
                <a:solidFill>
                  <a:schemeClr val="accent3"/>
                </a:solidFill>
                <a:latin typeface="Microsoft YaHei" panose="020B0503020204020204" charset="-122"/>
                <a:ea typeface="Microsoft YaHei" panose="020B0503020204020204" charset="-122"/>
                <a:sym typeface="Wingdings" panose="05000000000000000000" pitchFamily="2" charset="2"/>
              </a:rPr>
              <a:t></a:t>
            </a:r>
            <a:r>
              <a:rPr lang="en-US" altLang="zh-CN" sz="2000" b="1" dirty="0">
                <a:solidFill>
                  <a:srgbClr val="4BACC6"/>
                </a:solidFill>
                <a:latin typeface="Microsoft YaHei" panose="020B0503020204020204" charset="-122"/>
                <a:ea typeface="Microsoft YaHei" panose="020B0503020204020204" charset="-122"/>
                <a:sym typeface="Wingdings" panose="05000000000000000000" pitchFamily="2" charset="2"/>
              </a:rPr>
              <a:t>Digital intermediation </a:t>
            </a:r>
            <a:endParaRPr lang="en-US" altLang="zh-CN" sz="2000" b="1" dirty="0">
              <a:solidFill>
                <a:srgbClr val="4BACC6"/>
              </a:solidFill>
              <a:latin typeface="Microsoft YaHei" panose="020B0503020204020204" charset="-122"/>
              <a:ea typeface="Microsoft YaHei" panose="020B0503020204020204" charset="-122"/>
              <a:sym typeface="Wingdings" panose="05000000000000000000" pitchFamily="2" charset="2"/>
            </a:endParaRPr>
          </a:p>
          <a:p>
            <a:pPr indent="144145">
              <a:lnSpc>
                <a:spcPts val="1500"/>
              </a:lnSpc>
              <a:spcAft>
                <a:spcPts val="600"/>
              </a:spcAft>
            </a:pPr>
            <a:r>
              <a:rPr lang="en-US" altLang="zh-CN" sz="2000" b="1" dirty="0">
                <a:solidFill>
                  <a:srgbClr val="4BACC6"/>
                </a:solidFill>
                <a:latin typeface="Microsoft YaHei" panose="020B0503020204020204" charset="-122"/>
                <a:ea typeface="Microsoft YaHei" panose="020B0503020204020204" charset="-122"/>
                <a:sym typeface="Wingdings" panose="05000000000000000000" pitchFamily="2" charset="2"/>
              </a:rPr>
              <a:t>platform services-enabled trade</a:t>
            </a:r>
            <a:endParaRPr lang="zh-CN" altLang="en-US"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5" name="TextBox 41"/>
          <p:cNvSpPr>
            <a:spLocks noChangeArrowheads="1"/>
          </p:cNvSpPr>
          <p:nvPr/>
        </p:nvSpPr>
        <p:spPr bwMode="auto">
          <a:xfrm>
            <a:off x="4094035" y="3804261"/>
            <a:ext cx="36445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144145">
              <a:lnSpc>
                <a:spcPct val="130000"/>
              </a:lnSpc>
              <a:spcAft>
                <a:spcPts val="600"/>
              </a:spcAft>
            </a:pPr>
            <a:r>
              <a:rPr lang="zh-CN" altLang="en-US" sz="2000" b="1" dirty="0">
                <a:solidFill>
                  <a:schemeClr val="accent3"/>
                </a:solidFill>
                <a:latin typeface="Microsoft YaHei" panose="020B0503020204020204" charset="-122"/>
                <a:ea typeface="Microsoft YaHei" panose="020B0503020204020204" charset="-122"/>
                <a:sym typeface="Wingdings" panose="05000000000000000000" pitchFamily="2" charset="2"/>
              </a:rPr>
              <a:t> </a:t>
            </a:r>
            <a:r>
              <a:rPr lang="en-US" altLang="zh-CN" sz="2000" b="1" dirty="0">
                <a:solidFill>
                  <a:srgbClr val="4BACC6"/>
                </a:solidFill>
                <a:latin typeface="Microsoft YaHei" panose="020B0503020204020204" charset="-122"/>
                <a:ea typeface="Microsoft YaHei" panose="020B0503020204020204" charset="-122"/>
                <a:sym typeface="Microsoft YaHei" panose="020B0503020204020204" charset="-122"/>
              </a:rPr>
              <a:t>Digitally delivered trade</a:t>
            </a:r>
            <a:endParaRPr lang="zh-CN" altLang="en-US" sz="20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18" name="文本框 17"/>
          <p:cNvSpPr txBox="1"/>
          <p:nvPr/>
        </p:nvSpPr>
        <p:spPr>
          <a:xfrm>
            <a:off x="1443699" y="1268363"/>
            <a:ext cx="1552640"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3. OECD</a:t>
            </a:r>
            <a:endParaRPr lang="zh-CN" altLang="en-US" sz="2135" b="1" dirty="0">
              <a:solidFill>
                <a:schemeClr val="accent1">
                  <a:lumMod val="75000"/>
                </a:schemeClr>
              </a:solidFill>
              <a:latin typeface="+mn-ea"/>
            </a:endParaRPr>
          </a:p>
        </p:txBody>
      </p:sp>
      <p:sp>
        <p:nvSpPr>
          <p:cNvPr id="13" name="文本框 12"/>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41"/>
          <p:cNvSpPr>
            <a:spLocks noChangeArrowheads="1"/>
          </p:cNvSpPr>
          <p:nvPr/>
        </p:nvSpPr>
        <p:spPr bwMode="auto">
          <a:xfrm>
            <a:off x="724283" y="1665323"/>
            <a:ext cx="5445071" cy="426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gn="just">
              <a:lnSpc>
                <a:spcPct val="130000"/>
              </a:lnSpc>
              <a:spcBef>
                <a:spcPts val="600"/>
              </a:spcBef>
            </a:pP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Digital trade is a new trade format with </a:t>
            </a:r>
            <a:r>
              <a:rPr lang="en-US" altLang="zh-CN" sz="1465" b="1" dirty="0">
                <a:solidFill>
                  <a:srgbClr val="376092"/>
                </a:solidFill>
                <a:latin typeface="Microsoft YaHei" panose="020B0503020204020204" charset="-122"/>
                <a:ea typeface="Microsoft YaHei" panose="020B0503020204020204" charset="-122"/>
                <a:sym typeface="Microsoft YaHei" panose="020B0503020204020204" charset="-122"/>
              </a:rPr>
              <a:t>digital technology as the means, digital service as the core and digital delivery as the nature</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which mainly includes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information technology services, digital content services and offshore service outsourcing</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457200" algn="just">
              <a:lnSpc>
                <a:spcPct val="130000"/>
              </a:lnSpc>
              <a:spcBef>
                <a:spcPts val="600"/>
              </a:spcBef>
            </a:pPr>
            <a:r>
              <a:rPr lang="en-US" altLang="zh-CN" sz="1465" b="1" dirty="0">
                <a:solidFill>
                  <a:srgbClr val="376092"/>
                </a:solidFill>
                <a:latin typeface="Microsoft YaHei" panose="020B0503020204020204" charset="-122"/>
                <a:ea typeface="Microsoft YaHei" panose="020B0503020204020204" charset="-122"/>
                <a:sym typeface="Microsoft YaHei" panose="020B0503020204020204" charset="-122"/>
              </a:rPr>
              <a:t>The Ministry of Commerce has recently divided it into 4 types</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digital trade in technologies, digital trade in products, digital trade in services and data trade</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a:p>
            <a:pPr indent="457200" algn="just">
              <a:lnSpc>
                <a:spcPct val="130000"/>
              </a:lnSpc>
              <a:spcBef>
                <a:spcPts val="600"/>
              </a:spcBef>
            </a:pP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As a knowledge-intensive service trade covering digital delivery of information and communication technology, digital entertainment, finance, insurance, education, medical care, intellectual property and other business services, it is an important support for industrial innovation, structural upgrading and smooth internal and external circulation.</a:t>
            </a:r>
            <a:endParaRPr lang="zh-CN" alt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cxnSp>
        <p:nvCxnSpPr>
          <p:cNvPr id="127" name="直接连接符 126"/>
          <p:cNvCxnSpPr/>
          <p:nvPr/>
        </p:nvCxnSpPr>
        <p:spPr>
          <a:xfrm>
            <a:off x="6488621" y="1323757"/>
            <a:ext cx="0" cy="480791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672551" y="5481248"/>
            <a:ext cx="3282096" cy="708660"/>
          </a:xfrm>
          <a:prstGeom prst="rect">
            <a:avLst/>
          </a:prstGeom>
        </p:spPr>
        <p:txBody>
          <a:bodyPr wrap="square">
            <a:spAutoFit/>
          </a:bodyPr>
          <a:lstStyle/>
          <a:p>
            <a:pPr>
              <a:spcAft>
                <a:spcPts val="0"/>
              </a:spcAft>
            </a:pPr>
            <a:r>
              <a:rPr lang="en-US" altLang="zh-CN" sz="1335"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Note: drawn according to the latest classification of the Ministry of Commerce </a:t>
            </a:r>
            <a:endParaRPr lang="zh-CN" altLang="en-US" sz="1335"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矩形 7"/>
          <p:cNvSpPr/>
          <p:nvPr/>
        </p:nvSpPr>
        <p:spPr>
          <a:xfrm>
            <a:off x="6661441" y="5041473"/>
            <a:ext cx="5151120" cy="358775"/>
          </a:xfrm>
          <a:prstGeom prst="rect">
            <a:avLst/>
          </a:prstGeom>
        </p:spPr>
        <p:txBody>
          <a:bodyPr wrap="none">
            <a:spAutoFit/>
          </a:bodyPr>
          <a:lstStyle/>
          <a:p>
            <a:pPr lvl="0" algn="ctr">
              <a:spcAft>
                <a:spcPts val="0"/>
              </a:spcAft>
            </a:pPr>
            <a:r>
              <a:rPr lang="en-US" altLang="zh-CN" sz="1735"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Figure</a:t>
            </a:r>
            <a:r>
              <a:rPr lang="zh-CN" altLang="en-US" sz="1735"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1735" b="1" kern="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rPr>
              <a:t>Classification method of digital trade</a:t>
            </a:r>
            <a:endParaRPr lang="zh-CN" altLang="zh-CN" sz="1735" b="1" kern="100" dirty="0">
              <a:solidFill>
                <a:schemeClr val="tx1">
                  <a:lumMod val="85000"/>
                  <a:lumOff val="15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 name="文本框 8"/>
          <p:cNvSpPr txBox="1"/>
          <p:nvPr/>
        </p:nvSpPr>
        <p:spPr>
          <a:xfrm>
            <a:off x="1305295" y="1074043"/>
            <a:ext cx="1717303" cy="469130"/>
          </a:xfrm>
          <a:prstGeom prst="roundRect">
            <a:avLst/>
          </a:prstGeom>
          <a:noFill/>
          <a:ln>
            <a:solidFill>
              <a:schemeClr val="accent1"/>
            </a:solidFill>
          </a:ln>
        </p:spPr>
        <p:txBody>
          <a:bodyPr wrap="square">
            <a:spAutoFit/>
          </a:bodyPr>
          <a:lstStyle/>
          <a:p>
            <a:r>
              <a:rPr lang="en-US" altLang="zh-CN" sz="2135" b="1" dirty="0">
                <a:solidFill>
                  <a:schemeClr val="accent1">
                    <a:lumMod val="75000"/>
                  </a:schemeClr>
                </a:solidFill>
                <a:latin typeface="+mn-ea"/>
              </a:rPr>
              <a:t>4. China</a:t>
            </a:r>
            <a:endParaRPr lang="zh-CN" altLang="en-US" sz="2135" b="1" dirty="0">
              <a:solidFill>
                <a:schemeClr val="accent1">
                  <a:lumMod val="75000"/>
                </a:schemeClr>
              </a:solidFill>
              <a:latin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592163" y="1947055"/>
            <a:ext cx="5222009" cy="2847717"/>
          </a:xfrm>
          <a:prstGeom prst="rect">
            <a:avLst/>
          </a:prstGeom>
        </p:spPr>
      </p:pic>
      <p:sp>
        <p:nvSpPr>
          <p:cNvPr id="5" name="文本框 4"/>
          <p:cNvSpPr txBox="1"/>
          <p:nvPr/>
        </p:nvSpPr>
        <p:spPr>
          <a:xfrm>
            <a:off x="9012692" y="2072853"/>
            <a:ext cx="1262248" cy="245745"/>
          </a:xfrm>
          <a:prstGeom prst="rect">
            <a:avLst/>
          </a:prstGeom>
          <a:blipFill>
            <a:blip r:embed="rId2"/>
            <a:stretch>
              <a:fillRect/>
            </a:stretch>
          </a:blipFill>
          <a:ln>
            <a:noFill/>
          </a:ln>
        </p:spPr>
        <p:txBody>
          <a:bodyPr wrap="square" lIns="0" tIns="0" rIns="0" bIns="0" rtlCol="0">
            <a:spAutoFit/>
          </a:bodyPr>
          <a:lstStyle/>
          <a:p>
            <a:pPr algn="ctr"/>
            <a:r>
              <a:rPr lang="en-US" altLang="zh-CN" sz="1600" b="1" dirty="0"/>
              <a:t>Digital trade</a:t>
            </a:r>
            <a:endParaRPr lang="zh-CN" altLang="en-US" sz="1600" b="1" dirty="0"/>
          </a:p>
        </p:txBody>
      </p:sp>
      <p:sp>
        <p:nvSpPr>
          <p:cNvPr id="12" name="文本框 11"/>
          <p:cNvSpPr txBox="1"/>
          <p:nvPr/>
        </p:nvSpPr>
        <p:spPr>
          <a:xfrm>
            <a:off x="10892703" y="2742509"/>
            <a:ext cx="463551" cy="184150"/>
          </a:xfrm>
          <a:prstGeom prst="rect">
            <a:avLst/>
          </a:prstGeom>
          <a:blipFill>
            <a:blip r:embed="rId2"/>
            <a:stretch>
              <a:fillRect/>
            </a:stretch>
          </a:blipFill>
          <a:ln>
            <a:noFill/>
          </a:ln>
        </p:spPr>
        <p:txBody>
          <a:bodyPr wrap="square" lIns="0" tIns="0" rIns="0" bIns="0" rtlCol="0">
            <a:spAutoFit/>
          </a:bodyPr>
          <a:lstStyle/>
          <a:p>
            <a:pPr algn="ctr">
              <a:lnSpc>
                <a:spcPct val="150000"/>
              </a:lnSpc>
            </a:pPr>
            <a:r>
              <a:rPr lang="en-US" altLang="zh-CN" sz="800" b="1" dirty="0"/>
              <a:t>Data trade</a:t>
            </a:r>
            <a:endParaRPr lang="zh-CN" altLang="en-US" sz="800" b="1" dirty="0"/>
          </a:p>
        </p:txBody>
      </p:sp>
      <p:sp>
        <p:nvSpPr>
          <p:cNvPr id="15" name="文本框 14"/>
          <p:cNvSpPr txBox="1"/>
          <p:nvPr/>
        </p:nvSpPr>
        <p:spPr>
          <a:xfrm>
            <a:off x="9853639" y="3518116"/>
            <a:ext cx="762784" cy="984885"/>
          </a:xfrm>
          <a:prstGeom prst="rect">
            <a:avLst/>
          </a:prstGeom>
          <a:blipFill>
            <a:blip r:embed="rId2"/>
            <a:stretch>
              <a:fillRect/>
            </a:stretch>
          </a:blipFill>
          <a:ln>
            <a:noFill/>
          </a:ln>
        </p:spPr>
        <p:txBody>
          <a:bodyPr wrap="square" lIns="0" tIns="0" rIns="0" bIns="0" rtlCol="0">
            <a:spAutoFit/>
          </a:bodyPr>
          <a:lstStyle/>
          <a:p>
            <a:pPr algn="ctr"/>
            <a:r>
              <a:rPr lang="en-US" altLang="zh-CN" sz="800" dirty="0"/>
              <a:t>Cross-border e-commerce platform finance, insurance, education, healthcare, intellectual property</a:t>
            </a:r>
            <a:endParaRPr lang="zh-CN" altLang="en-US" sz="800" dirty="0"/>
          </a:p>
        </p:txBody>
      </p:sp>
      <p:sp>
        <p:nvSpPr>
          <p:cNvPr id="16" name="文本框 15"/>
          <p:cNvSpPr txBox="1"/>
          <p:nvPr/>
        </p:nvSpPr>
        <p:spPr>
          <a:xfrm>
            <a:off x="7708900" y="2733040"/>
            <a:ext cx="655013" cy="245745"/>
          </a:xfrm>
          <a:prstGeom prst="rect">
            <a:avLst/>
          </a:prstGeom>
          <a:blipFill>
            <a:blip r:embed="rId2"/>
            <a:stretch>
              <a:fillRect/>
            </a:stretch>
          </a:blipFill>
          <a:ln>
            <a:noFill/>
          </a:ln>
        </p:spPr>
        <p:txBody>
          <a:bodyPr wrap="square" lIns="0" tIns="0" rIns="0" bIns="0" rtlCol="0">
            <a:spAutoFit/>
          </a:bodyPr>
          <a:lstStyle/>
          <a:p>
            <a:pPr algn="ctr"/>
            <a:r>
              <a:rPr lang="en-US" altLang="zh-CN" sz="800" b="1" dirty="0"/>
              <a:t>Digital Trade in technologies </a:t>
            </a:r>
            <a:endParaRPr lang="zh-CN" altLang="en-US" sz="800" b="1" dirty="0"/>
          </a:p>
        </p:txBody>
      </p:sp>
      <p:sp>
        <p:nvSpPr>
          <p:cNvPr id="17" name="文本框 16"/>
          <p:cNvSpPr txBox="1"/>
          <p:nvPr/>
        </p:nvSpPr>
        <p:spPr>
          <a:xfrm>
            <a:off x="7531601" y="3451187"/>
            <a:ext cx="1009649" cy="1066800"/>
          </a:xfrm>
          <a:prstGeom prst="rect">
            <a:avLst/>
          </a:prstGeom>
          <a:blipFill>
            <a:blip r:embed="rId2"/>
            <a:stretch>
              <a:fillRect/>
            </a:stretch>
          </a:blipFill>
          <a:ln>
            <a:noFill/>
          </a:ln>
        </p:spPr>
        <p:txBody>
          <a:bodyPr wrap="square" lIns="0" tIns="0" rIns="0" bIns="0" rtlCol="0">
            <a:spAutoFit/>
          </a:bodyPr>
          <a:lstStyle/>
          <a:p>
            <a:pPr algn="ctr"/>
            <a:r>
              <a:rPr lang="en-US" altLang="zh-CN" sz="865" dirty="0"/>
              <a:t>Software, communications, big data, AI, cloud computing, blockchain, industrial Internet and other technologies for cross-border trade</a:t>
            </a:r>
            <a:endParaRPr lang="zh-CN" altLang="en-US" sz="865" dirty="0"/>
          </a:p>
        </p:txBody>
      </p:sp>
      <p:sp>
        <p:nvSpPr>
          <p:cNvPr id="21" name="文本框 20"/>
          <p:cNvSpPr txBox="1"/>
          <p:nvPr/>
        </p:nvSpPr>
        <p:spPr>
          <a:xfrm>
            <a:off x="8808257" y="3471549"/>
            <a:ext cx="762784" cy="768350"/>
          </a:xfrm>
          <a:prstGeom prst="rect">
            <a:avLst/>
          </a:prstGeom>
          <a:blipFill>
            <a:blip r:embed="rId2"/>
            <a:stretch>
              <a:fillRect/>
            </a:stretch>
          </a:blipFill>
        </p:spPr>
        <p:txBody>
          <a:bodyPr wrap="square" rtlCol="0">
            <a:spAutoFit/>
          </a:bodyPr>
          <a:lstStyle/>
          <a:p>
            <a:pPr algn="ctr">
              <a:lnSpc>
                <a:spcPts val="480"/>
              </a:lnSpc>
            </a:pPr>
            <a:r>
              <a:rPr lang="en-US" altLang="zh-CN" sz="800" dirty="0"/>
              <a:t>Data game</a:t>
            </a:r>
            <a:endParaRPr lang="en-US" altLang="zh-CN" sz="800" dirty="0"/>
          </a:p>
          <a:p>
            <a:pPr algn="ctr">
              <a:lnSpc>
                <a:spcPts val="480"/>
              </a:lnSpc>
            </a:pPr>
            <a:r>
              <a:rPr lang="en-US" altLang="zh-CN" sz="800" dirty="0"/>
              <a:t>Digital publishing</a:t>
            </a:r>
            <a:endParaRPr lang="en-US" altLang="zh-CN" sz="800" dirty="0"/>
          </a:p>
          <a:p>
            <a:pPr algn="ctr">
              <a:lnSpc>
                <a:spcPts val="480"/>
              </a:lnSpc>
            </a:pPr>
            <a:r>
              <a:rPr lang="en-US" altLang="zh-CN" sz="800" dirty="0"/>
              <a:t>Digital Film and Television</a:t>
            </a:r>
            <a:endParaRPr lang="en-US" altLang="zh-CN" sz="800" dirty="0"/>
          </a:p>
          <a:p>
            <a:pPr algn="ctr">
              <a:lnSpc>
                <a:spcPts val="480"/>
              </a:lnSpc>
            </a:pPr>
            <a:r>
              <a:rPr lang="en-US" altLang="zh-CN" sz="800" dirty="0"/>
              <a:t>Digital animation</a:t>
            </a:r>
            <a:endParaRPr lang="en-US" altLang="zh-CN" sz="800" dirty="0"/>
          </a:p>
          <a:p>
            <a:pPr algn="ctr">
              <a:lnSpc>
                <a:spcPts val="480"/>
              </a:lnSpc>
            </a:pPr>
            <a:r>
              <a:rPr lang="en-US" altLang="zh-CN" sz="800" dirty="0"/>
              <a:t>Digital advertising</a:t>
            </a:r>
            <a:endParaRPr lang="en-US" altLang="zh-CN" sz="800" dirty="0"/>
          </a:p>
          <a:p>
            <a:pPr algn="ctr">
              <a:lnSpc>
                <a:spcPts val="480"/>
              </a:lnSpc>
            </a:pPr>
            <a:r>
              <a:rPr lang="en-US" altLang="zh-CN" sz="800" dirty="0"/>
              <a:t>Digital music</a:t>
            </a:r>
            <a:endParaRPr lang="zh-CN" altLang="en-US" sz="800" dirty="0"/>
          </a:p>
        </p:txBody>
      </p:sp>
      <p:sp>
        <p:nvSpPr>
          <p:cNvPr id="25" name="文本框 24"/>
          <p:cNvSpPr txBox="1"/>
          <p:nvPr/>
        </p:nvSpPr>
        <p:spPr>
          <a:xfrm>
            <a:off x="8872632" y="2746279"/>
            <a:ext cx="623685" cy="368935"/>
          </a:xfrm>
          <a:prstGeom prst="rect">
            <a:avLst/>
          </a:prstGeom>
          <a:blipFill>
            <a:blip r:embed="rId2"/>
            <a:stretch>
              <a:fillRect/>
            </a:stretch>
          </a:blipFill>
          <a:ln>
            <a:noFill/>
          </a:ln>
        </p:spPr>
        <p:txBody>
          <a:bodyPr wrap="square" lIns="0" tIns="0" rIns="0" bIns="0" rtlCol="0">
            <a:spAutoFit/>
          </a:bodyPr>
          <a:lstStyle/>
          <a:p>
            <a:pPr algn="ctr"/>
            <a:r>
              <a:rPr lang="en-US" altLang="zh-CN" sz="800" b="1" dirty="0"/>
              <a:t>Digital Trade in </a:t>
            </a:r>
            <a:endParaRPr lang="en-US" altLang="zh-CN" sz="800" b="1" dirty="0"/>
          </a:p>
          <a:p>
            <a:pPr algn="ctr"/>
            <a:r>
              <a:rPr lang="en-US" altLang="zh-CN" sz="800" b="1" dirty="0"/>
              <a:t>products </a:t>
            </a:r>
            <a:endParaRPr lang="zh-CN" altLang="en-US" sz="800" b="1" dirty="0"/>
          </a:p>
        </p:txBody>
      </p:sp>
      <p:sp>
        <p:nvSpPr>
          <p:cNvPr id="27" name="文本框 26"/>
          <p:cNvSpPr txBox="1"/>
          <p:nvPr/>
        </p:nvSpPr>
        <p:spPr>
          <a:xfrm>
            <a:off x="9923188" y="2739928"/>
            <a:ext cx="623685" cy="368935"/>
          </a:xfrm>
          <a:prstGeom prst="rect">
            <a:avLst/>
          </a:prstGeom>
          <a:blipFill>
            <a:blip r:embed="rId2"/>
            <a:stretch>
              <a:fillRect/>
            </a:stretch>
          </a:blipFill>
          <a:ln>
            <a:noFill/>
          </a:ln>
        </p:spPr>
        <p:txBody>
          <a:bodyPr wrap="square" lIns="0" tIns="0" rIns="0" bIns="0" rtlCol="0">
            <a:spAutoFit/>
          </a:bodyPr>
          <a:lstStyle/>
          <a:p>
            <a:pPr algn="ctr"/>
            <a:r>
              <a:rPr lang="en-US" altLang="zh-CN" sz="800" b="1" dirty="0"/>
              <a:t>Digital Trade in </a:t>
            </a:r>
            <a:endParaRPr lang="en-US" altLang="zh-CN" sz="800" b="1" dirty="0"/>
          </a:p>
          <a:p>
            <a:pPr algn="ctr"/>
            <a:r>
              <a:rPr lang="en-US" altLang="zh-CN" sz="800" b="1" dirty="0"/>
              <a:t>services </a:t>
            </a:r>
            <a:endParaRPr lang="zh-CN" altLang="en-US" sz="800" b="1" dirty="0"/>
          </a:p>
        </p:txBody>
      </p:sp>
      <p:sp>
        <p:nvSpPr>
          <p:cNvPr id="18" name="文本框 17"/>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1"/>
          <p:cNvSpPr>
            <a:spLocks noChangeArrowheads="1"/>
          </p:cNvSpPr>
          <p:nvPr/>
        </p:nvSpPr>
        <p:spPr bwMode="auto">
          <a:xfrm>
            <a:off x="1007341" y="992767"/>
            <a:ext cx="10177315" cy="161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gn="just">
              <a:lnSpc>
                <a:spcPct val="150000"/>
              </a:lnSpc>
              <a:spcAft>
                <a:spcPts val="600"/>
              </a:spcAft>
            </a:pPr>
            <a:r>
              <a:rPr lang="en-US" altLang="zh-CN" sz="1400" b="1" dirty="0">
                <a:solidFill>
                  <a:srgbClr val="376092"/>
                </a:solidFill>
                <a:latin typeface="Microsoft YaHei" panose="020B0503020204020204" charset="-122"/>
                <a:ea typeface="Microsoft YaHei" panose="020B0503020204020204" charset="-122"/>
                <a:sym typeface="Microsoft YaHei" panose="020B0503020204020204" charset="-122"/>
              </a:rPr>
              <a:t>Energetically developing the trade in services. </a:t>
            </a:r>
            <a:r>
              <a:rPr lang="en-US" altLang="zh-CN"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We will deepen the reform and opening-up in the field of service trade, continue to promote the pilot innovation and development of service trade, and improve the management system and policy system to promote the development of service trade. </a:t>
            </a:r>
            <a:r>
              <a:rPr lang="en-US" altLang="zh-CN" sz="1400" b="1" dirty="0">
                <a:solidFill>
                  <a:srgbClr val="376092"/>
                </a:solidFill>
                <a:latin typeface="Microsoft YaHei" panose="020B0503020204020204" charset="-122"/>
                <a:ea typeface="Microsoft YaHei" panose="020B0503020204020204" charset="-122"/>
                <a:sym typeface="Microsoft YaHei" panose="020B0503020204020204" charset="-122"/>
              </a:rPr>
              <a:t>Accelerate the development of digital trade in services</a:t>
            </a:r>
            <a:r>
              <a:rPr lang="en-US" altLang="zh-CN"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Promote the construction of export bases for characteristic services in the fields of culture, digital services and traditional Chinese medicine services.</a:t>
            </a:r>
            <a:endParaRPr lang="zh-CN" altLang="en-US" sz="1400"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3" name="文本框 2"/>
          <p:cNvSpPr txBox="1"/>
          <p:nvPr/>
        </p:nvSpPr>
        <p:spPr>
          <a:xfrm>
            <a:off x="848969" y="3642639"/>
            <a:ext cx="9781539" cy="2766695"/>
          </a:xfrm>
          <a:prstGeom prst="rect">
            <a:avLst/>
          </a:prstGeom>
          <a:noFill/>
        </p:spPr>
        <p:txBody>
          <a:bodyPr wrap="square" rtlCol="0">
            <a:spAutoFit/>
          </a:bodyPr>
          <a:lstStyle/>
          <a:p>
            <a:pPr algn="just"/>
            <a:endParaRPr lang="en-US" altLang="zh-CN" sz="1335" b="1" dirty="0">
              <a:solidFill>
                <a:srgbClr val="000000"/>
              </a:solidFill>
              <a:latin typeface="Roboto" panose="02000000000000000000" pitchFamily="2" charset="0"/>
            </a:endParaRPr>
          </a:p>
          <a:p>
            <a:pPr algn="just"/>
            <a:r>
              <a:rPr lang="en-US" altLang="zh-CN" sz="1335" b="1" dirty="0">
                <a:solidFill>
                  <a:srgbClr val="000000"/>
                </a:solidFill>
                <a:latin typeface="Roboto" panose="02000000000000000000" pitchFamily="2" charset="0"/>
              </a:rPr>
              <a:t>IV Achieve balance and coordination to promote sustainable trade</a:t>
            </a:r>
            <a:endParaRPr lang="en-US" altLang="zh-CN" sz="1335" b="1" dirty="0">
              <a:solidFill>
                <a:srgbClr val="000000"/>
              </a:solidFill>
              <a:latin typeface="Roboto" panose="02000000000000000000" pitchFamily="2" charset="0"/>
            </a:endParaRPr>
          </a:p>
          <a:p>
            <a:pPr algn="just"/>
            <a:endParaRPr lang="en-US" altLang="zh-CN" sz="1335" b="0" i="0" dirty="0">
              <a:solidFill>
                <a:srgbClr val="000000"/>
              </a:solidFill>
              <a:effectLst/>
              <a:latin typeface="Roboto" panose="02000000000000000000" pitchFamily="2" charset="0"/>
            </a:endParaRPr>
          </a:p>
          <a:p>
            <a:pPr algn="just"/>
            <a:r>
              <a:rPr lang="en-US" altLang="zh-CN" sz="1335" b="0" i="0" dirty="0">
                <a:solidFill>
                  <a:srgbClr val="000000"/>
                </a:solidFill>
                <a:effectLst/>
                <a:latin typeface="Roboto" panose="02000000000000000000" pitchFamily="2" charset="0"/>
              </a:rPr>
              <a:t>(x) Actively expand imports. Further reduce import tariffs and institutional costs in a timely manner, stimulate import potential and optimize import structure. Expand the import of advanced technology, equipment and spare parts. Encourage the import of domestic resource products in need. Support the import of daily consumer goods, medicines, rehabilitation, aged care and other equipment. Promote the import of productive services such as R&amp;D and design, energy conservation and environmental protection, and environmental services.</a:t>
            </a:r>
            <a:endParaRPr lang="en-US" altLang="zh-CN" sz="1335" b="0" i="0" dirty="0">
              <a:solidFill>
                <a:srgbClr val="000000"/>
              </a:solidFill>
              <a:effectLst/>
              <a:latin typeface="Roboto" panose="02000000000000000000" pitchFamily="2" charset="0"/>
            </a:endParaRPr>
          </a:p>
          <a:p>
            <a:pPr algn="just"/>
            <a:r>
              <a:rPr lang="en-US" altLang="zh-CN" sz="1335" b="0" i="0" dirty="0">
                <a:solidFill>
                  <a:srgbClr val="000000"/>
                </a:solidFill>
                <a:effectLst/>
                <a:latin typeface="Roboto" panose="02000000000000000000" pitchFamily="2" charset="0"/>
              </a:rPr>
              <a:t> (xi) Vigorously develop trade in services. We will deepen the reform and opening-up in the field of service trade, continue to promote the pilot innovation and development of service trade, and improve the management system and policy system to promote the development of service trade. Accelerate the development of digital trade Promote the construction of export bases for characteristic services in the fields of culture, digital services and traditional Chinese medicine services. Improve the technology import and export management system, and establish and improve the technology trade promotion system. Explore the negative list management system of cross-border service trade. Strengthen international cooperation in service trade and build a national brand of "China Service".</a:t>
            </a:r>
            <a:endParaRPr lang="zh-CN" altLang="en-US" sz="1335" dirty="0"/>
          </a:p>
        </p:txBody>
      </p:sp>
      <p:sp>
        <p:nvSpPr>
          <p:cNvPr id="5" name="文本框 4"/>
          <p:cNvSpPr txBox="1"/>
          <p:nvPr/>
        </p:nvSpPr>
        <p:spPr>
          <a:xfrm>
            <a:off x="582699" y="379681"/>
            <a:ext cx="10254635"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1"/>
          <p:cNvSpPr>
            <a:spLocks noChangeArrowheads="1"/>
          </p:cNvSpPr>
          <p:nvPr/>
        </p:nvSpPr>
        <p:spPr bwMode="auto">
          <a:xfrm>
            <a:off x="985980" y="1015219"/>
            <a:ext cx="4731172" cy="579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57200" algn="just">
              <a:lnSpc>
                <a:spcPct val="135000"/>
              </a:lnSpc>
              <a:spcAft>
                <a:spcPts val="300"/>
              </a:spcAft>
            </a:pP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Digital trade will accelerate the global flow of capital, technology, talents, knowledge, data, services and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other factors</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and continuously expand the tradable boundaries of services and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expand economies of scale and scope</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 It can promote the stable development of global industrial chains, supply chains and innovation chain through various digital R&amp;D, production, trade and service platforms, advance innovation efficiency, technology diffusion and open cooperation, and facilitate the global sharing of high-quality service resources such as science and technology, medical care, culture, sports and education. Therefore, digital trade provides innovative power for the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high-quality development of trad</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e, and it is also an important carrier for scientific, technological and cultural exchanges between China and other countries, which can offer important strategic support for the construction of a </a:t>
            </a:r>
            <a:r>
              <a:rPr lang="en-US" altLang="zh-CN" sz="1465" b="1"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new development pattern</a:t>
            </a:r>
            <a:r>
              <a:rPr lang="en-US" altLang="zh-CN"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rPr>
              <a:t>.</a:t>
            </a:r>
            <a:endParaRPr lang="zh-CN" altLang="en-US" sz="1465" dirty="0">
              <a:solidFill>
                <a:schemeClr val="tx1">
                  <a:lumMod val="75000"/>
                  <a:lumOff val="25000"/>
                </a:schemeClr>
              </a:solidFill>
              <a:latin typeface="Microsoft YaHei" panose="020B0503020204020204" charset="-122"/>
              <a:ea typeface="Microsoft YaHei" panose="020B0503020204020204" charset="-122"/>
              <a:sym typeface="Microsoft YaHei" panose="020B0503020204020204" charset="-122"/>
            </a:endParaRPr>
          </a:p>
        </p:txBody>
      </p:sp>
      <p:sp>
        <p:nvSpPr>
          <p:cNvPr id="7" name="TextBox 41"/>
          <p:cNvSpPr>
            <a:spLocks noChangeArrowheads="1"/>
          </p:cNvSpPr>
          <p:nvPr/>
        </p:nvSpPr>
        <p:spPr bwMode="auto">
          <a:xfrm>
            <a:off x="6710662" y="394842"/>
            <a:ext cx="4731171" cy="6463030"/>
          </a:xfrm>
          <a:prstGeom prst="rect">
            <a:avLst/>
          </a:prstGeom>
          <a:solidFill>
            <a:schemeClr val="accent1">
              <a:lumMod val="20000"/>
              <a:lumOff val="80000"/>
              <a:alpha val="37000"/>
            </a:schemeClr>
          </a:solidFill>
          <a:ln>
            <a:solidFill>
              <a:schemeClr val="accent5"/>
            </a:solidFill>
          </a:ln>
        </p:spPr>
        <p:txBody>
          <a:bodyPr wrap="square" lIns="0" tIns="0" rIns="0" bIns="0">
            <a:spAutoFit/>
          </a:bodyPr>
          <a:lstStyle/>
          <a:p>
            <a:pPr marL="71755" algn="ctr">
              <a:lnSpc>
                <a:spcPct val="150000"/>
              </a:lnSpc>
            </a:pPr>
            <a:r>
              <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rPr>
              <a:t>Section IV  Innovation and Development of Trade in Services</a:t>
            </a:r>
            <a:endPar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endParaRPr>
          </a:p>
          <a:p>
            <a:pPr marL="71755" algn="just">
              <a:lnSpc>
                <a:spcPct val="150000"/>
              </a:lnSpc>
            </a:pPr>
            <a:r>
              <a:rPr lang="en-US" altLang="zh-CN" sz="1400" dirty="0">
                <a:solidFill>
                  <a:schemeClr val="tx1">
                    <a:lumMod val="75000"/>
                    <a:lumOff val="25000"/>
                  </a:schemeClr>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rPr>
              <a:t>We should vigorously develop digital trade, establish and improve digital trade promotion policies, actively explore the development of diversified formats, and cultivate various digital trade development demonstration platforms.</a:t>
            </a:r>
            <a:endParaRPr lang="en-US" altLang="zh-CN" sz="1400" dirty="0">
              <a:solidFill>
                <a:schemeClr val="tx1">
                  <a:lumMod val="75000"/>
                  <a:lumOff val="25000"/>
                </a:schemeClr>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endParaRPr>
          </a:p>
          <a:p>
            <a:pPr marL="71755" algn="ctr">
              <a:lnSpc>
                <a:spcPct val="150000"/>
              </a:lnSpc>
            </a:pPr>
            <a:r>
              <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rPr>
              <a:t>Column 6  Key measures for innovative development of trade in services</a:t>
            </a:r>
            <a:endPar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endParaRPr>
          </a:p>
          <a:p>
            <a:pPr marL="71755" algn="ctr">
              <a:lnSpc>
                <a:spcPct val="150000"/>
              </a:lnSpc>
            </a:pPr>
            <a:r>
              <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rPr>
              <a:t>03  Digital trade promotion action</a:t>
            </a:r>
            <a:endParaRPr lang="en-US" altLang="zh-CN" sz="1400" b="1" dirty="0">
              <a:solidFill>
                <a:srgbClr val="376092"/>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endParaRPr>
          </a:p>
          <a:p>
            <a:pPr marL="71755" algn="just">
              <a:lnSpc>
                <a:spcPct val="150000"/>
              </a:lnSpc>
            </a:pPr>
            <a:r>
              <a:rPr lang="en-US" altLang="zh-CN" sz="1400" dirty="0">
                <a:solidFill>
                  <a:schemeClr val="tx1">
                    <a:lumMod val="75000"/>
                    <a:lumOff val="25000"/>
                  </a:schemeClr>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rPr>
              <a:t>We should accelerate the cultivation of the main body of digital trade, build a national digital service export base, and build a leading demonstration zone of digital trade. In addition, we will build a public service platform and establish a statistical monitoring system. More importantly, we will expand the opening of digital trade, strengthen international cooperation in digital trade, and actively participate in the formulation of relevant international rules.</a:t>
            </a:r>
            <a:endParaRPr lang="en-US" altLang="zh-CN" sz="1400" dirty="0">
              <a:solidFill>
                <a:schemeClr val="tx1">
                  <a:lumMod val="75000"/>
                  <a:lumOff val="25000"/>
                </a:schemeClr>
              </a:solidFill>
              <a:latin typeface="华文新魏" panose="02010800040101010101" pitchFamily="2" charset="-122"/>
              <a:ea typeface="华文新魏" panose="02010800040101010101" pitchFamily="2" charset="-122"/>
              <a:cs typeface="Times New Roman" panose="02020603050405020304" pitchFamily="18" charset="0"/>
              <a:sym typeface="Microsoft YaHei" panose="020B0503020204020204" charset="-122"/>
            </a:endParaRPr>
          </a:p>
        </p:txBody>
      </p:sp>
      <p:cxnSp>
        <p:nvCxnSpPr>
          <p:cNvPr id="4" name="直接连接符 3"/>
          <p:cNvCxnSpPr/>
          <p:nvPr/>
        </p:nvCxnSpPr>
        <p:spPr>
          <a:xfrm>
            <a:off x="6068447" y="1253641"/>
            <a:ext cx="0" cy="5090332"/>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 name="TextBox 41"/>
          <p:cNvSpPr>
            <a:spLocks noChangeArrowheads="1"/>
          </p:cNvSpPr>
          <p:nvPr/>
        </p:nvSpPr>
        <p:spPr bwMode="auto">
          <a:xfrm>
            <a:off x="6068564" y="102572"/>
            <a:ext cx="6014847"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en-US" altLang="zh-CN" sz="1200" b="1" dirty="0">
                <a:solidFill>
                  <a:schemeClr val="tx1">
                    <a:lumMod val="75000"/>
                    <a:lumOff val="25000"/>
                  </a:schemeClr>
                </a:solidFill>
                <a:latin typeface="楷体" panose="02010609060101010101" pitchFamily="49" charset="-122"/>
                <a:ea typeface="楷体" panose="02010609060101010101" pitchFamily="49" charset="-122"/>
                <a:cs typeface="Times New Roman" panose="02020603050405020304" pitchFamily="18" charset="0"/>
                <a:sym typeface="Microsoft YaHei" panose="020B0503020204020204" charset="-122"/>
              </a:rPr>
              <a:t>Excerpts from the 14th Five-Year Plan for Business Development</a:t>
            </a:r>
            <a:endParaRPr lang="en-US" altLang="zh-CN" sz="1200" b="1" dirty="0">
              <a:solidFill>
                <a:schemeClr val="tx1">
                  <a:lumMod val="75000"/>
                  <a:lumOff val="25000"/>
                </a:schemeClr>
              </a:solidFill>
              <a:latin typeface="楷体" panose="02010609060101010101" pitchFamily="49" charset="-122"/>
              <a:ea typeface="楷体" panose="02010609060101010101" pitchFamily="49" charset="-122"/>
              <a:cs typeface="Times New Roman" panose="02020603050405020304" pitchFamily="18" charset="0"/>
              <a:sym typeface="Microsoft YaHei" panose="020B0503020204020204" charset="-122"/>
            </a:endParaRPr>
          </a:p>
        </p:txBody>
      </p:sp>
      <p:sp>
        <p:nvSpPr>
          <p:cNvPr id="6" name="文本框 5"/>
          <p:cNvSpPr txBox="1"/>
          <p:nvPr/>
        </p:nvSpPr>
        <p:spPr>
          <a:xfrm>
            <a:off x="582930" y="379730"/>
            <a:ext cx="5977890" cy="378460"/>
          </a:xfrm>
          <a:prstGeom prst="rect">
            <a:avLst/>
          </a:prstGeom>
          <a:solidFill>
            <a:schemeClr val="bg1"/>
          </a:solidFill>
          <a:ln>
            <a:solidFill>
              <a:schemeClr val="bg1"/>
            </a:solidFill>
          </a:ln>
        </p:spPr>
        <p:txBody>
          <a:bodyPr wrap="square" rtlCol="0">
            <a:spAutoFit/>
          </a:bodyPr>
          <a:lstStyle/>
          <a:p>
            <a:r>
              <a:rPr lang="en-US" altLang="zh-CN" sz="1865" dirty="0"/>
              <a:t>DEVELOPMENT, CHALLENGES AND IDEAS OF DIGITAL TRADE</a:t>
            </a:r>
            <a:endParaRPr lang="zh-CN" altLang="en-US" sz="18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48320</Words>
  <Application>WPS Presentation</Application>
  <PresentationFormat>Widescreen</PresentationFormat>
  <Paragraphs>1537</Paragraphs>
  <Slides>38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38</vt:i4>
      </vt:variant>
    </vt:vector>
  </HeadingPairs>
  <TitlesOfParts>
    <vt:vector size="55" baseType="lpstr">
      <vt:lpstr>Arial</vt:lpstr>
      <vt:lpstr>SimSun</vt:lpstr>
      <vt:lpstr>Wingdings</vt:lpstr>
      <vt:lpstr>Microsoft YaHei</vt:lpstr>
      <vt:lpstr>楷体</vt:lpstr>
      <vt:lpstr>Times New Roman</vt:lpstr>
      <vt:lpstr>Roboto</vt:lpstr>
      <vt:lpstr>华文新魏</vt:lpstr>
      <vt:lpstr>Calibri Light</vt:lpstr>
      <vt:lpstr>Calibri</vt:lpstr>
      <vt:lpstr>Arial Unicode MS</vt:lpstr>
      <vt:lpstr>Segoe UI</vt:lpstr>
      <vt:lpstr>Microsoft YaHei UI</vt:lpstr>
      <vt:lpstr>等线</vt:lpstr>
      <vt:lpstr>Impact</vt:lpstr>
      <vt:lpstr>Malgun Gothic</vt:lpstr>
      <vt:lpstr>Office Theme</vt:lpstr>
      <vt:lpstr>KONSEP TEKNOLOGI INFORMASI INDUSTRI pertemuan 3</vt:lpstr>
      <vt:lpstr>PowerPoint 演示文稿</vt:lpstr>
      <vt:lpstr>tugas kelompok emailkan di faniri4education@gmail.com tulis nama anggota dan tugas setiap anggota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TEKNOLOGI INFORMASI INDUSTRI pertemuan 3</dc:title>
  <dc:creator/>
  <cp:lastModifiedBy>ACER ASPIRE</cp:lastModifiedBy>
  <cp:revision>9</cp:revision>
  <dcterms:created xsi:type="dcterms:W3CDTF">2023-09-10T18:15:00Z</dcterms:created>
  <dcterms:modified xsi:type="dcterms:W3CDTF">2023-09-11T02:47:01Z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1E16BECF413C4487B80446741C217CA4_11</vt:lpwstr>
  </property>
  <property fmtid="{D5CDD505-2E9C-101B-9397-08002B2CF9AE}" pid="3" name="KSOProductBuildVer">
    <vt:lpwstr>1033-12.2.0.13201</vt:lpwstr>
  </property>
</Properties>
</file>