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1NuSsr8mX4z7yUXqwyp82bYH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sa Puspa Kirana" userId="8a353d5f2de0adf1" providerId="LiveId" clId="{91365AB0-5A59-442B-BAB7-2B1D25ED0374}"/>
    <pc:docChg chg="custSel modSld">
      <pc:chgData name="Annisa Puspa Kirana" userId="8a353d5f2de0adf1" providerId="LiveId" clId="{91365AB0-5A59-442B-BAB7-2B1D25ED0374}" dt="2024-03-01T02:32:07.443" v="9" actId="1076"/>
      <pc:docMkLst>
        <pc:docMk/>
      </pc:docMkLst>
      <pc:sldChg chg="modSp mod">
        <pc:chgData name="Annisa Puspa Kirana" userId="8a353d5f2de0adf1" providerId="LiveId" clId="{91365AB0-5A59-442B-BAB7-2B1D25ED0374}" dt="2024-03-01T02:31:39.496" v="6" actId="20577"/>
        <pc:sldMkLst>
          <pc:docMk/>
          <pc:sldMk cId="0" sldId="261"/>
        </pc:sldMkLst>
        <pc:spChg chg="mod">
          <ac:chgData name="Annisa Puspa Kirana" userId="8a353d5f2de0adf1" providerId="LiveId" clId="{91365AB0-5A59-442B-BAB7-2B1D25ED0374}" dt="2024-03-01T02:31:39.496" v="6" actId="20577"/>
          <ac:spMkLst>
            <pc:docMk/>
            <pc:sldMk cId="0" sldId="261"/>
            <ac:spMk id="139" creationId="{00000000-0000-0000-0000-000000000000}"/>
          </ac:spMkLst>
        </pc:spChg>
      </pc:sldChg>
      <pc:sldChg chg="modSp mod">
        <pc:chgData name="Annisa Puspa Kirana" userId="8a353d5f2de0adf1" providerId="LiveId" clId="{91365AB0-5A59-442B-BAB7-2B1D25ED0374}" dt="2024-03-01T02:32:07.443" v="9" actId="1076"/>
        <pc:sldMkLst>
          <pc:docMk/>
          <pc:sldMk cId="0" sldId="271"/>
        </pc:sldMkLst>
        <pc:spChg chg="mod">
          <ac:chgData name="Annisa Puspa Kirana" userId="8a353d5f2de0adf1" providerId="LiveId" clId="{91365AB0-5A59-442B-BAB7-2B1D25ED0374}" dt="2024-03-01T02:32:00.929" v="8" actId="27636"/>
          <ac:spMkLst>
            <pc:docMk/>
            <pc:sldMk cId="0" sldId="271"/>
            <ac:spMk id="248" creationId="{00000000-0000-0000-0000-000000000000}"/>
          </ac:spMkLst>
        </pc:spChg>
        <pc:picChg chg="mod">
          <ac:chgData name="Annisa Puspa Kirana" userId="8a353d5f2de0adf1" providerId="LiveId" clId="{91365AB0-5A59-442B-BAB7-2B1D25ED0374}" dt="2024-03-01T02:32:07.443" v="9" actId="1076"/>
          <ac:picMkLst>
            <pc:docMk/>
            <pc:sldMk cId="0" sldId="271"/>
            <ac:picMk id="251" creationId="{00000000-0000-0000-0000-000000000000}"/>
          </ac:picMkLst>
        </pc:picChg>
      </pc:sldChg>
      <pc:sldChg chg="modSp mod">
        <pc:chgData name="Annisa Puspa Kirana" userId="8a353d5f2de0adf1" providerId="LiveId" clId="{91365AB0-5A59-442B-BAB7-2B1D25ED0374}" dt="2024-03-01T02:30:53.603" v="4" actId="27636"/>
        <pc:sldMkLst>
          <pc:docMk/>
          <pc:sldMk cId="0" sldId="276"/>
        </pc:sldMkLst>
        <pc:spChg chg="mod">
          <ac:chgData name="Annisa Puspa Kirana" userId="8a353d5f2de0adf1" providerId="LiveId" clId="{91365AB0-5A59-442B-BAB7-2B1D25ED0374}" dt="2024-03-01T02:30:53.603" v="4" actId="27636"/>
          <ac:spMkLst>
            <pc:docMk/>
            <pc:sldMk cId="0" sldId="276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Dijelaskan secara umum masing-masing aktivitas dasar dalam pengembangan perangkat lunak. Secara detail dan mendalam, akan dibahas di pertemuan- pertemuan selanjutnya</a:t>
            </a: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Peningkatan kegunaan sistem.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Kecocokan yang lebih dekat dengan kebutuhan nyata pengguna.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Peningkatan kualitas desain.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Pemeliharaan yang lebih baik.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Mengurangi upaya pengembangan</a:t>
            </a: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9"/>
          <p:cNvSpPr txBox="1"/>
          <p:nvPr/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5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180012" y="1368988"/>
            <a:ext cx="6172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3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1158949"/>
            <a:ext cx="6172200" cy="470210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3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  <a:defRPr sz="2200">
                <a:solidFill>
                  <a:srgbClr val="0E1F4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25"/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13" name="Google Shape;13;p25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5"/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7" name="Google Shape;17;p25" descr="Logo, icon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5" descr="A picture containing text, sign&#10;&#10;Description automatically generated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25"/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20" name="Google Shape;20;p25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25"/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Proses Pengembangan Perangkat Lunak (2)</a:t>
            </a:r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Teaching Mata Kuliah Rekayasa Perangkat Lunak</a:t>
            </a:r>
            <a:br>
              <a:rPr lang="en-US"/>
            </a:br>
            <a:r>
              <a:rPr lang="en-US"/>
              <a:t>Jurusan Teknologi Informasi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Politeknik Negeri Malang</a:t>
            </a: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rPr lang="en-US"/>
              <a:t>Proses Pengembangan Perangkat Lunak (2)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 startAt="2"/>
            </a:pPr>
            <a:r>
              <a:rPr lang="en-US" sz="36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  <a:endParaRPr sz="36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6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Pada tahap ini dilakukan </a:t>
            </a:r>
            <a:r>
              <a:rPr lang="en-US" sz="36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penerjemahan dari keperluan atau data </a:t>
            </a:r>
            <a:r>
              <a:rPr lang="en-US" sz="36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telah dianalisis </a:t>
            </a:r>
            <a:r>
              <a:rPr lang="en-US" sz="36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 dalam bentuk yang mudah dimengerti oleh </a:t>
            </a:r>
            <a:r>
              <a:rPr lang="en-US" sz="3600" b="1" i="1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</a:t>
            </a:r>
            <a:r>
              <a:rPr lang="en-US" sz="36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4000" b="0"/>
          </a:p>
        </p:txBody>
      </p:sp>
      <p:sp>
        <p:nvSpPr>
          <p:cNvPr id="195" name="Google Shape;195;p10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197" name="Google Shape;197;p10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 startAt="3"/>
            </a:pPr>
            <a:r>
              <a:rPr lang="en-US" sz="32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Prototyping</a:t>
            </a:r>
            <a:endParaRPr sz="32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Membangun </a:t>
            </a:r>
            <a:r>
              <a:rPr lang="en-US" sz="3200" b="0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prototyping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dengan </a:t>
            </a:r>
            <a:r>
              <a:rPr lang="en-US" sz="32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membuat perancangan sementara yang berfokus pada penyajian kepada klien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misalnya dengan membuat </a:t>
            </a:r>
            <a:r>
              <a:rPr lang="en-US" sz="3200" b="0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format </a:t>
            </a:r>
            <a:r>
              <a:rPr lang="en-US" sz="3200" b="0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4000" b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06" name="Google Shape;206;p11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 startAt="3"/>
            </a:pPr>
            <a:r>
              <a:rPr lang="en-US" sz="32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Proses pengembangan Prototype</a:t>
            </a:r>
            <a:endParaRPr sz="32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757" y="2792730"/>
            <a:ext cx="7819209" cy="248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 startAt="4"/>
            </a:pPr>
            <a:r>
              <a:rPr lang="en-US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Evaluation</a:t>
            </a:r>
            <a:endParaRPr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75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Evaluasi ini dilakukan oleh klien, </a:t>
            </a:r>
            <a:r>
              <a:rPr lang="en-US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apakah </a:t>
            </a:r>
            <a:r>
              <a:rPr lang="en-US" b="1" i="1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prototyping</a:t>
            </a:r>
            <a:r>
              <a:rPr lang="en-US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sudah dibangun sudah sesuai dengan keinginan klien</a:t>
            </a:r>
            <a:r>
              <a:rPr lang="en-US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Jika sudah sesuai, maka proses dilanjutkan ke tahap selanjutnya. Namun jika tidak, </a:t>
            </a:r>
            <a:r>
              <a:rPr lang="en-US" b="0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prototyping</a:t>
            </a:r>
            <a:r>
              <a:rPr lang="en-US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direvisi dengan mengulang langkah-langkah sebelumnya.</a:t>
            </a:r>
            <a:endParaRPr sz="3200" b="0"/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24" name="Google Shape;224;p13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 startAt="5"/>
            </a:pPr>
            <a:r>
              <a:rPr lang="en-US" sz="32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Development</a:t>
            </a:r>
            <a:endParaRPr sz="32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Pada tahap ini, </a:t>
            </a:r>
            <a:r>
              <a:rPr lang="en-US" sz="3200" b="0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prototyping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sudah disepakati </a:t>
            </a:r>
            <a:r>
              <a:rPr lang="en-US" sz="32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diterjemahkan ke dalam bahasa pemrograman 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sesuai.</a:t>
            </a:r>
            <a:endParaRPr sz="4400" b="0"/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33" name="Google Shape;233;p14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 startAt="6"/>
            </a:pPr>
            <a:r>
              <a:rPr lang="en-US" sz="32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</a:t>
            </a:r>
            <a:endParaRPr sz="32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Setelah sistem sudah menjadi suatu perangkat lunak yang siap pakai, selanjutnya </a:t>
            </a:r>
            <a:r>
              <a:rPr lang="en-US" sz="32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dilakukan proses pengujian.</a:t>
            </a:r>
            <a:br>
              <a:rPr lang="en-US" sz="3600"/>
            </a:br>
            <a:endParaRPr sz="6600" b="0"/>
          </a:p>
        </p:txBody>
      </p:sp>
      <p:sp>
        <p:nvSpPr>
          <p:cNvPr id="240" name="Google Shape;240;p15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42" name="Google Shape;242;p15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441435" y="1374081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 startAt="7"/>
            </a:pPr>
            <a:r>
              <a:rPr lang="en-US" sz="3200" b="1" i="1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</a:t>
            </a:r>
            <a:endParaRPr sz="3200" b="1" i="1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Perangkat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lunak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telah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diuji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diterima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pelanggan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siap untuk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digunakan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selain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itu juga </a:t>
            </a:r>
            <a:r>
              <a:rPr lang="en-US" sz="3200" b="1" i="0" u="none" strike="noStrike" dirty="0" err="1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dilakukan</a:t>
            </a:r>
            <a:r>
              <a:rPr lang="en-US" sz="3200" b="1" i="0" u="none" strike="noStrike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1" i="0" u="none" strike="noStrike" dirty="0" err="1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pemeliharaan</a:t>
            </a:r>
            <a:r>
              <a:rPr lang="en-US" sz="3200" b="1" i="0" u="none" strike="noStrike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3200" b="1" i="0" u="none" strike="noStrike" dirty="0" err="1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meliputi</a:t>
            </a:r>
            <a:r>
              <a:rPr lang="en-US" sz="3200" b="1" i="0" u="none" strike="noStrike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perbaikan </a:t>
            </a:r>
            <a:r>
              <a:rPr lang="en-US" sz="3200" b="1" i="0" u="none" strike="noStrike" dirty="0" err="1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kesalahan</a:t>
            </a:r>
            <a:r>
              <a:rPr lang="en-US" sz="3200" b="1" i="0" u="none" strike="noStrike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tidak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ditemukan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langkah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sebelumnya</a:t>
            </a:r>
            <a:r>
              <a:rPr lang="en-US" sz="3200" b="0" i="0" u="none" strike="noStrik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3600" b="0" dirty="0"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51" name="Google Shape;251;p16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3387" y="1690688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Kelebihan &amp; Kekurangan Model Prototyping</a:t>
            </a:r>
            <a:endParaRPr/>
          </a:p>
        </p:txBody>
      </p:sp>
      <p:grpSp>
        <p:nvGrpSpPr>
          <p:cNvPr id="257" name="Google Shape;257;p17"/>
          <p:cNvGrpSpPr/>
          <p:nvPr/>
        </p:nvGrpSpPr>
        <p:grpSpPr>
          <a:xfrm>
            <a:off x="838200" y="1982594"/>
            <a:ext cx="10515600" cy="4037400"/>
            <a:chOff x="0" y="156969"/>
            <a:chExt cx="10515600" cy="4037400"/>
          </a:xfrm>
        </p:grpSpPr>
        <p:sp>
          <p:nvSpPr>
            <p:cNvPr id="258" name="Google Shape;258;p17"/>
            <p:cNvSpPr/>
            <p:nvPr/>
          </p:nvSpPr>
          <p:spPr>
            <a:xfrm>
              <a:off x="0" y="452169"/>
              <a:ext cx="10515600" cy="1827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0" y="452169"/>
              <a:ext cx="10515600" cy="18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125" tIns="416550" rIns="816125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Meningkatkan keterlibatan 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Mengurangi waktu dan biaya.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Kesalahan yang terjadi dalam 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prototyping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dapat dideteksi lebih dini.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Penerapan menjadi lebih mudah karena 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mengetahui apa yang diharapkannya.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25780" y="156969"/>
              <a:ext cx="7360920" cy="590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554601" y="185790"/>
              <a:ext cx="7303278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Kelebihan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0" y="2682369"/>
              <a:ext cx="10515600" cy="151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0" y="2682369"/>
              <a:ext cx="10515600" cy="151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125" tIns="416550" rIns="816125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Proses analisis dan perancangan terlalu singkat.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Biaya untuk membuat 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prototyping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cukup tinggi.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Biasanya kurang fleksibel dalam menghadapi perubahan.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25780" y="2387169"/>
              <a:ext cx="7360920" cy="59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554601" y="2415990"/>
              <a:ext cx="7303278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225" tIns="0" rIns="278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Kekurangan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Situasi Penggunaan Model Prototyping</a:t>
            </a: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i="0" u="none" strike="noStrike">
                <a:solidFill>
                  <a:srgbClr val="000000"/>
                </a:solidFill>
              </a:rPr>
              <a:t>Metode </a:t>
            </a:r>
            <a:r>
              <a:rPr lang="en-US" sz="3200" i="1" u="none" strike="noStrike">
                <a:solidFill>
                  <a:srgbClr val="000000"/>
                </a:solidFill>
              </a:rPr>
              <a:t>prototyping</a:t>
            </a:r>
            <a:r>
              <a:rPr lang="en-US" sz="3200" i="0" u="none" strike="noStrike">
                <a:solidFill>
                  <a:srgbClr val="000000"/>
                </a:solidFill>
              </a:rPr>
              <a:t> cocok digunakan untuk </a:t>
            </a:r>
            <a:r>
              <a:rPr lang="en-US" sz="3200" i="0" u="none" strike="noStrike">
                <a:solidFill>
                  <a:srgbClr val="002060"/>
                </a:solidFill>
              </a:rPr>
              <a:t>proyek yang membutuhkan waktu singkat dan </a:t>
            </a:r>
            <a:r>
              <a:rPr lang="en-US" sz="3200" i="1" u="none" strike="noStrike">
                <a:solidFill>
                  <a:srgbClr val="002060"/>
                </a:solidFill>
              </a:rPr>
              <a:t>user</a:t>
            </a:r>
            <a:r>
              <a:rPr lang="en-US" sz="3200" i="0" u="none" strike="noStrike">
                <a:solidFill>
                  <a:srgbClr val="002060"/>
                </a:solidFill>
              </a:rPr>
              <a:t> mengetahui bagaimana proses pembuatan proyek </a:t>
            </a:r>
            <a:r>
              <a:rPr lang="en-US" sz="3200" i="0" u="none" strike="noStrike">
                <a:solidFill>
                  <a:srgbClr val="000000"/>
                </a:solidFill>
              </a:rPr>
              <a:t>hingga cara menerapkan proyek tersebut karena antara </a:t>
            </a:r>
            <a:r>
              <a:rPr lang="en-US" sz="3200" i="1" u="none" strike="noStrike">
                <a:solidFill>
                  <a:srgbClr val="000000"/>
                </a:solidFill>
              </a:rPr>
              <a:t>developer</a:t>
            </a:r>
            <a:r>
              <a:rPr lang="en-US" sz="3200" i="0" u="none" strike="noStrike">
                <a:solidFill>
                  <a:srgbClr val="000000"/>
                </a:solidFill>
              </a:rPr>
              <a:t> dengan </a:t>
            </a:r>
            <a:r>
              <a:rPr lang="en-US" sz="3200" i="1" u="none" strike="noStrike">
                <a:solidFill>
                  <a:srgbClr val="000000"/>
                </a:solidFill>
              </a:rPr>
              <a:t>user</a:t>
            </a:r>
            <a:r>
              <a:rPr lang="en-US" sz="3200" i="0" u="none" strike="noStrike">
                <a:solidFill>
                  <a:srgbClr val="000000"/>
                </a:solidFill>
              </a:rPr>
              <a:t> terjalin komunikasi yang baik</a:t>
            </a:r>
            <a:endParaRPr sz="4400"/>
          </a:p>
        </p:txBody>
      </p:sp>
      <p:sp>
        <p:nvSpPr>
          <p:cNvPr id="274" name="Google Shape;274;p18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Boehm’s spiral model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Proses direpresentasikan sebagai </a:t>
            </a:r>
            <a:r>
              <a:rPr lang="en-US" sz="3200" b="1" i="1"/>
              <a:t>spiral</a:t>
            </a:r>
            <a:r>
              <a:rPr lang="en-US" sz="3200"/>
              <a:t> bukan sebagai urutan kegiatan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Setiap </a:t>
            </a:r>
            <a:r>
              <a:rPr lang="en-US" sz="3200" b="1" i="1"/>
              <a:t>loop</a:t>
            </a:r>
            <a:r>
              <a:rPr lang="en-US" sz="3200"/>
              <a:t> dalam spiral mewakili fase dalam proses.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/>
              <a:t>Tidak ada fase tetap </a:t>
            </a:r>
            <a:r>
              <a:rPr lang="en-US" sz="3200"/>
              <a:t>seperti spesifikasi atau desain - loop dalam spiral dipilih tergantung pada apa yang dibutuhkan.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Risiko secara eksplisit dinilai dan diselesaikan selama proses berlangsung.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r>
              <a:rPr lang="en-US"/>
              <a:t>Proses Pengembangan Perangkat Lunak (2)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Mengatasi Perubahan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Pembuatan prototipe perangkat lunak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Prototyping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Boehm’s spiral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360000" cy="91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Boehm’s spiral model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370" y="1503390"/>
            <a:ext cx="7033260" cy="478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Boehm’s spiral model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584790" y="1431487"/>
            <a:ext cx="10515600" cy="468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 err="1"/>
              <a:t>Setiap</a:t>
            </a:r>
            <a:r>
              <a:rPr lang="en-US" sz="3200" dirty="0"/>
              <a:t> loop </a:t>
            </a:r>
            <a:r>
              <a:rPr lang="en-US" sz="3200" dirty="0" err="1"/>
              <a:t>dalam</a:t>
            </a:r>
            <a:r>
              <a:rPr lang="en-US" sz="3200" dirty="0"/>
              <a:t> spiral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empat</a:t>
            </a:r>
            <a:r>
              <a:rPr lang="en-US" sz="3200" dirty="0"/>
              <a:t> sector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/>
              <a:t>Objective setting </a:t>
            </a:r>
            <a:r>
              <a:rPr lang="en-US" sz="2800" dirty="0"/>
              <a:t>: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untuk </a:t>
            </a:r>
            <a:r>
              <a:rPr lang="en-US" sz="2800" dirty="0" err="1"/>
              <a:t>fase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diidentifikasi</a:t>
            </a:r>
            <a:r>
              <a:rPr lang="en-US" sz="2800" dirty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/>
              <a:t>Risk assessment and reduction : </a:t>
            </a:r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r>
              <a:rPr lang="en-US" sz="2800" dirty="0"/>
              <a:t> baik </a:t>
            </a:r>
            <a:r>
              <a:rPr lang="en-US" sz="2800" b="1" dirty="0" err="1">
                <a:solidFill>
                  <a:srgbClr val="002060"/>
                </a:solidFill>
              </a:rPr>
              <a:t>secara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teknikal</a:t>
            </a:r>
            <a:r>
              <a:rPr lang="en-US" sz="2800" b="1" dirty="0">
                <a:solidFill>
                  <a:srgbClr val="002060"/>
                </a:solidFill>
              </a:rPr>
              <a:t> maupun </a:t>
            </a:r>
            <a:r>
              <a:rPr lang="en-US" sz="2800" b="1" dirty="0" err="1">
                <a:solidFill>
                  <a:srgbClr val="002060"/>
                </a:solidFill>
              </a:rPr>
              <a:t>secara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manajerial</a:t>
            </a:r>
            <a:endParaRPr sz="2800" b="1" dirty="0">
              <a:solidFill>
                <a:srgbClr val="00206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/>
              <a:t>Development and validation </a:t>
            </a:r>
            <a:r>
              <a:rPr lang="en-US" sz="2800" dirty="0"/>
              <a:t>: </a:t>
            </a:r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model </a:t>
            </a:r>
            <a:r>
              <a:rPr lang="en-US" sz="2800" b="1" dirty="0" err="1">
                <a:solidFill>
                  <a:srgbClr val="002060"/>
                </a:solidFill>
              </a:rPr>
              <a:t>pengembangan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untuk system, </a:t>
            </a:r>
            <a:r>
              <a:rPr lang="en-US" sz="2800" dirty="0" err="1"/>
              <a:t>misal</a:t>
            </a:r>
            <a:r>
              <a:rPr lang="en-US" sz="2800" dirty="0"/>
              <a:t> :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dominan</a:t>
            </a:r>
            <a:r>
              <a:rPr lang="en-US" sz="2800" dirty="0"/>
              <a:t> 🡪 </a:t>
            </a:r>
            <a:r>
              <a:rPr lang="en-US" sz="2800" dirty="0" err="1"/>
              <a:t>menggunakan</a:t>
            </a:r>
            <a:r>
              <a:rPr lang="en-US" sz="2800" dirty="0"/>
              <a:t> model prototyping,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r>
              <a:rPr lang="en-US" sz="2800" dirty="0"/>
              <a:t> </a:t>
            </a:r>
            <a:r>
              <a:rPr lang="en-US" sz="2800" dirty="0" err="1"/>
              <a:t>integrasi</a:t>
            </a:r>
            <a:r>
              <a:rPr lang="en-US" sz="2800" dirty="0"/>
              <a:t> sub system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dominan</a:t>
            </a:r>
            <a:r>
              <a:rPr lang="en-US" sz="2800" dirty="0"/>
              <a:t> 🡪 </a:t>
            </a:r>
            <a:r>
              <a:rPr lang="en-US" sz="2800" dirty="0" err="1"/>
              <a:t>gunakan</a:t>
            </a:r>
            <a:r>
              <a:rPr lang="en-US" sz="2800" dirty="0"/>
              <a:t> model waterfall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/>
              <a:t>Planning</a:t>
            </a:r>
            <a:r>
              <a:rPr lang="en-US" sz="2800" dirty="0"/>
              <a:t> :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ditinjau</a:t>
            </a:r>
            <a:r>
              <a:rPr lang="en-US" sz="2800" dirty="0"/>
              <a:t> dan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 </a:t>
            </a:r>
            <a:r>
              <a:rPr lang="en-US" sz="2800" dirty="0" err="1"/>
              <a:t>fase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r>
              <a:rPr lang="en-US" sz="2800" dirty="0"/>
              <a:t>.</a:t>
            </a:r>
            <a:endParaRPr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Kelebihan dan Kekurangan</a:t>
            </a:r>
            <a:endParaRPr/>
          </a:p>
        </p:txBody>
      </p:sp>
      <p:grpSp>
        <p:nvGrpSpPr>
          <p:cNvPr id="306" name="Google Shape;306;p22"/>
          <p:cNvGrpSpPr/>
          <p:nvPr/>
        </p:nvGrpSpPr>
        <p:grpSpPr>
          <a:xfrm>
            <a:off x="843462" y="1825625"/>
            <a:ext cx="10505074" cy="4351338"/>
            <a:chOff x="5262" y="0"/>
            <a:chExt cx="10505074" cy="4351338"/>
          </a:xfrm>
        </p:grpSpPr>
        <p:sp>
          <p:nvSpPr>
            <p:cNvPr id="307" name="Google Shape;307;p22"/>
            <p:cNvSpPr/>
            <p:nvPr/>
          </p:nvSpPr>
          <p:spPr>
            <a:xfrm>
              <a:off x="5262" y="0"/>
              <a:ext cx="5062686" cy="4351338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 txBox="1"/>
            <p:nvPr/>
          </p:nvSpPr>
          <p:spPr>
            <a:xfrm>
              <a:off x="5262" y="0"/>
              <a:ext cx="5062686" cy="130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Calibri"/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Kelebihan</a:t>
              </a:r>
              <a:r>
                <a:rPr lang="en-US" sz="6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:</a:t>
              </a:r>
              <a:endPara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11531" y="1305773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 txBox="1"/>
            <p:nvPr/>
          </p:nvSpPr>
          <p:spPr>
            <a:xfrm>
              <a:off x="536569" y="1330811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dan developer bisa memahami dengan baik perangkat lunak yang dibangun.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11531" y="2292154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rgbClr val="DB78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536569" y="2317192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Estimasi (perkiraan) menjadi lebih realistik seiring berjalannya proyek karena masalah ditemukan sesegera mungkin.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11531" y="3278535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rgbClr val="CB7C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536569" y="3303573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Software engineer </a:t>
              </a: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bisa bekerja lebih cepat.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447650" y="0"/>
              <a:ext cx="5062686" cy="4351338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5447650" y="0"/>
              <a:ext cx="5062686" cy="130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228600" rIns="228600" bIns="2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Calibri"/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Kekurangan</a:t>
              </a:r>
              <a:r>
                <a:rPr lang="en-US" sz="6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:</a:t>
              </a:r>
              <a:endPara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953919" y="1305773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rgbClr val="BC857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 txBox="1"/>
            <p:nvPr/>
          </p:nvSpPr>
          <p:spPr>
            <a:xfrm>
              <a:off x="5978957" y="1330811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Membutuhkan waktu yang lama dan biaya yang besar.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953919" y="2292154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rgbClr val="AF93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5978957" y="2317192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Membutuhkan rencana jangka panjang yang baik.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953919" y="3278535"/>
              <a:ext cx="4050149" cy="854863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5978957" y="3303573"/>
              <a:ext cx="4000073" cy="8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Mempunyai resiko yang harus dipertimbangkan ulang oleh klien dan developer.</a:t>
              </a: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Situasi Penggunaan Model Spiral</a:t>
            </a:r>
            <a:endParaRPr/>
          </a:p>
        </p:txBody>
      </p:sp>
      <p:grpSp>
        <p:nvGrpSpPr>
          <p:cNvPr id="330" name="Google Shape;330;p23"/>
          <p:cNvGrpSpPr/>
          <p:nvPr/>
        </p:nvGrpSpPr>
        <p:grpSpPr>
          <a:xfrm>
            <a:off x="839483" y="2332975"/>
            <a:ext cx="10513032" cy="3336636"/>
            <a:chOff x="1283" y="507350"/>
            <a:chExt cx="10513032" cy="3336636"/>
          </a:xfrm>
        </p:grpSpPr>
        <p:sp>
          <p:nvSpPr>
            <p:cNvPr id="331" name="Google Shape;331;p23"/>
            <p:cNvSpPr/>
            <p:nvPr/>
          </p:nvSpPr>
          <p:spPr>
            <a:xfrm>
              <a:off x="1283" y="507350"/>
              <a:ext cx="4505585" cy="286104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01904" y="982940"/>
              <a:ext cx="4505585" cy="28610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585701" y="1066737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</a:t>
              </a:r>
              <a:r>
                <a:rPr lang="en-US" sz="22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spiral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cocok digunakan untuk mengembangkan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sistem perangkat lunak berskala besar karena memiliki proses analisis resiko yang dapat sangat meminimalisir resiko yang mungkin terjadi dan dengan target waktu dan biaya yang tidak terlalu mengikat.</a:t>
              </a:r>
              <a:endPara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508110" y="507350"/>
              <a:ext cx="4505585" cy="286104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008730" y="982940"/>
              <a:ext cx="4505585" cy="28610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092527" y="1066737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</a:t>
              </a:r>
              <a:r>
                <a:rPr lang="en-US" sz="22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spiral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memungkinkan </a:t>
              </a:r>
              <a:r>
                <a:rPr lang="en-US" sz="22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developer 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untuk menggunakan </a:t>
              </a:r>
              <a:r>
                <a:rPr lang="en-US" sz="22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pada setiap tahap untuk mengurangi resiko.</a:t>
              </a:r>
              <a:endPara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2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576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Tujuan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Memahami Aktivitas dalam proses pengembangan perangkat lunak menggunakan model prototyping dan spiral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Memahami penggunaan model prototyping dan spiral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Mengatasi Perubahan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38200" y="1887688"/>
            <a:ext cx="10515600" cy="4227211"/>
            <a:chOff x="0" y="62063"/>
            <a:chExt cx="10515600" cy="4227211"/>
          </a:xfrm>
        </p:grpSpPr>
        <p:sp>
          <p:nvSpPr>
            <p:cNvPr id="107" name="Google Shape;107;p4"/>
            <p:cNvSpPr/>
            <p:nvPr/>
          </p:nvSpPr>
          <p:spPr>
            <a:xfrm>
              <a:off x="0" y="62063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50489" y="112552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Perubahan tidak dapat dihindari di semua proyek perangkat lunak terutama perangkat lunak yang besar.</a:t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0" y="1096344"/>
              <a:ext cx="10515600" cy="104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0" y="1096344"/>
              <a:ext cx="10515600" cy="104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3000" rIns="184900" bIns="33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Perubahan bisnis 🡪 perubahan persyaratan sistem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Teknologi baru 🡪 meningkatkan implementasi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Perubahan platform 🡪 perubahan aplikasi</a:t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0" y="2145834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50489" y="2196323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Perubahan menyebabkan harus dilakukan pengerjaan ulang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0" y="3254994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50489" y="3305483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Biaya (</a:t>
              </a:r>
              <a:r>
                <a:rPr lang="en-US" sz="26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perubahan melingkupi biaya pengerjaan ulang (misal. </a:t>
              </a:r>
              <a:r>
                <a:rPr lang="en-US" sz="26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re-analysing requirements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serta biaya penerapan fungsionalitas yang baru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Mengurangi biaya pengerjaan ulang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Menghindari perubahan : Mengantisipasi kemungkinan adanya perubahan sebelum pengerjaan ulang yang signifikan diperlukan.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Contoh : Membuat </a:t>
            </a:r>
            <a:r>
              <a:rPr lang="en-US" sz="3200" i="1"/>
              <a:t>Prototype</a:t>
            </a:r>
            <a:r>
              <a:rPr lang="en-US" sz="3200"/>
              <a:t> untuk menunjukkan fitur utama ke </a:t>
            </a:r>
            <a:r>
              <a:rPr lang="en-US" sz="3200" i="1"/>
              <a:t>customer</a:t>
            </a:r>
            <a:r>
              <a:rPr lang="en-US" sz="3200"/>
              <a:t>.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Software prototyping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838200" y="1850248"/>
            <a:ext cx="10515600" cy="4302091"/>
            <a:chOff x="0" y="24623"/>
            <a:chExt cx="10515600" cy="4302091"/>
          </a:xfrm>
        </p:grpSpPr>
        <p:sp>
          <p:nvSpPr>
            <p:cNvPr id="134" name="Google Shape;134;p6"/>
            <p:cNvSpPr/>
            <p:nvPr/>
          </p:nvSpPr>
          <p:spPr>
            <a:xfrm>
              <a:off x="0" y="24623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50489" y="75112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Prototype : Versi awal dari system digunakan untuk menunjukkan konsep atau proses kerja dari system</a:t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0" y="1133784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50489" y="1184273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Proptotype : Bukan Produk final</a:t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0" y="2242944"/>
              <a:ext cx="10515600" cy="103428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50489" y="2293433"/>
              <a:ext cx="10414622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Prototype dapat </a:t>
              </a:r>
              <a:r>
                <a:rPr lang="en-US" sz="26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digunakan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pada : </a:t>
              </a:r>
              <a:endParaRPr dirty="0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0" y="3277224"/>
              <a:ext cx="10515600" cy="104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0" y="3277224"/>
              <a:ext cx="10515600" cy="104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3000" rIns="184900" bIns="33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engineering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processes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processes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Manfaat pembuatan prototipe</a:t>
            </a:r>
            <a:endParaRPr sz="4800" b="1"/>
          </a:p>
        </p:txBody>
      </p:sp>
      <p:grpSp>
        <p:nvGrpSpPr>
          <p:cNvPr id="148" name="Google Shape;148;p7"/>
          <p:cNvGrpSpPr/>
          <p:nvPr/>
        </p:nvGrpSpPr>
        <p:grpSpPr>
          <a:xfrm>
            <a:off x="838200" y="1829024"/>
            <a:ext cx="10515600" cy="4344538"/>
            <a:chOff x="0" y="3399"/>
            <a:chExt cx="10515600" cy="4344538"/>
          </a:xfrm>
        </p:grpSpPr>
        <p:sp>
          <p:nvSpPr>
            <p:cNvPr id="149" name="Google Shape;149;p7"/>
            <p:cNvSpPr/>
            <p:nvPr/>
          </p:nvSpPr>
          <p:spPr>
            <a:xfrm>
              <a:off x="0" y="3399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19037" y="166319"/>
              <a:ext cx="398249" cy="3982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system usability.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0" y="908511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219037" y="1071431"/>
              <a:ext cx="398249" cy="3982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closer match to users’ real needs.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0" y="1813624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19037" y="1976544"/>
              <a:ext cx="398249" cy="3982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design quality.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0" y="2718736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19037" y="2881656"/>
              <a:ext cx="398249" cy="3982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maintainability.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0" y="3623848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19037" y="3786768"/>
              <a:ext cx="398249" cy="3982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development effort.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7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Model Prototyping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Pendekatan yang secara langsung </a:t>
            </a:r>
            <a:r>
              <a:rPr lang="en-US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mendemonstrasikan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bagaimana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sebuah </a:t>
            </a:r>
            <a:r>
              <a:rPr lang="en-US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perangkat lunak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akan </a:t>
            </a:r>
            <a:r>
              <a:rPr lang="en-US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bekerja dalam lingkungannya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sebelum tahapan konstruksi aktual dilakukan.</a:t>
            </a:r>
            <a:endParaRPr sz="4000" b="0"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179" name="Google Shape;179;p8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Tahapan - Model Prototyping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46634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lang="en-US" sz="3200" b="1" i="1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Requirements</a:t>
            </a:r>
            <a:endParaRPr sz="32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</a:pPr>
            <a:r>
              <a:rPr lang="en-US" sz="32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Klien dan </a:t>
            </a:r>
            <a:r>
              <a:rPr lang="en-US" sz="3200" b="1" i="1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developer</a:t>
            </a:r>
            <a:r>
              <a:rPr lang="en-US" sz="3200" b="1" i="0" u="none" strike="noStrike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bersama-sama mendefinisikan format seluruh perangkat lunak</a:t>
            </a:r>
            <a:r>
              <a:rPr lang="en-US" sz="3200" b="0" i="0" u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mengidentifikasikan semua kebutuhan, dan garis besar sistem yang akan dibuat.</a:t>
            </a:r>
            <a:endParaRPr sz="4400" b="0"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2"/>
          </p:nvPr>
        </p:nvSpPr>
        <p:spPr>
          <a:xfrm>
            <a:off x="3108361" y="6398880"/>
            <a:ext cx="79920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F43"/>
              </a:buClr>
              <a:buSzPts val="2200"/>
              <a:buFont typeface="Calibri"/>
              <a:buNone/>
            </a:pPr>
            <a:endParaRPr/>
          </a:p>
        </p:txBody>
      </p:sp>
      <p:pic>
        <p:nvPicPr>
          <p:cNvPr id="188" name="Google Shape;188;p9" descr="Prototype Model in Software Engineering | Board Infi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20" y="1912605"/>
            <a:ext cx="6307233" cy="327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Widescreen</PresentationFormat>
  <Paragraphs>130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Source Sans Pro</vt:lpstr>
      <vt:lpstr>Office Theme</vt:lpstr>
      <vt:lpstr>Proses Pengembangan Perangkat Lunak (2)</vt:lpstr>
      <vt:lpstr>Outline</vt:lpstr>
      <vt:lpstr>Tujuan</vt:lpstr>
      <vt:lpstr>Mengatasi Perubahan</vt:lpstr>
      <vt:lpstr>Mengurangi biaya pengerjaan ulang</vt:lpstr>
      <vt:lpstr>Software prototyping</vt:lpstr>
      <vt:lpstr>Manfaat pembuatan prototipe</vt:lpstr>
      <vt:lpstr>Model Prototyping</vt:lpstr>
      <vt:lpstr>Tahapan - Model Prototyping</vt:lpstr>
      <vt:lpstr>Tahapan - Model Prototyping</vt:lpstr>
      <vt:lpstr>Tahapan - Model Prototyping</vt:lpstr>
      <vt:lpstr>Tahapan - Model Prototyping</vt:lpstr>
      <vt:lpstr>Tahapan - Model Prototyping</vt:lpstr>
      <vt:lpstr>Tahapan - Model Prototyping</vt:lpstr>
      <vt:lpstr>Tahapan - Model Prototyping</vt:lpstr>
      <vt:lpstr>Tahapan - Model Prototyping</vt:lpstr>
      <vt:lpstr>Kelebihan &amp; Kekurangan Model Prototyping</vt:lpstr>
      <vt:lpstr>Situasi Penggunaan Model Prototyping</vt:lpstr>
      <vt:lpstr>Boehm’s spiral model</vt:lpstr>
      <vt:lpstr>Boehm’s spiral model</vt:lpstr>
      <vt:lpstr>Boehm’s spiral model</vt:lpstr>
      <vt:lpstr>Kelebihan dan Kekurangan</vt:lpstr>
      <vt:lpstr>Situasi Penggunaan Model Spiral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Pengembangan Perangkat Lunak (2)</dc:title>
  <dc:creator>Afif Hendrawan</dc:creator>
  <cp:lastModifiedBy>Annisa Puspa Kirana</cp:lastModifiedBy>
  <cp:revision>1</cp:revision>
  <dcterms:created xsi:type="dcterms:W3CDTF">2021-08-30T06:37:21Z</dcterms:created>
  <dcterms:modified xsi:type="dcterms:W3CDTF">2024-03-01T02:32:07Z</dcterms:modified>
</cp:coreProperties>
</file>