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33"/>
  </p:notesMasterIdLst>
  <p:sldIdLst>
    <p:sldId id="256" r:id="rId4"/>
    <p:sldId id="259" r:id="rId5"/>
    <p:sldId id="4576" r:id="rId6"/>
    <p:sldId id="4596" r:id="rId7"/>
    <p:sldId id="4597" r:id="rId8"/>
    <p:sldId id="4598" r:id="rId9"/>
    <p:sldId id="4622" r:id="rId10"/>
    <p:sldId id="4623" r:id="rId11"/>
    <p:sldId id="4599" r:id="rId12"/>
    <p:sldId id="4600" r:id="rId13"/>
    <p:sldId id="4602" r:id="rId14"/>
    <p:sldId id="4601" r:id="rId15"/>
    <p:sldId id="4604" r:id="rId16"/>
    <p:sldId id="4605" r:id="rId17"/>
    <p:sldId id="4614" r:id="rId18"/>
    <p:sldId id="4615" r:id="rId19"/>
    <p:sldId id="4616" r:id="rId20"/>
    <p:sldId id="4617" r:id="rId21"/>
    <p:sldId id="4618" r:id="rId22"/>
    <p:sldId id="4606" r:id="rId23"/>
    <p:sldId id="4608" r:id="rId24"/>
    <p:sldId id="4609" r:id="rId25"/>
    <p:sldId id="4610" r:id="rId26"/>
    <p:sldId id="4611" r:id="rId27"/>
    <p:sldId id="4612" r:id="rId28"/>
    <p:sldId id="4613" r:id="rId29"/>
    <p:sldId id="4603" r:id="rId30"/>
    <p:sldId id="346" r:id="rId31"/>
    <p:sldId id="303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nurw@gmail.com" initials="v" lastIdx="1" clrIdx="0">
    <p:extLst>
      <p:ext uri="{19B8F6BF-5375-455C-9EA6-DF929625EA0E}">
        <p15:presenceInfo xmlns:p15="http://schemas.microsoft.com/office/powerpoint/2012/main" userId="0b83a86bb7892b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0B1"/>
    <a:srgbClr val="F6B59A"/>
    <a:srgbClr val="FF9933"/>
    <a:srgbClr val="ABFF81"/>
    <a:srgbClr val="99FF66"/>
    <a:srgbClr val="66FF66"/>
    <a:srgbClr val="93A6D8"/>
    <a:srgbClr val="FFD993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sa Puspa Kirana" userId="8a353d5f2de0adf1" providerId="LiveId" clId="{83CA85E7-89ED-4225-A7C6-B63FF6722C6F}"/>
    <pc:docChg chg="modSld sldOrd">
      <pc:chgData name="Annisa Puspa Kirana" userId="8a353d5f2de0adf1" providerId="LiveId" clId="{83CA85E7-89ED-4225-A7C6-B63FF6722C6F}" dt="2024-03-01T03:09:19.904" v="5"/>
      <pc:docMkLst>
        <pc:docMk/>
      </pc:docMkLst>
      <pc:sldChg chg="ord">
        <pc:chgData name="Annisa Puspa Kirana" userId="8a353d5f2de0adf1" providerId="LiveId" clId="{83CA85E7-89ED-4225-A7C6-B63FF6722C6F}" dt="2024-03-01T03:09:19.904" v="5"/>
        <pc:sldMkLst>
          <pc:docMk/>
          <pc:sldMk cId="4060627130" sldId="4616"/>
        </pc:sldMkLst>
      </pc:sldChg>
      <pc:sldChg chg="ord">
        <pc:chgData name="Annisa Puspa Kirana" userId="8a353d5f2de0adf1" providerId="LiveId" clId="{83CA85E7-89ED-4225-A7C6-B63FF6722C6F}" dt="2024-03-01T03:09:18.142" v="3"/>
        <pc:sldMkLst>
          <pc:docMk/>
          <pc:sldMk cId="3389767258" sldId="46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9A4AC-17D0-4BBB-87ED-1FECFC00E9C2}" type="datetimeFigureOut">
              <a:rPr lang="id-ID" smtClean="0"/>
              <a:t>01/03/2024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0334C-2AD8-4D46-97D2-AEAC00CBAD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b8c1d4cb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b8c1d4cb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3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2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12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Diapositiva con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77369" y="2734032"/>
            <a:ext cx="1577201" cy="1575069"/>
          </a:xfrm>
          <a:custGeom>
            <a:avLst/>
            <a:gdLst/>
            <a:ahLst/>
            <a:cxnLst/>
            <a:rect l="l" t="t" r="r" b="b"/>
            <a:pathLst>
              <a:path w="23545" h="23512" extrusionOk="0">
                <a:moveTo>
                  <a:pt x="11773" y="0"/>
                </a:moveTo>
                <a:cubicBezTo>
                  <a:pt x="5269" y="0"/>
                  <a:pt x="1" y="5268"/>
                  <a:pt x="1" y="11772"/>
                </a:cubicBezTo>
                <a:cubicBezTo>
                  <a:pt x="1" y="18244"/>
                  <a:pt x="5269" y="23512"/>
                  <a:pt x="11773" y="23512"/>
                </a:cubicBezTo>
                <a:cubicBezTo>
                  <a:pt x="18277" y="23512"/>
                  <a:pt x="23545" y="18244"/>
                  <a:pt x="23545" y="11772"/>
                </a:cubicBezTo>
                <a:cubicBezTo>
                  <a:pt x="23545" y="5268"/>
                  <a:pt x="18277" y="0"/>
                  <a:pt x="11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8696344" y="3281045"/>
            <a:ext cx="3187013" cy="3187057"/>
          </a:xfrm>
          <a:custGeom>
            <a:avLst/>
            <a:gdLst/>
            <a:ahLst/>
            <a:cxnLst/>
            <a:rect l="l" t="t" r="r" b="b"/>
            <a:pathLst>
              <a:path w="38407" h="38406" extrusionOk="0">
                <a:moveTo>
                  <a:pt x="19220" y="0"/>
                </a:moveTo>
                <a:cubicBezTo>
                  <a:pt x="8618" y="0"/>
                  <a:pt x="1" y="8618"/>
                  <a:pt x="1" y="19219"/>
                </a:cubicBezTo>
                <a:cubicBezTo>
                  <a:pt x="1" y="29821"/>
                  <a:pt x="8618" y="38406"/>
                  <a:pt x="19220" y="38406"/>
                </a:cubicBezTo>
                <a:cubicBezTo>
                  <a:pt x="29821" y="38406"/>
                  <a:pt x="38406" y="29821"/>
                  <a:pt x="38406" y="19219"/>
                </a:cubicBezTo>
                <a:cubicBezTo>
                  <a:pt x="38406" y="8618"/>
                  <a:pt x="29821" y="0"/>
                  <a:pt x="192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9246833" y="6709999"/>
            <a:ext cx="874443" cy="437239"/>
          </a:xfrm>
          <a:custGeom>
            <a:avLst/>
            <a:gdLst/>
            <a:ahLst/>
            <a:cxnLst/>
            <a:rect l="l" t="t" r="r" b="b"/>
            <a:pathLst>
              <a:path w="10538" h="5269" extrusionOk="0">
                <a:moveTo>
                  <a:pt x="5269" y="0"/>
                </a:moveTo>
                <a:lnTo>
                  <a:pt x="1" y="5268"/>
                </a:lnTo>
                <a:lnTo>
                  <a:pt x="1106" y="5268"/>
                </a:lnTo>
                <a:lnTo>
                  <a:pt x="5269" y="1106"/>
                </a:lnTo>
                <a:lnTo>
                  <a:pt x="9431" y="5268"/>
                </a:lnTo>
                <a:lnTo>
                  <a:pt x="10537" y="5268"/>
                </a:lnTo>
                <a:lnTo>
                  <a:pt x="52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9079545" y="6114510"/>
            <a:ext cx="1206280" cy="696313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85"/>
                </a:lnTo>
                <a:lnTo>
                  <a:pt x="1" y="8391"/>
                </a:lnTo>
                <a:lnTo>
                  <a:pt x="7285" y="1106"/>
                </a:lnTo>
                <a:lnTo>
                  <a:pt x="14537" y="8391"/>
                </a:lnTo>
                <a:lnTo>
                  <a:pt x="14537" y="7285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9079545" y="6434743"/>
            <a:ext cx="1206280" cy="693575"/>
          </a:xfrm>
          <a:custGeom>
            <a:avLst/>
            <a:gdLst/>
            <a:ahLst/>
            <a:cxnLst/>
            <a:rect l="l" t="t" r="r" b="b"/>
            <a:pathLst>
              <a:path w="14537" h="8358" extrusionOk="0">
                <a:moveTo>
                  <a:pt x="7285" y="0"/>
                </a:moveTo>
                <a:lnTo>
                  <a:pt x="1" y="7252"/>
                </a:lnTo>
                <a:lnTo>
                  <a:pt x="1" y="8358"/>
                </a:lnTo>
                <a:lnTo>
                  <a:pt x="7285" y="1106"/>
                </a:lnTo>
                <a:lnTo>
                  <a:pt x="14537" y="8358"/>
                </a:lnTo>
                <a:lnTo>
                  <a:pt x="14537" y="7252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079546" y="4765285"/>
            <a:ext cx="110695" cy="110700"/>
          </a:xfrm>
          <a:custGeom>
            <a:avLst/>
            <a:gdLst/>
            <a:ahLst/>
            <a:cxnLst/>
            <a:rect l="l" t="t" r="r" b="b"/>
            <a:pathLst>
              <a:path w="1334" h="1334" extrusionOk="0">
                <a:moveTo>
                  <a:pt x="228" y="0"/>
                </a:moveTo>
                <a:lnTo>
                  <a:pt x="1" y="228"/>
                </a:lnTo>
                <a:lnTo>
                  <a:pt x="1" y="1333"/>
                </a:lnTo>
                <a:lnTo>
                  <a:pt x="13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079546" y="4765285"/>
            <a:ext cx="388679" cy="385956"/>
          </a:xfrm>
          <a:custGeom>
            <a:avLst/>
            <a:gdLst/>
            <a:ahLst/>
            <a:cxnLst/>
            <a:rect l="l" t="t" r="r" b="b"/>
            <a:pathLst>
              <a:path w="4684" h="4651" extrusionOk="0">
                <a:moveTo>
                  <a:pt x="3578" y="0"/>
                </a:moveTo>
                <a:lnTo>
                  <a:pt x="1" y="3545"/>
                </a:lnTo>
                <a:lnTo>
                  <a:pt x="1" y="4650"/>
                </a:lnTo>
                <a:lnTo>
                  <a:pt x="46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523447" y="6967993"/>
            <a:ext cx="321216" cy="159328"/>
          </a:xfrm>
          <a:custGeom>
            <a:avLst/>
            <a:gdLst/>
            <a:ahLst/>
            <a:cxnLst/>
            <a:rect l="l" t="t" r="r" b="b"/>
            <a:pathLst>
              <a:path w="3871" h="1920" extrusionOk="0">
                <a:moveTo>
                  <a:pt x="1952" y="1"/>
                </a:moveTo>
                <a:lnTo>
                  <a:pt x="1" y="1919"/>
                </a:lnTo>
                <a:lnTo>
                  <a:pt x="1106" y="1919"/>
                </a:lnTo>
                <a:lnTo>
                  <a:pt x="1952" y="1106"/>
                </a:lnTo>
                <a:lnTo>
                  <a:pt x="2765" y="1919"/>
                </a:lnTo>
                <a:lnTo>
                  <a:pt x="3871" y="1919"/>
                </a:lnTo>
                <a:lnTo>
                  <a:pt x="195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9079545" y="4765284"/>
            <a:ext cx="1206280" cy="663867"/>
          </a:xfrm>
          <a:custGeom>
            <a:avLst/>
            <a:gdLst/>
            <a:ahLst/>
            <a:cxnLst/>
            <a:rect l="l" t="t" r="r" b="b"/>
            <a:pathLst>
              <a:path w="14537" h="8000" extrusionOk="0">
                <a:moveTo>
                  <a:pt x="6895" y="0"/>
                </a:moveTo>
                <a:lnTo>
                  <a:pt x="1" y="6894"/>
                </a:lnTo>
                <a:lnTo>
                  <a:pt x="1" y="8000"/>
                </a:lnTo>
                <a:lnTo>
                  <a:pt x="7285" y="715"/>
                </a:lnTo>
                <a:lnTo>
                  <a:pt x="14537" y="8000"/>
                </a:lnTo>
                <a:lnTo>
                  <a:pt x="14537" y="6894"/>
                </a:lnTo>
                <a:lnTo>
                  <a:pt x="76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899887" y="4765285"/>
            <a:ext cx="385940" cy="385956"/>
          </a:xfrm>
          <a:custGeom>
            <a:avLst/>
            <a:gdLst/>
            <a:ahLst/>
            <a:cxnLst/>
            <a:rect l="l" t="t" r="r" b="b"/>
            <a:pathLst>
              <a:path w="4651" h="4651" extrusionOk="0">
                <a:moveTo>
                  <a:pt x="1" y="0"/>
                </a:moveTo>
                <a:lnTo>
                  <a:pt x="4651" y="4650"/>
                </a:lnTo>
                <a:lnTo>
                  <a:pt x="4651" y="3545"/>
                </a:lnTo>
                <a:lnTo>
                  <a:pt x="1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175131" y="4765285"/>
            <a:ext cx="110695" cy="110700"/>
          </a:xfrm>
          <a:custGeom>
            <a:avLst/>
            <a:gdLst/>
            <a:ahLst/>
            <a:cxnLst/>
            <a:rect l="l" t="t" r="r" b="b"/>
            <a:pathLst>
              <a:path w="1334" h="1334" extrusionOk="0">
                <a:moveTo>
                  <a:pt x="1" y="0"/>
                </a:moveTo>
                <a:lnTo>
                  <a:pt x="1334" y="1333"/>
                </a:lnTo>
                <a:lnTo>
                  <a:pt x="1334" y="228"/>
                </a:lnTo>
                <a:lnTo>
                  <a:pt x="1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079545" y="5561344"/>
            <a:ext cx="1206280" cy="696313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0"/>
                </a:moveTo>
                <a:lnTo>
                  <a:pt x="1" y="7285"/>
                </a:lnTo>
                <a:lnTo>
                  <a:pt x="1" y="8390"/>
                </a:lnTo>
                <a:lnTo>
                  <a:pt x="7285" y="1138"/>
                </a:lnTo>
                <a:lnTo>
                  <a:pt x="14537" y="8390"/>
                </a:lnTo>
                <a:lnTo>
                  <a:pt x="14537" y="7285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9079545" y="5839256"/>
            <a:ext cx="1206280" cy="696313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53"/>
                </a:lnTo>
                <a:lnTo>
                  <a:pt x="1" y="8391"/>
                </a:lnTo>
                <a:lnTo>
                  <a:pt x="7285" y="1106"/>
                </a:lnTo>
                <a:lnTo>
                  <a:pt x="14537" y="8391"/>
                </a:lnTo>
                <a:lnTo>
                  <a:pt x="14537" y="7253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9079545" y="5008094"/>
            <a:ext cx="1206280" cy="696313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85"/>
                </a:lnTo>
                <a:lnTo>
                  <a:pt x="1" y="8391"/>
                </a:lnTo>
                <a:lnTo>
                  <a:pt x="7285" y="1139"/>
                </a:lnTo>
                <a:lnTo>
                  <a:pt x="14537" y="8391"/>
                </a:lnTo>
                <a:lnTo>
                  <a:pt x="14537" y="7285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079545" y="5286088"/>
            <a:ext cx="1206280" cy="696313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0"/>
                </a:moveTo>
                <a:lnTo>
                  <a:pt x="1" y="7285"/>
                </a:lnTo>
                <a:lnTo>
                  <a:pt x="1" y="8390"/>
                </a:lnTo>
                <a:lnTo>
                  <a:pt x="7285" y="1106"/>
                </a:lnTo>
                <a:lnTo>
                  <a:pt x="14537" y="8390"/>
                </a:lnTo>
                <a:lnTo>
                  <a:pt x="14537" y="7285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570097" y="3740700"/>
            <a:ext cx="812281" cy="938723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-14900" y="908348"/>
            <a:ext cx="1969495" cy="314661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9320701" y="908348"/>
            <a:ext cx="981396" cy="314661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835600" y="1066800"/>
            <a:ext cx="6031200" cy="3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2835600" y="5035700"/>
            <a:ext cx="41728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410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9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6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814512"/>
            <a:ext cx="5183188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1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848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1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64B7D2C-EC4F-485D-A30A-CB2EADB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grpSp>
        <p:nvGrpSpPr>
          <p:cNvPr id="16" name="squares">
            <a:extLst>
              <a:ext uri="{FF2B5EF4-FFF2-40B4-BE49-F238E27FC236}">
                <a16:creationId xmlns:a16="http://schemas.microsoft.com/office/drawing/2014/main" id="{2BFB66EF-0CC1-4DF6-B5BB-AAEBB663B4A4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7CBA2252-0E3A-4D42-9FDF-E5CB6C71CAAD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56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CA7BF8D0-25EE-49B0-9340-15A114A2C317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56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4">
              <a:extLst>
                <a:ext uri="{FF2B5EF4-FFF2-40B4-BE49-F238E27FC236}">
                  <a16:creationId xmlns:a16="http://schemas.microsoft.com/office/drawing/2014/main" id="{6B899947-A7B6-4A67-B48E-6F629EC0C8A5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56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395310-E4AF-4F59-A8A6-B3070920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54B75-CACB-4A84-9E02-75CECF0BC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32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104" y="762000"/>
            <a:ext cx="10363200" cy="2387600"/>
          </a:xfrm>
        </p:spPr>
        <p:txBody>
          <a:bodyPr anchor="ctr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4024441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7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072300" y="2912800"/>
            <a:ext cx="3841200" cy="1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638012"/>
            <a:ext cx="2557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8956331" y="1207117"/>
            <a:ext cx="3003709" cy="3048899"/>
            <a:chOff x="2082275" y="3308359"/>
            <a:chExt cx="883756" cy="897016"/>
          </a:xfrm>
        </p:grpSpPr>
        <p:sp>
          <p:nvSpPr>
            <p:cNvPr id="33" name="Google Shape;33;p3"/>
            <p:cNvSpPr/>
            <p:nvPr/>
          </p:nvSpPr>
          <p:spPr>
            <a:xfrm>
              <a:off x="2171700" y="34850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358" y="0"/>
                  </a:moveTo>
                  <a:cubicBezTo>
                    <a:pt x="228" y="131"/>
                    <a:pt x="131" y="293"/>
                    <a:pt x="1" y="423"/>
                  </a:cubicBezTo>
                  <a:lnTo>
                    <a:pt x="24813" y="25236"/>
                  </a:lnTo>
                  <a:lnTo>
                    <a:pt x="25268" y="2487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096900" y="3636275"/>
              <a:ext cx="554500" cy="555275"/>
            </a:xfrm>
            <a:custGeom>
              <a:avLst/>
              <a:gdLst/>
              <a:ahLst/>
              <a:cxnLst/>
              <a:rect l="l" t="t" r="r" b="b"/>
              <a:pathLst>
                <a:path w="22180" h="22211" extrusionOk="0">
                  <a:moveTo>
                    <a:pt x="163" y="0"/>
                  </a:moveTo>
                  <a:cubicBezTo>
                    <a:pt x="98" y="228"/>
                    <a:pt x="33" y="423"/>
                    <a:pt x="1" y="650"/>
                  </a:cubicBezTo>
                  <a:lnTo>
                    <a:pt x="21561" y="22211"/>
                  </a:lnTo>
                  <a:cubicBezTo>
                    <a:pt x="21789" y="22178"/>
                    <a:pt x="21984" y="22113"/>
                    <a:pt x="22179" y="2204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40800" y="3529775"/>
              <a:ext cx="617100" cy="617075"/>
            </a:xfrm>
            <a:custGeom>
              <a:avLst/>
              <a:gdLst/>
              <a:ahLst/>
              <a:cxnLst/>
              <a:rect l="l" t="t" r="r" b="b"/>
              <a:pathLst>
                <a:path w="24684" h="24683" extrusionOk="0">
                  <a:moveTo>
                    <a:pt x="294" y="0"/>
                  </a:moveTo>
                  <a:cubicBezTo>
                    <a:pt x="196" y="163"/>
                    <a:pt x="98" y="325"/>
                    <a:pt x="1" y="520"/>
                  </a:cubicBezTo>
                  <a:lnTo>
                    <a:pt x="24195" y="24682"/>
                  </a:lnTo>
                  <a:cubicBezTo>
                    <a:pt x="24358" y="24585"/>
                    <a:pt x="24521" y="24487"/>
                    <a:pt x="24683" y="2439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116425" y="3580175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228" y="0"/>
                  </a:moveTo>
                  <a:cubicBezTo>
                    <a:pt x="163" y="195"/>
                    <a:pt x="65" y="358"/>
                    <a:pt x="0" y="553"/>
                  </a:cubicBezTo>
                  <a:lnTo>
                    <a:pt x="23122" y="23674"/>
                  </a:lnTo>
                  <a:cubicBezTo>
                    <a:pt x="23317" y="23609"/>
                    <a:pt x="23512" y="23544"/>
                    <a:pt x="23675" y="2344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084700" y="3699675"/>
              <a:ext cx="504100" cy="503275"/>
            </a:xfrm>
            <a:custGeom>
              <a:avLst/>
              <a:gdLst/>
              <a:ahLst/>
              <a:cxnLst/>
              <a:rect l="l" t="t" r="r" b="b"/>
              <a:pathLst>
                <a:path w="20164" h="20131" extrusionOk="0">
                  <a:moveTo>
                    <a:pt x="99" y="1"/>
                  </a:moveTo>
                  <a:cubicBezTo>
                    <a:pt x="66" y="228"/>
                    <a:pt x="33" y="456"/>
                    <a:pt x="1" y="716"/>
                  </a:cubicBezTo>
                  <a:lnTo>
                    <a:pt x="19448" y="20130"/>
                  </a:lnTo>
                  <a:cubicBezTo>
                    <a:pt x="19675" y="20130"/>
                    <a:pt x="19903" y="20098"/>
                    <a:pt x="20163" y="200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207475" y="3444400"/>
              <a:ext cx="635775" cy="636600"/>
            </a:xfrm>
            <a:custGeom>
              <a:avLst/>
              <a:gdLst/>
              <a:ahLst/>
              <a:cxnLst/>
              <a:rect l="l" t="t" r="r" b="b"/>
              <a:pathLst>
                <a:path w="25431" h="25464" extrusionOk="0">
                  <a:moveTo>
                    <a:pt x="391" y="0"/>
                  </a:moveTo>
                  <a:cubicBezTo>
                    <a:pt x="326" y="66"/>
                    <a:pt x="261" y="131"/>
                    <a:pt x="196" y="196"/>
                  </a:cubicBezTo>
                  <a:lnTo>
                    <a:pt x="0" y="391"/>
                  </a:lnTo>
                  <a:lnTo>
                    <a:pt x="25041" y="25463"/>
                  </a:lnTo>
                  <a:lnTo>
                    <a:pt x="25236" y="25268"/>
                  </a:lnTo>
                  <a:lnTo>
                    <a:pt x="25431" y="2507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082275" y="3772025"/>
              <a:ext cx="433350" cy="433350"/>
            </a:xfrm>
            <a:custGeom>
              <a:avLst/>
              <a:gdLst/>
              <a:ahLst/>
              <a:cxnLst/>
              <a:rect l="l" t="t" r="r" b="b"/>
              <a:pathLst>
                <a:path w="17334" h="17334" extrusionOk="0">
                  <a:moveTo>
                    <a:pt x="0" y="1"/>
                  </a:moveTo>
                  <a:cubicBezTo>
                    <a:pt x="0" y="294"/>
                    <a:pt x="0" y="554"/>
                    <a:pt x="65" y="814"/>
                  </a:cubicBezTo>
                  <a:lnTo>
                    <a:pt x="16520" y="17301"/>
                  </a:lnTo>
                  <a:cubicBezTo>
                    <a:pt x="16781" y="17301"/>
                    <a:pt x="17041" y="17334"/>
                    <a:pt x="17333" y="17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093650" y="3859825"/>
              <a:ext cx="334175" cy="334975"/>
            </a:xfrm>
            <a:custGeom>
              <a:avLst/>
              <a:gdLst/>
              <a:ahLst/>
              <a:cxnLst/>
              <a:rect l="l" t="t" r="r" b="b"/>
              <a:pathLst>
                <a:path w="13367" h="13399" extrusionOk="0">
                  <a:moveTo>
                    <a:pt x="1" y="1"/>
                  </a:moveTo>
                  <a:cubicBezTo>
                    <a:pt x="66" y="359"/>
                    <a:pt x="163" y="716"/>
                    <a:pt x="261" y="1074"/>
                  </a:cubicBezTo>
                  <a:lnTo>
                    <a:pt x="12326" y="13139"/>
                  </a:lnTo>
                  <a:cubicBezTo>
                    <a:pt x="12651" y="13236"/>
                    <a:pt x="13009" y="13334"/>
                    <a:pt x="13366" y="13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533506" y="3308361"/>
              <a:ext cx="432525" cy="433325"/>
            </a:xfrm>
            <a:custGeom>
              <a:avLst/>
              <a:gdLst/>
              <a:ahLst/>
              <a:cxnLst/>
              <a:rect l="l" t="t" r="r" b="b"/>
              <a:pathLst>
                <a:path w="17301" h="17333" extrusionOk="0">
                  <a:moveTo>
                    <a:pt x="0" y="0"/>
                  </a:moveTo>
                  <a:lnTo>
                    <a:pt x="17301" y="17333"/>
                  </a:lnTo>
                  <a:cubicBezTo>
                    <a:pt x="17301" y="17040"/>
                    <a:pt x="17301" y="16780"/>
                    <a:pt x="17268" y="16520"/>
                  </a:cubicBezTo>
                  <a:lnTo>
                    <a:pt x="81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62750" y="3322450"/>
              <a:ext cx="503275" cy="503275"/>
            </a:xfrm>
            <a:custGeom>
              <a:avLst/>
              <a:gdLst/>
              <a:ahLst/>
              <a:cxnLst/>
              <a:rect l="l" t="t" r="r" b="b"/>
              <a:pathLst>
                <a:path w="20131" h="20131" extrusionOk="0">
                  <a:moveTo>
                    <a:pt x="684" y="1"/>
                  </a:moveTo>
                  <a:lnTo>
                    <a:pt x="1" y="66"/>
                  </a:lnTo>
                  <a:lnTo>
                    <a:pt x="20065" y="20130"/>
                  </a:lnTo>
                  <a:cubicBezTo>
                    <a:pt x="20098" y="19902"/>
                    <a:pt x="20098" y="19675"/>
                    <a:pt x="20130" y="19415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144050" y="3987475"/>
              <a:ext cx="156125" cy="156925"/>
            </a:xfrm>
            <a:custGeom>
              <a:avLst/>
              <a:gdLst/>
              <a:ahLst/>
              <a:cxnLst/>
              <a:rect l="l" t="t" r="r" b="b"/>
              <a:pathLst>
                <a:path w="6245" h="6277" extrusionOk="0">
                  <a:moveTo>
                    <a:pt x="1" y="1"/>
                  </a:moveTo>
                  <a:lnTo>
                    <a:pt x="1" y="1"/>
                  </a:lnTo>
                  <a:cubicBezTo>
                    <a:pt x="1529" y="2602"/>
                    <a:pt x="3676" y="4748"/>
                    <a:pt x="6245" y="62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5250" y="3308359"/>
              <a:ext cx="335000" cy="334975"/>
            </a:xfrm>
            <a:custGeom>
              <a:avLst/>
              <a:gdLst/>
              <a:ahLst/>
              <a:cxnLst/>
              <a:rect l="l" t="t" r="r" b="b"/>
              <a:pathLst>
                <a:path w="13400" h="13399" extrusionOk="0">
                  <a:moveTo>
                    <a:pt x="1" y="1"/>
                  </a:moveTo>
                  <a:lnTo>
                    <a:pt x="13399" y="13399"/>
                  </a:lnTo>
                  <a:cubicBezTo>
                    <a:pt x="13302" y="13041"/>
                    <a:pt x="13204" y="12683"/>
                    <a:pt x="13106" y="12326"/>
                  </a:cubicBezTo>
                  <a:lnTo>
                    <a:pt x="1074" y="261"/>
                  </a:lnTo>
                  <a:cubicBezTo>
                    <a:pt x="716" y="163"/>
                    <a:pt x="359" y="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732900" y="3358759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" y="1"/>
                  </a:moveTo>
                  <a:lnTo>
                    <a:pt x="6277" y="6277"/>
                  </a:lnTo>
                  <a:cubicBezTo>
                    <a:pt x="4748" y="3676"/>
                    <a:pt x="2570" y="152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292850" y="3378550"/>
              <a:ext cx="617075" cy="617075"/>
            </a:xfrm>
            <a:custGeom>
              <a:avLst/>
              <a:gdLst/>
              <a:ahLst/>
              <a:cxnLst/>
              <a:rect l="l" t="t" r="r" b="b"/>
              <a:pathLst>
                <a:path w="24683" h="24683" extrusionOk="0">
                  <a:moveTo>
                    <a:pt x="488" y="0"/>
                  </a:moveTo>
                  <a:cubicBezTo>
                    <a:pt x="325" y="98"/>
                    <a:pt x="163" y="196"/>
                    <a:pt x="0" y="293"/>
                  </a:cubicBezTo>
                  <a:lnTo>
                    <a:pt x="24390" y="24683"/>
                  </a:lnTo>
                  <a:cubicBezTo>
                    <a:pt x="24487" y="24520"/>
                    <a:pt x="24585" y="24358"/>
                    <a:pt x="24682" y="24195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247300" y="34094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456" y="0"/>
                  </a:moveTo>
                  <a:cubicBezTo>
                    <a:pt x="326" y="98"/>
                    <a:pt x="164" y="228"/>
                    <a:pt x="1" y="325"/>
                  </a:cubicBezTo>
                  <a:lnTo>
                    <a:pt x="24943" y="25235"/>
                  </a:lnTo>
                  <a:cubicBezTo>
                    <a:pt x="25041" y="25105"/>
                    <a:pt x="25171" y="24943"/>
                    <a:pt x="25269" y="2481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99350" y="3333825"/>
              <a:ext cx="555275" cy="555300"/>
            </a:xfrm>
            <a:custGeom>
              <a:avLst/>
              <a:gdLst/>
              <a:ahLst/>
              <a:cxnLst/>
              <a:rect l="l" t="t" r="r" b="b"/>
              <a:pathLst>
                <a:path w="22211" h="22212" extrusionOk="0">
                  <a:moveTo>
                    <a:pt x="618" y="1"/>
                  </a:moveTo>
                  <a:cubicBezTo>
                    <a:pt x="423" y="66"/>
                    <a:pt x="195" y="98"/>
                    <a:pt x="0" y="163"/>
                  </a:cubicBezTo>
                  <a:lnTo>
                    <a:pt x="22048" y="22212"/>
                  </a:lnTo>
                  <a:cubicBezTo>
                    <a:pt x="22081" y="22017"/>
                    <a:pt x="22146" y="21789"/>
                    <a:pt x="22211" y="21594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43250" y="3353350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553" y="0"/>
                  </a:moveTo>
                  <a:lnTo>
                    <a:pt x="0" y="228"/>
                  </a:lnTo>
                  <a:lnTo>
                    <a:pt x="23447" y="23674"/>
                  </a:lnTo>
                  <a:cubicBezTo>
                    <a:pt x="23512" y="23479"/>
                    <a:pt x="23609" y="23317"/>
                    <a:pt x="23675" y="2312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-1594999" y="-1503500"/>
            <a:ext cx="3064476" cy="2617989"/>
          </a:xfrm>
          <a:custGeom>
            <a:avLst/>
            <a:gdLst/>
            <a:ahLst/>
            <a:cxnLst/>
            <a:rect l="l" t="t" r="r" b="b"/>
            <a:pathLst>
              <a:path w="15642" h="13363" extrusionOk="0">
                <a:moveTo>
                  <a:pt x="8943" y="712"/>
                </a:moveTo>
                <a:cubicBezTo>
                  <a:pt x="12260" y="712"/>
                  <a:pt x="14927" y="3379"/>
                  <a:pt x="14959" y="6696"/>
                </a:cubicBezTo>
                <a:cubicBezTo>
                  <a:pt x="14959" y="10303"/>
                  <a:pt x="11999" y="12705"/>
                  <a:pt x="8916" y="12705"/>
                </a:cubicBezTo>
                <a:cubicBezTo>
                  <a:pt x="7440" y="12705"/>
                  <a:pt x="5936" y="12155"/>
                  <a:pt x="4715" y="10923"/>
                </a:cubicBezTo>
                <a:cubicBezTo>
                  <a:pt x="911" y="7151"/>
                  <a:pt x="3610" y="712"/>
                  <a:pt x="8943" y="712"/>
                </a:cubicBezTo>
                <a:close/>
                <a:moveTo>
                  <a:pt x="8905" y="0"/>
                </a:moveTo>
                <a:cubicBezTo>
                  <a:pt x="7260" y="0"/>
                  <a:pt x="5586" y="612"/>
                  <a:pt x="4228" y="1980"/>
                </a:cubicBezTo>
                <a:cubicBezTo>
                  <a:pt x="0" y="6176"/>
                  <a:pt x="2992" y="13362"/>
                  <a:pt x="8943" y="13362"/>
                </a:cubicBezTo>
                <a:cubicBezTo>
                  <a:pt x="12650" y="13362"/>
                  <a:pt x="15642" y="10371"/>
                  <a:pt x="15642" y="6696"/>
                </a:cubicBezTo>
                <a:cubicBezTo>
                  <a:pt x="15642" y="2671"/>
                  <a:pt x="12340" y="0"/>
                  <a:pt x="8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1412967" y="4389715"/>
            <a:ext cx="45980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93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9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7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64B7D2C-EC4F-485D-A30A-CB2EADB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grpSp>
        <p:nvGrpSpPr>
          <p:cNvPr id="16" name="squares">
            <a:extLst>
              <a:ext uri="{FF2B5EF4-FFF2-40B4-BE49-F238E27FC236}">
                <a16:creationId xmlns:a16="http://schemas.microsoft.com/office/drawing/2014/main" id="{2BFB66EF-0CC1-4DF6-B5BB-AAEBB663B4A4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7CBA2252-0E3A-4D42-9FDF-E5CB6C71CAAD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CA7BF8D0-25EE-49B0-9340-15A114A2C317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4">
              <a:extLst>
                <a:ext uri="{FF2B5EF4-FFF2-40B4-BE49-F238E27FC236}">
                  <a16:creationId xmlns:a16="http://schemas.microsoft.com/office/drawing/2014/main" id="{6B899947-A7B6-4A67-B48E-6F629EC0C8A5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395310-E4AF-4F59-A8A6-B3070920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8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50967" y="461763"/>
            <a:ext cx="1030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27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7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951000" y="463345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2338884" y="1863700"/>
            <a:ext cx="33440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32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2" hasCustomPrompt="1"/>
          </p:nvPr>
        </p:nvSpPr>
        <p:spPr>
          <a:xfrm>
            <a:off x="1361817" y="1611589"/>
            <a:ext cx="1010000" cy="1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3"/>
          </p:nvPr>
        </p:nvSpPr>
        <p:spPr>
          <a:xfrm>
            <a:off x="2338899" y="2516229"/>
            <a:ext cx="29584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4"/>
          </p:nvPr>
        </p:nvSpPr>
        <p:spPr>
          <a:xfrm>
            <a:off x="7486184" y="1863689"/>
            <a:ext cx="33440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32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5" hasCustomPrompt="1"/>
          </p:nvPr>
        </p:nvSpPr>
        <p:spPr>
          <a:xfrm>
            <a:off x="6509117" y="1611589"/>
            <a:ext cx="1010000" cy="1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6"/>
          </p:nvPr>
        </p:nvSpPr>
        <p:spPr>
          <a:xfrm>
            <a:off x="7486199" y="2516229"/>
            <a:ext cx="29584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7"/>
          </p:nvPr>
        </p:nvSpPr>
        <p:spPr>
          <a:xfrm>
            <a:off x="2338884" y="3991867"/>
            <a:ext cx="33440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32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8" hasCustomPrompt="1"/>
          </p:nvPr>
        </p:nvSpPr>
        <p:spPr>
          <a:xfrm>
            <a:off x="1361817" y="3739767"/>
            <a:ext cx="1010000" cy="1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9"/>
          </p:nvPr>
        </p:nvSpPr>
        <p:spPr>
          <a:xfrm>
            <a:off x="2338899" y="4643752"/>
            <a:ext cx="29584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13"/>
          </p:nvPr>
        </p:nvSpPr>
        <p:spPr>
          <a:xfrm>
            <a:off x="7486184" y="3991867"/>
            <a:ext cx="33440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32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14" hasCustomPrompt="1"/>
          </p:nvPr>
        </p:nvSpPr>
        <p:spPr>
          <a:xfrm>
            <a:off x="6509117" y="3739767"/>
            <a:ext cx="1010000" cy="1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15"/>
          </p:nvPr>
        </p:nvSpPr>
        <p:spPr>
          <a:xfrm>
            <a:off x="7486199" y="4643752"/>
            <a:ext cx="29584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-56" y="5524750"/>
            <a:ext cx="1936935" cy="1240060"/>
            <a:chOff x="-1172100" y="1818413"/>
            <a:chExt cx="717100" cy="459100"/>
          </a:xfrm>
        </p:grpSpPr>
        <p:sp>
          <p:nvSpPr>
            <p:cNvPr id="267" name="Google Shape;267;p14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990800" y="1818413"/>
              <a:ext cx="535800" cy="459100"/>
            </a:xfrm>
            <a:custGeom>
              <a:avLst/>
              <a:gdLst/>
              <a:ahLst/>
              <a:cxnLst/>
              <a:rect l="l" t="t" r="r" b="b"/>
              <a:pathLst>
                <a:path w="21432" h="18364" extrusionOk="0">
                  <a:moveTo>
                    <a:pt x="12220" y="966"/>
                  </a:moveTo>
                  <a:cubicBezTo>
                    <a:pt x="12234" y="966"/>
                    <a:pt x="12247" y="966"/>
                    <a:pt x="12261" y="966"/>
                  </a:cubicBezTo>
                  <a:cubicBezTo>
                    <a:pt x="16781" y="998"/>
                    <a:pt x="20456" y="4673"/>
                    <a:pt x="20456" y="9193"/>
                  </a:cubicBezTo>
                  <a:cubicBezTo>
                    <a:pt x="20456" y="14147"/>
                    <a:pt x="16386" y="17431"/>
                    <a:pt x="12153" y="17431"/>
                  </a:cubicBezTo>
                  <a:cubicBezTo>
                    <a:pt x="10134" y="17431"/>
                    <a:pt x="8077" y="16684"/>
                    <a:pt x="6407" y="15014"/>
                  </a:cubicBezTo>
                  <a:cubicBezTo>
                    <a:pt x="1246" y="9820"/>
                    <a:pt x="4898" y="966"/>
                    <a:pt x="12220" y="966"/>
                  </a:cubicBezTo>
                  <a:close/>
                  <a:moveTo>
                    <a:pt x="12170" y="1"/>
                  </a:moveTo>
                  <a:cubicBezTo>
                    <a:pt x="9919" y="1"/>
                    <a:pt x="7625" y="832"/>
                    <a:pt x="5757" y="2689"/>
                  </a:cubicBezTo>
                  <a:cubicBezTo>
                    <a:pt x="1" y="8478"/>
                    <a:pt x="4066" y="18364"/>
                    <a:pt x="12261" y="18364"/>
                  </a:cubicBezTo>
                  <a:cubicBezTo>
                    <a:pt x="17301" y="18364"/>
                    <a:pt x="21399" y="14266"/>
                    <a:pt x="21431" y="9193"/>
                  </a:cubicBezTo>
                  <a:cubicBezTo>
                    <a:pt x="21431" y="3664"/>
                    <a:pt x="16896" y="1"/>
                    <a:pt x="12170" y="1"/>
                  </a:cubicBez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4"/>
          <p:cNvSpPr/>
          <p:nvPr/>
        </p:nvSpPr>
        <p:spPr>
          <a:xfrm>
            <a:off x="11253201" y="257006"/>
            <a:ext cx="458801" cy="4588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4"/>
          <p:cNvSpPr/>
          <p:nvPr/>
        </p:nvSpPr>
        <p:spPr>
          <a:xfrm>
            <a:off x="11253201" y="1470341"/>
            <a:ext cx="458801" cy="4588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rgbClr val="DE4C4D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85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7"/>
          <p:cNvGrpSpPr/>
          <p:nvPr/>
        </p:nvGrpSpPr>
        <p:grpSpPr>
          <a:xfrm>
            <a:off x="179032" y="3603492"/>
            <a:ext cx="3003689" cy="3084757"/>
            <a:chOff x="2082275" y="3297809"/>
            <a:chExt cx="883750" cy="907566"/>
          </a:xfrm>
        </p:grpSpPr>
        <p:sp>
          <p:nvSpPr>
            <p:cNvPr id="547" name="Google Shape;547;p27"/>
            <p:cNvSpPr/>
            <p:nvPr/>
          </p:nvSpPr>
          <p:spPr>
            <a:xfrm>
              <a:off x="2171700" y="34850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358" y="0"/>
                  </a:moveTo>
                  <a:cubicBezTo>
                    <a:pt x="228" y="131"/>
                    <a:pt x="131" y="293"/>
                    <a:pt x="1" y="423"/>
                  </a:cubicBezTo>
                  <a:lnTo>
                    <a:pt x="24813" y="25236"/>
                  </a:lnTo>
                  <a:lnTo>
                    <a:pt x="25268" y="2487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096900" y="3636275"/>
              <a:ext cx="554500" cy="555275"/>
            </a:xfrm>
            <a:custGeom>
              <a:avLst/>
              <a:gdLst/>
              <a:ahLst/>
              <a:cxnLst/>
              <a:rect l="l" t="t" r="r" b="b"/>
              <a:pathLst>
                <a:path w="22180" h="22211" extrusionOk="0">
                  <a:moveTo>
                    <a:pt x="163" y="0"/>
                  </a:moveTo>
                  <a:cubicBezTo>
                    <a:pt x="98" y="228"/>
                    <a:pt x="33" y="423"/>
                    <a:pt x="1" y="650"/>
                  </a:cubicBezTo>
                  <a:lnTo>
                    <a:pt x="21561" y="22211"/>
                  </a:lnTo>
                  <a:cubicBezTo>
                    <a:pt x="21789" y="22178"/>
                    <a:pt x="21984" y="22113"/>
                    <a:pt x="22179" y="2204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140800" y="3529775"/>
              <a:ext cx="617100" cy="617075"/>
            </a:xfrm>
            <a:custGeom>
              <a:avLst/>
              <a:gdLst/>
              <a:ahLst/>
              <a:cxnLst/>
              <a:rect l="l" t="t" r="r" b="b"/>
              <a:pathLst>
                <a:path w="24684" h="24683" extrusionOk="0">
                  <a:moveTo>
                    <a:pt x="294" y="0"/>
                  </a:moveTo>
                  <a:cubicBezTo>
                    <a:pt x="196" y="163"/>
                    <a:pt x="98" y="325"/>
                    <a:pt x="1" y="520"/>
                  </a:cubicBezTo>
                  <a:lnTo>
                    <a:pt x="24195" y="24682"/>
                  </a:lnTo>
                  <a:cubicBezTo>
                    <a:pt x="24358" y="24585"/>
                    <a:pt x="24521" y="24487"/>
                    <a:pt x="24683" y="2439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116425" y="3580175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228" y="0"/>
                  </a:moveTo>
                  <a:cubicBezTo>
                    <a:pt x="163" y="195"/>
                    <a:pt x="65" y="358"/>
                    <a:pt x="0" y="553"/>
                  </a:cubicBezTo>
                  <a:lnTo>
                    <a:pt x="23122" y="23674"/>
                  </a:lnTo>
                  <a:cubicBezTo>
                    <a:pt x="23317" y="23609"/>
                    <a:pt x="23512" y="23544"/>
                    <a:pt x="23675" y="2344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084700" y="3699675"/>
              <a:ext cx="504100" cy="503275"/>
            </a:xfrm>
            <a:custGeom>
              <a:avLst/>
              <a:gdLst/>
              <a:ahLst/>
              <a:cxnLst/>
              <a:rect l="l" t="t" r="r" b="b"/>
              <a:pathLst>
                <a:path w="20164" h="20131" extrusionOk="0">
                  <a:moveTo>
                    <a:pt x="99" y="1"/>
                  </a:moveTo>
                  <a:cubicBezTo>
                    <a:pt x="66" y="228"/>
                    <a:pt x="33" y="456"/>
                    <a:pt x="1" y="716"/>
                  </a:cubicBezTo>
                  <a:lnTo>
                    <a:pt x="19448" y="20130"/>
                  </a:lnTo>
                  <a:cubicBezTo>
                    <a:pt x="19675" y="20130"/>
                    <a:pt x="19903" y="20098"/>
                    <a:pt x="20163" y="200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207475" y="3444400"/>
              <a:ext cx="635775" cy="636600"/>
            </a:xfrm>
            <a:custGeom>
              <a:avLst/>
              <a:gdLst/>
              <a:ahLst/>
              <a:cxnLst/>
              <a:rect l="l" t="t" r="r" b="b"/>
              <a:pathLst>
                <a:path w="25431" h="25464" extrusionOk="0">
                  <a:moveTo>
                    <a:pt x="391" y="0"/>
                  </a:moveTo>
                  <a:cubicBezTo>
                    <a:pt x="326" y="66"/>
                    <a:pt x="261" y="131"/>
                    <a:pt x="196" y="196"/>
                  </a:cubicBezTo>
                  <a:lnTo>
                    <a:pt x="0" y="391"/>
                  </a:lnTo>
                  <a:lnTo>
                    <a:pt x="25041" y="25463"/>
                  </a:lnTo>
                  <a:lnTo>
                    <a:pt x="25236" y="25268"/>
                  </a:lnTo>
                  <a:lnTo>
                    <a:pt x="25431" y="2507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082275" y="3772025"/>
              <a:ext cx="433350" cy="433350"/>
            </a:xfrm>
            <a:custGeom>
              <a:avLst/>
              <a:gdLst/>
              <a:ahLst/>
              <a:cxnLst/>
              <a:rect l="l" t="t" r="r" b="b"/>
              <a:pathLst>
                <a:path w="17334" h="17334" extrusionOk="0">
                  <a:moveTo>
                    <a:pt x="0" y="1"/>
                  </a:moveTo>
                  <a:cubicBezTo>
                    <a:pt x="0" y="294"/>
                    <a:pt x="0" y="554"/>
                    <a:pt x="65" y="814"/>
                  </a:cubicBezTo>
                  <a:lnTo>
                    <a:pt x="16520" y="17301"/>
                  </a:lnTo>
                  <a:cubicBezTo>
                    <a:pt x="16781" y="17301"/>
                    <a:pt x="17041" y="17334"/>
                    <a:pt x="17333" y="17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3650" y="3859825"/>
              <a:ext cx="334175" cy="334975"/>
            </a:xfrm>
            <a:custGeom>
              <a:avLst/>
              <a:gdLst/>
              <a:ahLst/>
              <a:cxnLst/>
              <a:rect l="l" t="t" r="r" b="b"/>
              <a:pathLst>
                <a:path w="13367" h="13399" extrusionOk="0">
                  <a:moveTo>
                    <a:pt x="1" y="1"/>
                  </a:moveTo>
                  <a:cubicBezTo>
                    <a:pt x="66" y="359"/>
                    <a:pt x="163" y="716"/>
                    <a:pt x="261" y="1074"/>
                  </a:cubicBezTo>
                  <a:lnTo>
                    <a:pt x="12326" y="13139"/>
                  </a:lnTo>
                  <a:cubicBezTo>
                    <a:pt x="12651" y="13236"/>
                    <a:pt x="13009" y="13334"/>
                    <a:pt x="13366" y="13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518275" y="3297809"/>
              <a:ext cx="432525" cy="433325"/>
            </a:xfrm>
            <a:custGeom>
              <a:avLst/>
              <a:gdLst/>
              <a:ahLst/>
              <a:cxnLst/>
              <a:rect l="l" t="t" r="r" b="b"/>
              <a:pathLst>
                <a:path w="17301" h="17333" extrusionOk="0">
                  <a:moveTo>
                    <a:pt x="0" y="0"/>
                  </a:moveTo>
                  <a:lnTo>
                    <a:pt x="17301" y="17333"/>
                  </a:lnTo>
                  <a:cubicBezTo>
                    <a:pt x="17301" y="17040"/>
                    <a:pt x="17301" y="16780"/>
                    <a:pt x="17268" y="16520"/>
                  </a:cubicBezTo>
                  <a:lnTo>
                    <a:pt x="81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462750" y="3322450"/>
              <a:ext cx="503275" cy="503275"/>
            </a:xfrm>
            <a:custGeom>
              <a:avLst/>
              <a:gdLst/>
              <a:ahLst/>
              <a:cxnLst/>
              <a:rect l="l" t="t" r="r" b="b"/>
              <a:pathLst>
                <a:path w="20131" h="20131" extrusionOk="0">
                  <a:moveTo>
                    <a:pt x="684" y="1"/>
                  </a:moveTo>
                  <a:lnTo>
                    <a:pt x="1" y="66"/>
                  </a:lnTo>
                  <a:lnTo>
                    <a:pt x="20065" y="20130"/>
                  </a:lnTo>
                  <a:cubicBezTo>
                    <a:pt x="20098" y="19902"/>
                    <a:pt x="20098" y="19675"/>
                    <a:pt x="20130" y="19415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144050" y="3987475"/>
              <a:ext cx="156125" cy="156925"/>
            </a:xfrm>
            <a:custGeom>
              <a:avLst/>
              <a:gdLst/>
              <a:ahLst/>
              <a:cxnLst/>
              <a:rect l="l" t="t" r="r" b="b"/>
              <a:pathLst>
                <a:path w="6245" h="6277" extrusionOk="0">
                  <a:moveTo>
                    <a:pt x="1" y="1"/>
                  </a:moveTo>
                  <a:lnTo>
                    <a:pt x="1" y="1"/>
                  </a:lnTo>
                  <a:cubicBezTo>
                    <a:pt x="1529" y="2602"/>
                    <a:pt x="3676" y="4748"/>
                    <a:pt x="6245" y="62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605250" y="3308359"/>
              <a:ext cx="335000" cy="334975"/>
            </a:xfrm>
            <a:custGeom>
              <a:avLst/>
              <a:gdLst/>
              <a:ahLst/>
              <a:cxnLst/>
              <a:rect l="l" t="t" r="r" b="b"/>
              <a:pathLst>
                <a:path w="13400" h="13399" extrusionOk="0">
                  <a:moveTo>
                    <a:pt x="1" y="1"/>
                  </a:moveTo>
                  <a:lnTo>
                    <a:pt x="13399" y="13399"/>
                  </a:lnTo>
                  <a:cubicBezTo>
                    <a:pt x="13302" y="13041"/>
                    <a:pt x="13204" y="12683"/>
                    <a:pt x="13106" y="12326"/>
                  </a:cubicBezTo>
                  <a:lnTo>
                    <a:pt x="1074" y="261"/>
                  </a:lnTo>
                  <a:cubicBezTo>
                    <a:pt x="716" y="163"/>
                    <a:pt x="359" y="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732900" y="3358759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" y="1"/>
                  </a:moveTo>
                  <a:lnTo>
                    <a:pt x="6277" y="6277"/>
                  </a:lnTo>
                  <a:cubicBezTo>
                    <a:pt x="4748" y="3676"/>
                    <a:pt x="2570" y="152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292850" y="3378550"/>
              <a:ext cx="617075" cy="617075"/>
            </a:xfrm>
            <a:custGeom>
              <a:avLst/>
              <a:gdLst/>
              <a:ahLst/>
              <a:cxnLst/>
              <a:rect l="l" t="t" r="r" b="b"/>
              <a:pathLst>
                <a:path w="24683" h="24683" extrusionOk="0">
                  <a:moveTo>
                    <a:pt x="488" y="0"/>
                  </a:moveTo>
                  <a:cubicBezTo>
                    <a:pt x="325" y="98"/>
                    <a:pt x="163" y="196"/>
                    <a:pt x="0" y="293"/>
                  </a:cubicBezTo>
                  <a:lnTo>
                    <a:pt x="24390" y="24683"/>
                  </a:lnTo>
                  <a:cubicBezTo>
                    <a:pt x="24487" y="24520"/>
                    <a:pt x="24585" y="24358"/>
                    <a:pt x="24682" y="24195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247300" y="34094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456" y="0"/>
                  </a:moveTo>
                  <a:cubicBezTo>
                    <a:pt x="326" y="98"/>
                    <a:pt x="164" y="228"/>
                    <a:pt x="1" y="325"/>
                  </a:cubicBezTo>
                  <a:lnTo>
                    <a:pt x="24943" y="25235"/>
                  </a:lnTo>
                  <a:cubicBezTo>
                    <a:pt x="25041" y="25105"/>
                    <a:pt x="25171" y="24943"/>
                    <a:pt x="25269" y="2481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99350" y="3333825"/>
              <a:ext cx="555275" cy="555300"/>
            </a:xfrm>
            <a:custGeom>
              <a:avLst/>
              <a:gdLst/>
              <a:ahLst/>
              <a:cxnLst/>
              <a:rect l="l" t="t" r="r" b="b"/>
              <a:pathLst>
                <a:path w="22211" h="22212" extrusionOk="0">
                  <a:moveTo>
                    <a:pt x="618" y="1"/>
                  </a:moveTo>
                  <a:cubicBezTo>
                    <a:pt x="423" y="66"/>
                    <a:pt x="195" y="98"/>
                    <a:pt x="0" y="163"/>
                  </a:cubicBezTo>
                  <a:lnTo>
                    <a:pt x="22048" y="22212"/>
                  </a:lnTo>
                  <a:cubicBezTo>
                    <a:pt x="22081" y="22017"/>
                    <a:pt x="22146" y="21789"/>
                    <a:pt x="22211" y="21594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343250" y="3353350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553" y="0"/>
                  </a:moveTo>
                  <a:lnTo>
                    <a:pt x="0" y="228"/>
                  </a:lnTo>
                  <a:lnTo>
                    <a:pt x="23447" y="23674"/>
                  </a:lnTo>
                  <a:cubicBezTo>
                    <a:pt x="23512" y="23479"/>
                    <a:pt x="23609" y="23317"/>
                    <a:pt x="23675" y="2312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4" name="Google Shape;564;p27"/>
          <p:cNvSpPr/>
          <p:nvPr/>
        </p:nvSpPr>
        <p:spPr>
          <a:xfrm>
            <a:off x="10222501" y="752148"/>
            <a:ext cx="1969495" cy="314661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60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/>
          <p:nvPr/>
        </p:nvSpPr>
        <p:spPr>
          <a:xfrm>
            <a:off x="11253201" y="257006"/>
            <a:ext cx="458801" cy="4588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29"/>
          <p:cNvSpPr/>
          <p:nvPr/>
        </p:nvSpPr>
        <p:spPr>
          <a:xfrm>
            <a:off x="11253201" y="1470341"/>
            <a:ext cx="458801" cy="4588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rgbClr val="DE4C4D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7" name="Google Shape;587;p29"/>
          <p:cNvGrpSpPr/>
          <p:nvPr/>
        </p:nvGrpSpPr>
        <p:grpSpPr>
          <a:xfrm rot="-5400000">
            <a:off x="395534" y="5584849"/>
            <a:ext cx="855987" cy="1690283"/>
            <a:chOff x="8264275" y="3318138"/>
            <a:chExt cx="363425" cy="717600"/>
          </a:xfrm>
        </p:grpSpPr>
        <p:sp>
          <p:nvSpPr>
            <p:cNvPr id="588" name="Google Shape;588;p29"/>
            <p:cNvSpPr/>
            <p:nvPr/>
          </p:nvSpPr>
          <p:spPr>
            <a:xfrm>
              <a:off x="8314675" y="3904013"/>
              <a:ext cx="263450" cy="131725"/>
            </a:xfrm>
            <a:custGeom>
              <a:avLst/>
              <a:gdLst/>
              <a:ahLst/>
              <a:cxnLst/>
              <a:rect l="l" t="t" r="r" b="b"/>
              <a:pathLst>
                <a:path w="10538" h="5269" extrusionOk="0">
                  <a:moveTo>
                    <a:pt x="5269" y="0"/>
                  </a:moveTo>
                  <a:lnTo>
                    <a:pt x="1" y="5268"/>
                  </a:lnTo>
                  <a:lnTo>
                    <a:pt x="1106" y="5268"/>
                  </a:lnTo>
                  <a:lnTo>
                    <a:pt x="5269" y="1106"/>
                  </a:lnTo>
                  <a:lnTo>
                    <a:pt x="9431" y="5268"/>
                  </a:lnTo>
                  <a:lnTo>
                    <a:pt x="10537" y="5268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8264275" y="372461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264275" y="3821088"/>
              <a:ext cx="363425" cy="208950"/>
            </a:xfrm>
            <a:custGeom>
              <a:avLst/>
              <a:gdLst/>
              <a:ahLst/>
              <a:cxnLst/>
              <a:rect l="l" t="t" r="r" b="b"/>
              <a:pathLst>
                <a:path w="14537" h="8358" extrusionOk="0">
                  <a:moveTo>
                    <a:pt x="7285" y="0"/>
                  </a:moveTo>
                  <a:lnTo>
                    <a:pt x="1" y="7252"/>
                  </a:lnTo>
                  <a:lnTo>
                    <a:pt x="1" y="8358"/>
                  </a:lnTo>
                  <a:lnTo>
                    <a:pt x="7285" y="1106"/>
                  </a:lnTo>
                  <a:lnTo>
                    <a:pt x="14537" y="8358"/>
                  </a:lnTo>
                  <a:lnTo>
                    <a:pt x="14537" y="725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8264275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228" y="0"/>
                  </a:moveTo>
                  <a:lnTo>
                    <a:pt x="1" y="228"/>
                  </a:lnTo>
                  <a:lnTo>
                    <a:pt x="1" y="133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264275" y="3318138"/>
              <a:ext cx="117100" cy="116275"/>
            </a:xfrm>
            <a:custGeom>
              <a:avLst/>
              <a:gdLst/>
              <a:ahLst/>
              <a:cxnLst/>
              <a:rect l="l" t="t" r="r" b="b"/>
              <a:pathLst>
                <a:path w="4684" h="4651" extrusionOk="0">
                  <a:moveTo>
                    <a:pt x="3578" y="0"/>
                  </a:moveTo>
                  <a:lnTo>
                    <a:pt x="1" y="3545"/>
                  </a:lnTo>
                  <a:lnTo>
                    <a:pt x="1" y="4650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8398013" y="3981738"/>
              <a:ext cx="96775" cy="48000"/>
            </a:xfrm>
            <a:custGeom>
              <a:avLst/>
              <a:gdLst/>
              <a:ahLst/>
              <a:cxnLst/>
              <a:rect l="l" t="t" r="r" b="b"/>
              <a:pathLst>
                <a:path w="3871" h="1920" extrusionOk="0">
                  <a:moveTo>
                    <a:pt x="1952" y="1"/>
                  </a:moveTo>
                  <a:lnTo>
                    <a:pt x="1" y="1919"/>
                  </a:lnTo>
                  <a:lnTo>
                    <a:pt x="1106" y="1919"/>
                  </a:lnTo>
                  <a:lnTo>
                    <a:pt x="1952" y="1106"/>
                  </a:lnTo>
                  <a:lnTo>
                    <a:pt x="2765" y="1919"/>
                  </a:lnTo>
                  <a:lnTo>
                    <a:pt x="3871" y="191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264275" y="3318138"/>
              <a:ext cx="363425" cy="200000"/>
            </a:xfrm>
            <a:custGeom>
              <a:avLst/>
              <a:gdLst/>
              <a:ahLst/>
              <a:cxnLst/>
              <a:rect l="l" t="t" r="r" b="b"/>
              <a:pathLst>
                <a:path w="14537" h="8000" extrusionOk="0">
                  <a:moveTo>
                    <a:pt x="6895" y="0"/>
                  </a:moveTo>
                  <a:lnTo>
                    <a:pt x="1" y="6894"/>
                  </a:lnTo>
                  <a:lnTo>
                    <a:pt x="1" y="8000"/>
                  </a:lnTo>
                  <a:lnTo>
                    <a:pt x="7285" y="715"/>
                  </a:lnTo>
                  <a:lnTo>
                    <a:pt x="14537" y="8000"/>
                  </a:lnTo>
                  <a:lnTo>
                    <a:pt x="14537" y="6894"/>
                  </a:lnTo>
                  <a:lnTo>
                    <a:pt x="7643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8511425" y="3318138"/>
              <a:ext cx="116275" cy="116275"/>
            </a:xfrm>
            <a:custGeom>
              <a:avLst/>
              <a:gdLst/>
              <a:ahLst/>
              <a:cxnLst/>
              <a:rect l="l" t="t" r="r" b="b"/>
              <a:pathLst>
                <a:path w="4651" h="4651" extrusionOk="0">
                  <a:moveTo>
                    <a:pt x="1" y="0"/>
                  </a:moveTo>
                  <a:lnTo>
                    <a:pt x="4651" y="4650"/>
                  </a:lnTo>
                  <a:lnTo>
                    <a:pt x="4651" y="35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594350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1" y="0"/>
                  </a:moveTo>
                  <a:lnTo>
                    <a:pt x="1334" y="1333"/>
                  </a:lnTo>
                  <a:lnTo>
                    <a:pt x="1334" y="22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8264275" y="355796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38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8264275" y="36416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53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53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8264275" y="33912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39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264275" y="347503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06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15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722EB-2310-4AB8-9FB1-B6A71D87CAF7}" type="datetimeFigureOut">
              <a:rPr lang="id-ID" smtClean="0"/>
              <a:t>01/03/2024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BE2E50-BC8B-4178-AB59-B40E5BDC0D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5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quares"/>
          <p:cNvGrpSpPr/>
          <p:nvPr userDrawn="1"/>
        </p:nvGrpSpPr>
        <p:grpSpPr>
          <a:xfrm>
            <a:off x="1" y="2053941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1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54B75-CACB-4A84-9E02-75CECF0BC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32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104" y="762000"/>
            <a:ext cx="10363200" cy="2387600"/>
          </a:xfrm>
        </p:spPr>
        <p:txBody>
          <a:bodyPr anchor="ctr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4024441"/>
            <a:ext cx="9144000" cy="1655763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8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849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700311"/>
            <a:ext cx="794325" cy="141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" y="6717440"/>
            <a:ext cx="1077636" cy="140561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700310"/>
            <a:ext cx="794325" cy="141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" y="6717439"/>
            <a:ext cx="1077636" cy="140561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works.com/downloads#yEd" TargetMode="External"/><Relationship Id="rId7" Type="http://schemas.openxmlformats.org/officeDocument/2006/relationships/hyperlink" Target="https://www.fosshub.com/Diagram-Designer.html" TargetMode="External"/><Relationship Id="rId2" Type="http://schemas.openxmlformats.org/officeDocument/2006/relationships/hyperlink" Target="https://www.lucidchart.com/pages/tour/ER_diagram_too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edrawsoft.com/martin-erd-solutions.php" TargetMode="External"/><Relationship Id="rId5" Type="http://schemas.openxmlformats.org/officeDocument/2006/relationships/hyperlink" Target="https://www.nesabamedia.com/download-pencil/" TargetMode="External"/><Relationship Id="rId4" Type="http://schemas.openxmlformats.org/officeDocument/2006/relationships/hyperlink" Target="https://www.nchsoftware.com/chart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9;p32"/>
          <p:cNvSpPr txBox="1">
            <a:spLocks noGrp="1"/>
          </p:cNvSpPr>
          <p:nvPr>
            <p:ph type="ctrTitle"/>
          </p:nvPr>
        </p:nvSpPr>
        <p:spPr>
          <a:xfrm>
            <a:off x="2079811" y="887506"/>
            <a:ext cx="7521389" cy="3272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6600" b="1" dirty="0"/>
              <a:t>Data Flow Diagram 1</a:t>
            </a:r>
            <a:endParaRPr sz="6600" b="1" dirty="0">
              <a:solidFill>
                <a:srgbClr val="1500B1"/>
              </a:solidFill>
            </a:endParaRPr>
          </a:p>
        </p:txBody>
      </p:sp>
      <p:sp>
        <p:nvSpPr>
          <p:cNvPr id="6" name="Google Shape;610;p32"/>
          <p:cNvSpPr txBox="1">
            <a:spLocks noGrp="1"/>
          </p:cNvSpPr>
          <p:nvPr>
            <p:ph type="subTitle" idx="1"/>
          </p:nvPr>
        </p:nvSpPr>
        <p:spPr>
          <a:xfrm>
            <a:off x="2079811" y="4381894"/>
            <a:ext cx="5336418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Tim Ajar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5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B028F7-5F43-4E51-A039-653257C5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DFD 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anta </a:t>
            </a:r>
            <a:r>
              <a:rPr lang="en-US" dirty="0" err="1"/>
              <a:t>fungsi</a:t>
            </a:r>
            <a:endParaRPr lang="en-US" dirty="0"/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DFD </a:t>
            </a:r>
            <a:r>
              <a:rPr lang="en-US" dirty="0" err="1"/>
              <a:t>harus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, </a:t>
            </a:r>
            <a:r>
              <a:rPr lang="en-US" dirty="0" err="1"/>
              <a:t>dibaca</a:t>
            </a:r>
            <a:r>
              <a:rPr lang="en-US" dirty="0"/>
              <a:t>, dan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dilihat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proses (</a:t>
            </a:r>
            <a:r>
              <a:rPr lang="en-US" dirty="0" err="1">
                <a:sym typeface="Wingdings" panose="05000000000000000000" pitchFamily="2" charset="2"/>
              </a:rPr>
              <a:t>maksimal</a:t>
            </a:r>
            <a:r>
              <a:rPr lang="en-US" dirty="0">
                <a:sym typeface="Wingdings" panose="05000000000000000000" pitchFamily="2" charset="2"/>
              </a:rPr>
              <a:t> 6)</a:t>
            </a:r>
          </a:p>
          <a:p>
            <a:r>
              <a:rPr lang="en-US" dirty="0">
                <a:sym typeface="Wingdings" panose="05000000000000000000" pitchFamily="2" charset="2"/>
              </a:rPr>
              <a:t>Proses yang </a:t>
            </a:r>
            <a:r>
              <a:rPr lang="en-US" dirty="0" err="1">
                <a:sym typeface="Wingdings" panose="05000000000000000000" pitchFamily="2" charset="2"/>
              </a:rPr>
              <a:t>terlalu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mengakibatkan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banyaknya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persilangan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alur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DFD </a:t>
            </a:r>
            <a:r>
              <a:rPr lang="en-US" dirty="0" err="1">
                <a:sym typeface="Wingdings" panose="05000000000000000000" pitchFamily="2" charset="2"/>
              </a:rPr>
              <a:t>tersebut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menyebabkan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rumit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susah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dipahami</a:t>
            </a:r>
            <a:endParaRPr lang="en-US" dirty="0">
              <a:sym typeface="Wingdings" panose="05000000000000000000" pitchFamily="2" charset="2"/>
            </a:endParaRPr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C437D-17D1-4D77-9C60-8252DB7F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45306-C814-4C28-B8C0-0A387DBB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Mengindari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DFD yang </a:t>
            </a:r>
            <a:r>
              <a:rPr lang="en-US" dirty="0" err="1"/>
              <a:t>Rumit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98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C916F-0DB6-4FA9-8723-B286136C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b="1" dirty="0" err="1"/>
              <a:t>duplikat</a:t>
            </a:r>
            <a:r>
              <a:rPr lang="en-US" b="1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DFD</a:t>
            </a:r>
          </a:p>
          <a:p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/>
              <a:t>data store </a:t>
            </a:r>
            <a:r>
              <a:rPr lang="en-US" dirty="0"/>
              <a:t>dan </a:t>
            </a:r>
            <a:r>
              <a:rPr lang="en-US" b="1" dirty="0"/>
              <a:t>terminator</a:t>
            </a:r>
          </a:p>
          <a:p>
            <a:r>
              <a:rPr lang="en-US" dirty="0"/>
              <a:t>Tanda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symbol </a:t>
            </a:r>
            <a:r>
              <a:rPr lang="en-US" b="1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* :</a:t>
            </a:r>
            <a:endParaRPr lang="en-US" dirty="0"/>
          </a:p>
          <a:p>
            <a:pPr lvl="1"/>
            <a:r>
              <a:rPr lang="en-US" dirty="0"/>
              <a:t>Satu </a:t>
            </a:r>
            <a:r>
              <a:rPr lang="en-US" dirty="0" err="1"/>
              <a:t>duplikat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  <a:r>
              <a:rPr lang="en-US" dirty="0" err="1"/>
              <a:t>atau</a:t>
            </a:r>
            <a:endParaRPr lang="en-US" dirty="0"/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			        </a:t>
            </a:r>
            <a:r>
              <a:rPr lang="en-US" dirty="0" err="1"/>
              <a:t>atau</a:t>
            </a:r>
            <a:endParaRPr lang="en-US" dirty="0"/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C2352C-0B9D-4423-8A76-7EFB55EE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DC5E3-72A8-41D8-9C6D-A7D2BE28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Persilangan</a:t>
            </a:r>
            <a:r>
              <a:rPr lang="en-US" dirty="0"/>
              <a:t> Alur Data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FEA0F-4606-4F21-A15F-EE56FEF75497}"/>
              </a:ext>
            </a:extLst>
          </p:cNvPr>
          <p:cNvSpPr/>
          <p:nvPr/>
        </p:nvSpPr>
        <p:spPr>
          <a:xfrm>
            <a:off x="1732547" y="3096127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95F8A-092A-40B9-BC75-D5D89B6E676F}"/>
              </a:ext>
            </a:extLst>
          </p:cNvPr>
          <p:cNvSpPr/>
          <p:nvPr/>
        </p:nvSpPr>
        <p:spPr>
          <a:xfrm>
            <a:off x="2911641" y="3104149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18AFE-0390-4A9F-B699-53DAD5B69EB9}"/>
              </a:ext>
            </a:extLst>
          </p:cNvPr>
          <p:cNvSpPr/>
          <p:nvPr/>
        </p:nvSpPr>
        <p:spPr>
          <a:xfrm>
            <a:off x="5959640" y="3104149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</a:t>
            </a:r>
          </a:p>
          <a:p>
            <a:pPr algn="ctr"/>
            <a:r>
              <a:rPr lang="en-ID" dirty="0"/>
              <a:t>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03AEF-BA85-40B3-A298-62F250BDD676}"/>
              </a:ext>
            </a:extLst>
          </p:cNvPr>
          <p:cNvSpPr/>
          <p:nvPr/>
        </p:nvSpPr>
        <p:spPr>
          <a:xfrm>
            <a:off x="7082590" y="3088107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</a:t>
            </a:r>
          </a:p>
          <a:p>
            <a:pPr algn="ctr"/>
            <a:r>
              <a:rPr lang="en-ID" dirty="0"/>
              <a:t>T1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F6FC7-D35E-4ABF-9E81-B50F892A5977}"/>
              </a:ext>
            </a:extLst>
          </p:cNvPr>
          <p:cNvCxnSpPr>
            <a:stCxn id="5" idx="1"/>
          </p:cNvCxnSpPr>
          <p:nvPr/>
        </p:nvCxnSpPr>
        <p:spPr>
          <a:xfrm flipV="1">
            <a:off x="1732547" y="3088107"/>
            <a:ext cx="401053" cy="35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79FE6-D058-476D-AAAE-3F73E62A4F5A}"/>
              </a:ext>
            </a:extLst>
          </p:cNvPr>
          <p:cNvCxnSpPr/>
          <p:nvPr/>
        </p:nvCxnSpPr>
        <p:spPr>
          <a:xfrm flipV="1">
            <a:off x="2911640" y="3096129"/>
            <a:ext cx="401053" cy="35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28D40-2AB3-44D4-AF36-5CF5BC958A4B}"/>
              </a:ext>
            </a:extLst>
          </p:cNvPr>
          <p:cNvSpPr/>
          <p:nvPr/>
        </p:nvSpPr>
        <p:spPr>
          <a:xfrm>
            <a:off x="1724527" y="4323350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30D14-CF47-4519-9336-A8B4549C611F}"/>
              </a:ext>
            </a:extLst>
          </p:cNvPr>
          <p:cNvCxnSpPr>
            <a:stCxn id="12" idx="1"/>
          </p:cNvCxnSpPr>
          <p:nvPr/>
        </p:nvCxnSpPr>
        <p:spPr>
          <a:xfrm flipV="1">
            <a:off x="1724527" y="4315330"/>
            <a:ext cx="401053" cy="35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C69EC9-A03C-447F-92C0-BEB122089295}"/>
              </a:ext>
            </a:extLst>
          </p:cNvPr>
          <p:cNvCxnSpPr>
            <a:cxnSpLocks/>
          </p:cNvCxnSpPr>
          <p:nvPr/>
        </p:nvCxnSpPr>
        <p:spPr>
          <a:xfrm flipV="1">
            <a:off x="1716507" y="4320342"/>
            <a:ext cx="288757" cy="22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B8A3B-D938-4032-A465-6D524ADBBE60}"/>
              </a:ext>
            </a:extLst>
          </p:cNvPr>
          <p:cNvSpPr/>
          <p:nvPr/>
        </p:nvSpPr>
        <p:spPr>
          <a:xfrm>
            <a:off x="2919662" y="4347414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D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79F53-D06E-43BE-BEF9-A9AA49A784AD}"/>
              </a:ext>
            </a:extLst>
          </p:cNvPr>
          <p:cNvCxnSpPr>
            <a:stCxn id="16" idx="1"/>
          </p:cNvCxnSpPr>
          <p:nvPr/>
        </p:nvCxnSpPr>
        <p:spPr>
          <a:xfrm flipV="1">
            <a:off x="2919662" y="4339394"/>
            <a:ext cx="401053" cy="35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5A5482-5C02-4016-8D4A-D0263F246B70}"/>
              </a:ext>
            </a:extLst>
          </p:cNvPr>
          <p:cNvCxnSpPr>
            <a:cxnSpLocks/>
          </p:cNvCxnSpPr>
          <p:nvPr/>
        </p:nvCxnSpPr>
        <p:spPr>
          <a:xfrm flipV="1">
            <a:off x="2911642" y="4344406"/>
            <a:ext cx="288757" cy="22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4C0158-857A-4A1D-9351-E2C8F9547DA2}"/>
              </a:ext>
            </a:extLst>
          </p:cNvPr>
          <p:cNvSpPr/>
          <p:nvPr/>
        </p:nvSpPr>
        <p:spPr>
          <a:xfrm>
            <a:off x="4050629" y="4355436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2A25D8-C4FA-4FE6-AFD6-7D5CC8547D70}"/>
              </a:ext>
            </a:extLst>
          </p:cNvPr>
          <p:cNvCxnSpPr>
            <a:stCxn id="19" idx="1"/>
          </p:cNvCxnSpPr>
          <p:nvPr/>
        </p:nvCxnSpPr>
        <p:spPr>
          <a:xfrm flipV="1">
            <a:off x="4050629" y="4347416"/>
            <a:ext cx="401053" cy="35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A3D902-1B0F-4129-9E3B-D4A895BB9905}"/>
              </a:ext>
            </a:extLst>
          </p:cNvPr>
          <p:cNvCxnSpPr>
            <a:cxnSpLocks/>
          </p:cNvCxnSpPr>
          <p:nvPr/>
        </p:nvCxnSpPr>
        <p:spPr>
          <a:xfrm flipV="1">
            <a:off x="4042609" y="4352428"/>
            <a:ext cx="288757" cy="22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F2AFC-36F3-43EB-9933-C2F7C9523B3A}"/>
              </a:ext>
            </a:extLst>
          </p:cNvPr>
          <p:cNvSpPr/>
          <p:nvPr/>
        </p:nvSpPr>
        <p:spPr>
          <a:xfrm>
            <a:off x="5967662" y="4363447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</a:t>
            </a:r>
          </a:p>
          <a:p>
            <a:pPr algn="ctr"/>
            <a:r>
              <a:rPr lang="en-ID" dirty="0"/>
              <a:t>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82EFF5-C544-43F1-B64F-0D33F421108B}"/>
              </a:ext>
            </a:extLst>
          </p:cNvPr>
          <p:cNvSpPr/>
          <p:nvPr/>
        </p:nvSpPr>
        <p:spPr>
          <a:xfrm>
            <a:off x="7090612" y="4347405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</a:t>
            </a:r>
          </a:p>
          <a:p>
            <a:pPr algn="ctr"/>
            <a:r>
              <a:rPr lang="en-ID" dirty="0"/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29DD10-94AE-48B8-ABE1-A9CCEE386ABB}"/>
              </a:ext>
            </a:extLst>
          </p:cNvPr>
          <p:cNvSpPr/>
          <p:nvPr/>
        </p:nvSpPr>
        <p:spPr>
          <a:xfrm>
            <a:off x="8221577" y="4355427"/>
            <a:ext cx="83419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</a:t>
            </a:r>
          </a:p>
          <a:p>
            <a:pPr algn="ctr"/>
            <a:r>
              <a:rPr lang="en-ID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0632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E8790-0A01-4F22-A304-0B4DB7D1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Penggambaran</a:t>
            </a:r>
            <a:r>
              <a:rPr lang="en-US" dirty="0"/>
              <a:t> DFD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DFD </a:t>
            </a:r>
            <a:r>
              <a:rPr lang="en-US" dirty="0" err="1"/>
              <a:t>lainnya</a:t>
            </a:r>
            <a:r>
              <a:rPr lang="en-ID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penggambaran</a:t>
            </a:r>
            <a:r>
              <a:rPr lang="en-ID" dirty="0"/>
              <a:t> DFD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:</a:t>
            </a:r>
          </a:p>
          <a:p>
            <a:pPr lvl="1"/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proses 1 dan 2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akibatnya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pengguna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bingung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menganggap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ukuran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mempunyai</a:t>
            </a:r>
            <a:r>
              <a:rPr lang="en-ID" dirty="0">
                <a:sym typeface="Wingdings" panose="05000000000000000000" pitchFamily="2" charset="2"/>
              </a:rPr>
              <a:t> arti </a:t>
            </a:r>
            <a:r>
              <a:rPr lang="en-ID" dirty="0" err="1">
                <a:sym typeface="Wingdings" panose="05000000000000000000" pitchFamily="2" charset="2"/>
              </a:rPr>
              <a:t>prioritas</a:t>
            </a:r>
            <a:r>
              <a:rPr lang="en-ID" dirty="0">
                <a:sym typeface="Wingdings" panose="05000000000000000000" pitchFamily="2" charset="2"/>
              </a:rPr>
              <a:t> proses </a:t>
            </a:r>
            <a:r>
              <a:rPr lang="en-ID" dirty="0" err="1">
                <a:sym typeface="Wingdings" panose="05000000000000000000" pitchFamily="2" charset="2"/>
              </a:rPr>
              <a:t>atau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lainnya</a:t>
            </a:r>
            <a:r>
              <a:rPr lang="en-ID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ID" dirty="0" err="1">
                <a:sym typeface="Wingdings" panose="05000000000000000000" pitchFamily="2" charset="2"/>
              </a:rPr>
              <a:t>Pemberian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nama</a:t>
            </a:r>
            <a:r>
              <a:rPr lang="en-ID" dirty="0">
                <a:sym typeface="Wingdings" panose="05000000000000000000" pitchFamily="2" charset="2"/>
              </a:rPr>
              <a:t> pada data store yang </a:t>
            </a:r>
            <a:r>
              <a:rPr lang="en-ID" dirty="0" err="1">
                <a:sym typeface="Wingdings" panose="05000000000000000000" pitchFamily="2" charset="2"/>
              </a:rPr>
              <a:t>seharusnya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menggunakan</a:t>
            </a:r>
            <a:r>
              <a:rPr lang="en-ID" dirty="0">
                <a:sym typeface="Wingdings" panose="05000000000000000000" pitchFamily="2" charset="2"/>
              </a:rPr>
              <a:t> kata </a:t>
            </a:r>
            <a:r>
              <a:rPr lang="en-ID" dirty="0" err="1">
                <a:sym typeface="Wingdings" panose="05000000000000000000" pitchFamily="2" charset="2"/>
              </a:rPr>
              <a:t>benda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menjadi</a:t>
            </a:r>
            <a:r>
              <a:rPr lang="en-ID" dirty="0">
                <a:sym typeface="Wingdings" panose="05000000000000000000" pitchFamily="2" charset="2"/>
              </a:rPr>
              <a:t> kata </a:t>
            </a:r>
            <a:r>
              <a:rPr lang="en-ID" dirty="0" err="1">
                <a:sym typeface="Wingdings" panose="05000000000000000000" pitchFamily="2" charset="2"/>
              </a:rPr>
              <a:t>kerja</a:t>
            </a:r>
            <a:r>
              <a:rPr lang="en-ID" dirty="0">
                <a:sym typeface="Wingdings" panose="05000000000000000000" pitchFamily="2" charset="2"/>
              </a:rPr>
              <a:t>  </a:t>
            </a:r>
            <a:r>
              <a:rPr lang="en-ID" dirty="0" err="1">
                <a:sym typeface="Wingdings" panose="05000000000000000000" pitchFamily="2" charset="2"/>
              </a:rPr>
              <a:t>akibatnya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pengguna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bingung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dianggap</a:t>
            </a:r>
            <a:r>
              <a:rPr lang="en-ID" dirty="0">
                <a:sym typeface="Wingdings" panose="05000000000000000000" pitchFamily="2" charset="2"/>
              </a:rPr>
              <a:t> data store </a:t>
            </a:r>
            <a:r>
              <a:rPr lang="en-ID" dirty="0" err="1">
                <a:sym typeface="Wingdings" panose="05000000000000000000" pitchFamily="2" charset="2"/>
              </a:rPr>
              <a:t>merupakan</a:t>
            </a:r>
            <a:r>
              <a:rPr lang="en-ID" dirty="0">
                <a:sym typeface="Wingdings" panose="05000000000000000000" pitchFamily="2" charset="2"/>
              </a:rPr>
              <a:t> proses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F7D0B-9829-4B28-81D8-4CBCD5245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06713-2D59-45DD-A0BC-7F148B55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Penggambaran</a:t>
            </a:r>
            <a:r>
              <a:rPr lang="en-US" dirty="0"/>
              <a:t> DFD yang </a:t>
            </a:r>
            <a:r>
              <a:rPr lang="en-US" dirty="0" err="1"/>
              <a:t>Konsisten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37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menjadi</a:t>
            </a:r>
            <a:r>
              <a:rPr lang="en-US" b="1" dirty="0">
                <a:sym typeface="Wingdings" panose="05000000000000000000" pitchFamily="2" charset="2"/>
              </a:rPr>
              <a:t> terminator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Identifikasi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input dan output yang </a:t>
            </a:r>
            <a:r>
              <a:rPr lang="en-US" dirty="0" err="1">
                <a:sym typeface="Wingdings" panose="05000000000000000000" pitchFamily="2" charset="2"/>
              </a:rPr>
              <a:t>terlibat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dirty="0" err="1">
                <a:sym typeface="Wingdings" panose="05000000000000000000" pitchFamily="2" charset="2"/>
              </a:rPr>
              <a:t>entitas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alur</a:t>
            </a:r>
            <a:r>
              <a:rPr lang="en-US" b="1" dirty="0">
                <a:sym typeface="Wingdings" panose="05000000000000000000" pitchFamily="2" charset="2"/>
              </a:rPr>
              <a:t> data </a:t>
            </a:r>
            <a:r>
              <a:rPr lang="en-US" b="1" dirty="0" err="1">
                <a:sym typeface="Wingdings" panose="05000000000000000000" pitchFamily="2" charset="2"/>
              </a:rPr>
              <a:t>dari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atau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ke</a:t>
            </a:r>
            <a:r>
              <a:rPr lang="en-US" b="1" dirty="0">
                <a:sym typeface="Wingdings" panose="05000000000000000000" pitchFamily="2" charset="2"/>
              </a:rPr>
              <a:t> terminator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ym typeface="Wingdings" panose="05000000000000000000" pitchFamily="2" charset="2"/>
              </a:rPr>
              <a:t>Buat</a:t>
            </a:r>
            <a:r>
              <a:rPr lang="en-US" b="1" dirty="0">
                <a:sym typeface="Wingdings" panose="05000000000000000000" pitchFamily="2" charset="2"/>
              </a:rPr>
              <a:t> diagram </a:t>
            </a:r>
            <a:r>
              <a:rPr lang="en-US" b="1" dirty="0" err="1">
                <a:sym typeface="Wingdings" panose="05000000000000000000" pitchFamily="2" charset="2"/>
              </a:rPr>
              <a:t>konteks</a:t>
            </a:r>
            <a:r>
              <a:rPr lang="en-US" b="1" dirty="0">
                <a:sym typeface="Wingdings" panose="05000000000000000000" pitchFamily="2" charset="2"/>
              </a:rPr>
              <a:t> (</a:t>
            </a:r>
            <a:r>
              <a:rPr lang="en-US" b="1" i="1" dirty="0">
                <a:sym typeface="Wingdings" panose="05000000000000000000" pitchFamily="2" charset="2"/>
              </a:rPr>
              <a:t>context diagram</a:t>
            </a:r>
            <a:r>
              <a:rPr lang="en-US" b="1" dirty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ym typeface="Wingdings" panose="05000000000000000000" pitchFamily="2" charset="2"/>
              </a:rPr>
              <a:t>Gambarlah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bagan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berjenjang</a:t>
            </a:r>
            <a:r>
              <a:rPr lang="en-US" b="1" dirty="0">
                <a:sym typeface="Wingdings" panose="05000000000000000000" pitchFamily="2" charset="2"/>
              </a:rPr>
              <a:t> (hierarchy chart)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mempersiapkan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penggambaran</a:t>
            </a:r>
            <a:r>
              <a:rPr lang="en-US" dirty="0">
                <a:sym typeface="Wingdings" panose="05000000000000000000" pitchFamily="2" charset="2"/>
              </a:rPr>
              <a:t> DFD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level-level </a:t>
            </a:r>
            <a:r>
              <a:rPr lang="en-US" dirty="0" err="1">
                <a:sym typeface="Wingdings" panose="05000000000000000000" pitchFamily="2" charset="2"/>
              </a:rPr>
              <a:t>bawah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lagi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ym typeface="Wingdings" panose="05000000000000000000" pitchFamily="2" charset="2"/>
              </a:rPr>
              <a:t>Buat</a:t>
            </a:r>
            <a:r>
              <a:rPr lang="en-US" b="1" dirty="0">
                <a:sym typeface="Wingdings" panose="05000000000000000000" pitchFamily="2" charset="2"/>
              </a:rPr>
              <a:t> diagram level 0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caranya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mendekomposisi</a:t>
            </a:r>
            <a:r>
              <a:rPr lang="en-US" dirty="0">
                <a:sym typeface="Wingdings" panose="05000000000000000000" pitchFamily="2" charset="2"/>
              </a:rPr>
              <a:t> proses  pada diagram </a:t>
            </a:r>
            <a:r>
              <a:rPr lang="en-US" dirty="0" err="1">
                <a:sym typeface="Wingdings" panose="05000000000000000000" pitchFamily="2" charset="2"/>
              </a:rPr>
              <a:t>konteks</a:t>
            </a:r>
            <a:endParaRPr lang="en-ID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>
                <a:sym typeface="Wingdings" panose="05000000000000000000" pitchFamily="2" charset="2"/>
              </a:rPr>
              <a:t>Buat diagram level Satu, </a:t>
            </a:r>
            <a:r>
              <a:rPr lang="en-ID" b="1" dirty="0" err="1">
                <a:sym typeface="Wingdings" panose="05000000000000000000" pitchFamily="2" charset="2"/>
              </a:rPr>
              <a:t>Dua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Tiga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dst</a:t>
            </a:r>
            <a:r>
              <a:rPr lang="en-ID" b="1" dirty="0">
                <a:sym typeface="Wingdings" panose="05000000000000000000" pitchFamily="2" charset="2"/>
              </a:rPr>
              <a:t>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caranya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mendekomposisi</a:t>
            </a:r>
            <a:r>
              <a:rPr lang="en-US" dirty="0">
                <a:sym typeface="Wingdings" panose="05000000000000000000" pitchFamily="2" charset="2"/>
              </a:rPr>
              <a:t> proses level </a:t>
            </a:r>
            <a:r>
              <a:rPr lang="en-US" dirty="0" err="1">
                <a:sym typeface="Wingdings" panose="05000000000000000000" pitchFamily="2" charset="2"/>
              </a:rPr>
              <a:t>sebelumnya</a:t>
            </a:r>
            <a:r>
              <a:rPr lang="en-US" dirty="0">
                <a:sym typeface="Wingdings" panose="05000000000000000000" pitchFamily="2" charset="2"/>
              </a:rPr>
              <a:t> (level Satu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dekomposisi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proses di level 0, level </a:t>
            </a:r>
            <a:r>
              <a:rPr lang="en-US" dirty="0" err="1">
                <a:sym typeface="Wingdings" panose="05000000000000000000" pitchFamily="2" charset="2"/>
              </a:rPr>
              <a:t>Dua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dekomposisi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proses di level Satu, </a:t>
            </a:r>
            <a:r>
              <a:rPr lang="en-US" dirty="0" err="1">
                <a:sym typeface="Wingdings" panose="05000000000000000000" pitchFamily="2" charset="2"/>
              </a:rPr>
              <a:t>dst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69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D471A-D7DA-4846-B218-FD7709F2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dirty="0">
                <a:effectLst/>
              </a:rPr>
              <a:t>Diagram </a:t>
            </a:r>
            <a:r>
              <a:rPr lang="en-ID" sz="2400" dirty="0" err="1">
                <a:effectLst/>
              </a:rPr>
              <a:t>konteks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memperlihatkan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sistem</a:t>
            </a:r>
            <a:r>
              <a:rPr lang="en-ID" sz="2400" dirty="0">
                <a:effectLst/>
              </a:rPr>
              <a:t> yang </a:t>
            </a:r>
            <a:r>
              <a:rPr lang="en-ID" sz="2400" dirty="0" err="1">
                <a:effectLst/>
              </a:rPr>
              <a:t>dirancang</a:t>
            </a:r>
            <a:r>
              <a:rPr lang="en-ID" sz="2400" dirty="0"/>
              <a:t> </a:t>
            </a:r>
            <a:r>
              <a:rPr lang="en-ID" sz="2400" dirty="0" err="1">
                <a:effectLst/>
              </a:rPr>
              <a:t>secara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keseluruhan</a:t>
            </a:r>
            <a:r>
              <a:rPr lang="en-ID" sz="2400" dirty="0">
                <a:effectLst/>
              </a:rPr>
              <a:t>, </a:t>
            </a:r>
            <a:r>
              <a:rPr lang="en-ID" sz="2400" dirty="0" err="1">
                <a:effectLst/>
              </a:rPr>
              <a:t>semua</a:t>
            </a:r>
            <a:r>
              <a:rPr lang="en-ID" sz="2400" dirty="0">
                <a:effectLst/>
              </a:rPr>
              <a:t> external entity </a:t>
            </a:r>
            <a:r>
              <a:rPr lang="en-ID" sz="2400" dirty="0" err="1">
                <a:effectLst/>
              </a:rPr>
              <a:t>harus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digambarkan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sedemikian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rupa</a:t>
            </a:r>
            <a:r>
              <a:rPr lang="en-ID" sz="2400" dirty="0">
                <a:effectLst/>
              </a:rPr>
              <a:t>, </a:t>
            </a:r>
            <a:r>
              <a:rPr lang="en-ID" sz="2400" dirty="0" err="1">
                <a:effectLst/>
              </a:rPr>
              <a:t>sehingga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terlihat</a:t>
            </a:r>
            <a:r>
              <a:rPr lang="en-ID" sz="2400" dirty="0">
                <a:effectLst/>
              </a:rPr>
              <a:t> data yang </a:t>
            </a:r>
            <a:r>
              <a:rPr lang="en-ID" sz="2400" dirty="0" err="1">
                <a:effectLst/>
              </a:rPr>
              <a:t>mengalir</a:t>
            </a:r>
            <a:r>
              <a:rPr lang="en-ID" sz="2400" dirty="0">
                <a:effectLst/>
              </a:rPr>
              <a:t> pada input-proses-output.</a:t>
            </a:r>
          </a:p>
          <a:p>
            <a:r>
              <a:rPr lang="en-ID" sz="2400" dirty="0">
                <a:effectLst/>
              </a:rPr>
              <a:t>Diagram </a:t>
            </a:r>
            <a:r>
              <a:rPr lang="en-ID" sz="2400" dirty="0" err="1">
                <a:effectLst/>
              </a:rPr>
              <a:t>ini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adalah</a:t>
            </a:r>
            <a:r>
              <a:rPr lang="en-ID" sz="2400" dirty="0">
                <a:effectLst/>
              </a:rPr>
              <a:t> diagram level </a:t>
            </a:r>
            <a:r>
              <a:rPr lang="en-ID" sz="2400" dirty="0" err="1">
                <a:effectLst/>
              </a:rPr>
              <a:t>tertinggi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dari</a:t>
            </a:r>
            <a:r>
              <a:rPr lang="en-ID" sz="2400" dirty="0">
                <a:effectLst/>
              </a:rPr>
              <a:t> DFD yang </a:t>
            </a:r>
            <a:r>
              <a:rPr lang="en-ID" sz="2400" dirty="0" err="1">
                <a:effectLst/>
              </a:rPr>
              <a:t>menggambarkan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hubungan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sistem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dengan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lingkungan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luarnya</a:t>
            </a:r>
            <a:r>
              <a:rPr lang="en-ID" sz="2400" dirty="0">
                <a:effectLst/>
              </a:rPr>
              <a:t>. </a:t>
            </a:r>
          </a:p>
          <a:p>
            <a:r>
              <a:rPr lang="en-ID" sz="2400" dirty="0"/>
              <a:t>Diagram </a:t>
            </a:r>
            <a:r>
              <a:rPr lang="en-ID" sz="2400" dirty="0" err="1"/>
              <a:t>Konteks</a:t>
            </a:r>
            <a:r>
              <a:rPr lang="en-ID" sz="2400" dirty="0"/>
              <a:t> :</a:t>
            </a:r>
          </a:p>
          <a:p>
            <a:pPr lvl="1"/>
            <a:r>
              <a:rPr lang="en-ID" sz="2000" dirty="0" err="1">
                <a:effectLst/>
              </a:rPr>
              <a:t>Terdiri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dari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satu</a:t>
            </a:r>
            <a:r>
              <a:rPr lang="en-ID" sz="2000" dirty="0">
                <a:effectLst/>
              </a:rPr>
              <a:t> proses </a:t>
            </a:r>
            <a:r>
              <a:rPr lang="en-ID" sz="2000" dirty="0" err="1">
                <a:effectLst/>
              </a:rPr>
              <a:t>saja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tidak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boleh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lebih</a:t>
            </a:r>
            <a:endParaRPr lang="en-ID" sz="2000" dirty="0">
              <a:effectLst/>
            </a:endParaRPr>
          </a:p>
          <a:p>
            <a:pPr lvl="1"/>
            <a:r>
              <a:rPr lang="en-ID" sz="2000" dirty="0" err="1"/>
              <a:t>T</a:t>
            </a:r>
            <a:r>
              <a:rPr lang="en-ID" sz="2000" dirty="0" err="1">
                <a:effectLst/>
              </a:rPr>
              <a:t>idak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digambarkan</a:t>
            </a:r>
            <a:r>
              <a:rPr lang="en-ID" sz="2000" dirty="0">
                <a:effectLst/>
              </a:rPr>
              <a:t> data store</a:t>
            </a:r>
          </a:p>
          <a:p>
            <a:pPr lvl="1"/>
            <a:r>
              <a:rPr lang="en-ID" sz="2000" dirty="0">
                <a:effectLst/>
              </a:rPr>
              <a:t>Proses </a:t>
            </a:r>
            <a:r>
              <a:rPr lang="en-ID" sz="2000" dirty="0" err="1">
                <a:effectLst/>
              </a:rPr>
              <a:t>beri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nomor</a:t>
            </a:r>
            <a:r>
              <a:rPr lang="en-ID" sz="2000" dirty="0">
                <a:effectLst/>
              </a:rPr>
              <a:t> 0</a:t>
            </a:r>
          </a:p>
          <a:p>
            <a:r>
              <a:rPr lang="en-ID" sz="2400" dirty="0" err="1">
                <a:effectLst/>
              </a:rPr>
              <a:t>Caranya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Membuat</a:t>
            </a:r>
            <a:r>
              <a:rPr lang="en-ID" sz="2400" dirty="0">
                <a:effectLst/>
              </a:rPr>
              <a:t> Diagram </a:t>
            </a:r>
            <a:r>
              <a:rPr lang="en-ID" sz="2400" dirty="0" err="1">
                <a:effectLst/>
              </a:rPr>
              <a:t>Konteks</a:t>
            </a:r>
            <a:r>
              <a:rPr lang="en-ID" sz="2400" dirty="0">
                <a:effectLst/>
              </a:rPr>
              <a:t>:</a:t>
            </a:r>
          </a:p>
          <a:p>
            <a:pPr lvl="1"/>
            <a:r>
              <a:rPr lang="en-ID" sz="2000" dirty="0" err="1">
                <a:effectLst/>
              </a:rPr>
              <a:t>Tentukan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nama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sistemnya</a:t>
            </a:r>
            <a:r>
              <a:rPr lang="en-ID" sz="2000" dirty="0">
                <a:effectLst/>
              </a:rPr>
              <a:t>.</a:t>
            </a:r>
          </a:p>
          <a:p>
            <a:pPr lvl="1"/>
            <a:r>
              <a:rPr lang="en-ID" sz="2000" dirty="0" err="1">
                <a:effectLst/>
              </a:rPr>
              <a:t>Tentukan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batasan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sistemnya</a:t>
            </a:r>
            <a:r>
              <a:rPr lang="en-ID" sz="2000" dirty="0">
                <a:effectLst/>
              </a:rPr>
              <a:t>.</a:t>
            </a:r>
          </a:p>
          <a:p>
            <a:pPr lvl="1"/>
            <a:r>
              <a:rPr lang="en-ID" sz="2000" dirty="0" err="1">
                <a:effectLst/>
              </a:rPr>
              <a:t>Tentukan</a:t>
            </a:r>
            <a:r>
              <a:rPr lang="en-ID" sz="2000" dirty="0">
                <a:effectLst/>
              </a:rPr>
              <a:t> terminator </a:t>
            </a:r>
            <a:r>
              <a:rPr lang="en-ID" sz="2000" dirty="0" err="1">
                <a:effectLst/>
              </a:rPr>
              <a:t>apa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saja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ada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dalam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sistem</a:t>
            </a:r>
            <a:r>
              <a:rPr lang="en-ID" sz="2000" dirty="0">
                <a:effectLst/>
              </a:rPr>
              <a:t>.</a:t>
            </a:r>
          </a:p>
          <a:p>
            <a:pPr lvl="1"/>
            <a:r>
              <a:rPr lang="en-ID" sz="2000" dirty="0" err="1">
                <a:effectLst/>
              </a:rPr>
              <a:t>Tentukan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apa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diterima</a:t>
            </a:r>
            <a:r>
              <a:rPr lang="en-ID" sz="2000" dirty="0">
                <a:effectLst/>
              </a:rPr>
              <a:t>/</a:t>
            </a:r>
            <a:r>
              <a:rPr lang="en-ID" sz="2000" dirty="0" err="1">
                <a:effectLst/>
              </a:rPr>
              <a:t>diberikan</a:t>
            </a:r>
            <a:r>
              <a:rPr lang="en-ID" sz="2000" dirty="0">
                <a:effectLst/>
              </a:rPr>
              <a:t> terminator </a:t>
            </a:r>
            <a:r>
              <a:rPr lang="en-ID" sz="2000" dirty="0" err="1">
                <a:effectLst/>
              </a:rPr>
              <a:t>dari</a:t>
            </a:r>
            <a:r>
              <a:rPr lang="en-ID" sz="2000" dirty="0">
                <a:effectLst/>
              </a:rPr>
              <a:t>/</a:t>
            </a:r>
            <a:r>
              <a:rPr lang="en-ID" sz="2000" dirty="0" err="1">
                <a:effectLst/>
              </a:rPr>
              <a:t>ke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sistem</a:t>
            </a:r>
            <a:r>
              <a:rPr lang="en-ID" sz="2000" dirty="0">
                <a:effectLst/>
              </a:rPr>
              <a:t>.</a:t>
            </a:r>
          </a:p>
          <a:p>
            <a:pPr lvl="1"/>
            <a:r>
              <a:rPr lang="en-ID" sz="2000" dirty="0" err="1">
                <a:effectLst/>
              </a:rPr>
              <a:t>Gambarkan</a:t>
            </a:r>
            <a:r>
              <a:rPr lang="en-ID" sz="2000" dirty="0">
                <a:effectLst/>
              </a:rPr>
              <a:t> diagram </a:t>
            </a:r>
            <a:r>
              <a:rPr lang="en-ID" sz="2000" dirty="0" err="1">
                <a:effectLst/>
              </a:rPr>
              <a:t>konteks</a:t>
            </a:r>
            <a:r>
              <a:rPr lang="en-ID" sz="2000" dirty="0">
                <a:effectLst/>
              </a:rPr>
              <a:t>.</a:t>
            </a:r>
            <a:endParaRPr lang="en-ID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EE9DF-518F-452C-8A4F-A3DD55178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8D0BE-388D-4348-A6BD-AA4554E3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Konteks</a:t>
            </a:r>
            <a:r>
              <a:rPr lang="en-US" dirty="0"/>
              <a:t> (</a:t>
            </a:r>
            <a:r>
              <a:rPr lang="en-US" i="1" dirty="0"/>
              <a:t>Context </a:t>
            </a:r>
            <a:r>
              <a:rPr lang="en-US" i="1" dirty="0">
                <a:sym typeface="Wingdings" panose="05000000000000000000" pitchFamily="2" charset="2"/>
              </a:rPr>
              <a:t>Diagram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76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BBEB3-CD69-47EC-A61E-8ED0714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dikiriman</a:t>
            </a:r>
            <a:r>
              <a:rPr lang="en-US" dirty="0"/>
              <a:t> </a:t>
            </a:r>
            <a:r>
              <a:rPr lang="en-US" b="1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Personalia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Personalia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Dari data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dikelolah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Direktur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706EB-33F8-4285-8729-B901A4FB8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39EE0-1DF4-4FAA-9075-639949D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Kepegawaian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47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/</a:t>
            </a:r>
            <a:r>
              <a:rPr lang="en-US" dirty="0">
                <a:sym typeface="Wingdings" panose="05000000000000000000" pitchFamily="2" charset="2"/>
              </a:rPr>
              <a:t>terminator :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/>
              <a:t>Pegawai</a:t>
            </a:r>
            <a:r>
              <a:rPr lang="en-US" dirty="0"/>
              <a:t>, </a:t>
            </a:r>
            <a:r>
              <a:rPr lang="en-US" b="1" dirty="0" err="1"/>
              <a:t>Direktur</a:t>
            </a:r>
            <a:r>
              <a:rPr lang="en-US" b="1" dirty="0"/>
              <a:t>, </a:t>
            </a:r>
            <a:r>
              <a:rPr lang="en-US" b="1" dirty="0" err="1"/>
              <a:t>Personalia</a:t>
            </a:r>
            <a:r>
              <a:rPr lang="en-US" b="1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Identifikasi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input dan output yang </a:t>
            </a:r>
            <a:r>
              <a:rPr lang="en-US" dirty="0" err="1">
                <a:sym typeface="Wingdings" panose="05000000000000000000" pitchFamily="2" charset="2"/>
              </a:rPr>
              <a:t>terlibat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dirty="0" err="1">
                <a:sym typeface="Wingdings" panose="05000000000000000000" pitchFamily="2" charset="2"/>
              </a:rPr>
              <a:t>entitas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 err="1"/>
              <a:t>Pegawai</a:t>
            </a:r>
            <a:r>
              <a:rPr lang="en-US" sz="2800" dirty="0"/>
              <a:t> : Input = Data </a:t>
            </a:r>
            <a:r>
              <a:rPr lang="en-US" sz="2800" dirty="0" err="1"/>
              <a:t>karyawan</a:t>
            </a:r>
            <a:r>
              <a:rPr lang="en-US" sz="2800" dirty="0"/>
              <a:t>, Output = slip </a:t>
            </a:r>
            <a:r>
              <a:rPr lang="en-US" sz="2800" dirty="0" err="1"/>
              <a:t>gaji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 err="1"/>
              <a:t>Direktur</a:t>
            </a:r>
            <a:r>
              <a:rPr lang="en-US" sz="2800" dirty="0"/>
              <a:t> : Input = Data </a:t>
            </a:r>
            <a:r>
              <a:rPr lang="en-US" sz="2800" dirty="0" err="1"/>
              <a:t>jabatan</a:t>
            </a:r>
            <a:r>
              <a:rPr lang="en-US" sz="2800" dirty="0"/>
              <a:t>, </a:t>
            </a:r>
            <a:r>
              <a:rPr lang="en-US" sz="2800" dirty="0" err="1"/>
              <a:t>Upah</a:t>
            </a:r>
            <a:r>
              <a:rPr lang="en-US" sz="2800" dirty="0"/>
              <a:t> </a:t>
            </a:r>
            <a:r>
              <a:rPr lang="en-US" sz="2800" dirty="0" err="1"/>
              <a:t>perjam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upah</a:t>
            </a:r>
            <a:r>
              <a:rPr lang="en-US" sz="2800" dirty="0"/>
              <a:t> </a:t>
            </a:r>
            <a:r>
              <a:rPr lang="en-US" sz="2800" dirty="0" err="1"/>
              <a:t>lembur</a:t>
            </a:r>
            <a:r>
              <a:rPr lang="en-US" sz="2800" dirty="0"/>
              <a:t>, Output =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gaji</a:t>
            </a:r>
            <a:r>
              <a:rPr lang="en-US" sz="2800" dirty="0"/>
              <a:t> </a:t>
            </a:r>
            <a:r>
              <a:rPr lang="en-US" sz="2800" dirty="0" err="1"/>
              <a:t>karyawan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data </a:t>
            </a:r>
            <a:r>
              <a:rPr lang="en-US" sz="2800" dirty="0" err="1"/>
              <a:t>karyawan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 err="1"/>
              <a:t>Personalia</a:t>
            </a:r>
            <a:r>
              <a:rPr lang="en-US" sz="2800" dirty="0"/>
              <a:t> : Input = </a:t>
            </a:r>
            <a:r>
              <a:rPr lang="en-US" sz="2800" dirty="0" err="1"/>
              <a:t>Rekap</a:t>
            </a:r>
            <a:r>
              <a:rPr lang="en-US" sz="2800" dirty="0"/>
              <a:t> data </a:t>
            </a:r>
            <a:r>
              <a:rPr lang="en-US" sz="2800" dirty="0" err="1"/>
              <a:t>absensi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rekap</a:t>
            </a:r>
            <a:r>
              <a:rPr lang="en-US" sz="2800" dirty="0"/>
              <a:t> data </a:t>
            </a:r>
            <a:r>
              <a:rPr lang="en-US" sz="2800" dirty="0" err="1"/>
              <a:t>lembur</a:t>
            </a:r>
            <a:r>
              <a:rPr lang="en-US" sz="2800" dirty="0"/>
              <a:t>, Output= </a:t>
            </a:r>
            <a:r>
              <a:rPr lang="en-US" sz="2800" dirty="0" err="1"/>
              <a:t>laporan</a:t>
            </a:r>
            <a:r>
              <a:rPr lang="en-US" sz="2800" dirty="0"/>
              <a:t> data </a:t>
            </a:r>
            <a:r>
              <a:rPr lang="en-US" sz="2800" dirty="0" err="1"/>
              <a:t>karyawan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534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diagram </a:t>
            </a:r>
            <a:r>
              <a:rPr lang="en-US" dirty="0" err="1">
                <a:sym typeface="Wingdings" panose="05000000000000000000" pitchFamily="2" charset="2"/>
              </a:rPr>
              <a:t>konteks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context diagram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pic>
        <p:nvPicPr>
          <p:cNvPr id="1026" name="Picture 2" descr="www.waskh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7" y="1696591"/>
            <a:ext cx="8099783" cy="45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4915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Sebenarnya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DFD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diperlukan</a:t>
            </a:r>
            <a:r>
              <a:rPr lang="en-US" i="1" dirty="0"/>
              <a:t> </a:t>
            </a:r>
            <a:r>
              <a:rPr lang="en-US" i="1" dirty="0" err="1"/>
              <a:t>warna</a:t>
            </a:r>
            <a:r>
              <a:rPr lang="en-US" i="1" dirty="0"/>
              <a:t>,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mempermudah</a:t>
            </a:r>
            <a:r>
              <a:rPr lang="en-US" i="1" dirty="0"/>
              <a:t> </a:t>
            </a:r>
            <a:r>
              <a:rPr lang="en-US" i="1" dirty="0" err="1"/>
              <a:t>pembahasan</a:t>
            </a:r>
            <a:r>
              <a:rPr lang="en-US" i="1" dirty="0"/>
              <a:t>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diberikan</a:t>
            </a:r>
            <a:r>
              <a:rPr lang="en-US" i="1" dirty="0"/>
              <a:t> </a:t>
            </a:r>
            <a:r>
              <a:rPr lang="en-US" i="1" dirty="0" err="1"/>
              <a:t>warna</a:t>
            </a:r>
            <a:r>
              <a:rPr lang="en-US" i="1" dirty="0"/>
              <a:t> </a:t>
            </a:r>
            <a:r>
              <a:rPr lang="en-US" b="1" i="1" dirty="0" err="1"/>
              <a:t>merah</a:t>
            </a:r>
            <a:r>
              <a:rPr lang="en-US" i="1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Pegawai</a:t>
            </a:r>
            <a:r>
              <a:rPr lang="en-US" i="1" dirty="0"/>
              <a:t>), </a:t>
            </a:r>
            <a:r>
              <a:rPr lang="en-US" b="1" i="1" dirty="0" err="1"/>
              <a:t>hijau</a:t>
            </a:r>
            <a:r>
              <a:rPr lang="en-US" i="1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Direktur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 </a:t>
            </a:r>
            <a:r>
              <a:rPr lang="en-US" b="1" i="1" dirty="0" err="1"/>
              <a:t>kuning</a:t>
            </a:r>
            <a:r>
              <a:rPr lang="en-US" i="1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Personalia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06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berjenjang</a:t>
            </a:r>
            <a:r>
              <a:rPr lang="en-US" dirty="0">
                <a:sym typeface="Wingdings" panose="05000000000000000000" pitchFamily="2" charset="2"/>
              </a:rPr>
              <a:t> (hierarchy chart)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ww.waskh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82" y="1687446"/>
            <a:ext cx="8228572" cy="45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diagram level 1</a:t>
            </a:r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pic>
        <p:nvPicPr>
          <p:cNvPr id="3074" name="Picture 2" descr="www.waskh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639"/>
            <a:ext cx="8666455" cy="480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09147" y="329922"/>
            <a:ext cx="338285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 </a:t>
            </a:r>
            <a:r>
              <a:rPr lang="en-US" i="1" dirty="0"/>
              <a:t>input data </a:t>
            </a:r>
            <a:r>
              <a:rPr lang="en-US" i="1" dirty="0" err="1"/>
              <a:t>karyawan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b="1" dirty="0"/>
              <a:t>1.pencatatan data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input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b="1" dirty="0"/>
              <a:t>3.pembuatan </a:t>
            </a:r>
            <a:r>
              <a:rPr lang="en-US" b="1" dirty="0" err="1"/>
              <a:t>laporan</a:t>
            </a:r>
            <a:r>
              <a:rPr lang="en-US" dirty="0"/>
              <a:t> 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b="1" dirty="0" err="1"/>
              <a:t>Direktur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 err="1"/>
              <a:t>Personalia</a:t>
            </a:r>
            <a:r>
              <a:rPr lang="en-US" dirty="0"/>
              <a:t>.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b="1" dirty="0"/>
              <a:t>2.Perhitungan </a:t>
            </a:r>
            <a:r>
              <a:rPr lang="en-US" b="1" dirty="0" err="1"/>
              <a:t>gaji</a:t>
            </a:r>
            <a:r>
              <a:rPr lang="en-US" b="1" dirty="0"/>
              <a:t> </a:t>
            </a:r>
            <a:r>
              <a:rPr lang="en-US" b="1" dirty="0" err="1"/>
              <a:t>karyawan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output </a:t>
            </a:r>
            <a:r>
              <a:rPr lang="en-US" b="1" dirty="0" err="1"/>
              <a:t>Karyawan</a:t>
            </a:r>
            <a:r>
              <a:rPr lang="en-US" dirty="0"/>
              <a:t>. </a:t>
            </a:r>
          </a:p>
          <a:p>
            <a:r>
              <a:rPr lang="en-US" dirty="0" err="1"/>
              <a:t>Alur</a:t>
            </a:r>
            <a:r>
              <a:rPr lang="en-US" dirty="0"/>
              <a:t> data </a:t>
            </a:r>
            <a:r>
              <a:rPr lang="en-US" b="1" dirty="0" err="1"/>
              <a:t>Direktur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 err="1"/>
              <a:t>Personalia</a:t>
            </a:r>
            <a:r>
              <a:rPr lang="en-US" dirty="0"/>
              <a:t> </a:t>
            </a:r>
          </a:p>
          <a:p>
            <a:r>
              <a:rPr lang="en-US" dirty="0" err="1"/>
              <a:t>untuk</a:t>
            </a:r>
            <a:r>
              <a:rPr lang="en-US" dirty="0"/>
              <a:t> DFD level 1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DFD level 1 </a:t>
            </a:r>
            <a:r>
              <a:rPr lang="en-US" dirty="0" err="1"/>
              <a:t>Pegawai</a:t>
            </a:r>
            <a:r>
              <a:rPr lang="en-US" dirty="0"/>
              <a:t>,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parah</a:t>
            </a:r>
            <a:r>
              <a:rPr lang="en-US" dirty="0"/>
              <a:t> yang di </a:t>
            </a:r>
            <a:r>
              <a:rPr lang="en-US" dirty="0" err="1"/>
              <a:t>sajikan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41679" y="2331076"/>
            <a:ext cx="1184856" cy="399245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01651" y="4389550"/>
            <a:ext cx="1184856" cy="399245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65301" y="3162331"/>
            <a:ext cx="1184856" cy="399245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28163" y="3346928"/>
            <a:ext cx="1184856" cy="5940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53306" y="3835981"/>
            <a:ext cx="777026" cy="399245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 txBox="1">
            <a:spLocks noGrp="1"/>
          </p:cNvSpPr>
          <p:nvPr>
            <p:ph type="title"/>
          </p:nvPr>
        </p:nvSpPr>
        <p:spPr>
          <a:xfrm>
            <a:off x="951000" y="463345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latin typeface="Showcard Gothic" pitchFamily="82" charset="0"/>
              </a:rPr>
              <a:t>Bahan Kajian</a:t>
            </a:r>
            <a:endParaRPr dirty="0"/>
          </a:p>
        </p:txBody>
      </p:sp>
      <p:sp>
        <p:nvSpPr>
          <p:cNvPr id="622" name="Google Shape;622;p34"/>
          <p:cNvSpPr txBox="1">
            <a:spLocks noGrp="1"/>
          </p:cNvSpPr>
          <p:nvPr>
            <p:ph type="subTitle" idx="1"/>
          </p:nvPr>
        </p:nvSpPr>
        <p:spPr>
          <a:xfrm>
            <a:off x="2336799" y="1600200"/>
            <a:ext cx="3566695" cy="10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543439"/>
              </a:buClr>
              <a:buSzPts val="1100"/>
            </a:pPr>
            <a:r>
              <a:rPr lang="pt-BR" sz="2667" dirty="0">
                <a:latin typeface="Arial Rounded MT Bold" pitchFamily="34" charset="0"/>
              </a:rPr>
              <a:t>Pembuatan Data Flow Diagram (DFD)</a:t>
            </a:r>
            <a:endParaRPr lang="en-US" sz="2667" dirty="0">
              <a:latin typeface="Arial Rounded MT Bold" pitchFamily="34" charset="0"/>
            </a:endParaRPr>
          </a:p>
        </p:txBody>
      </p:sp>
      <p:sp>
        <p:nvSpPr>
          <p:cNvPr id="623" name="Google Shape;623;p34"/>
          <p:cNvSpPr txBox="1">
            <a:spLocks noGrp="1"/>
          </p:cNvSpPr>
          <p:nvPr>
            <p:ph type="title" idx="2"/>
          </p:nvPr>
        </p:nvSpPr>
        <p:spPr>
          <a:xfrm>
            <a:off x="1361817" y="1611589"/>
            <a:ext cx="1010000" cy="12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625" name="Google Shape;625;p34"/>
          <p:cNvSpPr txBox="1">
            <a:spLocks noGrp="1"/>
          </p:cNvSpPr>
          <p:nvPr>
            <p:ph type="subTitle" idx="4"/>
          </p:nvPr>
        </p:nvSpPr>
        <p:spPr>
          <a:xfrm>
            <a:off x="2371817" y="3555747"/>
            <a:ext cx="3344000" cy="10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543439"/>
              </a:buClr>
              <a:buSzPts val="1100"/>
            </a:pPr>
            <a:r>
              <a:rPr lang="pt-BR" sz="2667" dirty="0">
                <a:latin typeface="Arial Rounded MT Bold" pitchFamily="34" charset="0"/>
              </a:rPr>
              <a:t>Software untuk merancang DFD </a:t>
            </a:r>
            <a:endParaRPr lang="en-US" sz="2667" kern="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marL="0" indent="0">
              <a:buClr>
                <a:srgbClr val="543439"/>
              </a:buClr>
              <a:buSzPts val="1100"/>
            </a:pPr>
            <a:endParaRPr lang="en-US" sz="2667" dirty="0">
              <a:latin typeface="Arial Rounded MT Bold" pitchFamily="34" charset="0"/>
            </a:endParaRPr>
          </a:p>
        </p:txBody>
      </p:sp>
      <p:sp>
        <p:nvSpPr>
          <p:cNvPr id="626" name="Google Shape;626;p34"/>
          <p:cNvSpPr txBox="1">
            <a:spLocks noGrp="1"/>
          </p:cNvSpPr>
          <p:nvPr>
            <p:ph type="title" idx="5"/>
          </p:nvPr>
        </p:nvSpPr>
        <p:spPr>
          <a:xfrm>
            <a:off x="1362534" y="3567136"/>
            <a:ext cx="1010000" cy="12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9" name="Google Shape;625;p34">
            <a:extLst>
              <a:ext uri="{FF2B5EF4-FFF2-40B4-BE49-F238E27FC236}">
                <a16:creationId xmlns:a16="http://schemas.microsoft.com/office/drawing/2014/main" id="{9A3B7CB8-BF90-468B-B4BC-BB9EBF0E5B2B}"/>
              </a:ext>
            </a:extLst>
          </p:cNvPr>
          <p:cNvSpPr txBox="1">
            <a:spLocks/>
          </p:cNvSpPr>
          <p:nvPr/>
        </p:nvSpPr>
        <p:spPr>
          <a:xfrm>
            <a:off x="7297791" y="1600200"/>
            <a:ext cx="3344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32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Oswald Regular"/>
              <a:buNone/>
              <a:defRPr sz="1867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buClr>
                <a:srgbClr val="543439"/>
              </a:buClr>
              <a:buSzPts val="1100"/>
            </a:pPr>
            <a:endParaRPr lang="en-US" sz="2667" kern="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6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BBEB3-CD69-47EC-A61E-8ED0714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>
                <a:solidFill>
                  <a:srgbClr val="1500B1"/>
                </a:solidFill>
              </a:rPr>
              <a:t>Bagian Tata Usaha(TU)/</a:t>
            </a:r>
            <a:r>
              <a:rPr lang="en-ID" b="1" dirty="0" err="1">
                <a:solidFill>
                  <a:srgbClr val="1500B1"/>
                </a:solidFill>
              </a:rPr>
              <a:t>Panitia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b="1" dirty="0" err="1">
                <a:solidFill>
                  <a:srgbClr val="1500B1"/>
                </a:solidFill>
              </a:rPr>
              <a:t>Pendaftaran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dirty="0" err="1"/>
              <a:t>memberikan</a:t>
            </a:r>
            <a:r>
              <a:rPr lang="en-ID" dirty="0"/>
              <a:t>  </a:t>
            </a:r>
            <a:r>
              <a:rPr lang="en-ID" dirty="0" err="1"/>
              <a:t>blanko</a:t>
            </a:r>
            <a:r>
              <a:rPr lang="en-ID" dirty="0"/>
              <a:t> 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mendaftarkan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calon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.</a:t>
            </a:r>
          </a:p>
          <a:p>
            <a:r>
              <a:rPr lang="en-ID" b="1" dirty="0">
                <a:solidFill>
                  <a:srgbClr val="1500B1"/>
                </a:solidFill>
              </a:rPr>
              <a:t>Calon </a:t>
            </a:r>
            <a:r>
              <a:rPr lang="en-ID" b="1" dirty="0" err="1">
                <a:solidFill>
                  <a:srgbClr val="1500B1"/>
                </a:solidFill>
              </a:rPr>
              <a:t>siswa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blanko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blanko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TU,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pendataan</a:t>
            </a:r>
            <a:r>
              <a:rPr lang="en-ID" dirty="0"/>
              <a:t> dan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calon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dan </a:t>
            </a:r>
            <a:r>
              <a:rPr lang="en-ID" dirty="0" err="1"/>
              <a:t>dibuatkan</a:t>
            </a:r>
            <a:r>
              <a:rPr lang="en-ID" dirty="0"/>
              <a:t> </a:t>
            </a:r>
            <a:r>
              <a:rPr lang="en-ID" dirty="0" err="1"/>
              <a:t>pengumuman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.</a:t>
            </a:r>
          </a:p>
          <a:p>
            <a:r>
              <a:rPr lang="en-ID" dirty="0"/>
              <a:t>Dari proses daftar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daftar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daftar </a:t>
            </a:r>
            <a:r>
              <a:rPr lang="en-ID" dirty="0" err="1"/>
              <a:t>ulang</a:t>
            </a:r>
            <a:r>
              <a:rPr lang="en-ID" dirty="0"/>
              <a:t> dan  daftar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mengundurkan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.</a:t>
            </a:r>
          </a:p>
          <a:p>
            <a:r>
              <a:rPr lang="en-ID" dirty="0" err="1"/>
              <a:t>Dibuatkan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daftar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diterima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b="1" dirty="0" err="1">
                <a:solidFill>
                  <a:srgbClr val="1500B1"/>
                </a:solidFill>
              </a:rPr>
              <a:t>kepala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b="1" dirty="0" err="1">
                <a:solidFill>
                  <a:srgbClr val="1500B1"/>
                </a:solidFill>
              </a:rPr>
              <a:t>sekolah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pengesahan</a:t>
            </a:r>
            <a:r>
              <a:rPr lang="en-ID" dirty="0"/>
              <a:t>.</a:t>
            </a:r>
          </a:p>
          <a:p>
            <a:r>
              <a:rPr lang="en-ID" dirty="0"/>
              <a:t>Lalu </a:t>
            </a:r>
            <a:r>
              <a:rPr lang="en-ID" dirty="0" err="1"/>
              <a:t>diserahkan</a:t>
            </a:r>
            <a:r>
              <a:rPr lang="en-ID" dirty="0"/>
              <a:t> Kembali </a:t>
            </a:r>
            <a:r>
              <a:rPr lang="en-ID" dirty="0" err="1"/>
              <a:t>kepada</a:t>
            </a:r>
            <a:r>
              <a:rPr lang="en-ID" dirty="0"/>
              <a:t> TU dan 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oleh TU yang 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 </a:t>
            </a:r>
            <a:r>
              <a:rPr lang="en-ID" dirty="0" err="1"/>
              <a:t>pengesahan</a:t>
            </a:r>
            <a:r>
              <a:rPr lang="en-ID" dirty="0"/>
              <a:t>  oleh </a:t>
            </a: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dan </a:t>
            </a:r>
            <a:r>
              <a:rPr lang="en-ID" dirty="0" err="1"/>
              <a:t>diserahkan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TU. </a:t>
            </a:r>
          </a:p>
          <a:p>
            <a:r>
              <a:rPr lang="en-ID" dirty="0"/>
              <a:t>Hasil </a:t>
            </a:r>
            <a:r>
              <a:rPr lang="en-ID" dirty="0" err="1"/>
              <a:t>ini</a:t>
            </a:r>
            <a:r>
              <a:rPr lang="en-ID" dirty="0"/>
              <a:t> 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rangkap</a:t>
            </a:r>
            <a:r>
              <a:rPr lang="en-ID" dirty="0"/>
              <a:t> </a:t>
            </a:r>
            <a:r>
              <a:rPr lang="en-ID" dirty="0" err="1"/>
              <a:t>diarsipkan</a:t>
            </a:r>
            <a:r>
              <a:rPr lang="en-ID" dirty="0"/>
              <a:t> oleh TU dan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rangkap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b="1" dirty="0" err="1">
                <a:solidFill>
                  <a:srgbClr val="1500B1"/>
                </a:solidFill>
              </a:rPr>
              <a:t>wali</a:t>
            </a:r>
            <a:r>
              <a:rPr lang="en-ID" b="1" dirty="0">
                <a:solidFill>
                  <a:srgbClr val="1500B1"/>
                </a:solidFill>
              </a:rPr>
              <a:t> </a:t>
            </a:r>
            <a:r>
              <a:rPr lang="en-ID" b="1" dirty="0" err="1">
                <a:solidFill>
                  <a:srgbClr val="1500B1"/>
                </a:solidFill>
              </a:rPr>
              <a:t>kelas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706EB-33F8-4285-8729-B901A4FB8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39EE0-1DF4-4FAA-9075-639949D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20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/</a:t>
            </a:r>
            <a:r>
              <a:rPr lang="en-US" dirty="0">
                <a:sym typeface="Wingdings" panose="05000000000000000000" pitchFamily="2" charset="2"/>
              </a:rPr>
              <a:t>terminator :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TU/</a:t>
            </a:r>
            <a:r>
              <a:rPr lang="en-ID" dirty="0" err="1">
                <a:effectLst/>
                <a:latin typeface="Arial" panose="020B0604020202020204" pitchFamily="34" charset="0"/>
              </a:rPr>
              <a:t>Panitia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Pendaftaran,Siswa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Wali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Kelas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Kepala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Sekolah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Identifikasi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input dan output yang </a:t>
            </a:r>
            <a:r>
              <a:rPr lang="en-US" dirty="0" err="1">
                <a:sym typeface="Wingdings" panose="05000000000000000000" pitchFamily="2" charset="2"/>
              </a:rPr>
              <a:t>terlibat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dirty="0" err="1">
                <a:sym typeface="Wingdings" panose="05000000000000000000" pitchFamily="2" charset="2"/>
              </a:rPr>
              <a:t>entitas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dirty="0">
                <a:effectLst/>
                <a:latin typeface="Arial" panose="020B0604020202020204" pitchFamily="34" charset="0"/>
              </a:rPr>
              <a:t>TU/</a:t>
            </a:r>
            <a:r>
              <a:rPr lang="en-ID" dirty="0" err="1">
                <a:effectLst/>
                <a:latin typeface="Arial" panose="020B0604020202020204" pitchFamily="34" charset="0"/>
              </a:rPr>
              <a:t>Panitia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Pendaftaran</a:t>
            </a:r>
            <a:r>
              <a:rPr lang="en-ID" dirty="0">
                <a:effectLst/>
                <a:latin typeface="Arial" panose="020B0604020202020204" pitchFamily="34" charset="0"/>
              </a:rPr>
              <a:t>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memberikan</a:t>
            </a:r>
            <a:r>
              <a:rPr lang="en-ID" dirty="0">
                <a:effectLst/>
                <a:latin typeface="Arial" panose="020B0604020202020204" pitchFamily="34" charset="0"/>
              </a:rPr>
              <a:t> input : Data </a:t>
            </a:r>
            <a:r>
              <a:rPr lang="en-ID" dirty="0" err="1">
                <a:latin typeface="Arial" panose="020B0604020202020204" pitchFamily="34" charset="0"/>
              </a:rPr>
              <a:t>Pendaftar</a:t>
            </a:r>
            <a:r>
              <a:rPr lang="en-ID" dirty="0">
                <a:effectLst/>
                <a:latin typeface="Arial" panose="020B0604020202020204" pitchFamily="34" charset="0"/>
              </a:rPr>
              <a:t>, Data </a:t>
            </a:r>
            <a:r>
              <a:rPr lang="en-ID" dirty="0" err="1">
                <a:effectLst/>
                <a:latin typeface="Arial" panose="020B0604020202020204" pitchFamily="34" charset="0"/>
              </a:rPr>
              <a:t>Siswa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Diterima</a:t>
            </a:r>
            <a:r>
              <a:rPr lang="en-ID" dirty="0">
                <a:effectLst/>
                <a:latin typeface="Arial" panose="020B0604020202020204" pitchFamily="34" charset="0"/>
              </a:rPr>
              <a:t>, Data </a:t>
            </a:r>
            <a:r>
              <a:rPr lang="en-ID" dirty="0" err="1">
                <a:effectLst/>
                <a:latin typeface="Arial" panose="020B0604020202020204" pitchFamily="34" charset="0"/>
              </a:rPr>
              <a:t>Siswa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Terdaftar</a:t>
            </a:r>
            <a:r>
              <a:rPr lang="en-ID" dirty="0">
                <a:effectLst/>
                <a:latin typeface="Arial" panose="020B0604020202020204" pitchFamily="34" charset="0"/>
              </a:rPr>
              <a:t>, Data Kelas, Data </a:t>
            </a:r>
            <a:r>
              <a:rPr lang="en-ID" dirty="0" err="1">
                <a:effectLst/>
                <a:latin typeface="Arial" panose="020B0604020202020204" pitchFamily="34" charset="0"/>
              </a:rPr>
              <a:t>Wali</a:t>
            </a:r>
            <a:r>
              <a:rPr lang="en-ID" dirty="0">
                <a:effectLst/>
                <a:latin typeface="Arial" panose="020B0604020202020204" pitchFamily="34" charset="0"/>
              </a:rPr>
              <a:t> Kelas, Data </a:t>
            </a:r>
            <a:r>
              <a:rPr lang="en-ID" dirty="0" err="1">
                <a:effectLst/>
                <a:latin typeface="Arial" panose="020B0604020202020204" pitchFamily="34" charset="0"/>
              </a:rPr>
              <a:t>Siswa</a:t>
            </a:r>
            <a:r>
              <a:rPr lang="en-ID" dirty="0">
                <a:effectLst/>
                <a:latin typeface="Arial" panose="020B0604020202020204" pitchFamily="34" charset="0"/>
              </a:rPr>
              <a:t> Kelas, </a:t>
            </a:r>
            <a:r>
              <a:rPr lang="en-ID" dirty="0" err="1">
                <a:effectLst/>
                <a:latin typeface="Arial" panose="020B0604020202020204" pitchFamily="34" charset="0"/>
              </a:rPr>
              <a:t>Laporan</a:t>
            </a:r>
            <a:r>
              <a:rPr lang="en-ID" dirty="0">
                <a:effectLst/>
                <a:latin typeface="Arial" panose="020B0604020202020204" pitchFamily="34" charset="0"/>
              </a:rPr>
              <a:t> : </a:t>
            </a:r>
            <a:r>
              <a:rPr lang="en-ID" dirty="0" err="1">
                <a:effectLst/>
                <a:latin typeface="Arial" panose="020B0604020202020204" pitchFamily="34" charset="0"/>
              </a:rPr>
              <a:t>pendaftaran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penerimaan</a:t>
            </a:r>
            <a:r>
              <a:rPr lang="en-ID" dirty="0">
                <a:effectLst/>
                <a:latin typeface="Arial" panose="020B0604020202020204" pitchFamily="34" charset="0"/>
              </a:rPr>
              <a:t>, daftar </a:t>
            </a:r>
            <a:r>
              <a:rPr lang="en-ID" dirty="0" err="1">
                <a:effectLst/>
                <a:latin typeface="Arial" panose="020B0604020202020204" pitchFamily="34" charset="0"/>
              </a:rPr>
              <a:t>ulang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pembagian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kelas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menerima</a:t>
            </a:r>
            <a:r>
              <a:rPr lang="en-ID" dirty="0">
                <a:effectLst/>
                <a:latin typeface="Arial" panose="020B0604020202020204" pitchFamily="34" charset="0"/>
              </a:rPr>
              <a:t> output 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: Data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Laporan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Disahkan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Kepala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Sekolah</a:t>
            </a:r>
            <a:endParaRPr lang="en-ID" dirty="0">
              <a:effectLst/>
              <a:latin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Siswa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menerima</a:t>
            </a:r>
            <a:r>
              <a:rPr lang="en-ID" dirty="0">
                <a:effectLst/>
                <a:latin typeface="Arial" panose="020B0604020202020204" pitchFamily="34" charset="0"/>
              </a:rPr>
              <a:t> output </a:t>
            </a:r>
            <a:r>
              <a:rPr lang="en-ID" dirty="0" err="1">
                <a:effectLst/>
                <a:latin typeface="Arial" panose="020B0604020202020204" pitchFamily="34" charset="0"/>
              </a:rPr>
              <a:t>saja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: status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diterima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siswa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kelas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ID" dirty="0">
              <a:latin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Wali</a:t>
            </a:r>
            <a:r>
              <a:rPr lang="en-ID" dirty="0">
                <a:effectLst/>
                <a:latin typeface="Arial" panose="020B0604020202020204" pitchFamily="34" charset="0"/>
              </a:rPr>
              <a:t> Kelas </a:t>
            </a:r>
            <a:r>
              <a:rPr lang="en-ID" dirty="0" err="1">
                <a:effectLst/>
                <a:latin typeface="Arial" panose="020B0604020202020204" pitchFamily="34" charset="0"/>
              </a:rPr>
              <a:t>menerima</a:t>
            </a:r>
            <a:r>
              <a:rPr lang="en-ID" dirty="0">
                <a:effectLst/>
                <a:latin typeface="Arial" panose="020B0604020202020204" pitchFamily="34" charset="0"/>
              </a:rPr>
              <a:t> output 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: data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laporan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siswa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ID" dirty="0" err="1">
                <a:latin typeface="Arial" panose="020B0604020202020204" pitchFamily="34" charset="0"/>
                <a:sym typeface="Wingdings" panose="05000000000000000000" pitchFamily="2" charset="2"/>
              </a:rPr>
              <a:t>kelas</a:t>
            </a:r>
            <a:endParaRPr lang="en-ID" dirty="0">
              <a:effectLst/>
              <a:latin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Kepala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Sekolah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menerima</a:t>
            </a:r>
            <a:r>
              <a:rPr lang="en-ID" dirty="0">
                <a:effectLst/>
                <a:latin typeface="Arial" panose="020B0604020202020204" pitchFamily="34" charset="0"/>
              </a:rPr>
              <a:t>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D" dirty="0">
                <a:latin typeface="Arial" panose="020B0604020202020204" pitchFamily="34" charset="0"/>
              </a:rPr>
              <a:t>Input : </a:t>
            </a:r>
            <a:r>
              <a:rPr lang="en-ID" dirty="0" err="1">
                <a:latin typeface="Arial" panose="020B0604020202020204" pitchFamily="34" charset="0"/>
              </a:rPr>
              <a:t>pengesahan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laporan</a:t>
            </a:r>
            <a:endParaRPr lang="en-ID" dirty="0">
              <a:latin typeface="Arial" panose="020B060402020202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ID" dirty="0">
                <a:latin typeface="Arial" panose="020B0604020202020204" pitchFamily="34" charset="0"/>
              </a:rPr>
              <a:t>O</a:t>
            </a:r>
            <a:r>
              <a:rPr lang="en-ID" dirty="0">
                <a:effectLst/>
                <a:latin typeface="Arial" panose="020B0604020202020204" pitchFamily="34" charset="0"/>
              </a:rPr>
              <a:t>utput </a:t>
            </a:r>
            <a:r>
              <a:rPr lang="en-ID" dirty="0">
                <a:latin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ID" dirty="0">
                <a:latin typeface="Arial" panose="020B0604020202020204" pitchFamily="34" charset="0"/>
              </a:rPr>
              <a:t> Data </a:t>
            </a:r>
            <a:r>
              <a:rPr lang="en-ID" dirty="0" err="1">
                <a:latin typeface="Arial" panose="020B0604020202020204" pitchFamily="34" charset="0"/>
              </a:rPr>
              <a:t>Siswa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Kelas</a:t>
            </a:r>
            <a:r>
              <a:rPr lang="en-ID" dirty="0">
                <a:latin typeface="Arial" panose="020B0604020202020204" pitchFamily="34" charset="0"/>
              </a:rPr>
              <a:t>, Data </a:t>
            </a:r>
            <a:r>
              <a:rPr lang="en-ID" dirty="0" err="1">
                <a:latin typeface="Arial" panose="020B0604020202020204" pitchFamily="34" charset="0"/>
              </a:rPr>
              <a:t>Siswa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Diterima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16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diagram </a:t>
            </a:r>
            <a:r>
              <a:rPr lang="en-US" dirty="0" err="1">
                <a:sym typeface="Wingdings" panose="05000000000000000000" pitchFamily="2" charset="2"/>
              </a:rPr>
              <a:t>konteks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context diagram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0617046-999A-4633-98EE-B0A3F3348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10816" r="4087" b="6705"/>
          <a:stretch/>
        </p:blipFill>
        <p:spPr bwMode="auto">
          <a:xfrm>
            <a:off x="1403683" y="1614236"/>
            <a:ext cx="8718885" cy="47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971C90F7-0064-4313-9A8B-BF977D64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31" y="785587"/>
            <a:ext cx="649605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>
                <a:sym typeface="Wingdings" panose="05000000000000000000" pitchFamily="2" charset="2"/>
              </a:rPr>
              <a:t>Membuat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bagan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berjenjang</a:t>
            </a:r>
            <a:r>
              <a:rPr lang="en-US" b="1" dirty="0">
                <a:sym typeface="Wingdings" panose="05000000000000000000" pitchFamily="2" charset="2"/>
              </a:rPr>
              <a:t> (hierarchy chart)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37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err="1">
                <a:sym typeface="Wingdings" panose="05000000000000000000" pitchFamily="2" charset="2"/>
              </a:rPr>
              <a:t>Membuat</a:t>
            </a:r>
            <a:r>
              <a:rPr lang="en-US" b="1" dirty="0">
                <a:sym typeface="Wingdings" panose="05000000000000000000" pitchFamily="2" charset="2"/>
              </a:rPr>
              <a:t> diagram level 0</a:t>
            </a:r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C370EDC-A60E-43B1-9FCC-DB1848B27FE0}"/>
              </a:ext>
            </a:extLst>
          </p:cNvPr>
          <p:cNvSpPr/>
          <p:nvPr/>
        </p:nvSpPr>
        <p:spPr>
          <a:xfrm>
            <a:off x="8293768" y="1626691"/>
            <a:ext cx="3224464" cy="4873410"/>
          </a:xfrm>
          <a:prstGeom prst="wedgeRoundRectCallout">
            <a:avLst>
              <a:gd name="adj1" fmla="val -62390"/>
              <a:gd name="adj2" fmla="val -15666"/>
              <a:gd name="adj3" fmla="val 16667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effectLst/>
                <a:latin typeface="Arial" panose="020B0604020202020204" pitchFamily="34" charset="0"/>
              </a:rPr>
              <a:t>Pada DFD level 0 </a:t>
            </a:r>
            <a:r>
              <a:rPr lang="en-ID" dirty="0" err="1">
                <a:effectLst/>
                <a:latin typeface="Arial" panose="020B0604020202020204" pitchFamily="34" charset="0"/>
              </a:rPr>
              <a:t>ini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dicermati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bahwa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semua</a:t>
            </a:r>
            <a:r>
              <a:rPr lang="en-ID" dirty="0">
                <a:effectLst/>
                <a:latin typeface="Arial" panose="020B0604020202020204" pitchFamily="34" charset="0"/>
              </a:rPr>
              <a:t> external entity dan data flow yang </a:t>
            </a:r>
            <a:r>
              <a:rPr lang="en-ID" dirty="0" err="1">
                <a:effectLst/>
                <a:latin typeface="Arial" panose="020B0604020202020204" pitchFamily="34" charset="0"/>
              </a:rPr>
              <a:t>terlibat</a:t>
            </a:r>
            <a:r>
              <a:rPr lang="en-ID" dirty="0">
                <a:effectLst/>
                <a:latin typeface="Arial" panose="020B0604020202020204" pitchFamily="34" charset="0"/>
              </a:rPr>
              <a:t> pada context diagram </a:t>
            </a:r>
            <a:r>
              <a:rPr lang="en-ID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muncul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kembali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karena</a:t>
            </a:r>
            <a:r>
              <a:rPr lang="en-ID" dirty="0">
                <a:effectLst/>
                <a:latin typeface="Arial" panose="020B0604020202020204" pitchFamily="34" charset="0"/>
              </a:rPr>
              <a:t> DFD Level 0 </a:t>
            </a:r>
            <a:r>
              <a:rPr lang="en-ID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dirty="0">
                <a:effectLst/>
                <a:latin typeface="Arial" panose="020B0604020202020204" pitchFamily="34" charset="0"/>
              </a:rPr>
              <a:t> overview diagram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00AA9-3500-4285-83AB-CA3C78AB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21" y="1626690"/>
            <a:ext cx="6310406" cy="47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err="1">
                <a:sym typeface="Wingdings" panose="05000000000000000000" pitchFamily="2" charset="2"/>
              </a:rPr>
              <a:t>Membuat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ID" b="1" dirty="0">
                <a:sym typeface="Wingdings" panose="05000000000000000000" pitchFamily="2" charset="2"/>
              </a:rPr>
              <a:t>diagram level Satu, </a:t>
            </a:r>
            <a:r>
              <a:rPr lang="en-ID" b="1" dirty="0" err="1">
                <a:sym typeface="Wingdings" panose="05000000000000000000" pitchFamily="2" charset="2"/>
              </a:rPr>
              <a:t>Dua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Tiga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dst</a:t>
            </a:r>
            <a:r>
              <a:rPr lang="en-ID" b="1" dirty="0">
                <a:sym typeface="Wingdings" panose="05000000000000000000" pitchFamily="2" charset="2"/>
              </a:rPr>
              <a:t>. </a:t>
            </a:r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*Diagram level </a:t>
            </a:r>
            <a:r>
              <a:rPr lang="en-US" b="1" dirty="0" err="1">
                <a:sym typeface="Wingdings" panose="05000000000000000000" pitchFamily="2" charset="2"/>
              </a:rPr>
              <a:t>satu</a:t>
            </a:r>
            <a:r>
              <a:rPr lang="en-US" b="1" dirty="0">
                <a:sym typeface="Wingdings" panose="05000000000000000000" pitchFamily="2" charset="2"/>
              </a:rPr>
              <a:t> proses </a:t>
            </a:r>
            <a:r>
              <a:rPr lang="en-US" b="1" dirty="0" err="1">
                <a:sym typeface="Wingdings" panose="05000000000000000000" pitchFamily="2" charset="2"/>
              </a:rPr>
              <a:t>nomor</a:t>
            </a:r>
            <a:r>
              <a:rPr lang="en-US" b="1" dirty="0">
                <a:sym typeface="Wingdings" panose="05000000000000000000" pitchFamily="2" charset="2"/>
              </a:rPr>
              <a:t> 1	*Diagram level </a:t>
            </a:r>
            <a:r>
              <a:rPr lang="en-US" b="1" dirty="0" err="1">
                <a:sym typeface="Wingdings" panose="05000000000000000000" pitchFamily="2" charset="2"/>
              </a:rPr>
              <a:t>satu</a:t>
            </a:r>
            <a:r>
              <a:rPr lang="en-US" b="1" dirty="0">
                <a:sym typeface="Wingdings" panose="05000000000000000000" pitchFamily="2" charset="2"/>
              </a:rPr>
              <a:t> proses </a:t>
            </a:r>
            <a:r>
              <a:rPr lang="en-US" b="1" dirty="0" err="1">
                <a:sym typeface="Wingdings" panose="05000000000000000000" pitchFamily="2" charset="2"/>
              </a:rPr>
              <a:t>nomor</a:t>
            </a:r>
            <a:r>
              <a:rPr lang="en-US" b="1" dirty="0">
                <a:sym typeface="Wingdings" panose="05000000000000000000" pitchFamily="2" charset="2"/>
              </a:rPr>
              <a:t> 3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ID" b="1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E710A-EAF8-4628-A489-17CB611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65" y="2086476"/>
            <a:ext cx="4906916" cy="3496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04F08-E51F-4308-ACCE-C972FEA5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36" y="2086476"/>
            <a:ext cx="3819690" cy="40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EDAC6-7D2D-475D-95CF-A3468F1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err="1">
                <a:sym typeface="Wingdings" panose="05000000000000000000" pitchFamily="2" charset="2"/>
              </a:rPr>
              <a:t>Membuat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ID" b="1" dirty="0">
                <a:sym typeface="Wingdings" panose="05000000000000000000" pitchFamily="2" charset="2"/>
              </a:rPr>
              <a:t>diagram level Satu, </a:t>
            </a:r>
            <a:r>
              <a:rPr lang="en-ID" b="1" dirty="0" err="1">
                <a:sym typeface="Wingdings" panose="05000000000000000000" pitchFamily="2" charset="2"/>
              </a:rPr>
              <a:t>Dua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Tiga</a:t>
            </a:r>
            <a:r>
              <a:rPr lang="en-ID" b="1" dirty="0">
                <a:sym typeface="Wingdings" panose="05000000000000000000" pitchFamily="2" charset="2"/>
              </a:rPr>
              <a:t>, </a:t>
            </a:r>
            <a:r>
              <a:rPr lang="en-ID" b="1" dirty="0" err="1">
                <a:sym typeface="Wingdings" panose="05000000000000000000" pitchFamily="2" charset="2"/>
              </a:rPr>
              <a:t>dst</a:t>
            </a:r>
            <a:r>
              <a:rPr lang="en-ID" b="1" dirty="0">
                <a:sym typeface="Wingdings" panose="05000000000000000000" pitchFamily="2" charset="2"/>
              </a:rPr>
              <a:t>. </a:t>
            </a:r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*Diagram level </a:t>
            </a:r>
            <a:r>
              <a:rPr lang="en-US" b="1" dirty="0" err="1">
                <a:sym typeface="Wingdings" panose="05000000000000000000" pitchFamily="2" charset="2"/>
              </a:rPr>
              <a:t>satu</a:t>
            </a:r>
            <a:r>
              <a:rPr lang="en-US" b="1" dirty="0">
                <a:sym typeface="Wingdings" panose="05000000000000000000" pitchFamily="2" charset="2"/>
              </a:rPr>
              <a:t> proses </a:t>
            </a:r>
            <a:r>
              <a:rPr lang="en-US" b="1" dirty="0" err="1">
                <a:sym typeface="Wingdings" panose="05000000000000000000" pitchFamily="2" charset="2"/>
              </a:rPr>
              <a:t>nomor</a:t>
            </a:r>
            <a:r>
              <a:rPr lang="en-US" b="1" dirty="0">
                <a:sym typeface="Wingdings" panose="05000000000000000000" pitchFamily="2" charset="2"/>
              </a:rPr>
              <a:t> 4	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ID" b="1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2A15-1E46-4C1F-901F-56D6292C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3B619-8985-40D9-8DCD-5A9C2E3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Menggambar</a:t>
            </a:r>
            <a:r>
              <a:rPr lang="en-US" dirty="0"/>
              <a:t> DFD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17670-330C-4850-B943-1B26BFFA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45" y="1962148"/>
            <a:ext cx="5945355" cy="46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>
            <a:spLocks noGrp="1"/>
          </p:cNvSpPr>
          <p:nvPr>
            <p:ph type="title"/>
          </p:nvPr>
        </p:nvSpPr>
        <p:spPr>
          <a:xfrm>
            <a:off x="3454401" y="2514600"/>
            <a:ext cx="5055700" cy="10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543439"/>
              </a:buClr>
              <a:buSzPts val="1100"/>
            </a:pPr>
            <a:r>
              <a:rPr lang="pt-BR" sz="4000" dirty="0">
                <a:latin typeface="Arial Rounded MT Bold" pitchFamily="34" charset="0"/>
              </a:rPr>
              <a:t>Software untuk merancang </a:t>
            </a:r>
            <a:br>
              <a:rPr lang="en-US" sz="4000" kern="0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pt-BR" sz="4000" b="1" dirty="0"/>
              <a:t>Data Flow Diagram (</a:t>
            </a:r>
            <a:r>
              <a:rPr lang="pt-BR" sz="4000" dirty="0">
                <a:latin typeface="Arial Rounded MT Bold" pitchFamily="34" charset="0"/>
              </a:rPr>
              <a:t>DFD) </a:t>
            </a:r>
            <a:endParaRPr lang="en-US" sz="4000" kern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47" name="Google Shape;647;p36"/>
          <p:cNvSpPr txBox="1">
            <a:spLocks noGrp="1"/>
          </p:cNvSpPr>
          <p:nvPr>
            <p:ph type="title" idx="2"/>
          </p:nvPr>
        </p:nvSpPr>
        <p:spPr>
          <a:xfrm>
            <a:off x="950967" y="1638012"/>
            <a:ext cx="25576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03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1557434" y="3945200"/>
            <a:ext cx="1289172" cy="314661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90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D243CA-806E-402E-87EA-B001B6507DFC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7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CASE </a:t>
            </a:r>
            <a:r>
              <a:rPr lang="id-ID" sz="2700" i="1" u="sng" dirty="0"/>
              <a:t>TOOLS</a:t>
            </a:r>
            <a:r>
              <a:rPr lang="id-ID" sz="2700" u="sng" dirty="0"/>
              <a:t> </a:t>
            </a:r>
            <a:r>
              <a:rPr lang="en-US" sz="2700" u="sng" dirty="0"/>
              <a:t>DFD</a:t>
            </a:r>
            <a:br>
              <a:rPr lang="id-ID" dirty="0"/>
            </a:br>
            <a:r>
              <a:rPr lang="id-ID" sz="3100" dirty="0"/>
              <a:t>Beberapa contoh </a:t>
            </a:r>
            <a:r>
              <a:rPr lang="en-US" sz="3100" i="1" dirty="0"/>
              <a:t>DFD</a:t>
            </a:r>
            <a:r>
              <a:rPr lang="id-ID" sz="3100" i="1" dirty="0"/>
              <a:t> </a:t>
            </a:r>
            <a:r>
              <a:rPr lang="id-ID" sz="3100" i="1" dirty="0" err="1"/>
              <a:t>Tools</a:t>
            </a:r>
            <a:endParaRPr lang="id-ID" sz="3100" i="1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19392"/>
              </p:ext>
            </p:extLst>
          </p:nvPr>
        </p:nvGraphicFramePr>
        <p:xfrm>
          <a:off x="1989222" y="2440335"/>
          <a:ext cx="8742946" cy="35671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Nama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Platform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Tautan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Lucidchart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2"/>
                        </a:rPr>
                        <a:t>https://www.lucidchart.com/pages/tour/ER_diagram_tool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r>
                        <a:rPr lang="en-ID" sz="1600" b="0" dirty="0" err="1"/>
                        <a:t>yEd</a:t>
                      </a:r>
                      <a:r>
                        <a:rPr lang="en-ID" sz="1600" b="0" dirty="0"/>
                        <a:t>-Graph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Desktop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3"/>
                        </a:rPr>
                        <a:t>https://www.yworks.com/downloads#yEd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r>
                        <a:rPr lang="en-ID" sz="1600" b="0" dirty="0" err="1"/>
                        <a:t>ClickCharts</a:t>
                      </a:r>
                      <a:r>
                        <a:rPr lang="en-ID" sz="1600" b="0" dirty="0"/>
                        <a:t> 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Desktop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4"/>
                        </a:rPr>
                        <a:t>https://www.nchsoftware.com/chart/index.html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Pencil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Desktop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5"/>
                        </a:rPr>
                        <a:t>https://www.nesabamedia.com/download-pencil/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Desktop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6"/>
                        </a:rPr>
                        <a:t>https://www.edrawsoft.com/martin-erd-solutions.php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Diagram Designer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Desktop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hlinkClick r:id="rId7"/>
                        </a:rPr>
                        <a:t>https://www.fosshub.com/Diagram-Designer.html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571427489"/>
                  </a:ext>
                </a:extLst>
              </a:tr>
            </a:tbl>
          </a:graphicData>
        </a:graphic>
      </p:graphicFrame>
      <p:sp>
        <p:nvSpPr>
          <p:cNvPr id="9" name="Tampungan Konten 7"/>
          <p:cNvSpPr>
            <a:spLocks noGrp="1"/>
          </p:cNvSpPr>
          <p:nvPr>
            <p:ph idx="1"/>
          </p:nvPr>
        </p:nvSpPr>
        <p:spPr>
          <a:xfrm>
            <a:off x="1847528" y="1455457"/>
            <a:ext cx="8568951" cy="819667"/>
          </a:xfrm>
        </p:spPr>
        <p:txBody>
          <a:bodyPr>
            <a:noAutofit/>
          </a:bodyPr>
          <a:lstStyle/>
          <a:p>
            <a:r>
              <a:rPr lang="id-ID" sz="2000" dirty="0"/>
              <a:t>Berikut ini beberapa contoh </a:t>
            </a:r>
            <a:r>
              <a:rPr lang="id-ID" sz="2000" dirty="0" err="1"/>
              <a:t>tools</a:t>
            </a:r>
            <a:r>
              <a:rPr lang="id-ID" sz="2000" dirty="0"/>
              <a:t> untuk membuat </a:t>
            </a:r>
            <a:r>
              <a:rPr lang="en-US" sz="2000" dirty="0"/>
              <a:t>DFD</a:t>
            </a:r>
            <a:r>
              <a:rPr lang="id-ID" sz="2000" dirty="0"/>
              <a:t> alternatif dari Ms Visio (Komersial) atau </a:t>
            </a:r>
            <a:r>
              <a:rPr lang="id-ID" sz="2000" dirty="0" err="1"/>
              <a:t>Sybase</a:t>
            </a:r>
            <a:r>
              <a:rPr lang="id-ID" sz="2000" dirty="0"/>
              <a:t> </a:t>
            </a:r>
            <a:r>
              <a:rPr lang="id-ID" sz="2000" dirty="0" err="1"/>
              <a:t>PowerDesigner</a:t>
            </a:r>
            <a:r>
              <a:rPr lang="id-ID" sz="2000" dirty="0"/>
              <a:t> (Komersial)</a:t>
            </a:r>
          </a:p>
        </p:txBody>
      </p:sp>
    </p:spTree>
    <p:extLst>
      <p:ext uri="{BB962C8B-B14F-4D97-AF65-F5344CB8AC3E}">
        <p14:creationId xmlns:p14="http://schemas.microsoft.com/office/powerpoint/2010/main" val="9447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312043"/>
            <a:ext cx="11470105" cy="5321367"/>
          </a:xfrm>
        </p:spPr>
        <p:txBody>
          <a:bodyPr/>
          <a:lstStyle/>
          <a:p>
            <a:pPr marL="139700" indent="0">
              <a:buSzPct val="10000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Pendaftaran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ditambahkan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100" lvl="1" indent="-457200">
              <a:buSzPct val="100000"/>
              <a:buFont typeface="+mj-lt"/>
              <a:buAutoNum type="arabicPeriod"/>
            </a:pP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dibagi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belajar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mengajar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didata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oleh guru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permasing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-masing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pelajarannya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54100" lvl="1" indent="-457200">
              <a:buSzPct val="100000"/>
              <a:buFont typeface="+mj-lt"/>
              <a:buAutoNum type="arabicPeriod"/>
            </a:pP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guru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pendataan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memberikannya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TU.</a:t>
            </a:r>
          </a:p>
          <a:p>
            <a:pPr marL="1054100" lvl="1" indent="-457200">
              <a:buSzPct val="100000"/>
              <a:buFont typeface="+mj-lt"/>
              <a:buAutoNum type="arabicPeriod"/>
            </a:pP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menyerahkannya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kepala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sekolah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disahkan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mengembalikannya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054100" lvl="1" indent="-457200">
              <a:buSzPct val="100000"/>
              <a:buFont typeface="+mj-lt"/>
              <a:buAutoNum type="arabicPeriod"/>
            </a:pP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Walikelas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mengarsipkan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rangkap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rangkap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diserahkan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9700" indent="0">
              <a:buSzPct val="100000"/>
              <a:buNone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Lengkapilah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DFD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900" indent="-457200">
              <a:buSzPct val="100000"/>
              <a:buFont typeface="+mj-lt"/>
              <a:buAutoNum type="arabicPeriod"/>
            </a:pPr>
            <a:endParaRPr 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1263" y="685800"/>
            <a:ext cx="10491537" cy="981635"/>
          </a:xfrm>
        </p:spPr>
        <p:txBody>
          <a:bodyPr/>
          <a:lstStyle/>
          <a:p>
            <a:r>
              <a:rPr lang="id-ID" sz="3200" b="1" dirty="0"/>
              <a:t>Latihan</a:t>
            </a:r>
            <a:endParaRPr lang="id-ID" sz="3200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>
            <a:spLocks noGrp="1"/>
          </p:cNvSpPr>
          <p:nvPr>
            <p:ph type="title"/>
          </p:nvPr>
        </p:nvSpPr>
        <p:spPr>
          <a:xfrm>
            <a:off x="3454401" y="2514600"/>
            <a:ext cx="5055700" cy="10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rgbClr val="543439"/>
              </a:buClr>
              <a:buSzPts val="1100"/>
            </a:pPr>
            <a:r>
              <a:rPr lang="pt-BR" sz="4000" b="1" dirty="0"/>
              <a:t>Pembuatan Context Diagram Dan Data Flow Diagram (</a:t>
            </a:r>
            <a:r>
              <a:rPr lang="pt-BR" sz="4000" dirty="0">
                <a:latin typeface="Arial Rounded MT Bold" pitchFamily="34" charset="0"/>
              </a:rPr>
              <a:t>DFD) </a:t>
            </a:r>
            <a:endParaRPr lang="en-US" sz="4000" kern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47" name="Google Shape;647;p36"/>
          <p:cNvSpPr txBox="1">
            <a:spLocks noGrp="1"/>
          </p:cNvSpPr>
          <p:nvPr>
            <p:ph type="title" idx="2"/>
          </p:nvPr>
        </p:nvSpPr>
        <p:spPr>
          <a:xfrm>
            <a:off x="950967" y="1638012"/>
            <a:ext cx="25576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01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1557434" y="3945200"/>
            <a:ext cx="1289172" cy="314661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5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1A0950-E951-43D6-93EC-3F95D59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DFD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pada </a:t>
            </a:r>
            <a:r>
              <a:rPr lang="en-US" dirty="0" err="1"/>
              <a:t>komponen</a:t>
            </a:r>
            <a:r>
              <a:rPr lang="en-US" dirty="0"/>
              <a:t> proses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Penggambaran</a:t>
            </a:r>
            <a:r>
              <a:rPr lang="en-US" dirty="0"/>
              <a:t> DFD yang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dilihat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DFD yang </a:t>
            </a:r>
            <a:r>
              <a:rPr lang="en-US" dirty="0" err="1"/>
              <a:t>rumit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Memastikan</a:t>
            </a:r>
            <a:r>
              <a:rPr lang="en-US" dirty="0"/>
              <a:t> DFD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718EC-9B62-4745-9744-A607CFD0F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8B3E47-7F76-45E3-978C-F2556B7F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DFD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78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CCBE3-9C67-4A04-B712-DE70D47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terminator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diberi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lingkungan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mempengaruhi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sistem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kata </a:t>
            </a:r>
            <a:r>
              <a:rPr lang="en-US" b="1" dirty="0" err="1">
                <a:sym typeface="Wingdings" panose="05000000000000000000" pitchFamily="2" charset="2"/>
              </a:rPr>
              <a:t>benda</a:t>
            </a:r>
            <a:endParaRPr lang="en-US" b="1" dirty="0"/>
          </a:p>
          <a:p>
            <a:r>
              <a:rPr lang="en-US" b="1" dirty="0" err="1"/>
              <a:t>Komponen</a:t>
            </a:r>
            <a:r>
              <a:rPr lang="en-US" b="1" dirty="0"/>
              <a:t>  proses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diberi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fungsi</a:t>
            </a:r>
            <a:r>
              <a:rPr lang="en-US" dirty="0">
                <a:sym typeface="Wingdings" panose="05000000000000000000" pitchFamily="2" charset="2"/>
              </a:rPr>
              <a:t>/proses </a:t>
            </a:r>
            <a:r>
              <a:rPr lang="en-US" dirty="0" err="1">
                <a:sym typeface="Wingdings" panose="05000000000000000000" pitchFamily="2" charset="2"/>
              </a:rPr>
              <a:t>sistem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yangakan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dilaksanakan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kata </a:t>
            </a:r>
            <a:r>
              <a:rPr lang="en-US" b="1" dirty="0" err="1">
                <a:sym typeface="Wingdings" panose="05000000000000000000" pitchFamily="2" charset="2"/>
              </a:rPr>
              <a:t>kerja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transitif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err="1">
                <a:sym typeface="Wingdings" panose="05000000000000000000" pitchFamily="2" charset="2"/>
              </a:rPr>
              <a:t>Komponen</a:t>
            </a:r>
            <a:r>
              <a:rPr lang="en-US" b="1" dirty="0">
                <a:sym typeface="Wingdings" panose="05000000000000000000" pitchFamily="2" charset="2"/>
              </a:rPr>
              <a:t> data store  </a:t>
            </a:r>
            <a:r>
              <a:rPr lang="en-US" dirty="0" err="1">
                <a:sym typeface="Wingdings" panose="05000000000000000000" pitchFamily="2" charset="2"/>
              </a:rPr>
              <a:t>diberi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data yang </a:t>
            </a:r>
            <a:r>
              <a:rPr lang="en-US" dirty="0" err="1">
                <a:sym typeface="Wingdings" panose="05000000000000000000" pitchFamily="2" charset="2"/>
              </a:rPr>
              <a:t>disimpan</a:t>
            </a:r>
            <a:r>
              <a:rPr lang="en-US" b="1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kata </a:t>
            </a:r>
            <a:r>
              <a:rPr lang="en-US" b="1" dirty="0" err="1">
                <a:sym typeface="Wingdings" panose="05000000000000000000" pitchFamily="2" charset="2"/>
              </a:rPr>
              <a:t>benda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Alur data  </a:t>
            </a:r>
            <a:r>
              <a:rPr lang="en-US" dirty="0" err="1">
                <a:sym typeface="Wingdings" panose="05000000000000000000" pitchFamily="2" charset="2"/>
              </a:rPr>
              <a:t>diberi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informasi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dibutuhkan</a:t>
            </a:r>
            <a:r>
              <a:rPr lang="en-US" dirty="0">
                <a:sym typeface="Wingdings" panose="05000000000000000000" pitchFamily="2" charset="2"/>
              </a:rPr>
              <a:t> dan yang </a:t>
            </a:r>
            <a:r>
              <a:rPr lang="en-US" dirty="0" err="1">
                <a:sym typeface="Wingdings" panose="05000000000000000000" pitchFamily="2" charset="2"/>
              </a:rPr>
              <a:t>dihasilkan</a:t>
            </a:r>
            <a:r>
              <a:rPr lang="en-US" dirty="0">
                <a:sym typeface="Wingdings" panose="05000000000000000000" pitchFamily="2" charset="2"/>
              </a:rPr>
              <a:t> oleh </a:t>
            </a:r>
            <a:r>
              <a:rPr lang="en-US" dirty="0" err="1">
                <a:sym typeface="Wingdings" panose="05000000000000000000" pitchFamily="2" charset="2"/>
              </a:rPr>
              <a:t>sistem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kata </a:t>
            </a:r>
            <a:r>
              <a:rPr lang="en-US" b="1" dirty="0" err="1">
                <a:sym typeface="Wingdings" panose="05000000000000000000" pitchFamily="2" charset="2"/>
              </a:rPr>
              <a:t>benda</a:t>
            </a:r>
            <a:endParaRPr lang="en-ID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49CE1-42A4-484C-9F81-B3B760389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AE377-8EF3-4DD6-8884-2953782C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Nama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DFD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49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AA3F9-2C10-4947-B511-E09E7040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pada proses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berurutan</a:t>
            </a:r>
            <a:endParaRPr lang="en-US" dirty="0"/>
          </a:p>
          <a:p>
            <a:r>
              <a:rPr lang="en-US" dirty="0" err="1"/>
              <a:t>Penomoran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proses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agar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leveling (</a:t>
            </a:r>
            <a:r>
              <a:rPr lang="en-US" dirty="0" err="1"/>
              <a:t>hirarki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DFD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4AA8F-2AD0-4E74-9107-8A9DB33E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FD5DF-AD43-4724-8092-82784D05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Pada </a:t>
            </a:r>
            <a:r>
              <a:rPr lang="en-US" dirty="0" err="1"/>
              <a:t>Komponen</a:t>
            </a:r>
            <a:r>
              <a:rPr lang="en-US" dirty="0"/>
              <a:t> Proses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194168-AC44-4759-93D0-0DEC12076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0569"/>
              </p:ext>
            </p:extLst>
          </p:nvPr>
        </p:nvGraphicFramePr>
        <p:xfrm>
          <a:off x="2240546" y="3044969"/>
          <a:ext cx="81280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98167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8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5122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0DFC6EB-5888-41FC-924B-322F017095DF}"/>
              </a:ext>
            </a:extLst>
          </p:cNvPr>
          <p:cNvSpPr/>
          <p:nvPr/>
        </p:nvSpPr>
        <p:spPr>
          <a:xfrm>
            <a:off x="4997120" y="3179897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985D12-3CA1-4249-A0EE-81513D5F1611}"/>
              </a:ext>
            </a:extLst>
          </p:cNvPr>
          <p:cNvSpPr/>
          <p:nvPr/>
        </p:nvSpPr>
        <p:spPr>
          <a:xfrm>
            <a:off x="3670303" y="4413085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8D50F-B4B7-40DF-8319-6049FED7DFF3}"/>
              </a:ext>
            </a:extLst>
          </p:cNvPr>
          <p:cNvSpPr/>
          <p:nvPr/>
        </p:nvSpPr>
        <p:spPr>
          <a:xfrm>
            <a:off x="6416846" y="4413085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9583D2-5835-4CBA-ADA7-87139566080A}"/>
              </a:ext>
            </a:extLst>
          </p:cNvPr>
          <p:cNvSpPr/>
          <p:nvPr/>
        </p:nvSpPr>
        <p:spPr>
          <a:xfrm>
            <a:off x="2446424" y="5626318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B2908E-D6C9-4EDE-8344-EA41239F4261}"/>
              </a:ext>
            </a:extLst>
          </p:cNvPr>
          <p:cNvSpPr/>
          <p:nvPr/>
        </p:nvSpPr>
        <p:spPr>
          <a:xfrm>
            <a:off x="3737814" y="5614150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AE4667-0F81-4B32-94B7-F3E43221719C}"/>
              </a:ext>
            </a:extLst>
          </p:cNvPr>
          <p:cNvSpPr/>
          <p:nvPr/>
        </p:nvSpPr>
        <p:spPr>
          <a:xfrm>
            <a:off x="5029204" y="5606129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0B73-97E3-4938-BD66-99BD21129333}"/>
              </a:ext>
            </a:extLst>
          </p:cNvPr>
          <p:cNvSpPr txBox="1"/>
          <p:nvPr/>
        </p:nvSpPr>
        <p:spPr>
          <a:xfrm>
            <a:off x="8357937" y="3284622"/>
            <a:ext cx="209313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 </a:t>
            </a:r>
          </a:p>
          <a:p>
            <a:r>
              <a:rPr lang="en-US" dirty="0"/>
              <a:t>(Context Diagram)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Level 1</a:t>
            </a:r>
          </a:p>
          <a:p>
            <a:endParaRPr lang="en-US" dirty="0"/>
          </a:p>
          <a:p>
            <a:endParaRPr lang="en-US" dirty="0"/>
          </a:p>
          <a:p>
            <a:endParaRPr lang="en-US" sz="200" dirty="0"/>
          </a:p>
          <a:p>
            <a:endParaRPr lang="en-US" dirty="0"/>
          </a:p>
          <a:p>
            <a:r>
              <a:rPr lang="en-US" dirty="0"/>
              <a:t>Level 2 </a:t>
            </a:r>
            <a:r>
              <a:rPr lang="en-US" dirty="0" err="1"/>
              <a:t>dari</a:t>
            </a:r>
            <a:r>
              <a:rPr lang="en-US" dirty="0"/>
              <a:t> proses 1</a:t>
            </a:r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BF5014-3238-459B-9CDA-67DFD16D3BE3}"/>
              </a:ext>
            </a:extLst>
          </p:cNvPr>
          <p:cNvSpPr/>
          <p:nvPr/>
        </p:nvSpPr>
        <p:spPr>
          <a:xfrm flipH="1">
            <a:off x="7567684" y="3344328"/>
            <a:ext cx="746315" cy="68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273D2F-D181-4180-8748-463F762A80A7}"/>
              </a:ext>
            </a:extLst>
          </p:cNvPr>
          <p:cNvSpPr/>
          <p:nvPr/>
        </p:nvSpPr>
        <p:spPr>
          <a:xfrm flipH="1">
            <a:off x="7567684" y="4485148"/>
            <a:ext cx="746315" cy="68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DA8E92-3545-4033-BC83-5036E73E5819}"/>
              </a:ext>
            </a:extLst>
          </p:cNvPr>
          <p:cNvSpPr/>
          <p:nvPr/>
        </p:nvSpPr>
        <p:spPr>
          <a:xfrm flipH="1">
            <a:off x="7611622" y="5646273"/>
            <a:ext cx="746315" cy="68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t="29930" r="6295" b="15493"/>
          <a:stretch/>
        </p:blipFill>
        <p:spPr bwMode="auto">
          <a:xfrm>
            <a:off x="244697" y="1120461"/>
            <a:ext cx="11059241" cy="522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30458" r="6295" b="18662"/>
          <a:stretch/>
        </p:blipFill>
        <p:spPr bwMode="auto">
          <a:xfrm>
            <a:off x="540913" y="1004552"/>
            <a:ext cx="11077132" cy="486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7A64A-A6FB-488A-875A-7AA54613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agar DFD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bentuk</a:t>
            </a:r>
            <a:r>
              <a:rPr lang="en-US" dirty="0"/>
              <a:t> proses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ukuran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bentuk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harus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sama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bertujuan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menghindari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pembaca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mensalahartikan</a:t>
            </a:r>
            <a:endParaRPr lang="en-US" dirty="0"/>
          </a:p>
          <a:p>
            <a:pPr lvl="1"/>
            <a:r>
              <a:rPr lang="en-US" dirty="0"/>
              <a:t>Alur data </a:t>
            </a:r>
            <a:r>
              <a:rPr lang="en-US" dirty="0" err="1"/>
              <a:t>melingkar</a:t>
            </a:r>
            <a:r>
              <a:rPr lang="en-US" dirty="0"/>
              <a:t> dan </a:t>
            </a:r>
            <a:r>
              <a:rPr lang="en-US" dirty="0" err="1"/>
              <a:t>alur</a:t>
            </a:r>
            <a:r>
              <a:rPr lang="en-US" dirty="0"/>
              <a:t> data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pilih</a:t>
            </a:r>
            <a:r>
              <a:rPr lang="en-US" dirty="0">
                <a:sym typeface="Wingdings" panose="05000000000000000000" pitchFamily="2" charset="2"/>
              </a:rPr>
              <a:t> mana yang </a:t>
            </a:r>
            <a:r>
              <a:rPr lang="en-US" dirty="0" err="1">
                <a:sym typeface="Wingdings" panose="05000000000000000000" pitchFamily="2" charset="2"/>
              </a:rPr>
              <a:t>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dilihat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sama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konsisten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alur</a:t>
            </a:r>
            <a:r>
              <a:rPr lang="en-US" dirty="0">
                <a:sym typeface="Wingdings" panose="05000000000000000000" pitchFamily="2" charset="2"/>
              </a:rPr>
              <a:t> 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DFD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menggambar</a:t>
            </a:r>
            <a:r>
              <a:rPr lang="en-US" dirty="0">
                <a:sym typeface="Wingdings" panose="05000000000000000000" pitchFamily="2" charset="2"/>
              </a:rPr>
              <a:t> DFD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tools </a:t>
            </a:r>
            <a:r>
              <a:rPr lang="en-US" dirty="0" err="1">
                <a:sym typeface="Wingdings" panose="05000000000000000000" pitchFamily="2" charset="2"/>
              </a:rPr>
              <a:t>komputer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rapi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enak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dilihat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AD07D-519C-45AA-9DF6-57EB5319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C99026-D70B-4BEF-A114-AA34DFA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Penggambaran</a:t>
            </a:r>
            <a:r>
              <a:rPr lang="en-US" dirty="0"/>
              <a:t> DFD yang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dilihat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7F73F6-72B0-4627-91C7-38C6D3D0DB99}"/>
              </a:ext>
            </a:extLst>
          </p:cNvPr>
          <p:cNvSpPr/>
          <p:nvPr/>
        </p:nvSpPr>
        <p:spPr>
          <a:xfrm>
            <a:off x="2274640" y="3274097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E29175-E594-4DB0-B6FB-0BD01D5AE0BC}"/>
              </a:ext>
            </a:extLst>
          </p:cNvPr>
          <p:cNvSpPr/>
          <p:nvPr/>
        </p:nvSpPr>
        <p:spPr>
          <a:xfrm>
            <a:off x="4251158" y="3274097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B5AC-CC0F-4659-A4AE-559325341BA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221124" y="3699213"/>
            <a:ext cx="103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EB2C5-DDCB-45E9-B275-99DC93F1D879}"/>
              </a:ext>
            </a:extLst>
          </p:cNvPr>
          <p:cNvSpPr/>
          <p:nvPr/>
        </p:nvSpPr>
        <p:spPr>
          <a:xfrm>
            <a:off x="6533819" y="3282119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B4508-D01E-4AFD-9E89-A6ED95E816DF}"/>
              </a:ext>
            </a:extLst>
          </p:cNvPr>
          <p:cNvSpPr/>
          <p:nvPr/>
        </p:nvSpPr>
        <p:spPr>
          <a:xfrm>
            <a:off x="8510337" y="3282119"/>
            <a:ext cx="946484" cy="8502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62E88CD-2C5C-401B-9452-6A26C396B1C3}"/>
              </a:ext>
            </a:extLst>
          </p:cNvPr>
          <p:cNvSpPr/>
          <p:nvPr/>
        </p:nvSpPr>
        <p:spPr>
          <a:xfrm>
            <a:off x="7467601" y="3429001"/>
            <a:ext cx="1042736" cy="549441"/>
          </a:xfrm>
          <a:prstGeom prst="arc">
            <a:avLst>
              <a:gd name="adj1" fmla="val 10795678"/>
              <a:gd name="adj2" fmla="val 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9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P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L" id="{12EDF546-7DA0-4FAF-81C4-4EC9A95CF72D}" vid="{E711AD23-3EEA-4A9A-BCA6-F14D5289685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RPL</Template>
  <TotalTime>197</TotalTime>
  <Words>1617</Words>
  <Application>Microsoft Office PowerPoint</Application>
  <PresentationFormat>Widescreen</PresentationFormat>
  <Paragraphs>234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Arial Rounded MT Bold</vt:lpstr>
      <vt:lpstr>Calibri</vt:lpstr>
      <vt:lpstr>Calibri Light</vt:lpstr>
      <vt:lpstr>Cambria</vt:lpstr>
      <vt:lpstr>Constantia</vt:lpstr>
      <vt:lpstr>Oswald Regular</vt:lpstr>
      <vt:lpstr>Showcard Gothic</vt:lpstr>
      <vt:lpstr>Source Sans Pro</vt:lpstr>
      <vt:lpstr>Staatliches</vt:lpstr>
      <vt:lpstr>Wingdings</vt:lpstr>
      <vt:lpstr>RPL</vt:lpstr>
      <vt:lpstr>1_Office Theme</vt:lpstr>
      <vt:lpstr>2_Office Theme</vt:lpstr>
      <vt:lpstr>Data Flow Diagram 1</vt:lpstr>
      <vt:lpstr>Bahan Kajian</vt:lpstr>
      <vt:lpstr>Pembuatan Context Diagram Dan Data Flow Diagram (DFD) </vt:lpstr>
      <vt:lpstr>Prinsip dalam Pembuatan DFD</vt:lpstr>
      <vt:lpstr>Pemberian Nama untuk Tiap Komponen DFD</vt:lpstr>
      <vt:lpstr>Pemberian Nomor Pada Komponen Proses</vt:lpstr>
      <vt:lpstr>PowerPoint Presentation</vt:lpstr>
      <vt:lpstr>PowerPoint Presentation</vt:lpstr>
      <vt:lpstr>Penggambaran DFD yang enak dilihat</vt:lpstr>
      <vt:lpstr>Mengindari Penggambaran DFD yang Rumit</vt:lpstr>
      <vt:lpstr>Mengatasi Banyaknya Persilangan Alur Data</vt:lpstr>
      <vt:lpstr>Penggambaran DFD yang Konsisten</vt:lpstr>
      <vt:lpstr>Langkah-Langkah Menggambar DFD</vt:lpstr>
      <vt:lpstr>Diagram Konteks (Context Diagram)</vt:lpstr>
      <vt:lpstr>Contoh Kasus Aliran Sistem Informasi Kepegawaian</vt:lpstr>
      <vt:lpstr>Langkah-Langkah Menggambar DFD</vt:lpstr>
      <vt:lpstr>Langkah-Langkah Menggambar DFD</vt:lpstr>
      <vt:lpstr>Langkah-Langkah Menggambar DFD</vt:lpstr>
      <vt:lpstr>Langkah-Langkah Menggambar DFD</vt:lpstr>
      <vt:lpstr>Contoh Kasus Aliran Sistem Informasi Pendaftaran Siswa </vt:lpstr>
      <vt:lpstr>Langkah-Langkah Menggambar DFD</vt:lpstr>
      <vt:lpstr>Langkah-Langkah Menggambar DFD</vt:lpstr>
      <vt:lpstr>Langkah-Langkah Menggambar DFD</vt:lpstr>
      <vt:lpstr>Langkah-Langkah Menggambar DFD</vt:lpstr>
      <vt:lpstr>Langkah-Langkah Menggambar DFD</vt:lpstr>
      <vt:lpstr>Langkah-Langkah Menggambar DFD</vt:lpstr>
      <vt:lpstr>Software untuk merancang  Data Flow Diagram (DFD) </vt:lpstr>
      <vt:lpstr>CASE TOOLS DFD Beberapa contoh DFD Tools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Model Perangkat Lunak</dc:title>
  <dc:creator>vivinurw@gmail.com</dc:creator>
  <cp:lastModifiedBy>Annisa Puspa Kirana</cp:lastModifiedBy>
  <cp:revision>219</cp:revision>
  <dcterms:created xsi:type="dcterms:W3CDTF">2021-02-13T10:43:19Z</dcterms:created>
  <dcterms:modified xsi:type="dcterms:W3CDTF">2024-03-01T03:09:27Z</dcterms:modified>
</cp:coreProperties>
</file>