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308" r:id="rId4"/>
    <p:sldId id="313" r:id="rId5"/>
    <p:sldId id="310" r:id="rId6"/>
    <p:sldId id="336" r:id="rId7"/>
    <p:sldId id="312" r:id="rId8"/>
    <p:sldId id="314" r:id="rId9"/>
    <p:sldId id="318" r:id="rId10"/>
    <p:sldId id="315" r:id="rId11"/>
    <p:sldId id="317" r:id="rId12"/>
    <p:sldId id="316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62" r:id="rId27"/>
    <p:sldId id="309" r:id="rId28"/>
    <p:sldId id="332" r:id="rId29"/>
    <p:sldId id="333" r:id="rId30"/>
    <p:sldId id="334" r:id="rId31"/>
    <p:sldId id="335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3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A91F-3962-4032-A12B-E895363DBC36}" type="datetimeFigureOut">
              <a:rPr lang="id-ID" smtClean="0"/>
              <a:t>31/03/2024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3F32D-A921-44DE-ABC2-8EFBA5C59A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377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d-ID"/>
              <a:t>https://www.programiz.com/dsa/stack</a:t>
            </a:r>
          </a:p>
        </p:txBody>
      </p:sp>
    </p:spTree>
    <p:extLst>
      <p:ext uri="{BB962C8B-B14F-4D97-AF65-F5344CB8AC3E}">
        <p14:creationId xmlns:p14="http://schemas.microsoft.com/office/powerpoint/2010/main" val="40768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98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609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5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70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213400" y="4060001"/>
            <a:ext cx="776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213400" y="2088800"/>
            <a:ext cx="77652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4394813" y="-130379"/>
            <a:ext cx="3402380" cy="1700768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4"/>
          <p:cNvSpPr/>
          <p:nvPr/>
        </p:nvSpPr>
        <p:spPr>
          <a:xfrm>
            <a:off x="4730202" y="-55092"/>
            <a:ext cx="2731601" cy="136546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007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602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835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29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576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46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184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130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71ACE0D-0A16-46D7-8255-B27DF4A6F6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59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70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BDA4FD-6FD0-1EC6-A856-AFB93AFA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B381730-A454-5405-6A09-6A0717F7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sz="2400" dirty="0"/>
              <a:t>TIM AJAR</a:t>
            </a:r>
          </a:p>
          <a:p>
            <a:r>
              <a:rPr lang="en-US" sz="2400" dirty="0"/>
              <a:t>ALGORITMA DAN STRUKTUR DATA</a:t>
            </a:r>
          </a:p>
          <a:p>
            <a:r>
              <a:rPr lang="en-US" sz="2400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224974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Operasi</a:t>
            </a:r>
            <a:r>
              <a:rPr lang="en-US" sz="4800" dirty="0"/>
              <a:t> Stack</a:t>
            </a:r>
            <a:endParaRPr lang="id-ID" sz="4800" dirty="0"/>
          </a:p>
        </p:txBody>
      </p:sp>
      <p:pic>
        <p:nvPicPr>
          <p:cNvPr id="19" name="Picture 18" descr="A diagram of a push pop&#10;&#10;Description automatically generated">
            <a:extLst>
              <a:ext uri="{FF2B5EF4-FFF2-40B4-BE49-F238E27FC236}">
                <a16:creationId xmlns:a16="http://schemas.microsoft.com/office/drawing/2014/main" id="{575F966D-D170-1BE6-EB4D-AB969C7FD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6"/>
          <a:stretch/>
        </p:blipFill>
        <p:spPr>
          <a:xfrm>
            <a:off x="7359443" y="1792735"/>
            <a:ext cx="4600523" cy="39078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1" y="1621000"/>
            <a:ext cx="6502681" cy="4516800"/>
          </a:xfrm>
        </p:spPr>
        <p:txBody>
          <a:bodyPr anchor="t"/>
          <a:lstStyle/>
          <a:p>
            <a:pPr>
              <a:buSzPct val="100000"/>
            </a:pPr>
            <a:r>
              <a:rPr lang="id-ID" sz="2400" b="1" dirty="0" err="1"/>
              <a:t>IsFull</a:t>
            </a:r>
            <a:r>
              <a:rPr lang="id-ID" sz="2400" dirty="0"/>
              <a:t>: mengecek apakah </a:t>
            </a:r>
            <a:r>
              <a:rPr lang="id-ID" sz="2400" dirty="0" err="1"/>
              <a:t>stack</a:t>
            </a:r>
            <a:r>
              <a:rPr lang="id-ID" sz="2400" dirty="0"/>
              <a:t> sudah penuh</a:t>
            </a:r>
          </a:p>
          <a:p>
            <a:pPr>
              <a:buSzPct val="100000"/>
            </a:pPr>
            <a:r>
              <a:rPr lang="id-ID" sz="2400" b="1" dirty="0" err="1"/>
              <a:t>IsEmpty</a:t>
            </a:r>
            <a:r>
              <a:rPr lang="id-ID" sz="2400" dirty="0"/>
              <a:t>: mengecek apakah </a:t>
            </a:r>
            <a:r>
              <a:rPr lang="id-ID" sz="2400" dirty="0" err="1"/>
              <a:t>stack</a:t>
            </a:r>
            <a:r>
              <a:rPr lang="id-ID" sz="2400" dirty="0"/>
              <a:t> sudah kosong</a:t>
            </a:r>
          </a:p>
          <a:p>
            <a:pPr>
              <a:buSzPct val="100000"/>
            </a:pPr>
            <a:r>
              <a:rPr lang="id-ID" sz="2400" b="1" dirty="0" err="1"/>
              <a:t>Push</a:t>
            </a:r>
            <a:r>
              <a:rPr lang="id-ID" sz="2400" dirty="0"/>
              <a:t>: menambah elemen pada </a:t>
            </a:r>
            <a:r>
              <a:rPr lang="id-ID" sz="2400" dirty="0" err="1"/>
              <a:t>stack</a:t>
            </a:r>
            <a:r>
              <a:rPr lang="id-ID" sz="2400" dirty="0"/>
              <a:t> pada tumpukan paling atas</a:t>
            </a:r>
          </a:p>
          <a:p>
            <a:pPr>
              <a:buSzPct val="100000"/>
            </a:pPr>
            <a:r>
              <a:rPr lang="id-ID" sz="2400" b="1" dirty="0"/>
              <a:t>Pop</a:t>
            </a:r>
            <a:r>
              <a:rPr lang="id-ID" sz="2400" dirty="0"/>
              <a:t>: mengambil elemen pada </a:t>
            </a:r>
            <a:r>
              <a:rPr lang="id-ID" sz="2400" dirty="0" err="1"/>
              <a:t>stack</a:t>
            </a:r>
            <a:r>
              <a:rPr lang="id-ID" sz="2400" dirty="0"/>
              <a:t> pada tumpukan paling atas</a:t>
            </a:r>
          </a:p>
          <a:p>
            <a:pPr>
              <a:buSzPct val="100000"/>
            </a:pPr>
            <a:r>
              <a:rPr lang="id-ID" sz="2400" b="1" dirty="0" err="1"/>
              <a:t>Peek</a:t>
            </a:r>
            <a:r>
              <a:rPr lang="id-ID" sz="2400" dirty="0"/>
              <a:t>: memeriksa elemen paling atas</a:t>
            </a:r>
            <a:endParaRPr lang="en-US" sz="2400" dirty="0"/>
          </a:p>
          <a:p>
            <a:pPr>
              <a:buSzPct val="100000"/>
            </a:pPr>
            <a:r>
              <a:rPr lang="en-US" sz="2400" b="1" dirty="0"/>
              <a:t>Print</a:t>
            </a:r>
            <a:r>
              <a:rPr lang="en-US" sz="2400" dirty="0"/>
              <a:t>: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stack</a:t>
            </a:r>
            <a:endParaRPr lang="id-ID" sz="2400" dirty="0"/>
          </a:p>
          <a:p>
            <a:pPr>
              <a:buSzPct val="100000"/>
            </a:pPr>
            <a:r>
              <a:rPr lang="id-ID" sz="2400" b="1" dirty="0" err="1"/>
              <a:t>Clear</a:t>
            </a:r>
            <a:r>
              <a:rPr lang="id-ID" sz="2400" dirty="0"/>
              <a:t>: mengosongkan </a:t>
            </a:r>
            <a:r>
              <a:rPr lang="id-ID" sz="2400" dirty="0" err="1"/>
              <a:t>stack</a:t>
            </a:r>
          </a:p>
          <a:p>
            <a:pPr marL="203195" indent="0">
              <a:buSzPct val="100000"/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45778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Cara </a:t>
            </a:r>
            <a:r>
              <a:rPr lang="en-US" sz="4800" dirty="0" err="1"/>
              <a:t>Kerja</a:t>
            </a:r>
            <a:r>
              <a:rPr lang="en-US" sz="4800" dirty="0"/>
              <a:t> Stack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ts val="600"/>
              </a:spcBef>
              <a:buSzPct val="100000"/>
            </a:pPr>
            <a:r>
              <a:rPr lang="id-ID" sz="2670" dirty="0" err="1"/>
              <a:t>Pointer</a:t>
            </a:r>
            <a:r>
              <a:rPr lang="id-ID" sz="2670" dirty="0"/>
              <a:t> TOP digunakan untuk melacak elemen teratas dalam </a:t>
            </a:r>
            <a:r>
              <a:rPr lang="en-US" sz="2670" dirty="0"/>
              <a:t>stack</a:t>
            </a:r>
          </a:p>
          <a:p>
            <a:pPr>
              <a:spcBef>
                <a:spcPts val="600"/>
              </a:spcBef>
              <a:buSzPct val="100000"/>
            </a:pPr>
            <a:r>
              <a:rPr lang="id-ID" sz="2670" dirty="0"/>
              <a:t>Saat </a:t>
            </a:r>
            <a:r>
              <a:rPr lang="en-US" sz="2670" dirty="0" err="1"/>
              <a:t>inisialisasi</a:t>
            </a:r>
            <a:r>
              <a:rPr lang="en-US" sz="2670" dirty="0"/>
              <a:t> stack</a:t>
            </a:r>
            <a:r>
              <a:rPr lang="id-ID" sz="2670" dirty="0"/>
              <a:t>, </a:t>
            </a:r>
            <a:r>
              <a:rPr lang="en-US" sz="2670" dirty="0" err="1"/>
              <a:t>tetapkan</a:t>
            </a:r>
            <a:r>
              <a:rPr lang="en-US" sz="2670" dirty="0"/>
              <a:t> </a:t>
            </a:r>
            <a:r>
              <a:rPr lang="id-ID" sz="2670" dirty="0"/>
              <a:t>nilai</a:t>
            </a:r>
            <a:r>
              <a:rPr lang="en-US" sz="2670" dirty="0"/>
              <a:t> </a:t>
            </a:r>
            <a:r>
              <a:rPr lang="en-US" sz="2670" dirty="0">
                <a:solidFill>
                  <a:srgbClr val="0070C0"/>
                </a:solidFill>
              </a:rPr>
              <a:t>TOP</a:t>
            </a:r>
            <a:r>
              <a:rPr lang="id-ID" sz="2670" dirty="0">
                <a:solidFill>
                  <a:srgbClr val="0070C0"/>
                </a:solidFill>
              </a:rPr>
              <a:t> </a:t>
            </a:r>
            <a:r>
              <a:rPr lang="en-US" sz="2670" dirty="0">
                <a:solidFill>
                  <a:srgbClr val="0070C0"/>
                </a:solidFill>
              </a:rPr>
              <a:t>=</a:t>
            </a:r>
            <a:r>
              <a:rPr lang="id-ID" sz="2670" dirty="0">
                <a:solidFill>
                  <a:srgbClr val="0070C0"/>
                </a:solidFill>
              </a:rPr>
              <a:t> -1</a:t>
            </a:r>
            <a:r>
              <a:rPr lang="id-ID" sz="2670" dirty="0"/>
              <a:t> sehingga</a:t>
            </a:r>
            <a:r>
              <a:rPr lang="en-US" sz="2670" dirty="0"/>
              <a:t> </a:t>
            </a:r>
            <a:r>
              <a:rPr lang="en-US" sz="2670" dirty="0" err="1"/>
              <a:t>nanti</a:t>
            </a:r>
            <a:r>
              <a:rPr lang="id-ID" sz="2670" dirty="0"/>
              <a:t> </a:t>
            </a:r>
            <a:r>
              <a:rPr lang="en-US" sz="2670" dirty="0" err="1"/>
              <a:t>saat</a:t>
            </a:r>
            <a:r>
              <a:rPr lang="en-US" sz="2670" dirty="0"/>
              <a:t> </a:t>
            </a:r>
            <a:r>
              <a:rPr lang="en-US" sz="2670" dirty="0" err="1"/>
              <a:t>mengecek</a:t>
            </a:r>
            <a:r>
              <a:rPr lang="en-US" sz="2670" dirty="0"/>
              <a:t> </a:t>
            </a:r>
            <a:r>
              <a:rPr lang="id-ID" sz="2670" dirty="0"/>
              <a:t>apakah </a:t>
            </a:r>
            <a:r>
              <a:rPr lang="en-US" sz="2670" dirty="0"/>
              <a:t>stack </a:t>
            </a:r>
            <a:r>
              <a:rPr lang="id-ID" sz="2670" dirty="0"/>
              <a:t>kosong </a:t>
            </a:r>
            <a:r>
              <a:rPr lang="en-US" sz="2670" dirty="0" err="1"/>
              <a:t>digunakan</a:t>
            </a:r>
            <a:r>
              <a:rPr lang="en-US" sz="2670" dirty="0"/>
              <a:t> </a:t>
            </a:r>
            <a:r>
              <a:rPr lang="en-US" sz="2670" dirty="0" err="1"/>
              <a:t>perbandingan</a:t>
            </a:r>
            <a:r>
              <a:rPr lang="en-US" sz="2670" dirty="0"/>
              <a:t> </a:t>
            </a:r>
            <a:r>
              <a:rPr lang="id-ID" sz="2670" b="1" dirty="0">
                <a:solidFill>
                  <a:schemeClr val="accent2">
                    <a:lumMod val="75000"/>
                  </a:schemeClr>
                </a:solidFill>
              </a:rPr>
              <a:t>TOP == -1</a:t>
            </a:r>
            <a:endParaRPr lang="en-US" sz="267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2670" dirty="0" err="1"/>
              <a:t>Untuk</a:t>
            </a:r>
            <a:r>
              <a:rPr lang="en-US" sz="2670" dirty="0"/>
              <a:t> </a:t>
            </a:r>
            <a:r>
              <a:rPr lang="en-US" sz="2670" dirty="0" err="1"/>
              <a:t>memasukkan</a:t>
            </a:r>
            <a:r>
              <a:rPr lang="en-US" sz="2670" dirty="0"/>
              <a:t> (</a:t>
            </a:r>
            <a:r>
              <a:rPr lang="en-US" sz="2670" dirty="0">
                <a:solidFill>
                  <a:srgbClr val="0070C0"/>
                </a:solidFill>
              </a:rPr>
              <a:t>push</a:t>
            </a:r>
            <a:r>
              <a:rPr lang="en-US" sz="2670" dirty="0"/>
              <a:t>) </a:t>
            </a:r>
            <a:r>
              <a:rPr lang="id-ID" sz="2670" dirty="0"/>
              <a:t>elemen, </a:t>
            </a:r>
            <a:r>
              <a:rPr lang="en-US" sz="2670" b="1" dirty="0" err="1">
                <a:solidFill>
                  <a:srgbClr val="0070C0"/>
                </a:solidFill>
              </a:rPr>
              <a:t>naikkan</a:t>
            </a:r>
            <a:r>
              <a:rPr lang="en-US" sz="2670" dirty="0">
                <a:solidFill>
                  <a:srgbClr val="0070C0"/>
                </a:solidFill>
              </a:rPr>
              <a:t> </a:t>
            </a:r>
            <a:r>
              <a:rPr lang="id-ID" sz="2670" dirty="0"/>
              <a:t>nilai TOP dan </a:t>
            </a:r>
            <a:r>
              <a:rPr lang="en-US" sz="2670" dirty="0" err="1"/>
              <a:t>tempatkan</a:t>
            </a:r>
            <a:r>
              <a:rPr lang="en-US" sz="2670" dirty="0"/>
              <a:t> </a:t>
            </a:r>
            <a:r>
              <a:rPr lang="id-ID" sz="2670" dirty="0"/>
              <a:t>elemen baru di </a:t>
            </a:r>
            <a:r>
              <a:rPr lang="id-ID" sz="2670" dirty="0">
                <a:solidFill>
                  <a:schemeClr val="accent2">
                    <a:lumMod val="75000"/>
                  </a:schemeClr>
                </a:solidFill>
              </a:rPr>
              <a:t>posisi </a:t>
            </a:r>
            <a:r>
              <a:rPr lang="en-US" sz="2670" dirty="0" err="1">
                <a:solidFill>
                  <a:schemeClr val="accent2">
                    <a:lumMod val="75000"/>
                  </a:schemeClr>
                </a:solidFill>
              </a:rPr>
              <a:t>indeks</a:t>
            </a:r>
            <a:r>
              <a:rPr lang="en-US" sz="267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2670" dirty="0"/>
              <a:t>yang ditunjukkan oleh TOP</a:t>
            </a:r>
            <a:endParaRPr lang="en-US" sz="2670" dirty="0"/>
          </a:p>
          <a:p>
            <a:pPr>
              <a:spcBef>
                <a:spcPts val="600"/>
              </a:spcBef>
              <a:buSzPct val="100000"/>
            </a:pPr>
            <a:r>
              <a:rPr lang="id-ID" sz="2670" dirty="0"/>
              <a:t>Saat </a:t>
            </a:r>
            <a:r>
              <a:rPr lang="en-US" sz="2670" dirty="0" err="1"/>
              <a:t>mengeluarkan</a:t>
            </a:r>
            <a:r>
              <a:rPr lang="en-US" sz="2670" dirty="0"/>
              <a:t>  (</a:t>
            </a:r>
            <a:r>
              <a:rPr lang="en-US" sz="2670" dirty="0">
                <a:solidFill>
                  <a:srgbClr val="0070C0"/>
                </a:solidFill>
              </a:rPr>
              <a:t>pop</a:t>
            </a:r>
            <a:r>
              <a:rPr lang="en-US" sz="2670" dirty="0"/>
              <a:t>) </a:t>
            </a:r>
            <a:r>
              <a:rPr lang="id-ID" sz="2670" dirty="0"/>
              <a:t>elemen, </a:t>
            </a:r>
            <a:r>
              <a:rPr lang="en-US" sz="2670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sz="2670" dirty="0"/>
              <a:t> </a:t>
            </a:r>
            <a:r>
              <a:rPr lang="id-ID" sz="2670" dirty="0"/>
              <a:t>elemen yang ditunjuk oleh TOP dan </a:t>
            </a:r>
            <a:r>
              <a:rPr lang="en-US" sz="2670" b="1" dirty="0" err="1">
                <a:solidFill>
                  <a:srgbClr val="0070C0"/>
                </a:solidFill>
              </a:rPr>
              <a:t>kurangi</a:t>
            </a:r>
            <a:r>
              <a:rPr lang="en-US" sz="2670" dirty="0">
                <a:solidFill>
                  <a:srgbClr val="0070C0"/>
                </a:solidFill>
              </a:rPr>
              <a:t> </a:t>
            </a:r>
            <a:r>
              <a:rPr lang="id-ID" sz="2670" dirty="0"/>
              <a:t>nilai</a:t>
            </a:r>
            <a:r>
              <a:rPr lang="en-US" sz="2670" dirty="0"/>
              <a:t> TOP</a:t>
            </a:r>
          </a:p>
          <a:p>
            <a:pPr>
              <a:spcBef>
                <a:spcPts val="600"/>
              </a:spcBef>
              <a:buSzPct val="100000"/>
            </a:pPr>
            <a:r>
              <a:rPr lang="id-ID" sz="2670" dirty="0"/>
              <a:t>Sebelum </a:t>
            </a:r>
            <a:r>
              <a:rPr lang="en-US" sz="2670" dirty="0" err="1"/>
              <a:t>melakukan</a:t>
            </a:r>
            <a:r>
              <a:rPr lang="en-US" sz="2670" dirty="0"/>
              <a:t> </a:t>
            </a:r>
            <a:r>
              <a:rPr lang="en-US" sz="2670" dirty="0">
                <a:solidFill>
                  <a:srgbClr val="0070C0"/>
                </a:solidFill>
              </a:rPr>
              <a:t>push</a:t>
            </a:r>
            <a:r>
              <a:rPr lang="id-ID" sz="2670" dirty="0"/>
              <a:t>, </a:t>
            </a:r>
            <a:r>
              <a:rPr lang="en-US" sz="2670" dirty="0" err="1"/>
              <a:t>cek</a:t>
            </a:r>
            <a:r>
              <a:rPr lang="en-US" sz="2670" dirty="0"/>
              <a:t> </a:t>
            </a:r>
            <a:r>
              <a:rPr lang="id-ID" sz="2670" dirty="0"/>
              <a:t>apakah </a:t>
            </a:r>
            <a:r>
              <a:rPr lang="en-US" sz="2670" dirty="0"/>
              <a:t>stack </a:t>
            </a:r>
            <a:r>
              <a:rPr lang="id-ID" sz="2670" dirty="0"/>
              <a:t>sudah </a:t>
            </a:r>
            <a:r>
              <a:rPr lang="id-ID" sz="2670" b="1" dirty="0">
                <a:solidFill>
                  <a:srgbClr val="0070C0"/>
                </a:solidFill>
              </a:rPr>
              <a:t>penuh</a:t>
            </a:r>
            <a:endParaRPr lang="en-US" sz="2670" b="1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buSzPct val="100000"/>
            </a:pPr>
            <a:r>
              <a:rPr lang="id-ID" sz="2670" dirty="0"/>
              <a:t>Sebelum </a:t>
            </a:r>
            <a:r>
              <a:rPr lang="en-US" sz="2670" dirty="0" err="1"/>
              <a:t>melakukan</a:t>
            </a:r>
            <a:r>
              <a:rPr lang="en-US" sz="2670" dirty="0"/>
              <a:t> </a:t>
            </a:r>
            <a:r>
              <a:rPr lang="en-US" sz="2670" dirty="0">
                <a:solidFill>
                  <a:srgbClr val="0070C0"/>
                </a:solidFill>
              </a:rPr>
              <a:t>pop</a:t>
            </a:r>
            <a:r>
              <a:rPr lang="id-ID" sz="2670" dirty="0"/>
              <a:t>, </a:t>
            </a:r>
            <a:r>
              <a:rPr lang="en-US" sz="2670" dirty="0" err="1"/>
              <a:t>cek</a:t>
            </a:r>
            <a:r>
              <a:rPr lang="en-US" sz="2670" dirty="0"/>
              <a:t> </a:t>
            </a:r>
            <a:r>
              <a:rPr lang="id-ID" sz="2670" dirty="0"/>
              <a:t>apakah </a:t>
            </a:r>
            <a:r>
              <a:rPr lang="en-US" sz="2670" dirty="0"/>
              <a:t>stack </a:t>
            </a:r>
            <a:r>
              <a:rPr lang="id-ID" sz="2670" dirty="0"/>
              <a:t>sudah </a:t>
            </a:r>
            <a:r>
              <a:rPr lang="id-ID" sz="2670" b="1" dirty="0">
                <a:solidFill>
                  <a:srgbClr val="0070C0"/>
                </a:solidFill>
              </a:rPr>
              <a:t>kosong</a:t>
            </a:r>
          </a:p>
        </p:txBody>
      </p:sp>
    </p:spTree>
    <p:extLst>
      <p:ext uri="{BB962C8B-B14F-4D97-AF65-F5344CB8AC3E}">
        <p14:creationId xmlns:p14="http://schemas.microsoft.com/office/powerpoint/2010/main" val="225448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Deklarasi</a:t>
            </a:r>
            <a:r>
              <a:rPr lang="en-US" sz="4800" dirty="0"/>
              <a:t> Stack</a:t>
            </a:r>
            <a:endParaRPr lang="id-ID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366" y="2146033"/>
            <a:ext cx="3007151" cy="168912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en-US" sz="2667" dirty="0" err="1"/>
              <a:t>Deklarasi</a:t>
            </a:r>
            <a:r>
              <a:rPr lang="en-US" sz="2667" dirty="0"/>
              <a:t> stack </a:t>
            </a:r>
            <a:r>
              <a:rPr lang="en-US" sz="2667" dirty="0" err="1"/>
              <a:t>sebagai</a:t>
            </a:r>
            <a:r>
              <a:rPr lang="en-US" sz="2667" dirty="0"/>
              <a:t> </a:t>
            </a:r>
            <a:r>
              <a:rPr lang="id-ID" sz="2667" dirty="0"/>
              <a:t>tempat untuk </a:t>
            </a:r>
            <a:r>
              <a:rPr lang="en-US" sz="2667" dirty="0" err="1"/>
              <a:t>menyimpan</a:t>
            </a:r>
            <a:r>
              <a:rPr lang="en-US" sz="2667" dirty="0"/>
              <a:t> data</a:t>
            </a:r>
            <a:endParaRPr lang="id-ID" sz="2667" dirty="0"/>
          </a:p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Langkah-langkah:</a:t>
            </a:r>
          </a:p>
          <a:p>
            <a:pPr marL="811213" lvl="1" indent="-40481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id-ID" sz="2667" dirty="0"/>
              <a:t>Deklarasi </a:t>
            </a:r>
            <a:r>
              <a:rPr lang="id-ID" sz="2667" dirty="0" err="1"/>
              <a:t>class</a:t>
            </a:r>
            <a:r>
              <a:rPr lang="en-US" sz="2667" dirty="0"/>
              <a:t> Stack</a:t>
            </a:r>
            <a:endParaRPr lang="id-ID" sz="2667" dirty="0"/>
          </a:p>
          <a:p>
            <a:pPr marL="811213" lvl="1" indent="-40481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id-ID" sz="2667" dirty="0"/>
              <a:t>Deklarasi </a:t>
            </a:r>
            <a:r>
              <a:rPr lang="en-US" sz="2667" dirty="0" err="1"/>
              <a:t>atribut</a:t>
            </a:r>
            <a:endParaRPr lang="en-US" sz="2667" dirty="0"/>
          </a:p>
          <a:p>
            <a:pPr marL="1341438" lvl="2" indent="-455613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en-US" sz="2400" dirty="0"/>
              <a:t>Array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data</a:t>
            </a:r>
            <a:br>
              <a:rPr lang="id-ID" sz="2400" dirty="0"/>
            </a:br>
            <a:r>
              <a:rPr lang="id-ID" sz="2400" dirty="0"/>
              <a:t>digunakan sebagai tempat penyimpanan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data</a:t>
            </a:r>
          </a:p>
          <a:p>
            <a:pPr marL="1341438" lvl="2" indent="-455613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id-ID" sz="2400" dirty="0" err="1">
                <a:solidFill>
                  <a:schemeClr val="accent2">
                    <a:lumMod val="75000"/>
                  </a:schemeClr>
                </a:solidFill>
              </a:rPr>
              <a:t>size</a:t>
            </a:r>
            <a:br>
              <a:rPr lang="id-ID" sz="2400" dirty="0"/>
            </a:br>
            <a:r>
              <a:rPr lang="id-ID" sz="2400" dirty="0"/>
              <a:t>digunakan untuk menentukan kapasitas penyimpanan</a:t>
            </a:r>
            <a:endParaRPr lang="en-US" sz="2400" dirty="0"/>
          </a:p>
          <a:p>
            <a:pPr marL="1341438" lvl="2" indent="-455613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en-US" sz="2400" dirty="0"/>
              <a:t>P</a:t>
            </a:r>
            <a:r>
              <a:rPr lang="id-ID" sz="2400" dirty="0" err="1"/>
              <a:t>ointer</a:t>
            </a:r>
            <a:r>
              <a:rPr lang="id-ID" sz="2400" dirty="0"/>
              <a:t> </a:t>
            </a:r>
            <a:r>
              <a:rPr lang="id-ID" sz="2400" dirty="0">
                <a:solidFill>
                  <a:schemeClr val="accent2">
                    <a:lumMod val="75000"/>
                  </a:schemeClr>
                </a:solidFill>
              </a:rPr>
              <a:t>top</a:t>
            </a:r>
            <a:br>
              <a:rPr lang="id-ID" sz="2400" dirty="0"/>
            </a:br>
            <a:r>
              <a:rPr lang="id-ID" sz="2400" dirty="0"/>
              <a:t>digunakan sebagai penunjuk data pada posisi akhir (atas)</a:t>
            </a:r>
          </a:p>
        </p:txBody>
      </p:sp>
    </p:spTree>
    <p:extLst>
      <p:ext uri="{BB962C8B-B14F-4D97-AF65-F5344CB8AC3E}">
        <p14:creationId xmlns:p14="http://schemas.microsoft.com/office/powerpoint/2010/main" val="194570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Inisialisasi</a:t>
            </a:r>
            <a:r>
              <a:rPr lang="en-US" sz="4800" dirty="0"/>
              <a:t> Stack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57200" indent="-4572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  <a:latin typeface="Calibri "/>
              </a:rPr>
              <a:t>Pada mulanya isi </a:t>
            </a:r>
            <a:r>
              <a:rPr lang="id-ID" sz="2667" b="1" dirty="0">
                <a:solidFill>
                  <a:prstClr val="black"/>
                </a:solidFill>
                <a:latin typeface="Calibri "/>
              </a:rPr>
              <a:t>top</a:t>
            </a:r>
            <a:r>
              <a:rPr lang="id-ID" sz="2667" dirty="0">
                <a:solidFill>
                  <a:prstClr val="black"/>
                </a:solidFill>
                <a:latin typeface="Calibri "/>
              </a:rPr>
              <a:t> dengan -1 karena </a:t>
            </a:r>
            <a:r>
              <a:rPr lang="id-ID" sz="2667" dirty="0" err="1">
                <a:solidFill>
                  <a:prstClr val="black"/>
                </a:solidFill>
                <a:latin typeface="Calibri "/>
              </a:rPr>
              <a:t>array</a:t>
            </a:r>
            <a:r>
              <a:rPr lang="id-ID" sz="2667" dirty="0">
                <a:solidFill>
                  <a:prstClr val="black"/>
                </a:solidFill>
                <a:latin typeface="Calibri "/>
              </a:rPr>
              <a:t> dimulai dari 0, yang berarti bahwa data </a:t>
            </a:r>
            <a:r>
              <a:rPr lang="id-ID" sz="2667" dirty="0" err="1">
                <a:solidFill>
                  <a:prstClr val="black"/>
                </a:solidFill>
                <a:latin typeface="Calibri "/>
              </a:rPr>
              <a:t>stack</a:t>
            </a:r>
            <a:r>
              <a:rPr lang="id-ID" sz="2667" dirty="0">
                <a:solidFill>
                  <a:prstClr val="black"/>
                </a:solidFill>
                <a:latin typeface="Calibri "/>
              </a:rPr>
              <a:t> dalam keadaan KOSONG</a:t>
            </a:r>
          </a:p>
          <a:p>
            <a:pPr marL="457200" indent="-4572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b="1" dirty="0">
                <a:solidFill>
                  <a:prstClr val="black"/>
                </a:solidFill>
                <a:latin typeface="Calibri "/>
              </a:rPr>
              <a:t>Top</a:t>
            </a:r>
            <a:r>
              <a:rPr lang="id-ID" sz="2667" dirty="0">
                <a:solidFill>
                  <a:prstClr val="black"/>
                </a:solidFill>
                <a:latin typeface="Calibri "/>
              </a:rPr>
              <a:t> adalah </a:t>
            </a:r>
            <a:r>
              <a:rPr lang="id-ID" sz="2667" dirty="0" err="1">
                <a:solidFill>
                  <a:prstClr val="black"/>
                </a:solidFill>
                <a:latin typeface="Calibri "/>
              </a:rPr>
              <a:t>suatu</a:t>
            </a:r>
            <a:r>
              <a:rPr lang="id-ID" sz="2667" dirty="0">
                <a:solidFill>
                  <a:prstClr val="black"/>
                </a:solidFill>
                <a:latin typeface="Calibri "/>
              </a:rPr>
              <a:t> variabel penanda dalam </a:t>
            </a:r>
            <a:r>
              <a:rPr lang="id-ID" sz="2667" dirty="0" err="1">
                <a:solidFill>
                  <a:prstClr val="black"/>
                </a:solidFill>
                <a:latin typeface="Calibri "/>
              </a:rPr>
              <a:t>stack</a:t>
            </a:r>
            <a:r>
              <a:rPr lang="id-ID" sz="2667" dirty="0">
                <a:solidFill>
                  <a:prstClr val="black"/>
                </a:solidFill>
                <a:latin typeface="Calibri "/>
              </a:rPr>
              <a:t> yang menunjukkan elemen teratas data </a:t>
            </a:r>
            <a:r>
              <a:rPr lang="id-ID" sz="2667" dirty="0" err="1">
                <a:solidFill>
                  <a:prstClr val="black"/>
                </a:solidFill>
                <a:latin typeface="Calibri "/>
              </a:rPr>
              <a:t>stack</a:t>
            </a:r>
            <a:r>
              <a:rPr lang="id-ID" sz="2667" dirty="0">
                <a:solidFill>
                  <a:prstClr val="black"/>
                </a:solidFill>
                <a:latin typeface="Calibri "/>
              </a:rPr>
              <a:t> sekarang</a:t>
            </a:r>
          </a:p>
          <a:p>
            <a:pPr marL="457200" indent="-4572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b="1" dirty="0">
                <a:solidFill>
                  <a:prstClr val="black"/>
                </a:solidFill>
                <a:latin typeface="Calibri "/>
              </a:rPr>
              <a:t>Top </a:t>
            </a:r>
            <a:r>
              <a:rPr lang="id-ID" sz="2667" dirty="0">
                <a:solidFill>
                  <a:prstClr val="black"/>
                </a:solidFill>
                <a:latin typeface="Calibri "/>
              </a:rPr>
              <a:t>akan selalu bergerak hingga mencapai </a:t>
            </a:r>
            <a:r>
              <a:rPr lang="en-US" sz="2667" b="1" dirty="0">
                <a:solidFill>
                  <a:schemeClr val="accent2">
                    <a:lumMod val="75000"/>
                  </a:schemeClr>
                </a:solidFill>
                <a:latin typeface="Calibri "/>
              </a:rPr>
              <a:t>max</a:t>
            </a:r>
            <a:r>
              <a:rPr lang="id-ID" sz="2667" dirty="0">
                <a:solidFill>
                  <a:prstClr val="black"/>
                </a:solidFill>
                <a:latin typeface="Calibri "/>
              </a:rPr>
              <a:t> </a:t>
            </a:r>
            <a:r>
              <a:rPr lang="en-US" sz="2667" dirty="0" err="1">
                <a:solidFill>
                  <a:prstClr val="black"/>
                </a:solidFill>
                <a:latin typeface="Calibri "/>
              </a:rPr>
              <a:t>atau</a:t>
            </a:r>
            <a:r>
              <a:rPr lang="en-US" sz="2667" dirty="0">
                <a:solidFill>
                  <a:prstClr val="black"/>
                </a:solidFill>
                <a:latin typeface="Calibri "/>
              </a:rPr>
              <a:t> </a:t>
            </a:r>
            <a:r>
              <a:rPr lang="en-US" sz="2667" b="1" dirty="0">
                <a:solidFill>
                  <a:schemeClr val="accent2">
                    <a:lumMod val="75000"/>
                  </a:schemeClr>
                </a:solidFill>
                <a:latin typeface="Calibri "/>
              </a:rPr>
              <a:t>size</a:t>
            </a:r>
            <a:r>
              <a:rPr lang="en-US" sz="2667" dirty="0">
                <a:solidFill>
                  <a:prstClr val="black"/>
                </a:solidFill>
                <a:latin typeface="Calibri "/>
              </a:rPr>
              <a:t> </a:t>
            </a:r>
            <a:r>
              <a:rPr lang="id-ID" sz="2667" dirty="0">
                <a:solidFill>
                  <a:prstClr val="black"/>
                </a:solidFill>
                <a:latin typeface="Calibri "/>
              </a:rPr>
              <a:t>yang menyebabkan </a:t>
            </a:r>
            <a:r>
              <a:rPr lang="id-ID" sz="2667" dirty="0" err="1">
                <a:solidFill>
                  <a:prstClr val="black"/>
                </a:solidFill>
                <a:latin typeface="Calibri "/>
              </a:rPr>
              <a:t>stack</a:t>
            </a:r>
            <a:r>
              <a:rPr lang="id-ID" sz="2667" dirty="0">
                <a:solidFill>
                  <a:prstClr val="black"/>
                </a:solidFill>
                <a:latin typeface="Calibri "/>
              </a:rPr>
              <a:t> PENUH</a:t>
            </a:r>
          </a:p>
        </p:txBody>
      </p:sp>
    </p:spTree>
    <p:extLst>
      <p:ext uri="{BB962C8B-B14F-4D97-AF65-F5344CB8AC3E}">
        <p14:creationId xmlns:p14="http://schemas.microsoft.com/office/powerpoint/2010/main" val="377438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 err="1"/>
              <a:t>Inisialisasi</a:t>
            </a:r>
            <a:r>
              <a:rPr lang="id-ID" sz="4800" dirty="0"/>
              <a:t> </a:t>
            </a:r>
            <a:r>
              <a:rPr lang="id-ID" sz="4800" dirty="0" err="1"/>
              <a:t>Stack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Ilustrasi </a:t>
            </a:r>
            <a:r>
              <a:rPr lang="id-ID" sz="2667" dirty="0" err="1"/>
              <a:t>Stack</a:t>
            </a:r>
            <a:r>
              <a:rPr lang="id-ID" sz="2667" dirty="0"/>
              <a:t> saat </a:t>
            </a:r>
            <a:r>
              <a:rPr lang="id-ID" sz="2667" dirty="0" err="1"/>
              <a:t>inisialisasi</a:t>
            </a:r>
            <a:r>
              <a:rPr lang="en-US" sz="2667" dirty="0"/>
              <a:t> </a:t>
            </a:r>
            <a:r>
              <a:rPr lang="en-US" sz="2667" dirty="0" err="1"/>
              <a:t>pada</a:t>
            </a:r>
            <a:r>
              <a:rPr lang="en-US" sz="2667" dirty="0"/>
              <a:t> </a:t>
            </a:r>
            <a:r>
              <a:rPr lang="en-US" sz="2667" b="1" dirty="0" err="1"/>
              <a:t>konstruktor</a:t>
            </a:r>
            <a:endParaRPr lang="id-ID" sz="2667" b="1" dirty="0"/>
          </a:p>
          <a:p>
            <a:pPr>
              <a:buFont typeface="Wingdings" panose="05000000000000000000" pitchFamily="2" charset="2"/>
              <a:buChar char="q"/>
            </a:pP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59" y="2865768"/>
            <a:ext cx="3919971" cy="179889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62542" y="2293007"/>
          <a:ext cx="3874949" cy="410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883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r>
                        <a:rPr lang="en-US" sz="1600" dirty="0"/>
                        <a:t>size = 8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r>
                        <a:rPr lang="en-US" sz="1600" dirty="0"/>
                        <a:t>top = -1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41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Fungsi </a:t>
            </a:r>
            <a:r>
              <a:rPr lang="id-ID" sz="4800" dirty="0" err="1"/>
              <a:t>IsFull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57200" indent="-4572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Untuk memeriksa apakah </a:t>
            </a:r>
            <a:r>
              <a:rPr lang="id-ID" sz="2667" dirty="0" err="1">
                <a:solidFill>
                  <a:prstClr val="black"/>
                </a:solidFill>
              </a:rPr>
              <a:t>stack</a:t>
            </a:r>
            <a:r>
              <a:rPr lang="id-ID" sz="2667" dirty="0">
                <a:solidFill>
                  <a:prstClr val="black"/>
                </a:solidFill>
              </a:rPr>
              <a:t> sudah </a:t>
            </a:r>
            <a:r>
              <a:rPr lang="id-ID" sz="2667" dirty="0">
                <a:solidFill>
                  <a:schemeClr val="accent2">
                    <a:lumMod val="75000"/>
                  </a:schemeClr>
                </a:solidFill>
              </a:rPr>
              <a:t>penuh</a:t>
            </a:r>
            <a:r>
              <a:rPr lang="id-ID" sz="2667" dirty="0">
                <a:solidFill>
                  <a:srgbClr val="1D9A78"/>
                </a:solidFill>
              </a:rPr>
              <a:t> </a:t>
            </a:r>
            <a:r>
              <a:rPr lang="id-ID" sz="2667" dirty="0">
                <a:solidFill>
                  <a:prstClr val="black"/>
                </a:solidFill>
              </a:rPr>
              <a:t>dengan cara memeriksa </a:t>
            </a:r>
            <a:r>
              <a:rPr lang="id-ID" sz="2667" b="1" dirty="0">
                <a:solidFill>
                  <a:prstClr val="black"/>
                </a:solidFill>
              </a:rPr>
              <a:t>top</a:t>
            </a:r>
            <a:endParaRPr lang="id-ID" sz="2667" dirty="0">
              <a:solidFill>
                <a:prstClr val="black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Jika </a:t>
            </a:r>
            <a:r>
              <a:rPr lang="id-ID" sz="2667" b="1" dirty="0">
                <a:solidFill>
                  <a:prstClr val="black"/>
                </a:solidFill>
              </a:rPr>
              <a:t>top</a:t>
            </a:r>
            <a:r>
              <a:rPr lang="id-ID" sz="2667" dirty="0">
                <a:solidFill>
                  <a:prstClr val="black"/>
                </a:solidFill>
              </a:rPr>
              <a:t> sudah sama dengan </a:t>
            </a:r>
            <a:r>
              <a:rPr lang="id-ID" sz="2667" dirty="0" err="1">
                <a:solidFill>
                  <a:schemeClr val="accent2">
                    <a:lumMod val="75000"/>
                  </a:schemeClr>
                </a:solidFill>
              </a:rPr>
              <a:t>size</a:t>
            </a:r>
            <a:r>
              <a:rPr lang="id-ID" sz="2667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id-ID" sz="2667" dirty="0">
                <a:solidFill>
                  <a:schemeClr val="accent2">
                    <a:lumMod val="75000"/>
                  </a:schemeClr>
                </a:solidFill>
                <a:ea typeface="Cambria" panose="02040503050406030204" pitchFamily="18" charset="0"/>
              </a:rPr>
              <a:t>1</a:t>
            </a:r>
            <a:r>
              <a:rPr lang="id-ID" sz="2667" dirty="0">
                <a:solidFill>
                  <a:srgbClr val="1D9A78"/>
                </a:solidFill>
              </a:rPr>
              <a:t>,</a:t>
            </a:r>
            <a:r>
              <a:rPr lang="id-ID" sz="2667" dirty="0">
                <a:solidFill>
                  <a:prstClr val="black"/>
                </a:solidFill>
              </a:rPr>
              <a:t> maka </a:t>
            </a:r>
            <a:r>
              <a:rPr lang="id-ID" sz="2667" b="1" dirty="0" err="1">
                <a:solidFill>
                  <a:prstClr val="black"/>
                </a:solidFill>
              </a:rPr>
              <a:t>full</a:t>
            </a:r>
            <a:endParaRPr lang="id-ID" sz="2667" dirty="0">
              <a:solidFill>
                <a:prstClr val="black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Jika </a:t>
            </a:r>
            <a:r>
              <a:rPr lang="id-ID" sz="2667" b="1" dirty="0">
                <a:solidFill>
                  <a:prstClr val="black"/>
                </a:solidFill>
              </a:rPr>
              <a:t>top</a:t>
            </a:r>
            <a:r>
              <a:rPr lang="id-ID" sz="2667" dirty="0">
                <a:solidFill>
                  <a:prstClr val="black"/>
                </a:solidFill>
              </a:rPr>
              <a:t> masih </a:t>
            </a:r>
            <a:r>
              <a:rPr lang="id-ID" sz="2667" b="1" dirty="0">
                <a:solidFill>
                  <a:prstClr val="black"/>
                </a:solidFill>
              </a:rPr>
              <a:t>lebih kecil</a:t>
            </a:r>
            <a:r>
              <a:rPr lang="id-ID" sz="2667" dirty="0">
                <a:solidFill>
                  <a:prstClr val="black"/>
                </a:solidFill>
              </a:rPr>
              <a:t> dari </a:t>
            </a:r>
            <a:r>
              <a:rPr lang="id-ID" sz="2667" dirty="0" err="1">
                <a:solidFill>
                  <a:schemeClr val="accent2">
                    <a:lumMod val="75000"/>
                  </a:schemeClr>
                </a:solidFill>
              </a:rPr>
              <a:t>size</a:t>
            </a:r>
            <a:r>
              <a:rPr lang="id-ID" sz="2667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id-ID" sz="2667" dirty="0">
                <a:solidFill>
                  <a:schemeClr val="accent2">
                    <a:lumMod val="75000"/>
                  </a:schemeClr>
                </a:solidFill>
                <a:ea typeface="Cambria" panose="02040503050406030204" pitchFamily="18" charset="0"/>
              </a:rPr>
              <a:t>1</a:t>
            </a:r>
            <a:r>
              <a:rPr lang="id-ID" sz="2667" dirty="0">
                <a:solidFill>
                  <a:prstClr val="black"/>
                </a:solidFill>
              </a:rPr>
              <a:t>, maka belum </a:t>
            </a:r>
            <a:r>
              <a:rPr lang="id-ID" sz="2667" dirty="0" err="1">
                <a:solidFill>
                  <a:prstClr val="black"/>
                </a:solidFill>
              </a:rPr>
              <a:t>full</a:t>
            </a:r>
            <a:endParaRPr lang="id-ID" sz="266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3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Fungsi </a:t>
            </a:r>
            <a:r>
              <a:rPr lang="id-ID" sz="4800" dirty="0" err="1"/>
              <a:t>IsFull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Ilustrasi </a:t>
            </a:r>
            <a:r>
              <a:rPr lang="id-ID" sz="2667" dirty="0" err="1"/>
              <a:t>stack</a:t>
            </a:r>
            <a:r>
              <a:rPr lang="id-ID" sz="2667" dirty="0"/>
              <a:t> </a:t>
            </a:r>
            <a:r>
              <a:rPr lang="en-US" sz="2667" dirty="0" err="1"/>
              <a:t>saat</a:t>
            </a:r>
            <a:r>
              <a:rPr lang="en-US" sz="2667" dirty="0"/>
              <a:t> </a:t>
            </a:r>
            <a:r>
              <a:rPr lang="id-ID" sz="2667" dirty="0"/>
              <a:t>kondisi </a:t>
            </a:r>
            <a:r>
              <a:rPr lang="id-ID" sz="2667" b="1" dirty="0" err="1"/>
              <a:t>Full</a:t>
            </a:r>
            <a:endParaRPr lang="id-ID" sz="2667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85" y="2917313"/>
            <a:ext cx="4001371" cy="2449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F0756E-BF95-A955-BB71-54FB4BD08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52662"/>
              </p:ext>
            </p:extLst>
          </p:nvPr>
        </p:nvGraphicFramePr>
        <p:xfrm>
          <a:off x="1662542" y="2293007"/>
          <a:ext cx="3874949" cy="410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883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r>
                        <a:rPr lang="en-US" sz="1600" dirty="0"/>
                        <a:t>size = 8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“Praktikum ASD”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 top = 7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“Desain”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“Sistem </a:t>
                      </a:r>
                      <a:r>
                        <a:rPr lang="en-US" sz="1700" dirty="0" err="1"/>
                        <a:t>Operasi</a:t>
                      </a:r>
                      <a:r>
                        <a:rPr lang="en-US" sz="1700" dirty="0"/>
                        <a:t>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“Agama”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</a:t>
                      </a:r>
                      <a:r>
                        <a:rPr lang="en-US" sz="1700" dirty="0" err="1"/>
                        <a:t>Aljabar</a:t>
                      </a:r>
                      <a:r>
                        <a:rPr lang="en-US" sz="1700" dirty="0"/>
                        <a:t>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“RPL”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“Basis Data”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</a:t>
                      </a:r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“ASD”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883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1313" marR="101313" marT="50657" marB="506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endParaRPr lang="id-ID" sz="1600" dirty="0"/>
                    </a:p>
                  </a:txBody>
                  <a:tcPr marL="101313" marR="101313" marT="50657" marB="506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85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Fungsi </a:t>
            </a:r>
            <a:r>
              <a:rPr lang="id-ID" sz="4800" dirty="0" err="1"/>
              <a:t>IsEmpty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Untuk memeriksa apakah data </a:t>
            </a:r>
            <a:r>
              <a:rPr lang="id-ID" sz="2667" dirty="0" err="1"/>
              <a:t>Stack</a:t>
            </a:r>
            <a:r>
              <a:rPr lang="id-ID" sz="2667" dirty="0"/>
              <a:t> masih </a:t>
            </a:r>
            <a:r>
              <a:rPr lang="id-ID" sz="2667" dirty="0">
                <a:solidFill>
                  <a:schemeClr val="accent2">
                    <a:lumMod val="75000"/>
                  </a:schemeClr>
                </a:solidFill>
              </a:rPr>
              <a:t>kosong</a:t>
            </a:r>
          </a:p>
          <a:p>
            <a:pPr marL="354013" indent="-354013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Dengan cara memeriksa </a:t>
            </a:r>
            <a:r>
              <a:rPr lang="id-ID" sz="2667" b="1" dirty="0"/>
              <a:t>top</a:t>
            </a:r>
            <a:r>
              <a:rPr lang="id-ID" sz="2667" dirty="0"/>
              <a:t>, jika masih -1 maka berarti data </a:t>
            </a:r>
            <a:r>
              <a:rPr lang="id-ID" sz="2667" dirty="0" err="1"/>
              <a:t>stack</a:t>
            </a:r>
            <a:r>
              <a:rPr lang="id-ID" sz="2667" dirty="0"/>
              <a:t> masih kosong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39" y="3067665"/>
            <a:ext cx="4036421" cy="27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Fungsi </a:t>
            </a:r>
            <a:r>
              <a:rPr lang="id-ID" sz="4800" dirty="0" err="1"/>
              <a:t>Push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80000"/>
              </a:lnSpc>
              <a:spcBef>
                <a:spcPts val="1333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Untuk memasukkan elemen ke data </a:t>
            </a:r>
            <a:r>
              <a:rPr lang="id-ID" sz="2667" dirty="0" err="1">
                <a:solidFill>
                  <a:prstClr val="black"/>
                </a:solidFill>
              </a:rPr>
              <a:t>stack</a:t>
            </a:r>
            <a:r>
              <a:rPr lang="id-ID" sz="2667" dirty="0">
                <a:solidFill>
                  <a:prstClr val="black"/>
                </a:solidFill>
              </a:rPr>
              <a:t>.  Data yang </a:t>
            </a:r>
            <a:r>
              <a:rPr lang="id-ID" sz="2667" dirty="0" err="1">
                <a:solidFill>
                  <a:prstClr val="black"/>
                </a:solidFill>
              </a:rPr>
              <a:t>diinputkan</a:t>
            </a:r>
            <a:r>
              <a:rPr lang="id-ID" sz="2667" dirty="0">
                <a:solidFill>
                  <a:prstClr val="black"/>
                </a:solidFill>
              </a:rPr>
              <a:t> </a:t>
            </a:r>
            <a:r>
              <a:rPr lang="id-ID" sz="2667" b="1" dirty="0">
                <a:solidFill>
                  <a:prstClr val="black"/>
                </a:solidFill>
              </a:rPr>
              <a:t>selalu</a:t>
            </a:r>
            <a:r>
              <a:rPr lang="id-ID" sz="2667" dirty="0">
                <a:solidFill>
                  <a:prstClr val="black"/>
                </a:solidFill>
              </a:rPr>
              <a:t> menjadi </a:t>
            </a:r>
            <a:r>
              <a:rPr lang="id-ID" sz="2667" b="1" dirty="0">
                <a:solidFill>
                  <a:schemeClr val="accent2">
                    <a:lumMod val="75000"/>
                  </a:schemeClr>
                </a:solidFill>
              </a:rPr>
              <a:t>elemen teratas </a:t>
            </a:r>
            <a:r>
              <a:rPr lang="id-ID" sz="2667" dirty="0" err="1">
                <a:solidFill>
                  <a:prstClr val="black"/>
                </a:solidFill>
              </a:rPr>
              <a:t>stack</a:t>
            </a:r>
            <a:r>
              <a:rPr lang="id-ID" sz="2667" dirty="0">
                <a:solidFill>
                  <a:prstClr val="black"/>
                </a:solidFill>
              </a:rPr>
              <a:t> (yang ditunjuk oleh </a:t>
            </a:r>
            <a:r>
              <a:rPr lang="id-ID" sz="2667" b="1" dirty="0">
                <a:solidFill>
                  <a:prstClr val="black"/>
                </a:solidFill>
              </a:rPr>
              <a:t>top</a:t>
            </a:r>
            <a:r>
              <a:rPr lang="id-ID" sz="2667" dirty="0">
                <a:solidFill>
                  <a:prstClr val="black"/>
                </a:solidFill>
              </a:rPr>
              <a:t>)</a:t>
            </a:r>
          </a:p>
          <a:p>
            <a:pPr marL="354013" indent="-354013">
              <a:lnSpc>
                <a:spcPct val="80000"/>
              </a:lnSpc>
              <a:spcBef>
                <a:spcPts val="1333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Jika </a:t>
            </a:r>
            <a:r>
              <a:rPr lang="id-ID" sz="2667" b="1" dirty="0">
                <a:solidFill>
                  <a:prstClr val="black"/>
                </a:solidFill>
              </a:rPr>
              <a:t>data belum penuh</a:t>
            </a:r>
            <a:r>
              <a:rPr lang="id-ID" sz="2667" dirty="0">
                <a:solidFill>
                  <a:prstClr val="black"/>
                </a:solidFill>
              </a:rPr>
              <a:t>, </a:t>
            </a:r>
          </a:p>
          <a:p>
            <a:pPr marL="811213" lvl="1" indent="-457200">
              <a:lnSpc>
                <a:spcPct val="80000"/>
              </a:lnSpc>
              <a:spcBef>
                <a:spcPts val="667"/>
              </a:spcBef>
              <a:buSzTx/>
              <a:buFont typeface="Courier New" panose="02070309020205020404" pitchFamily="49" charset="0"/>
              <a:buChar char="o"/>
            </a:pPr>
            <a:r>
              <a:rPr lang="id-ID" sz="2667" dirty="0">
                <a:solidFill>
                  <a:prstClr val="black"/>
                </a:solidFill>
              </a:rPr>
              <a:t>Tambah satu (</a:t>
            </a:r>
            <a:r>
              <a:rPr lang="id-ID" sz="2667" dirty="0" err="1">
                <a:solidFill>
                  <a:schemeClr val="accent2">
                    <a:lumMod val="75000"/>
                  </a:schemeClr>
                </a:solidFill>
              </a:rPr>
              <a:t>increment</a:t>
            </a:r>
            <a:r>
              <a:rPr lang="id-ID" sz="2667" dirty="0">
                <a:solidFill>
                  <a:prstClr val="black"/>
                </a:solidFill>
              </a:rPr>
              <a:t>) nilai </a:t>
            </a:r>
            <a:r>
              <a:rPr lang="id-ID" sz="2667" b="1" dirty="0">
                <a:solidFill>
                  <a:prstClr val="black"/>
                </a:solidFill>
              </a:rPr>
              <a:t>top </a:t>
            </a:r>
            <a:r>
              <a:rPr lang="id-ID" sz="2667" dirty="0">
                <a:solidFill>
                  <a:prstClr val="black"/>
                </a:solidFill>
              </a:rPr>
              <a:t>lebih dahulu setiap kali ada penambahan ke dalam </a:t>
            </a:r>
            <a:r>
              <a:rPr lang="id-ID" sz="2667" dirty="0" err="1">
                <a:solidFill>
                  <a:prstClr val="black"/>
                </a:solidFill>
              </a:rPr>
              <a:t>array</a:t>
            </a:r>
            <a:r>
              <a:rPr lang="id-ID" sz="2667" dirty="0">
                <a:solidFill>
                  <a:prstClr val="black"/>
                </a:solidFill>
              </a:rPr>
              <a:t> data </a:t>
            </a:r>
            <a:r>
              <a:rPr lang="id-ID" sz="2667" dirty="0" err="1">
                <a:solidFill>
                  <a:prstClr val="black"/>
                </a:solidFill>
              </a:rPr>
              <a:t>stack</a:t>
            </a:r>
            <a:endParaRPr lang="id-ID" sz="2667" dirty="0">
              <a:solidFill>
                <a:prstClr val="black"/>
              </a:solidFill>
            </a:endParaRPr>
          </a:p>
          <a:p>
            <a:pPr marL="811213" lvl="1" indent="-457200">
              <a:lnSpc>
                <a:spcPct val="80000"/>
              </a:lnSpc>
              <a:spcBef>
                <a:spcPts val="667"/>
              </a:spcBef>
              <a:buSzTx/>
              <a:buFont typeface="Courier New" panose="02070309020205020404" pitchFamily="49" charset="0"/>
              <a:buChar char="o"/>
            </a:pPr>
            <a:r>
              <a:rPr lang="id-ID" sz="2667" dirty="0">
                <a:solidFill>
                  <a:prstClr val="black"/>
                </a:solidFill>
              </a:rPr>
              <a:t>Isikan data baru ke </a:t>
            </a:r>
            <a:r>
              <a:rPr lang="id-ID" sz="2667" dirty="0" err="1">
                <a:solidFill>
                  <a:prstClr val="black"/>
                </a:solidFill>
              </a:rPr>
              <a:t>stack</a:t>
            </a:r>
            <a:r>
              <a:rPr lang="id-ID" sz="2667" dirty="0">
                <a:solidFill>
                  <a:prstClr val="black"/>
                </a:solidFill>
              </a:rPr>
              <a:t> berdasarkan </a:t>
            </a:r>
            <a:r>
              <a:rPr lang="id-ID" sz="2667" b="1" dirty="0">
                <a:solidFill>
                  <a:srgbClr val="0070C0"/>
                </a:solidFill>
              </a:rPr>
              <a:t>indeks top </a:t>
            </a:r>
            <a:r>
              <a:rPr lang="id-ID" sz="2667" dirty="0">
                <a:solidFill>
                  <a:prstClr val="black"/>
                </a:solidFill>
              </a:rPr>
              <a:t>yang telah </a:t>
            </a:r>
            <a:r>
              <a:rPr lang="id-ID" sz="2667" dirty="0" err="1">
                <a:solidFill>
                  <a:prstClr val="black"/>
                </a:solidFill>
              </a:rPr>
              <a:t>di-increment</a:t>
            </a:r>
            <a:r>
              <a:rPr lang="id-ID" sz="2667" dirty="0">
                <a:solidFill>
                  <a:prstClr val="black"/>
                </a:solidFill>
              </a:rPr>
              <a:t> sebelumnya</a:t>
            </a:r>
          </a:p>
          <a:p>
            <a:pPr marL="354013" indent="-354013">
              <a:lnSpc>
                <a:spcPct val="80000"/>
              </a:lnSpc>
              <a:spcBef>
                <a:spcPts val="1333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Jika </a:t>
            </a:r>
            <a:r>
              <a:rPr lang="en-US" sz="2667" dirty="0" err="1">
                <a:solidFill>
                  <a:prstClr val="black"/>
                </a:solidFill>
              </a:rPr>
              <a:t>sudah</a:t>
            </a:r>
            <a:r>
              <a:rPr lang="en-US" sz="2667" dirty="0">
                <a:solidFill>
                  <a:prstClr val="black"/>
                </a:solidFill>
              </a:rPr>
              <a:t> </a:t>
            </a:r>
            <a:r>
              <a:rPr lang="en-US" sz="2667" dirty="0" err="1">
                <a:solidFill>
                  <a:prstClr val="black"/>
                </a:solidFill>
              </a:rPr>
              <a:t>penuh</a:t>
            </a:r>
            <a:r>
              <a:rPr lang="id-ID" sz="2667" dirty="0">
                <a:solidFill>
                  <a:prstClr val="black"/>
                </a:solidFill>
              </a:rPr>
              <a:t>, </a:t>
            </a:r>
            <a:r>
              <a:rPr lang="id-ID" sz="2667" dirty="0" err="1">
                <a:solidFill>
                  <a:prstClr val="black"/>
                </a:solidFill>
              </a:rPr>
              <a:t>outputkan</a:t>
            </a:r>
            <a:r>
              <a:rPr lang="id-ID" sz="2667" dirty="0">
                <a:solidFill>
                  <a:prstClr val="black"/>
                </a:solidFill>
              </a:rPr>
              <a:t> “Penuh”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0856" y="5237000"/>
            <a:ext cx="6241144" cy="748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133" b="1" dirty="0" err="1">
                <a:latin typeface="Lato" panose="020F0502020204030203" pitchFamily="34" charset="0"/>
              </a:rPr>
              <a:t>Stack</a:t>
            </a:r>
            <a:r>
              <a:rPr lang="id-ID" sz="2133" b="1" dirty="0">
                <a:latin typeface="Lato" panose="020F0502020204030203" pitchFamily="34" charset="0"/>
              </a:rPr>
              <a:t> </a:t>
            </a:r>
            <a:r>
              <a:rPr lang="id-ID" sz="2133" b="1" dirty="0" err="1">
                <a:latin typeface="Lato" panose="020F0502020204030203" pitchFamily="34" charset="0"/>
              </a:rPr>
              <a:t>overflow</a:t>
            </a:r>
            <a:r>
              <a:rPr lang="id-ID" sz="2133" b="1" dirty="0">
                <a:latin typeface="Lato" panose="020F0502020204030203" pitchFamily="34" charset="0"/>
              </a:rPr>
              <a:t>:</a:t>
            </a:r>
            <a:r>
              <a:rPr lang="id-ID" sz="2133" dirty="0">
                <a:latin typeface="Lato" panose="020F0502020204030203" pitchFamily="34" charset="0"/>
              </a:rPr>
              <a:t> kondisi yang dihasilkan dari mencoba </a:t>
            </a:r>
            <a:r>
              <a:rPr lang="id-ID" sz="2133" dirty="0" err="1">
                <a:latin typeface="Lato" panose="020F0502020204030203" pitchFamily="34" charset="0"/>
              </a:rPr>
              <a:t>push</a:t>
            </a:r>
            <a:r>
              <a:rPr lang="id-ID" sz="2133" dirty="0">
                <a:latin typeface="Lato" panose="020F0502020204030203" pitchFamily="34" charset="0"/>
              </a:rPr>
              <a:t> elemen ke </a:t>
            </a:r>
            <a:r>
              <a:rPr lang="id-ID" sz="2133" dirty="0" err="1">
                <a:latin typeface="Lato" panose="020F0502020204030203" pitchFamily="34" charset="0"/>
              </a:rPr>
              <a:t>stack</a:t>
            </a:r>
            <a:r>
              <a:rPr lang="id-ID" sz="2133" dirty="0">
                <a:latin typeface="Lato" panose="020F0502020204030203" pitchFamily="34" charset="0"/>
              </a:rPr>
              <a:t> yang sudah penuh</a:t>
            </a:r>
          </a:p>
        </p:txBody>
      </p:sp>
    </p:spTree>
    <p:extLst>
      <p:ext uri="{BB962C8B-B14F-4D97-AF65-F5344CB8AC3E}">
        <p14:creationId xmlns:p14="http://schemas.microsoft.com/office/powerpoint/2010/main" val="360656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Fungsi </a:t>
            </a:r>
            <a:r>
              <a:rPr lang="id-ID" sz="4800" dirty="0" err="1"/>
              <a:t>Push</a:t>
            </a:r>
            <a:endParaRPr lang="id-ID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476" y="4073737"/>
            <a:ext cx="5324741" cy="206795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33761"/>
              </p:ext>
            </p:extLst>
          </p:nvPr>
        </p:nvGraphicFramePr>
        <p:xfrm>
          <a:off x="415404" y="1378619"/>
          <a:ext cx="4032768" cy="427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617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5440" marR="105440" marT="52720" marB="527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r>
                        <a:rPr lang="en-US" sz="1600" dirty="0"/>
                        <a:t>size = 8</a:t>
                      </a:r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  <a:endParaRPr lang="id-ID" sz="1600" dirty="0"/>
                    </a:p>
                  </a:txBody>
                  <a:tcPr marL="105440" marR="105440" marT="52720" marB="52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  <a:endParaRPr lang="id-ID" sz="1600" dirty="0"/>
                    </a:p>
                  </a:txBody>
                  <a:tcPr marL="105440" marR="105440" marT="52720" marB="52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  <a:endParaRPr lang="id-ID" sz="1600" dirty="0"/>
                    </a:p>
                  </a:txBody>
                  <a:tcPr marL="105440" marR="105440" marT="52720" marB="52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  <a:endParaRPr lang="id-ID" sz="1600" dirty="0"/>
                    </a:p>
                  </a:txBody>
                  <a:tcPr marL="105440" marR="105440" marT="52720" marB="52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  <a:endParaRPr lang="id-ID" sz="1600" dirty="0"/>
                    </a:p>
                  </a:txBody>
                  <a:tcPr marL="105440" marR="105440" marT="52720" marB="52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endParaRPr lang="id-ID" sz="1600" dirty="0"/>
                    </a:p>
                  </a:txBody>
                  <a:tcPr marL="105440" marR="105440" marT="52720" marB="52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“RPL”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 top = 2</a:t>
                      </a:r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  <a:endParaRPr lang="id-ID" sz="1600" dirty="0"/>
                    </a:p>
                  </a:txBody>
                  <a:tcPr marL="105440" marR="105440" marT="52720" marB="52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“Basis Data”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</a:t>
                      </a:r>
                      <a:endParaRPr lang="id-ID" sz="1600" dirty="0"/>
                    </a:p>
                  </a:txBody>
                  <a:tcPr marL="105440" marR="105440" marT="52720" marB="5272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“ASD”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617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5440" marR="105440" marT="52720" marB="527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endParaRPr lang="id-ID" sz="1600" dirty="0"/>
                    </a:p>
                  </a:txBody>
                  <a:tcPr marL="105440" marR="105440" marT="52720" marB="52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27116"/>
              </p:ext>
            </p:extLst>
          </p:nvPr>
        </p:nvGraphicFramePr>
        <p:xfrm>
          <a:off x="4084793" y="1396980"/>
          <a:ext cx="4911834" cy="4238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35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4507" marR="104507" marT="52253" marB="52253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r>
                        <a:rPr lang="en-US" sz="1600" dirty="0"/>
                        <a:t>size = 8</a:t>
                      </a:r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3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  <a:endParaRPr lang="id-ID" sz="1600" dirty="0"/>
                    </a:p>
                  </a:txBody>
                  <a:tcPr marL="104507" marR="104507" marT="52253" marB="5225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3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  <a:endParaRPr lang="id-ID" sz="1600" dirty="0"/>
                    </a:p>
                  </a:txBody>
                  <a:tcPr marL="104507" marR="104507" marT="52253" marB="5225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3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  <a:endParaRPr lang="id-ID" sz="1600" dirty="0"/>
                    </a:p>
                  </a:txBody>
                  <a:tcPr marL="104507" marR="104507" marT="52253" marB="5225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3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  <a:endParaRPr lang="id-ID" sz="1600" dirty="0"/>
                    </a:p>
                  </a:txBody>
                  <a:tcPr marL="104507" marR="104507" marT="52253" marB="5225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3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  <a:endParaRPr lang="id-ID" sz="1600" dirty="0"/>
                    </a:p>
                  </a:txBody>
                  <a:tcPr marL="104507" marR="104507" marT="52253" marB="5225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</a:t>
                      </a:r>
                      <a:r>
                        <a:rPr lang="en-US" sz="1700" dirty="0" err="1"/>
                        <a:t>Aljabar</a:t>
                      </a:r>
                      <a:r>
                        <a:rPr lang="en-US" sz="1700" dirty="0"/>
                        <a:t>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 top = top</a:t>
                      </a:r>
                      <a:r>
                        <a:rPr lang="en-US" sz="1600" baseline="0" dirty="0">
                          <a:sym typeface="Symbol" panose="05050102010706020507" pitchFamily="18" charset="2"/>
                        </a:rPr>
                        <a:t> + 1 = 3</a:t>
                      </a:r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3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endParaRPr lang="id-ID" sz="1600" dirty="0"/>
                    </a:p>
                  </a:txBody>
                  <a:tcPr marL="104507" marR="104507" marT="52253" marB="5225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“RPL”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3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  <a:endParaRPr lang="id-ID" sz="1600" dirty="0"/>
                    </a:p>
                  </a:txBody>
                  <a:tcPr marL="104507" marR="104507" marT="52253" marB="5225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“Basis Data”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3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</a:t>
                      </a:r>
                      <a:endParaRPr lang="id-ID" sz="1600" dirty="0"/>
                    </a:p>
                  </a:txBody>
                  <a:tcPr marL="104507" marR="104507" marT="52253" marB="5225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“ASD”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835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4507" marR="104507" marT="52253" marB="52253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endParaRPr lang="id-ID" sz="1600" dirty="0"/>
                    </a:p>
                  </a:txBody>
                  <a:tcPr marL="104507" marR="104507" marT="52253" marB="522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582" y="5514029"/>
            <a:ext cx="4989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Misalkan</a:t>
            </a:r>
            <a:r>
              <a:rPr lang="en-US" sz="2400" dirty="0"/>
              <a:t> data baru “</a:t>
            </a:r>
            <a:r>
              <a:rPr lang="en-US" sz="2400" dirty="0" err="1"/>
              <a:t>Aljabar</a:t>
            </a:r>
            <a:r>
              <a:rPr lang="en-US" sz="2400" dirty="0"/>
              <a:t>” dimasukkan ke dalam Stack</a:t>
            </a:r>
            <a:endParaRPr lang="id-ID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03698"/>
              </p:ext>
            </p:extLst>
          </p:nvPr>
        </p:nvGraphicFramePr>
        <p:xfrm>
          <a:off x="4448172" y="5807298"/>
          <a:ext cx="17068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“</a:t>
                      </a:r>
                      <a:r>
                        <a:rPr lang="en-US" sz="1600" dirty="0" err="1"/>
                        <a:t>Aljabar</a:t>
                      </a:r>
                      <a:r>
                        <a:rPr lang="en-US" sz="1600" dirty="0"/>
                        <a:t>”</a:t>
                      </a:r>
                      <a:endParaRPr lang="id-ID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22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5921-7818-C352-571D-D9391938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2D6C-8DAA-C98F-5053-04F02BC5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Setelah mempelajari materi </a:t>
            </a:r>
            <a:r>
              <a:rPr lang="id-ID" dirty="0" err="1"/>
              <a:t>Object</a:t>
            </a:r>
            <a:r>
              <a:rPr lang="id-ID" dirty="0"/>
              <a:t>, mahasiswa diharapkan mampu</a:t>
            </a:r>
          </a:p>
          <a:p>
            <a:r>
              <a:rPr lang="id-ID" dirty="0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Stack</a:t>
            </a:r>
          </a:p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operasi-operasi</a:t>
            </a:r>
            <a:r>
              <a:rPr lang="en-US" dirty="0"/>
              <a:t> pada Stack</a:t>
            </a:r>
          </a:p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Stack </a:t>
            </a:r>
            <a:r>
              <a:rPr lang="en-US" dirty="0" err="1"/>
              <a:t>untuk</a:t>
            </a:r>
            <a:r>
              <a:rPr lang="en-US" dirty="0"/>
              <a:t> Postfix Expressions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8146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Fungsi Pop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Untuk mengambil data </a:t>
            </a:r>
            <a:r>
              <a:rPr lang="id-ID" sz="2667" dirty="0" err="1">
                <a:solidFill>
                  <a:prstClr val="black"/>
                </a:solidFill>
              </a:rPr>
              <a:t>stack</a:t>
            </a:r>
            <a:r>
              <a:rPr lang="id-ID" sz="2667" dirty="0">
                <a:solidFill>
                  <a:prstClr val="black"/>
                </a:solidFill>
              </a:rPr>
              <a:t> yang terletak paling atas (data yang ditunjuk oleh </a:t>
            </a:r>
            <a:r>
              <a:rPr lang="id-ID" sz="2667" b="1" dirty="0">
                <a:solidFill>
                  <a:prstClr val="black"/>
                </a:solidFill>
              </a:rPr>
              <a:t>top</a:t>
            </a:r>
            <a:r>
              <a:rPr lang="id-ID" sz="2667" dirty="0">
                <a:solidFill>
                  <a:prstClr val="black"/>
                </a:solidFill>
              </a:rPr>
              <a:t>)</a:t>
            </a:r>
          </a:p>
          <a:p>
            <a:pPr marL="354013" indent="-354013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Jika </a:t>
            </a:r>
            <a:r>
              <a:rPr lang="id-ID" sz="2667" b="1" dirty="0">
                <a:solidFill>
                  <a:prstClr val="black"/>
                </a:solidFill>
              </a:rPr>
              <a:t>data </a:t>
            </a:r>
            <a:r>
              <a:rPr lang="en-US" sz="2667" b="1" dirty="0" err="1">
                <a:solidFill>
                  <a:prstClr val="black"/>
                </a:solidFill>
              </a:rPr>
              <a:t>tidak</a:t>
            </a:r>
            <a:r>
              <a:rPr lang="en-US" sz="2667" b="1" dirty="0">
                <a:solidFill>
                  <a:prstClr val="black"/>
                </a:solidFill>
              </a:rPr>
              <a:t> </a:t>
            </a:r>
            <a:r>
              <a:rPr lang="en-US" sz="2667" b="1" dirty="0" err="1">
                <a:solidFill>
                  <a:prstClr val="black"/>
                </a:solidFill>
              </a:rPr>
              <a:t>kosong</a:t>
            </a:r>
            <a:r>
              <a:rPr lang="id-ID" sz="2667" dirty="0">
                <a:solidFill>
                  <a:prstClr val="black"/>
                </a:solidFill>
              </a:rPr>
              <a:t>,</a:t>
            </a:r>
            <a:endParaRPr lang="en-US" sz="2667" b="1" dirty="0">
              <a:solidFill>
                <a:prstClr val="black"/>
              </a:solidFill>
            </a:endParaRPr>
          </a:p>
          <a:p>
            <a:pPr marL="811213" lvl="1" indent="-457200">
              <a:lnSpc>
                <a:spcPct val="90000"/>
              </a:lnSpc>
              <a:spcBef>
                <a:spcPts val="8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id-ID" sz="2667" b="1" dirty="0">
                <a:solidFill>
                  <a:prstClr val="black"/>
                </a:solidFill>
              </a:rPr>
              <a:t>Tampilkan terlebih dahulu</a:t>
            </a:r>
            <a:r>
              <a:rPr lang="id-ID" sz="2667" dirty="0">
                <a:solidFill>
                  <a:prstClr val="black"/>
                </a:solidFill>
              </a:rPr>
              <a:t> nilai elemen teratas </a:t>
            </a:r>
            <a:r>
              <a:rPr lang="id-ID" sz="2667" dirty="0" err="1">
                <a:solidFill>
                  <a:prstClr val="black"/>
                </a:solidFill>
              </a:rPr>
              <a:t>stack</a:t>
            </a:r>
            <a:r>
              <a:rPr lang="id-ID" sz="2667" dirty="0">
                <a:solidFill>
                  <a:prstClr val="black"/>
                </a:solidFill>
              </a:rPr>
              <a:t> dengan mengakses indeksnya sesuai dengan top</a:t>
            </a:r>
            <a:endParaRPr lang="en-US" sz="2667" dirty="0">
              <a:solidFill>
                <a:prstClr val="black"/>
              </a:solidFill>
            </a:endParaRPr>
          </a:p>
          <a:p>
            <a:pPr marL="811213" lvl="1" indent="-457200">
              <a:lnSpc>
                <a:spcPct val="90000"/>
              </a:lnSpc>
              <a:spcBef>
                <a:spcPts val="8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667" dirty="0" err="1">
                <a:solidFill>
                  <a:prstClr val="black"/>
                </a:solidFill>
              </a:rPr>
              <a:t>Lakukan</a:t>
            </a:r>
            <a:r>
              <a:rPr lang="en-US" sz="2667" dirty="0">
                <a:solidFill>
                  <a:prstClr val="black"/>
                </a:solidFill>
              </a:rPr>
              <a:t> </a:t>
            </a:r>
            <a:r>
              <a:rPr lang="id-ID" sz="2667" dirty="0" err="1">
                <a:solidFill>
                  <a:schemeClr val="accent2">
                    <a:lumMod val="75000"/>
                  </a:schemeClr>
                </a:solidFill>
              </a:rPr>
              <a:t>decrement</a:t>
            </a:r>
            <a:r>
              <a:rPr lang="id-ID" sz="2667" dirty="0">
                <a:solidFill>
                  <a:prstClr val="black"/>
                </a:solidFill>
              </a:rPr>
              <a:t> nilai top</a:t>
            </a:r>
            <a:r>
              <a:rPr lang="en-US" sz="2667" dirty="0">
                <a:solidFill>
                  <a:prstClr val="black"/>
                </a:solidFill>
              </a:rPr>
              <a:t>,</a:t>
            </a:r>
            <a:r>
              <a:rPr lang="id-ID" sz="2667" dirty="0">
                <a:solidFill>
                  <a:prstClr val="black"/>
                </a:solidFill>
              </a:rPr>
              <a:t> sehingga jumlah elemen </a:t>
            </a:r>
            <a:r>
              <a:rPr lang="id-ID" sz="2667" dirty="0" err="1">
                <a:solidFill>
                  <a:prstClr val="black"/>
                </a:solidFill>
              </a:rPr>
              <a:t>stack</a:t>
            </a:r>
            <a:r>
              <a:rPr lang="id-ID" sz="2667" dirty="0">
                <a:solidFill>
                  <a:prstClr val="black"/>
                </a:solidFill>
              </a:rPr>
              <a:t> berkurang</a:t>
            </a:r>
            <a:endParaRPr lang="en-US" sz="2667" dirty="0">
              <a:solidFill>
                <a:prstClr val="black"/>
              </a:solidFill>
            </a:endParaRPr>
          </a:p>
          <a:p>
            <a:pPr marL="354013" indent="-354013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Jika data </a:t>
            </a:r>
            <a:r>
              <a:rPr lang="en-US" sz="2667" dirty="0" err="1">
                <a:solidFill>
                  <a:prstClr val="black"/>
                </a:solidFill>
              </a:rPr>
              <a:t>kosong</a:t>
            </a:r>
            <a:r>
              <a:rPr lang="en-US" sz="2667" dirty="0">
                <a:solidFill>
                  <a:prstClr val="black"/>
                </a:solidFill>
              </a:rPr>
              <a:t>, </a:t>
            </a:r>
            <a:r>
              <a:rPr lang="id-ID" sz="2667" dirty="0" err="1">
                <a:solidFill>
                  <a:prstClr val="black"/>
                </a:solidFill>
              </a:rPr>
              <a:t>outputkan</a:t>
            </a:r>
            <a:r>
              <a:rPr lang="id-ID" sz="2667" dirty="0">
                <a:solidFill>
                  <a:prstClr val="black"/>
                </a:solidFill>
              </a:rPr>
              <a:t> “</a:t>
            </a:r>
            <a:r>
              <a:rPr lang="en-US" sz="2667" dirty="0" err="1">
                <a:solidFill>
                  <a:prstClr val="black"/>
                </a:solidFill>
              </a:rPr>
              <a:t>Kosong</a:t>
            </a:r>
            <a:r>
              <a:rPr lang="id-ID" sz="2667" dirty="0">
                <a:solidFill>
                  <a:prstClr val="black"/>
                </a:solidFill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0353" y="5389005"/>
            <a:ext cx="6439144" cy="748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133" b="1" dirty="0" err="1">
                <a:latin typeface="Lato" panose="020F0502020204030203" pitchFamily="34" charset="0"/>
              </a:rPr>
              <a:t>Stack</a:t>
            </a:r>
            <a:r>
              <a:rPr lang="id-ID" sz="2133" b="1" dirty="0">
                <a:latin typeface="Lato" panose="020F0502020204030203" pitchFamily="34" charset="0"/>
              </a:rPr>
              <a:t> </a:t>
            </a:r>
            <a:r>
              <a:rPr lang="en-US" sz="2133" b="1" dirty="0">
                <a:latin typeface="Lato" panose="020F0502020204030203" pitchFamily="34" charset="0"/>
              </a:rPr>
              <a:t>underflow</a:t>
            </a:r>
            <a:r>
              <a:rPr lang="id-ID" sz="2133" b="1" dirty="0">
                <a:latin typeface="Lato" panose="020F0502020204030203" pitchFamily="34" charset="0"/>
              </a:rPr>
              <a:t>:</a:t>
            </a:r>
            <a:r>
              <a:rPr lang="id-ID" sz="2133" dirty="0">
                <a:latin typeface="Lato" panose="020F0502020204030203" pitchFamily="34" charset="0"/>
              </a:rPr>
              <a:t> kondisi yang dihasilkan dari mencoba </a:t>
            </a:r>
            <a:r>
              <a:rPr lang="en-US" sz="2133" dirty="0">
                <a:latin typeface="Lato" panose="020F0502020204030203" pitchFamily="34" charset="0"/>
              </a:rPr>
              <a:t>pop </a:t>
            </a:r>
            <a:r>
              <a:rPr lang="id-ID" sz="2133" dirty="0">
                <a:latin typeface="Lato" panose="020F0502020204030203" pitchFamily="34" charset="0"/>
              </a:rPr>
              <a:t>elemen </a:t>
            </a:r>
            <a:r>
              <a:rPr lang="en-US" sz="2133" dirty="0" err="1">
                <a:latin typeface="Lato" panose="020F0502020204030203" pitchFamily="34" charset="0"/>
              </a:rPr>
              <a:t>dari</a:t>
            </a:r>
            <a:r>
              <a:rPr lang="en-US" sz="2133" dirty="0">
                <a:latin typeface="Lato" panose="020F0502020204030203" pitchFamily="34" charset="0"/>
              </a:rPr>
              <a:t> </a:t>
            </a:r>
            <a:r>
              <a:rPr lang="id-ID" sz="2133" dirty="0" err="1">
                <a:latin typeface="Lato" panose="020F0502020204030203" pitchFamily="34" charset="0"/>
              </a:rPr>
              <a:t>stack</a:t>
            </a:r>
            <a:r>
              <a:rPr lang="id-ID" sz="2133" dirty="0">
                <a:latin typeface="Lato" panose="020F0502020204030203" pitchFamily="34" charset="0"/>
              </a:rPr>
              <a:t> yang </a:t>
            </a:r>
            <a:r>
              <a:rPr lang="en-US" sz="2133" dirty="0" err="1">
                <a:latin typeface="Lato" panose="020F0502020204030203" pitchFamily="34" charset="0"/>
              </a:rPr>
              <a:t>masih</a:t>
            </a:r>
            <a:r>
              <a:rPr lang="en-US" sz="2133" dirty="0">
                <a:latin typeface="Lato" panose="020F0502020204030203" pitchFamily="34" charset="0"/>
              </a:rPr>
              <a:t> </a:t>
            </a:r>
            <a:r>
              <a:rPr lang="en-US" sz="2133" dirty="0" err="1">
                <a:latin typeface="Lato" panose="020F0502020204030203" pitchFamily="34" charset="0"/>
              </a:rPr>
              <a:t>kosong</a:t>
            </a:r>
            <a:endParaRPr lang="id-ID" sz="2133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6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Fungsi Pop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64" y="3953015"/>
            <a:ext cx="5596540" cy="21561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17521"/>
              </p:ext>
            </p:extLst>
          </p:nvPr>
        </p:nvGraphicFramePr>
        <p:xfrm>
          <a:off x="379334" y="1411091"/>
          <a:ext cx="3893351" cy="4128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33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r>
                        <a:rPr lang="en-US" sz="1600" dirty="0"/>
                        <a:t>size = 8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“Sistem </a:t>
                      </a:r>
                      <a:r>
                        <a:rPr lang="en-US" sz="1700" dirty="0" err="1"/>
                        <a:t>Operasi</a:t>
                      </a:r>
                      <a:r>
                        <a:rPr lang="en-US" sz="1700" dirty="0"/>
                        <a:t>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 top = 5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“Agama”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</a:t>
                      </a:r>
                      <a:r>
                        <a:rPr lang="en-US" sz="1700" dirty="0" err="1"/>
                        <a:t>Aljabar</a:t>
                      </a:r>
                      <a:r>
                        <a:rPr lang="en-US" sz="1700" dirty="0"/>
                        <a:t>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“RPL”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“Basis Data”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“ASD”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55385"/>
              </p:ext>
            </p:extLst>
          </p:nvPr>
        </p:nvGraphicFramePr>
        <p:xfrm>
          <a:off x="4001377" y="1389439"/>
          <a:ext cx="4784347" cy="4128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33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r>
                        <a:rPr lang="en-US" sz="1600" dirty="0"/>
                        <a:t>size = 8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“Agama”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 top = top</a:t>
                      </a:r>
                      <a:r>
                        <a:rPr lang="en-US" sz="1600" baseline="0" dirty="0">
                          <a:sym typeface="Symbol" panose="05050102010706020507" pitchFamily="18" charset="2"/>
                        </a:rPr>
                        <a:t> - 1 = 4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</a:t>
                      </a:r>
                      <a:r>
                        <a:rPr lang="en-US" sz="1700" dirty="0" err="1"/>
                        <a:t>Aljabar</a:t>
                      </a:r>
                      <a:r>
                        <a:rPr lang="en-US" sz="1700" dirty="0"/>
                        <a:t>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“RPL”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“Basis Data”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</a:t>
                      </a:r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“ASD”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1795" marR="101795" marT="50897" marB="5089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endParaRPr lang="id-ID" sz="1600" dirty="0"/>
                    </a:p>
                  </a:txBody>
                  <a:tcPr marL="101795" marR="101795" marT="50897" marB="508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9207" y="5429070"/>
            <a:ext cx="4540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“Sistem </a:t>
            </a:r>
            <a:r>
              <a:rPr lang="en-US" sz="2400" dirty="0" err="1"/>
              <a:t>Operasi</a:t>
            </a:r>
            <a:r>
              <a:rPr lang="en-US" sz="2400" dirty="0"/>
              <a:t>” pada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teratas</a:t>
            </a:r>
            <a:r>
              <a:rPr lang="en-US" sz="2400" dirty="0"/>
              <a:t> dihapus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34750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Fungsi </a:t>
            </a:r>
            <a:r>
              <a:rPr lang="id-ID" sz="4800" dirty="0" err="1"/>
              <a:t>Peek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Untuk mengakses elemen yang </a:t>
            </a:r>
            <a:r>
              <a:rPr lang="id-ID" sz="2667" b="1" dirty="0">
                <a:solidFill>
                  <a:prstClr val="black"/>
                </a:solidFill>
              </a:rPr>
              <a:t>ditunjuk oleh top</a:t>
            </a:r>
            <a:r>
              <a:rPr lang="id-ID" sz="2667" dirty="0">
                <a:solidFill>
                  <a:prstClr val="black"/>
                </a:solidFill>
              </a:rPr>
              <a:t>, yaitu elemen yang terakhir kali ditambahkan</a:t>
            </a:r>
          </a:p>
          <a:p>
            <a:pPr marL="354013" indent="-354013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Operasi ini </a:t>
            </a:r>
            <a:r>
              <a:rPr lang="id-ID" sz="2667" dirty="0">
                <a:solidFill>
                  <a:srgbClr val="0070C0"/>
                </a:solidFill>
              </a:rPr>
              <a:t>berbeda dengan pop </a:t>
            </a:r>
            <a:r>
              <a:rPr lang="id-ID" sz="2667" dirty="0">
                <a:solidFill>
                  <a:prstClr val="black"/>
                </a:solidFill>
              </a:rPr>
              <a:t>karena tidak disertai dengan penghapusan data, namun hanya pengaksesan (pengembalian) data saja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71" y="4076217"/>
            <a:ext cx="8535168" cy="116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8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Fungsi </a:t>
            </a:r>
            <a:r>
              <a:rPr lang="id-ID" sz="4800" dirty="0" err="1"/>
              <a:t>Print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8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Untuk menampilkan semua elemen-elemen data </a:t>
            </a:r>
            <a:r>
              <a:rPr lang="id-ID" sz="2667" dirty="0" err="1">
                <a:solidFill>
                  <a:prstClr val="black"/>
                </a:solidFill>
              </a:rPr>
              <a:t>stack</a:t>
            </a:r>
            <a:endParaRPr lang="id-ID" sz="2667" dirty="0">
              <a:solidFill>
                <a:prstClr val="black"/>
              </a:solidFill>
            </a:endParaRPr>
          </a:p>
          <a:p>
            <a:pPr marL="354013" indent="-354013">
              <a:lnSpc>
                <a:spcPct val="8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</a:rPr>
              <a:t>Dengan cara melakukan </a:t>
            </a:r>
            <a:r>
              <a:rPr lang="id-ID" sz="2667" i="1" dirty="0" err="1">
                <a:solidFill>
                  <a:prstClr val="black"/>
                </a:solidFill>
              </a:rPr>
              <a:t>looping</a:t>
            </a:r>
            <a:r>
              <a:rPr lang="id-ID" sz="2667" dirty="0">
                <a:solidFill>
                  <a:prstClr val="black"/>
                </a:solidFill>
              </a:rPr>
              <a:t> pada semua nilai </a:t>
            </a:r>
            <a:r>
              <a:rPr lang="id-ID" sz="2667" dirty="0" err="1">
                <a:solidFill>
                  <a:prstClr val="black"/>
                </a:solidFill>
              </a:rPr>
              <a:t>array</a:t>
            </a:r>
            <a:r>
              <a:rPr lang="id-ID" sz="2667" dirty="0">
                <a:solidFill>
                  <a:prstClr val="black"/>
                </a:solidFill>
              </a:rPr>
              <a:t> secara </a:t>
            </a:r>
            <a:r>
              <a:rPr lang="id-ID" sz="2667" b="1" dirty="0">
                <a:solidFill>
                  <a:schemeClr val="accent2">
                    <a:lumMod val="75000"/>
                  </a:schemeClr>
                </a:solidFill>
              </a:rPr>
              <a:t>terbalik</a:t>
            </a:r>
            <a:r>
              <a:rPr lang="id-ID" sz="2667" dirty="0">
                <a:solidFill>
                  <a:prstClr val="black"/>
                </a:solidFill>
              </a:rPr>
              <a:t>, karena </a:t>
            </a:r>
            <a:r>
              <a:rPr lang="en-US" sz="2667" dirty="0" err="1">
                <a:solidFill>
                  <a:prstClr val="black"/>
                </a:solidFill>
              </a:rPr>
              <a:t>pengaksesan</a:t>
            </a:r>
            <a:r>
              <a:rPr lang="en-US" sz="2667" dirty="0">
                <a:solidFill>
                  <a:prstClr val="black"/>
                </a:solidFill>
              </a:rPr>
              <a:t> </a:t>
            </a:r>
            <a:r>
              <a:rPr lang="en-US" sz="2667" dirty="0" err="1">
                <a:solidFill>
                  <a:prstClr val="black"/>
                </a:solidFill>
              </a:rPr>
              <a:t>elemen</a:t>
            </a:r>
            <a:r>
              <a:rPr lang="en-US" sz="2667" dirty="0">
                <a:solidFill>
                  <a:prstClr val="black"/>
                </a:solidFill>
              </a:rPr>
              <a:t> </a:t>
            </a:r>
            <a:r>
              <a:rPr lang="en-US" sz="2667" dirty="0" err="1">
                <a:solidFill>
                  <a:prstClr val="black"/>
                </a:solidFill>
              </a:rPr>
              <a:t>dimulai</a:t>
            </a:r>
            <a:r>
              <a:rPr lang="en-US" sz="2667" dirty="0">
                <a:solidFill>
                  <a:prstClr val="black"/>
                </a:solidFill>
              </a:rPr>
              <a:t> </a:t>
            </a:r>
            <a:r>
              <a:rPr lang="id-ID" sz="2667" dirty="0">
                <a:solidFill>
                  <a:prstClr val="black"/>
                </a:solidFill>
              </a:rPr>
              <a:t>dari indeks </a:t>
            </a:r>
            <a:r>
              <a:rPr lang="id-ID" sz="2667" dirty="0" err="1">
                <a:solidFill>
                  <a:prstClr val="black"/>
                </a:solidFill>
              </a:rPr>
              <a:t>array</a:t>
            </a:r>
            <a:r>
              <a:rPr lang="id-ID" sz="2667" dirty="0">
                <a:solidFill>
                  <a:prstClr val="black"/>
                </a:solidFill>
              </a:rPr>
              <a:t> </a:t>
            </a:r>
            <a:r>
              <a:rPr lang="id-ID" sz="2667" dirty="0" err="1">
                <a:solidFill>
                  <a:prstClr val="black"/>
                </a:solidFill>
              </a:rPr>
              <a:t>ter</a:t>
            </a:r>
            <a:r>
              <a:rPr lang="en-US" sz="2667" dirty="0" err="1">
                <a:solidFill>
                  <a:prstClr val="black"/>
                </a:solidFill>
              </a:rPr>
              <a:t>besar</a:t>
            </a:r>
            <a:r>
              <a:rPr lang="id-ID" sz="2667" dirty="0">
                <a:solidFill>
                  <a:prstClr val="black"/>
                </a:solidFill>
              </a:rPr>
              <a:t> terlebih dahulu baru ke indeks yang lebih kecil</a:t>
            </a:r>
          </a:p>
        </p:txBody>
      </p:sp>
    </p:spTree>
    <p:extLst>
      <p:ext uri="{BB962C8B-B14F-4D97-AF65-F5344CB8AC3E}">
        <p14:creationId xmlns:p14="http://schemas.microsoft.com/office/powerpoint/2010/main" val="354638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Fungsi </a:t>
            </a:r>
            <a:r>
              <a:rPr lang="id-ID" sz="4800" dirty="0" err="1"/>
              <a:t>Print</a:t>
            </a:r>
            <a:endParaRPr lang="id-ID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35" y="3812449"/>
            <a:ext cx="5614845" cy="214235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88598"/>
              </p:ext>
            </p:extLst>
          </p:nvPr>
        </p:nvGraphicFramePr>
        <p:xfrm>
          <a:off x="575067" y="1876147"/>
          <a:ext cx="4019077" cy="4261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165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5081" marR="105081" marT="52541" marB="525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r>
                        <a:rPr lang="en-US" sz="1600" dirty="0"/>
                        <a:t>size = 8</a:t>
                      </a:r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  <a:endParaRPr lang="id-ID" sz="1600" dirty="0"/>
                    </a:p>
                  </a:txBody>
                  <a:tcPr marL="105081" marR="105081" marT="52541" marB="525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  <a:endParaRPr lang="id-ID" sz="1600" dirty="0"/>
                    </a:p>
                  </a:txBody>
                  <a:tcPr marL="105081" marR="105081" marT="52541" marB="525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  <a:endParaRPr lang="id-ID" sz="1600" dirty="0"/>
                    </a:p>
                  </a:txBody>
                  <a:tcPr marL="105081" marR="105081" marT="52541" marB="525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  <a:endParaRPr lang="id-ID" sz="1600" dirty="0"/>
                    </a:p>
                  </a:txBody>
                  <a:tcPr marL="105081" marR="105081" marT="52541" marB="525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“Agama”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600" dirty="0">
                          <a:sym typeface="Symbol" panose="05050102010706020507" pitchFamily="18" charset="2"/>
                        </a:rPr>
                        <a:t> top = 4</a:t>
                      </a:r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  <a:endParaRPr lang="id-ID" sz="1600" dirty="0"/>
                    </a:p>
                  </a:txBody>
                  <a:tcPr marL="105081" marR="105081" marT="52541" marB="525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</a:t>
                      </a:r>
                      <a:r>
                        <a:rPr lang="en-US" sz="1700" dirty="0" err="1"/>
                        <a:t>Aljabar</a:t>
                      </a:r>
                      <a:r>
                        <a:rPr lang="en-US" sz="1700" dirty="0"/>
                        <a:t>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endParaRPr lang="id-ID" sz="1600" dirty="0"/>
                    </a:p>
                  </a:txBody>
                  <a:tcPr marL="105081" marR="105081" marT="52541" marB="525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“RPL”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1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  <a:endParaRPr lang="id-ID" sz="1600" dirty="0"/>
                    </a:p>
                  </a:txBody>
                  <a:tcPr marL="105081" marR="105081" marT="52541" marB="525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“Basis Data”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1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</a:t>
                      </a:r>
                      <a:endParaRPr lang="id-ID" sz="1600" dirty="0"/>
                    </a:p>
                  </a:txBody>
                  <a:tcPr marL="105081" marR="105081" marT="52541" marB="525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“ASD”</a:t>
                      </a:r>
                      <a:endParaRPr lang="id-ID" sz="1700" dirty="0"/>
                    </a:p>
                  </a:txBody>
                  <a:tcPr marL="109091" marR="109091" marT="54545" marB="54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165">
                <a:tc>
                  <a:txBody>
                    <a:bodyPr/>
                    <a:lstStyle/>
                    <a:p>
                      <a:pPr algn="r"/>
                      <a:endParaRPr lang="id-ID" sz="1600" dirty="0"/>
                    </a:p>
                  </a:txBody>
                  <a:tcPr marL="105081" marR="105081" marT="52541" marB="525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0" indent="0" algn="l"/>
                      <a:endParaRPr lang="id-ID" sz="1600" dirty="0"/>
                    </a:p>
                  </a:txBody>
                  <a:tcPr marL="105081" marR="105081" marT="52541" marB="525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78315" y="1895965"/>
            <a:ext cx="6667061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err="1"/>
              <a:t>Pada</a:t>
            </a:r>
            <a:r>
              <a:rPr lang="en-US" sz="2133" dirty="0"/>
              <a:t> proses print, </a:t>
            </a:r>
            <a:r>
              <a:rPr lang="en-US" sz="2133" dirty="0" err="1"/>
              <a:t>pembacaan</a:t>
            </a:r>
            <a:r>
              <a:rPr lang="en-US" sz="2133" dirty="0"/>
              <a:t> </a:t>
            </a:r>
            <a:r>
              <a:rPr lang="en-US" sz="2133" dirty="0" err="1"/>
              <a:t>elemen</a:t>
            </a:r>
            <a:r>
              <a:rPr lang="en-US" sz="2133" dirty="0"/>
              <a:t> stack </a:t>
            </a:r>
            <a:r>
              <a:rPr lang="en-US" sz="2133" dirty="0" err="1"/>
              <a:t>dimulai</a:t>
            </a:r>
            <a:r>
              <a:rPr lang="en-US" sz="2133" dirty="0"/>
              <a:t> </a:t>
            </a:r>
            <a:r>
              <a:rPr lang="en-US" sz="2133" dirty="0" err="1"/>
              <a:t>dari</a:t>
            </a:r>
            <a:r>
              <a:rPr lang="en-US" sz="2133" dirty="0"/>
              <a:t> </a:t>
            </a:r>
            <a:r>
              <a:rPr lang="en-US" sz="2133" dirty="0" err="1"/>
              <a:t>indeks</a:t>
            </a:r>
            <a:r>
              <a:rPr lang="en-US" sz="2133" dirty="0"/>
              <a:t> </a:t>
            </a:r>
            <a:r>
              <a:rPr lang="en-US" sz="2133" b="1" dirty="0"/>
              <a:t>top</a:t>
            </a:r>
            <a:r>
              <a:rPr lang="en-US" sz="2133" dirty="0"/>
              <a:t> </a:t>
            </a:r>
            <a:r>
              <a:rPr lang="en-US" sz="2133" dirty="0" err="1"/>
              <a:t>sampai</a:t>
            </a:r>
            <a:r>
              <a:rPr lang="en-US" sz="2133" dirty="0"/>
              <a:t> </a:t>
            </a:r>
            <a:r>
              <a:rPr lang="en-US" sz="2133" dirty="0" err="1"/>
              <a:t>dengan</a:t>
            </a:r>
            <a:r>
              <a:rPr lang="en-US" sz="2133" dirty="0"/>
              <a:t> </a:t>
            </a:r>
            <a:r>
              <a:rPr lang="en-US" sz="2133" dirty="0" err="1"/>
              <a:t>indeks</a:t>
            </a:r>
            <a:r>
              <a:rPr lang="en-US" sz="2133" dirty="0"/>
              <a:t> </a:t>
            </a:r>
            <a:r>
              <a:rPr lang="en-US" sz="2133" b="1" dirty="0"/>
              <a:t>0</a:t>
            </a:r>
          </a:p>
          <a:p>
            <a:endParaRPr lang="en-US" sz="2133" dirty="0"/>
          </a:p>
          <a:p>
            <a:r>
              <a:rPr lang="en-US" sz="2133" dirty="0" err="1"/>
              <a:t>Hasilnya</a:t>
            </a:r>
            <a:r>
              <a:rPr lang="en-US" sz="2133" dirty="0"/>
              <a:t>:</a:t>
            </a:r>
          </a:p>
          <a:p>
            <a:r>
              <a:rPr lang="en-US" sz="2133" b="1" dirty="0">
                <a:solidFill>
                  <a:srgbClr val="1D9A78"/>
                </a:solidFill>
              </a:rPr>
              <a:t>Agama, </a:t>
            </a:r>
            <a:r>
              <a:rPr lang="en-US" sz="2133" b="1" dirty="0" err="1">
                <a:solidFill>
                  <a:srgbClr val="1D9A78"/>
                </a:solidFill>
              </a:rPr>
              <a:t>Aljabar</a:t>
            </a:r>
            <a:r>
              <a:rPr lang="en-US" sz="2133" b="1" dirty="0">
                <a:solidFill>
                  <a:srgbClr val="1D9A78"/>
                </a:solidFill>
              </a:rPr>
              <a:t>, RPL, Basis Data, ASD</a:t>
            </a:r>
            <a:endParaRPr lang="id-ID" sz="2133" b="1" dirty="0">
              <a:solidFill>
                <a:srgbClr val="1D9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78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Fungsi </a:t>
            </a:r>
            <a:r>
              <a:rPr lang="id-ID" sz="4800" dirty="0" err="1"/>
              <a:t>Clear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Untuk mengosongkan </a:t>
            </a:r>
            <a:r>
              <a:rPr lang="id-ID" sz="2667" dirty="0" err="1"/>
              <a:t>stack</a:t>
            </a:r>
            <a:r>
              <a:rPr lang="id-ID" sz="2667" dirty="0"/>
              <a:t> dengan cara mengeluarkan seluruh elemen </a:t>
            </a:r>
            <a:r>
              <a:rPr lang="id-ID" sz="2667" dirty="0" err="1"/>
              <a:t>stack</a:t>
            </a:r>
            <a:endParaRPr lang="id-ID" sz="2667" dirty="0"/>
          </a:p>
          <a:p>
            <a:endParaRPr lang="id-ID" sz="2667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27" y="2842260"/>
            <a:ext cx="7336992" cy="29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25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Penerapan</a:t>
            </a:r>
            <a:r>
              <a:rPr lang="en-US" sz="4800" dirty="0"/>
              <a:t> dalam PBO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en-US" sz="2670" dirty="0" err="1"/>
              <a:t>Untuk</a:t>
            </a:r>
            <a:r>
              <a:rPr lang="en-US" sz="2670" dirty="0"/>
              <a:t> </a:t>
            </a:r>
            <a:r>
              <a:rPr lang="en-US" sz="2670" dirty="0" err="1"/>
              <a:t>menyelesaikan</a:t>
            </a:r>
            <a:r>
              <a:rPr lang="en-US" sz="2670" dirty="0"/>
              <a:t> </a:t>
            </a:r>
            <a:r>
              <a:rPr lang="en-US" sz="2670" dirty="0" err="1"/>
              <a:t>permasalahan</a:t>
            </a:r>
            <a:r>
              <a:rPr lang="en-US" sz="2670" dirty="0"/>
              <a:t> </a:t>
            </a:r>
            <a:r>
              <a:rPr lang="en-US" sz="2670" dirty="0" err="1"/>
              <a:t>menggunakan</a:t>
            </a:r>
            <a:r>
              <a:rPr lang="en-US" sz="2670" dirty="0"/>
              <a:t> </a:t>
            </a:r>
            <a:r>
              <a:rPr lang="en-US" sz="2670" dirty="0" err="1"/>
              <a:t>penerapan</a:t>
            </a:r>
            <a:r>
              <a:rPr lang="en-US" sz="2670" dirty="0"/>
              <a:t> Stack </a:t>
            </a:r>
            <a:r>
              <a:rPr lang="en-US" sz="2670" dirty="0" err="1"/>
              <a:t>menggunakan</a:t>
            </a:r>
            <a:r>
              <a:rPr lang="en-US" sz="2670" dirty="0"/>
              <a:t> program Java, </a:t>
            </a:r>
            <a:r>
              <a:rPr lang="en-US" sz="2670" dirty="0" err="1"/>
              <a:t>maka</a:t>
            </a:r>
            <a:r>
              <a:rPr lang="en-US" sz="2670" dirty="0"/>
              <a:t> </a:t>
            </a:r>
            <a:r>
              <a:rPr lang="en-US" sz="2670" dirty="0" err="1"/>
              <a:t>setidaknya</a:t>
            </a:r>
            <a:r>
              <a:rPr lang="en-US" sz="2670" dirty="0"/>
              <a:t> </a:t>
            </a:r>
            <a:r>
              <a:rPr lang="en-US" sz="2670" dirty="0" err="1"/>
              <a:t>terdapat</a:t>
            </a:r>
            <a:r>
              <a:rPr lang="en-US" sz="2670" dirty="0"/>
              <a:t> </a:t>
            </a:r>
            <a:r>
              <a:rPr lang="en-US" sz="2670" dirty="0" err="1"/>
              <a:t>sejumlah</a:t>
            </a:r>
            <a:r>
              <a:rPr lang="en-US" sz="2670" dirty="0"/>
              <a:t> class </a:t>
            </a:r>
            <a:r>
              <a:rPr lang="en-US" sz="2670" dirty="0" err="1"/>
              <a:t>berikut</a:t>
            </a:r>
            <a:r>
              <a:rPr lang="en-US" sz="2670" dirty="0"/>
              <a:t>:</a:t>
            </a:r>
          </a:p>
          <a:p>
            <a:pPr marL="803275" lvl="1" indent="-457200">
              <a:buSzPct val="100000"/>
              <a:buFont typeface="Courier New" panose="02070309020205020404" pitchFamily="49" charset="0"/>
              <a:buChar char="o"/>
            </a:pPr>
            <a:r>
              <a:rPr lang="en-US" sz="2670" dirty="0"/>
              <a:t>Class Stack</a:t>
            </a:r>
          </a:p>
          <a:p>
            <a:pPr marL="803275" lvl="1" indent="-457200">
              <a:buSzPct val="100000"/>
              <a:buFont typeface="Courier New" panose="02070309020205020404" pitchFamily="49" charset="0"/>
              <a:buChar char="o"/>
            </a:pPr>
            <a:r>
              <a:rPr lang="en-US" sz="2670" dirty="0"/>
              <a:t>Class Data, </a:t>
            </a:r>
            <a:r>
              <a:rPr lang="en-US" sz="2670" dirty="0" err="1"/>
              <a:t>misalnya</a:t>
            </a:r>
            <a:r>
              <a:rPr lang="en-US" sz="2670" dirty="0"/>
              <a:t> </a:t>
            </a:r>
            <a:r>
              <a:rPr lang="en-US" sz="2670" dirty="0" err="1"/>
              <a:t>Buku</a:t>
            </a:r>
            <a:r>
              <a:rPr lang="en-US" sz="2670" dirty="0"/>
              <a:t>, Baju, </a:t>
            </a:r>
            <a:r>
              <a:rPr lang="en-US" sz="2670" dirty="0" err="1"/>
              <a:t>dll</a:t>
            </a:r>
            <a:endParaRPr lang="en-US" sz="2670" dirty="0"/>
          </a:p>
          <a:p>
            <a:pPr marL="803275" lvl="1" indent="-457200">
              <a:buSzPct val="100000"/>
              <a:buFont typeface="Courier New" panose="02070309020205020404" pitchFamily="49" charset="0"/>
              <a:buChar char="o"/>
            </a:pPr>
            <a:r>
              <a:rPr lang="en-US" sz="2670" dirty="0"/>
              <a:t>Class Utama (main)</a:t>
            </a:r>
            <a:endParaRPr lang="id-ID" sz="2670" dirty="0"/>
          </a:p>
        </p:txBody>
      </p:sp>
    </p:spTree>
    <p:extLst>
      <p:ext uri="{BB962C8B-B14F-4D97-AF65-F5344CB8AC3E}">
        <p14:creationId xmlns:p14="http://schemas.microsoft.com/office/powerpoint/2010/main" val="35599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1778-6CC6-BA56-9C5F-1B50D127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E6000-7E07-4D60-841D-19F6132F0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0" b="1" dirty="0"/>
              <a:t>Postfix Expressions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64695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 err="1"/>
              <a:t>Expressions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lnSpc>
                <a:spcPct val="90000"/>
              </a:lnSpc>
              <a:spcBef>
                <a:spcPts val="800"/>
              </a:spcBef>
              <a:buSzTx/>
              <a:buNone/>
            </a:pPr>
            <a:r>
              <a:rPr lang="id-ID" sz="2400" dirty="0">
                <a:solidFill>
                  <a:prstClr val="black"/>
                </a:solidFill>
                <a:latin typeface="+mj-lt"/>
              </a:rPr>
              <a:t>Penerapan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stack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pada bidang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aritmatika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adalah penulisan ekspresi matematika, yang terdiri dari tiga jenis: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0070C0"/>
                </a:solidFill>
                <a:latin typeface="+mj-lt"/>
              </a:rPr>
              <a:t>Notasi </a:t>
            </a:r>
            <a:r>
              <a:rPr lang="id-ID" sz="2400" b="1" dirty="0" err="1">
                <a:solidFill>
                  <a:srgbClr val="0070C0"/>
                </a:solidFill>
                <a:latin typeface="+mj-lt"/>
              </a:rPr>
              <a:t>infix</a:t>
            </a:r>
            <a:r>
              <a:rPr lang="id-ID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dengan ciri-ciri:</a:t>
            </a:r>
          </a:p>
          <a:p>
            <a:pPr marL="722313" lvl="1" indent="-342900">
              <a:lnSpc>
                <a:spcPct val="90000"/>
              </a:lnSpc>
              <a:spcBef>
                <a:spcPts val="800"/>
              </a:spcBef>
              <a:buSzTx/>
              <a:buFont typeface="Courier New" panose="02070309020205020404" pitchFamily="49" charset="0"/>
              <a:buChar char="o"/>
            </a:pPr>
            <a:r>
              <a:rPr lang="id-ID" sz="2133" dirty="0">
                <a:solidFill>
                  <a:prstClr val="black"/>
                </a:solidFill>
                <a:latin typeface="+mj-lt"/>
              </a:rPr>
              <a:t>Operator berada di antara </a:t>
            </a:r>
            <a:r>
              <a:rPr lang="id-ID" sz="2133" dirty="0" err="1">
                <a:solidFill>
                  <a:prstClr val="black"/>
                </a:solidFill>
                <a:latin typeface="+mj-lt"/>
              </a:rPr>
              <a:t>operand</a:t>
            </a:r>
            <a:r>
              <a:rPr lang="id-ID" sz="2133" dirty="0">
                <a:solidFill>
                  <a:prstClr val="black"/>
                </a:solidFill>
                <a:latin typeface="+mj-lt"/>
              </a:rPr>
              <a:t>: 3 + 4 * 2</a:t>
            </a:r>
          </a:p>
          <a:p>
            <a:pPr marL="722313" lvl="1" indent="-342900">
              <a:lnSpc>
                <a:spcPct val="90000"/>
              </a:lnSpc>
              <a:spcBef>
                <a:spcPts val="800"/>
              </a:spcBef>
              <a:buSzTx/>
              <a:buFont typeface="Courier New" panose="02070309020205020404" pitchFamily="49" charset="0"/>
              <a:buChar char="o"/>
            </a:pPr>
            <a:r>
              <a:rPr lang="id-ID" sz="2133" dirty="0">
                <a:solidFill>
                  <a:prstClr val="black"/>
                </a:solidFill>
                <a:latin typeface="+mj-lt"/>
              </a:rPr>
              <a:t>Tanda kurung lebih diutamakan: (3 + 4) * 2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0070C0"/>
                </a:solidFill>
                <a:latin typeface="+mj-lt"/>
              </a:rPr>
              <a:t>Notasi </a:t>
            </a:r>
            <a:r>
              <a:rPr lang="id-ID" sz="2400" b="1" dirty="0" err="1">
                <a:solidFill>
                  <a:srgbClr val="0070C0"/>
                </a:solidFill>
                <a:latin typeface="+mj-lt"/>
              </a:rPr>
              <a:t>prefix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: operator dituliskan </a:t>
            </a:r>
            <a:r>
              <a:rPr lang="id-ID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sebelum</a:t>
            </a:r>
            <a:r>
              <a:rPr lang="id-ID" sz="2400" dirty="0">
                <a:solidFill>
                  <a:srgbClr val="1D9A78"/>
                </a:solidFill>
                <a:latin typeface="+mj-lt"/>
              </a:rPr>
              <a:t> 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dua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operand</a:t>
            </a:r>
            <a:endParaRPr lang="id-ID" sz="2400" dirty="0">
              <a:solidFill>
                <a:prstClr val="black"/>
              </a:solidFill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0070C0"/>
                </a:solidFill>
                <a:latin typeface="+mj-lt"/>
              </a:rPr>
              <a:t>Notasi </a:t>
            </a:r>
            <a:r>
              <a:rPr lang="id-ID" sz="2400" b="1" dirty="0" err="1">
                <a:solidFill>
                  <a:srgbClr val="0070C0"/>
                </a:solidFill>
                <a:latin typeface="+mj-lt"/>
              </a:rPr>
              <a:t>postfix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: operator dituliskan </a:t>
            </a:r>
            <a:r>
              <a:rPr lang="id-ID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setelah</a:t>
            </a:r>
            <a:r>
              <a:rPr lang="id-ID" sz="2400" dirty="0">
                <a:solidFill>
                  <a:srgbClr val="1D9A78"/>
                </a:solidFill>
                <a:latin typeface="+mj-lt"/>
              </a:rPr>
              <a:t> 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dua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operand</a:t>
            </a:r>
            <a:endParaRPr lang="id-ID" sz="2400" dirty="0">
              <a:solidFill>
                <a:prstClr val="black"/>
              </a:solidFill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prstClr val="black"/>
                </a:solidFill>
                <a:latin typeface="+mj-lt"/>
              </a:rPr>
              <a:t>Contoh:</a:t>
            </a:r>
          </a:p>
          <a:p>
            <a:pPr marL="354013" lvl="1" indent="0">
              <a:lnSpc>
                <a:spcPct val="90000"/>
              </a:lnSpc>
              <a:spcBef>
                <a:spcPts val="800"/>
              </a:spcBef>
              <a:buSzTx/>
              <a:buNone/>
              <a:tabLst>
                <a:tab pos="2366374" algn="l"/>
                <a:tab pos="3206670" algn="l"/>
                <a:tab pos="4730632" algn="l"/>
                <a:tab pos="5719090" algn="l"/>
              </a:tabLst>
            </a:pPr>
            <a:r>
              <a:rPr lang="id-ID" sz="2133" dirty="0">
                <a:solidFill>
                  <a:prstClr val="black"/>
                </a:solidFill>
                <a:latin typeface="+mj-lt"/>
              </a:rPr>
              <a:t>3 + 4 * 2   	</a:t>
            </a:r>
            <a:r>
              <a:rPr lang="id-ID" sz="2133" dirty="0">
                <a:solidFill>
                  <a:prstClr val="black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id-ID" sz="2133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2133" dirty="0">
                <a:solidFill>
                  <a:prstClr val="black"/>
                </a:solidFill>
                <a:latin typeface="+mj-lt"/>
                <a:sym typeface="Wingdings" panose="05000000000000000000" pitchFamily="2" charset="2"/>
              </a:rPr>
              <a:t>+ 3 * 4 2 </a:t>
            </a:r>
            <a:r>
              <a:rPr lang="id-ID" sz="2133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2133" dirty="0">
                <a:solidFill>
                  <a:prstClr val="black"/>
                </a:solidFill>
                <a:latin typeface="+mj-lt"/>
                <a:sym typeface="Wingdings" panose="05000000000000000000" pitchFamily="2" charset="2"/>
              </a:rPr>
              <a:t>	</a:t>
            </a:r>
            <a:r>
              <a:rPr lang="id-ID" sz="2133" dirty="0">
                <a:solidFill>
                  <a:prstClr val="black"/>
                </a:solidFill>
                <a:latin typeface="+mj-lt"/>
              </a:rPr>
              <a:t>3 4 2 * +</a:t>
            </a:r>
          </a:p>
          <a:p>
            <a:pPr marL="354013" lvl="1" indent="0">
              <a:lnSpc>
                <a:spcPct val="90000"/>
              </a:lnSpc>
              <a:spcBef>
                <a:spcPts val="800"/>
              </a:spcBef>
              <a:buSzTx/>
              <a:buNone/>
              <a:tabLst>
                <a:tab pos="2366374" algn="l"/>
                <a:tab pos="3206670" algn="l"/>
                <a:tab pos="4730632" algn="l"/>
                <a:tab pos="5719090" algn="l"/>
              </a:tabLst>
            </a:pPr>
            <a:r>
              <a:rPr lang="id-ID" sz="2133" dirty="0">
                <a:solidFill>
                  <a:prstClr val="black"/>
                </a:solidFill>
                <a:latin typeface="+mj-lt"/>
              </a:rPr>
              <a:t>(3 + 4) * 2 	</a:t>
            </a:r>
            <a:r>
              <a:rPr lang="id-ID" sz="2133" dirty="0">
                <a:solidFill>
                  <a:prstClr val="black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id-ID" sz="2133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2133" dirty="0">
                <a:solidFill>
                  <a:prstClr val="black"/>
                </a:solidFill>
                <a:latin typeface="+mj-lt"/>
                <a:sym typeface="Wingdings" panose="05000000000000000000" pitchFamily="2" charset="2"/>
              </a:rPr>
              <a:t>* + 3 4 2</a:t>
            </a:r>
            <a:r>
              <a:rPr lang="id-ID" sz="2133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2133" dirty="0">
                <a:solidFill>
                  <a:prstClr val="black"/>
                </a:solidFill>
                <a:latin typeface="+mj-lt"/>
                <a:sym typeface="Wingdings" panose="05000000000000000000" pitchFamily="2" charset="2"/>
              </a:rPr>
              <a:t>	</a:t>
            </a:r>
            <a:r>
              <a:rPr lang="id-ID" sz="2133" dirty="0">
                <a:solidFill>
                  <a:prstClr val="black"/>
                </a:solidFill>
                <a:latin typeface="+mj-lt"/>
              </a:rPr>
              <a:t>3 4 + 2 *</a:t>
            </a:r>
          </a:p>
          <a:p>
            <a:pPr marL="365751" lvl="1" indent="0">
              <a:lnSpc>
                <a:spcPct val="90000"/>
              </a:lnSpc>
              <a:spcBef>
                <a:spcPts val="800"/>
              </a:spcBef>
              <a:buSzTx/>
              <a:buNone/>
              <a:tabLst>
                <a:tab pos="722313" algn="l"/>
                <a:tab pos="3351213" algn="l"/>
                <a:tab pos="5789613" algn="l"/>
              </a:tabLst>
            </a:pPr>
            <a:r>
              <a:rPr lang="id-ID" sz="2133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2133" dirty="0" err="1">
                <a:solidFill>
                  <a:prstClr val="black"/>
                </a:solidFill>
                <a:latin typeface="+mj-lt"/>
              </a:rPr>
              <a:t>Infix</a:t>
            </a:r>
            <a:r>
              <a:rPr lang="id-ID" sz="2133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2133" dirty="0" err="1">
                <a:solidFill>
                  <a:prstClr val="black"/>
                </a:solidFill>
                <a:latin typeface="+mj-lt"/>
              </a:rPr>
              <a:t>Prefix</a:t>
            </a:r>
            <a:r>
              <a:rPr lang="id-ID" sz="2133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2133" dirty="0" err="1">
                <a:solidFill>
                  <a:prstClr val="black"/>
                </a:solidFill>
                <a:latin typeface="+mj-lt"/>
              </a:rPr>
              <a:t>Postfix</a:t>
            </a:r>
            <a:endParaRPr lang="id-ID" sz="2133" dirty="0">
              <a:solidFill>
                <a:prstClr val="black"/>
              </a:solidFill>
              <a:latin typeface="+mj-lt"/>
            </a:endParaRPr>
          </a:p>
          <a:p>
            <a:pPr>
              <a:spcBef>
                <a:spcPts val="800"/>
              </a:spcBef>
            </a:pPr>
            <a:endParaRPr lang="id-ID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9005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 err="1"/>
              <a:t>Postfix</a:t>
            </a:r>
            <a:r>
              <a:rPr lang="id-ID" sz="4800" dirty="0"/>
              <a:t> </a:t>
            </a:r>
            <a:r>
              <a:rPr lang="id-ID" sz="4800" dirty="0" err="1"/>
              <a:t>Expressions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42900" indent="-3429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prstClr val="black"/>
                </a:solidFill>
                <a:latin typeface="+mj-lt"/>
              </a:rPr>
              <a:t>Biasanya, ekspresi matematika ditulis menggunakan </a:t>
            </a:r>
            <a:r>
              <a:rPr lang="id-ID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notasi </a:t>
            </a:r>
            <a:r>
              <a:rPr lang="id-ID" sz="24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infix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, namun </a:t>
            </a:r>
            <a:r>
              <a:rPr lang="id-ID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notasi </a:t>
            </a:r>
            <a:r>
              <a:rPr lang="id-ID" sz="24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postfix</a:t>
            </a:r>
            <a:r>
              <a:rPr lang="id-ID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adalah notasi yang digunakan oleh mesin kompilasi komputer untuk mempermudah proses pengodean, contoh penerapannya pada kalkulator di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handphone</a:t>
            </a:r>
            <a:endParaRPr lang="id-ID" sz="2400" dirty="0">
              <a:solidFill>
                <a:prstClr val="black"/>
              </a:solidFill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prstClr val="black"/>
                </a:solidFill>
                <a:latin typeface="+mj-lt"/>
              </a:rPr>
              <a:t>Ketika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operand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dimasukkan, maka kalkulator</a:t>
            </a:r>
          </a:p>
          <a:p>
            <a:pPr marL="722313" lvl="1" indent="-342900">
              <a:lnSpc>
                <a:spcPct val="90000"/>
              </a:lnSpc>
              <a:spcBef>
                <a:spcPts val="800"/>
              </a:spcBef>
              <a:buSzTx/>
              <a:buFont typeface="Courier New" panose="02070309020205020404" pitchFamily="49" charset="0"/>
              <a:buChar char="o"/>
            </a:pPr>
            <a:r>
              <a:rPr lang="id-ID" dirty="0">
                <a:solidFill>
                  <a:prstClr val="black"/>
                </a:solidFill>
                <a:latin typeface="+mj-lt"/>
              </a:rPr>
              <a:t>Melakukan </a:t>
            </a:r>
            <a:r>
              <a:rPr lang="id-ID" dirty="0" err="1">
                <a:solidFill>
                  <a:prstClr val="black"/>
                </a:solidFill>
                <a:latin typeface="+mj-lt"/>
              </a:rPr>
              <a:t>push</a:t>
            </a:r>
            <a:r>
              <a:rPr lang="id-ID" dirty="0">
                <a:solidFill>
                  <a:prstClr val="black"/>
                </a:solidFill>
                <a:latin typeface="+mj-lt"/>
              </a:rPr>
              <a:t> ke dalam </a:t>
            </a:r>
            <a:r>
              <a:rPr lang="id-ID" dirty="0" err="1">
                <a:solidFill>
                  <a:prstClr val="black"/>
                </a:solidFill>
                <a:latin typeface="+mj-lt"/>
              </a:rPr>
              <a:t>stack</a:t>
            </a:r>
            <a:endParaRPr lang="id-ID" dirty="0">
              <a:solidFill>
                <a:prstClr val="black"/>
              </a:solidFill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prstClr val="black"/>
                </a:solidFill>
                <a:latin typeface="+mj-lt"/>
              </a:rPr>
              <a:t>Ketika operator dimasukkan, maka kalkulator</a:t>
            </a:r>
          </a:p>
          <a:p>
            <a:pPr marL="722313" lvl="1" indent="-342900">
              <a:lnSpc>
                <a:spcPct val="90000"/>
              </a:lnSpc>
              <a:spcBef>
                <a:spcPts val="800"/>
              </a:spcBef>
              <a:buSzTx/>
              <a:buFont typeface="Courier New" panose="02070309020205020404" pitchFamily="49" charset="0"/>
              <a:buChar char="o"/>
            </a:pPr>
            <a:r>
              <a:rPr lang="id-ID" dirty="0">
                <a:solidFill>
                  <a:prstClr val="black"/>
                </a:solidFill>
                <a:latin typeface="+mj-lt"/>
              </a:rPr>
              <a:t>Menerapkan operator untuk dua </a:t>
            </a:r>
            <a:r>
              <a:rPr lang="id-ID" dirty="0" err="1">
                <a:solidFill>
                  <a:prstClr val="black"/>
                </a:solidFill>
                <a:latin typeface="+mj-lt"/>
              </a:rPr>
              <a:t>operand</a:t>
            </a:r>
            <a:r>
              <a:rPr lang="id-ID" dirty="0">
                <a:solidFill>
                  <a:prstClr val="black"/>
                </a:solidFill>
                <a:latin typeface="+mj-lt"/>
              </a:rPr>
              <a:t> teratas pada </a:t>
            </a:r>
            <a:r>
              <a:rPr lang="id-ID" dirty="0" err="1">
                <a:solidFill>
                  <a:prstClr val="black"/>
                </a:solidFill>
                <a:latin typeface="+mj-lt"/>
              </a:rPr>
              <a:t>stack</a:t>
            </a:r>
            <a:endParaRPr lang="id-ID" dirty="0">
              <a:solidFill>
                <a:prstClr val="black"/>
              </a:solidFill>
              <a:latin typeface="+mj-lt"/>
            </a:endParaRPr>
          </a:p>
          <a:p>
            <a:pPr marL="722313" lvl="1" indent="-342900">
              <a:lnSpc>
                <a:spcPct val="90000"/>
              </a:lnSpc>
              <a:spcBef>
                <a:spcPts val="800"/>
              </a:spcBef>
              <a:buSzTx/>
              <a:buFont typeface="Courier New" panose="02070309020205020404" pitchFamily="49" charset="0"/>
              <a:buChar char="o"/>
            </a:pPr>
            <a:r>
              <a:rPr lang="id-ID" dirty="0">
                <a:solidFill>
                  <a:prstClr val="black"/>
                </a:solidFill>
                <a:latin typeface="+mj-lt"/>
              </a:rPr>
              <a:t>Melakukan pop </a:t>
            </a:r>
            <a:r>
              <a:rPr lang="id-ID" dirty="0" err="1">
                <a:solidFill>
                  <a:prstClr val="black"/>
                </a:solidFill>
                <a:latin typeface="+mj-lt"/>
              </a:rPr>
              <a:t>operand</a:t>
            </a:r>
            <a:r>
              <a:rPr lang="id-ID" dirty="0">
                <a:solidFill>
                  <a:prstClr val="black"/>
                </a:solidFill>
                <a:latin typeface="+mj-lt"/>
              </a:rPr>
              <a:t> dari </a:t>
            </a:r>
            <a:r>
              <a:rPr lang="id-ID" dirty="0" err="1">
                <a:solidFill>
                  <a:prstClr val="black"/>
                </a:solidFill>
                <a:latin typeface="+mj-lt"/>
              </a:rPr>
              <a:t>stack</a:t>
            </a:r>
            <a:endParaRPr lang="id-ID" dirty="0">
              <a:solidFill>
                <a:prstClr val="black"/>
              </a:solidFill>
              <a:latin typeface="+mj-lt"/>
            </a:endParaRPr>
          </a:p>
          <a:p>
            <a:pPr marL="722313" lvl="1" indent="-342900">
              <a:lnSpc>
                <a:spcPct val="90000"/>
              </a:lnSpc>
              <a:spcBef>
                <a:spcPts val="800"/>
              </a:spcBef>
              <a:buSzTx/>
              <a:buFont typeface="Courier New" panose="02070309020205020404" pitchFamily="49" charset="0"/>
              <a:buChar char="o"/>
            </a:pPr>
            <a:r>
              <a:rPr lang="id-ID" dirty="0">
                <a:solidFill>
                  <a:prstClr val="black"/>
                </a:solidFill>
                <a:latin typeface="+mj-lt"/>
              </a:rPr>
              <a:t>Melakukan </a:t>
            </a:r>
            <a:r>
              <a:rPr lang="id-ID" dirty="0" err="1">
                <a:solidFill>
                  <a:prstClr val="black"/>
                </a:solidFill>
                <a:latin typeface="+mj-lt"/>
              </a:rPr>
              <a:t>push</a:t>
            </a:r>
            <a:r>
              <a:rPr lang="id-ID" dirty="0">
                <a:solidFill>
                  <a:prstClr val="black"/>
                </a:solidFill>
                <a:latin typeface="+mj-lt"/>
              </a:rPr>
              <a:t> hasil operasi perhitungan ke dalam </a:t>
            </a:r>
            <a:r>
              <a:rPr lang="id-ID" dirty="0" err="1">
                <a:solidFill>
                  <a:prstClr val="black"/>
                </a:solidFill>
                <a:latin typeface="+mj-lt"/>
              </a:rPr>
              <a:t>stack</a:t>
            </a:r>
            <a:endParaRPr lang="id-ID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74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E4A0-5BE1-4440-966F-EBBD70B5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Jenis</a:t>
            </a:r>
            <a:r>
              <a:rPr lang="en-US" sz="4800" dirty="0"/>
              <a:t> </a:t>
            </a:r>
            <a:r>
              <a:rPr lang="en-US" sz="4800" dirty="0" err="1"/>
              <a:t>Struktur</a:t>
            </a:r>
            <a:r>
              <a:rPr lang="en-US" sz="4800" dirty="0"/>
              <a:t> Data</a:t>
            </a: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66" y="1751085"/>
            <a:ext cx="8680861" cy="383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0972" y="4688111"/>
            <a:ext cx="1248229" cy="1001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325750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Derajat Operator </a:t>
            </a:r>
            <a:r>
              <a:rPr lang="id-ID" sz="4800" dirty="0" err="1"/>
              <a:t>Aritmatika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lnSpc>
                <a:spcPct val="90000"/>
              </a:lnSpc>
              <a:spcBef>
                <a:spcPts val="800"/>
              </a:spcBef>
              <a:buSzTx/>
              <a:buNone/>
            </a:pPr>
            <a:r>
              <a:rPr lang="id-ID" sz="2667" dirty="0">
                <a:solidFill>
                  <a:prstClr val="black"/>
                </a:solidFill>
                <a:latin typeface="+mj-lt"/>
              </a:rPr>
              <a:t>Urutan derajat operator </a:t>
            </a:r>
            <a:r>
              <a:rPr lang="id-ID" sz="2667" dirty="0" err="1">
                <a:solidFill>
                  <a:prstClr val="black"/>
                </a:solidFill>
                <a:latin typeface="+mj-lt"/>
              </a:rPr>
              <a:t>aritmatika</a:t>
            </a:r>
            <a:r>
              <a:rPr lang="id-ID" sz="2667" dirty="0">
                <a:solidFill>
                  <a:prstClr val="black"/>
                </a:solidFill>
                <a:latin typeface="+mj-lt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  <a:latin typeface="+mj-lt"/>
              </a:rPr>
              <a:t>Pangkat ^</a:t>
            </a:r>
          </a:p>
          <a:p>
            <a:pPr marL="457200" indent="-4572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  <a:latin typeface="+mj-lt"/>
              </a:rPr>
              <a:t>Perkalian * setara dengan pembagian / dan </a:t>
            </a:r>
            <a:r>
              <a:rPr lang="id-ID" sz="2667" dirty="0" err="1">
                <a:solidFill>
                  <a:prstClr val="black"/>
                </a:solidFill>
                <a:latin typeface="+mj-lt"/>
              </a:rPr>
              <a:t>modulo</a:t>
            </a:r>
            <a:r>
              <a:rPr lang="id-ID" sz="2667" dirty="0">
                <a:solidFill>
                  <a:prstClr val="black"/>
                </a:solidFill>
                <a:latin typeface="+mj-lt"/>
              </a:rPr>
              <a:t> %</a:t>
            </a:r>
          </a:p>
          <a:p>
            <a:pPr marL="457200" indent="-4572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  <a:latin typeface="+mj-lt"/>
              </a:rPr>
              <a:t>Penjumlahan + setara dengan pengurangan –</a:t>
            </a:r>
          </a:p>
          <a:p>
            <a:pPr marL="457200" indent="-4572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  <a:latin typeface="+mj-lt"/>
              </a:rPr>
              <a:t>Tanda kurung (untuk proses konversi notasi </a:t>
            </a:r>
            <a:r>
              <a:rPr lang="id-ID" sz="2667" dirty="0" err="1">
                <a:solidFill>
                  <a:prstClr val="black"/>
                </a:solidFill>
                <a:latin typeface="+mj-lt"/>
              </a:rPr>
              <a:t>postfix</a:t>
            </a:r>
            <a:r>
              <a:rPr lang="id-ID" sz="2667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0192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Algoritma Konversi </a:t>
            </a:r>
            <a:r>
              <a:rPr lang="id-ID" sz="4800" dirty="0" err="1"/>
              <a:t>Infix</a:t>
            </a:r>
            <a:r>
              <a:rPr lang="id-ID" sz="4800" dirty="0"/>
              <a:t> ke </a:t>
            </a:r>
            <a:r>
              <a:rPr lang="id-ID" sz="4800" dirty="0" err="1"/>
              <a:t>Postfix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lnSpc>
                <a:spcPct val="80000"/>
              </a:lnSpc>
              <a:buSzTx/>
              <a:buNone/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Buat dan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inisialisasi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stack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untuk menampung operator</a:t>
            </a:r>
          </a:p>
          <a:p>
            <a:pPr marL="0" indent="0">
              <a:lnSpc>
                <a:spcPct val="80000"/>
              </a:lnSpc>
              <a:buSzTx/>
              <a:buNone/>
            </a:pPr>
            <a:r>
              <a:rPr lang="id-ID" sz="1867" b="1" dirty="0">
                <a:solidFill>
                  <a:prstClr val="black"/>
                </a:solidFill>
                <a:latin typeface="+mj-lt"/>
              </a:rPr>
              <a:t>WHILE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ekspresi mempunyai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token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(operator dan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operand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) 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DO</a:t>
            </a: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IF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token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adalah </a:t>
            </a:r>
            <a:r>
              <a:rPr lang="id-ID" sz="1867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operand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, 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THEN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tambahkan ke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string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1867" b="1" dirty="0" err="1">
                <a:solidFill>
                  <a:srgbClr val="0070C0"/>
                </a:solidFill>
                <a:latin typeface="+mj-lt"/>
              </a:rPr>
              <a:t>postfix</a:t>
            </a:r>
            <a:endParaRPr lang="id-ID" sz="1867" b="1" dirty="0">
              <a:solidFill>
                <a:srgbClr val="0070C0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ELSE IF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token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adalah tanda kurung tutup ‘</a:t>
            </a:r>
            <a:r>
              <a:rPr lang="id-ID" sz="1867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)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’, 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THEN</a:t>
            </a: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  <a:tab pos="1828754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	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WHILE 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tanda kurung buka ‘(‘ belum ditemukan</a:t>
            </a:r>
            <a:endParaRPr lang="id-ID" sz="1867" b="1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  <a:tab pos="1828754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		</a:t>
            </a:r>
            <a:r>
              <a:rPr lang="id-ID" sz="1867" b="1" dirty="0">
                <a:solidFill>
                  <a:srgbClr val="0070C0"/>
                </a:solidFill>
                <a:latin typeface="+mj-lt"/>
              </a:rPr>
              <a:t>Pop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operator dari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stack</a:t>
            </a:r>
            <a:endParaRPr lang="id-ID" sz="1867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  <a:tab pos="1828754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		Tambahkan ke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string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1867" b="1" dirty="0" err="1">
                <a:solidFill>
                  <a:srgbClr val="0070C0"/>
                </a:solidFill>
                <a:latin typeface="+mj-lt"/>
              </a:rPr>
              <a:t>postfix</a:t>
            </a:r>
            <a:endParaRPr lang="id-ID" sz="1867" b="1" dirty="0">
              <a:solidFill>
                <a:srgbClr val="0070C0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	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END WHILE</a:t>
            </a:r>
            <a:endParaRPr lang="id-ID" sz="1867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	Hapus tanda kurung buka ‘(‘ yang ditemukan</a:t>
            </a: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END IF</a:t>
            </a: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IF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token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selanjutnya adalah tanda kurung buka ‘</a:t>
            </a:r>
            <a:r>
              <a:rPr lang="id-ID" sz="1867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(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‘, 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THEN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1867" b="1" dirty="0" err="1">
                <a:solidFill>
                  <a:srgbClr val="0070C0"/>
                </a:solidFill>
                <a:latin typeface="+mj-lt"/>
              </a:rPr>
              <a:t>push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ke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stack</a:t>
            </a:r>
            <a:endParaRPr lang="id-ID" sz="1867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ELSE IF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token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adalah </a:t>
            </a:r>
            <a:r>
              <a:rPr lang="id-ID" sz="1867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operator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, 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THEN</a:t>
            </a: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	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WHILE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(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stack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1867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is</a:t>
            </a:r>
            <a:r>
              <a:rPr lang="id-ID" sz="1867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not </a:t>
            </a:r>
            <a:r>
              <a:rPr lang="id-ID" sz="1867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empty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) 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AND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(derajat </a:t>
            </a:r>
            <a:r>
              <a:rPr lang="id-ID" sz="1867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operator Top &gt;= operator saat ini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) 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DO</a:t>
            </a: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  <a:tab pos="1828754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		</a:t>
            </a:r>
            <a:r>
              <a:rPr lang="id-ID" sz="1867" b="1" dirty="0">
                <a:solidFill>
                  <a:srgbClr val="0070C0"/>
                </a:solidFill>
                <a:latin typeface="+mj-lt"/>
              </a:rPr>
              <a:t>Pop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operator dari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stack</a:t>
            </a:r>
            <a:endParaRPr lang="id-ID" sz="1867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  <a:tab pos="1828754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		Tambahkan ke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string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1867" b="1" dirty="0" err="1">
                <a:solidFill>
                  <a:srgbClr val="0070C0"/>
                </a:solidFill>
                <a:latin typeface="+mj-lt"/>
              </a:rPr>
              <a:t>postfix</a:t>
            </a:r>
            <a:endParaRPr lang="id-ID" sz="1867" b="1" dirty="0">
              <a:solidFill>
                <a:srgbClr val="0070C0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  <a:tab pos="1828754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	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END WHILE</a:t>
            </a: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  <a:tab pos="1828754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	</a:t>
            </a:r>
            <a:r>
              <a:rPr lang="id-ID" sz="1867" b="1" dirty="0" err="1">
                <a:solidFill>
                  <a:srgbClr val="0070C0"/>
                </a:solidFill>
                <a:latin typeface="+mj-lt"/>
              </a:rPr>
              <a:t>Push</a:t>
            </a:r>
            <a:r>
              <a:rPr lang="id-ID" sz="1867" dirty="0">
                <a:solidFill>
                  <a:srgbClr val="0070C0"/>
                </a:solidFill>
                <a:latin typeface="+mj-lt"/>
              </a:rPr>
              <a:t> </a:t>
            </a:r>
            <a:r>
              <a:rPr lang="id-ID" sz="1867" dirty="0">
                <a:solidFill>
                  <a:prstClr val="black"/>
                </a:solidFill>
                <a:latin typeface="+mj-lt"/>
              </a:rPr>
              <a:t>operator ke </a:t>
            </a:r>
            <a:r>
              <a:rPr lang="id-ID" sz="1867" dirty="0" err="1">
                <a:solidFill>
                  <a:prstClr val="black"/>
                </a:solidFill>
                <a:latin typeface="+mj-lt"/>
              </a:rPr>
              <a:t>stack</a:t>
            </a:r>
            <a:endParaRPr lang="id-ID" sz="1867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  <a:tab pos="1828754" algn="l"/>
              </a:tabLst>
            </a:pPr>
            <a:r>
              <a:rPr lang="id-ID" sz="1867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1867" b="1" dirty="0">
                <a:solidFill>
                  <a:prstClr val="black"/>
                </a:solidFill>
                <a:latin typeface="+mj-lt"/>
              </a:rPr>
              <a:t>END IF</a:t>
            </a:r>
          </a:p>
          <a:p>
            <a:pPr marL="0" indent="0">
              <a:lnSpc>
                <a:spcPct val="80000"/>
              </a:lnSpc>
              <a:buSzTx/>
              <a:buNone/>
              <a:tabLst>
                <a:tab pos="609585" algn="l"/>
                <a:tab pos="1219170" algn="l"/>
                <a:tab pos="1828754" algn="l"/>
              </a:tabLst>
            </a:pPr>
            <a:r>
              <a:rPr lang="id-ID" sz="1867" b="1" dirty="0">
                <a:solidFill>
                  <a:prstClr val="black"/>
                </a:solidFill>
                <a:latin typeface="+mj-lt"/>
              </a:rPr>
              <a:t>END WHILE</a:t>
            </a:r>
          </a:p>
          <a:p>
            <a:endParaRPr lang="id-ID" sz="14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73177" y="1411919"/>
            <a:ext cx="2520915" cy="1773115"/>
            <a:chOff x="8198388" y="1863609"/>
            <a:chExt cx="2654792" cy="1867280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8301260" y="2411850"/>
              <a:ext cx="599566" cy="13190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67" dirty="0"/>
            </a:p>
          </p:txBody>
        </p:sp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8198388" y="1863609"/>
              <a:ext cx="1005841" cy="45748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400" dirty="0" err="1"/>
                <a:t>stack</a:t>
              </a:r>
              <a:endParaRPr lang="id-ID" sz="2400" dirty="0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9329961" y="3147389"/>
              <a:ext cx="1523219" cy="583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467" dirty="0"/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9204228" y="2579076"/>
              <a:ext cx="1373736" cy="45748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400" dirty="0" err="1"/>
                <a:t>postfix</a:t>
              </a:r>
              <a:endParaRPr lang="id-ID" sz="2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18719" y="4667215"/>
            <a:ext cx="5064035" cy="165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d-ID" sz="1700" i="1" dirty="0"/>
              <a:t>Setelah persamaan </a:t>
            </a:r>
            <a:r>
              <a:rPr lang="id-ID" sz="1700" i="1" dirty="0" err="1"/>
              <a:t>infix</a:t>
            </a:r>
            <a:r>
              <a:rPr lang="id-ID" sz="1700" i="1" dirty="0"/>
              <a:t> terbaca, pindahkan semua isi </a:t>
            </a:r>
            <a:r>
              <a:rPr lang="id-ID" sz="1700" i="1" dirty="0" err="1"/>
              <a:t>stack</a:t>
            </a:r>
            <a:r>
              <a:rPr lang="id-ID" sz="1700" i="1" dirty="0"/>
              <a:t> (yang tersisa) ke </a:t>
            </a:r>
            <a:r>
              <a:rPr lang="id-ID" sz="1700" i="1" dirty="0" err="1"/>
              <a:t>postfix</a:t>
            </a:r>
            <a:endParaRPr lang="id-ID" sz="1700" i="1" dirty="0"/>
          </a:p>
          <a:p>
            <a:r>
              <a:rPr lang="id-ID" sz="1700" b="1" dirty="0"/>
              <a:t>WHILE</a:t>
            </a:r>
            <a:r>
              <a:rPr lang="id-ID" sz="1700" dirty="0"/>
              <a:t> </a:t>
            </a:r>
            <a:r>
              <a:rPr lang="id-ID" sz="1700" dirty="0" err="1"/>
              <a:t>stack</a:t>
            </a:r>
            <a:r>
              <a:rPr lang="id-ID" sz="1700" dirty="0"/>
              <a:t> </a:t>
            </a:r>
            <a:r>
              <a:rPr lang="id-ID" sz="17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id-ID" sz="1700" dirty="0">
                <a:solidFill>
                  <a:schemeClr val="accent2">
                    <a:lumMod val="75000"/>
                  </a:schemeClr>
                </a:solidFill>
              </a:rPr>
              <a:t> not </a:t>
            </a:r>
            <a:r>
              <a:rPr lang="id-ID" sz="1700" dirty="0" err="1">
                <a:solidFill>
                  <a:schemeClr val="accent2">
                    <a:lumMod val="75000"/>
                  </a:schemeClr>
                </a:solidFill>
              </a:rPr>
              <a:t>empty</a:t>
            </a:r>
            <a:endParaRPr lang="id-ID" sz="17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tabLst>
                <a:tab pos="620168" algn="l"/>
              </a:tabLst>
            </a:pPr>
            <a:r>
              <a:rPr lang="id-ID" sz="1700" dirty="0"/>
              <a:t>	</a:t>
            </a:r>
            <a:r>
              <a:rPr lang="id-ID" sz="1700" b="1" dirty="0">
                <a:solidFill>
                  <a:srgbClr val="0070C0"/>
                </a:solidFill>
              </a:rPr>
              <a:t>Pop</a:t>
            </a:r>
            <a:r>
              <a:rPr lang="id-ID" sz="1700" dirty="0"/>
              <a:t> operator dari </a:t>
            </a:r>
            <a:r>
              <a:rPr lang="id-ID" sz="1700" dirty="0" err="1"/>
              <a:t>stack</a:t>
            </a:r>
            <a:endParaRPr lang="id-ID" sz="1700" dirty="0"/>
          </a:p>
          <a:p>
            <a:pPr>
              <a:tabLst>
                <a:tab pos="620168" algn="l"/>
              </a:tabLst>
            </a:pPr>
            <a:r>
              <a:rPr lang="id-ID" sz="1700" dirty="0"/>
              <a:t>	Tambahkan ke </a:t>
            </a:r>
            <a:r>
              <a:rPr lang="id-ID" sz="1700" dirty="0" err="1"/>
              <a:t>string</a:t>
            </a:r>
            <a:r>
              <a:rPr lang="id-ID" sz="1700" dirty="0"/>
              <a:t> </a:t>
            </a:r>
            <a:r>
              <a:rPr lang="id-ID" sz="1700" b="1" dirty="0" err="1">
                <a:solidFill>
                  <a:srgbClr val="0070C0"/>
                </a:solidFill>
              </a:rPr>
              <a:t>postfix</a:t>
            </a:r>
            <a:endParaRPr lang="id-ID" sz="1700" b="1" dirty="0">
              <a:solidFill>
                <a:srgbClr val="0070C0"/>
              </a:solidFill>
            </a:endParaRPr>
          </a:p>
          <a:p>
            <a:pPr>
              <a:tabLst>
                <a:tab pos="620168" algn="l"/>
              </a:tabLst>
            </a:pPr>
            <a:r>
              <a:rPr lang="id-ID" sz="1700" b="1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1676160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  <a:latin typeface="+mj-lt"/>
              </a:rPr>
              <a:t>Misalkan terdapat persamaan: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SzPct val="60000"/>
              <a:buNone/>
            </a:pPr>
            <a:r>
              <a:rPr lang="id-ID" sz="3733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sz="3733" dirty="0">
                <a:latin typeface="+mj-lt"/>
              </a:rPr>
              <a:t> 1</a:t>
            </a:r>
            <a:r>
              <a:rPr lang="id-ID" sz="3733" dirty="0">
                <a:latin typeface="+mj-lt"/>
              </a:rPr>
              <a:t>5</a:t>
            </a:r>
            <a:r>
              <a:rPr lang="en-US" sz="3733" dirty="0">
                <a:latin typeface="+mj-lt"/>
              </a:rPr>
              <a:t> – ( 7 + 4 ) / 3</a:t>
            </a:r>
            <a:endParaRPr lang="id-ID" sz="3733" dirty="0">
              <a:solidFill>
                <a:prstClr val="black"/>
              </a:solidFill>
              <a:latin typeface="+mj-lt"/>
            </a:endParaRPr>
          </a:p>
          <a:p>
            <a:pPr marL="354013" indent="-354013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  <a:latin typeface="+mj-lt"/>
              </a:rPr>
              <a:t>Operasi di atas disebut notasi </a:t>
            </a:r>
            <a:r>
              <a:rPr lang="id-ID" sz="2667" b="1" dirty="0" err="1">
                <a:solidFill>
                  <a:prstClr val="black"/>
                </a:solidFill>
                <a:latin typeface="+mj-lt"/>
              </a:rPr>
              <a:t>infix</a:t>
            </a:r>
            <a:r>
              <a:rPr lang="id-ID" sz="2667" dirty="0">
                <a:solidFill>
                  <a:prstClr val="black"/>
                </a:solidFill>
                <a:latin typeface="+mj-lt"/>
              </a:rPr>
              <a:t>, notasi </a:t>
            </a:r>
            <a:r>
              <a:rPr lang="id-ID" sz="2667" dirty="0" err="1">
                <a:solidFill>
                  <a:prstClr val="black"/>
                </a:solidFill>
                <a:latin typeface="+mj-lt"/>
              </a:rPr>
              <a:t>infix</a:t>
            </a:r>
            <a:r>
              <a:rPr lang="id-ID" sz="2667" dirty="0">
                <a:solidFill>
                  <a:prstClr val="black"/>
                </a:solidFill>
                <a:latin typeface="+mj-lt"/>
              </a:rPr>
              <a:t> tersebut harus diubah menjadi notasi </a:t>
            </a:r>
            <a:r>
              <a:rPr lang="id-ID" sz="2667" b="1" dirty="0" err="1">
                <a:solidFill>
                  <a:prstClr val="black"/>
                </a:solidFill>
                <a:latin typeface="+mj-lt"/>
              </a:rPr>
              <a:t>postfix</a:t>
            </a:r>
            <a:endParaRPr lang="id-ID" sz="2667" b="1" dirty="0">
              <a:solidFill>
                <a:prstClr val="black"/>
              </a:solidFill>
              <a:latin typeface="+mj-lt"/>
            </a:endParaRPr>
          </a:p>
          <a:p>
            <a:pPr>
              <a:spcBef>
                <a:spcPts val="800"/>
              </a:spcBef>
              <a:buSzPct val="60000"/>
              <a:buFont typeface="Wingdings" panose="05000000000000000000" pitchFamily="2" charset="2"/>
              <a:buChar char="q"/>
            </a:pPr>
            <a:endParaRPr lang="id-ID" sz="1467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3682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solidFill>
                  <a:prstClr val="black"/>
                </a:solidFill>
                <a:latin typeface="+mj-lt"/>
              </a:rPr>
              <a:t>Baca persamaan dari kiri ke kanan</a:t>
            </a:r>
            <a:endParaRPr lang="en-US" sz="2667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49935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/>
                <a:t>15 – ( 7 + 4 ) / 3</a:t>
              </a:r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postfix</a:t>
              </a:r>
              <a:endParaRPr lang="id-ID" sz="2667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latin typeface="+mj-lt"/>
              </a:rPr>
              <a:t>Langkah 1: </a:t>
            </a:r>
            <a:r>
              <a:rPr lang="id-ID" sz="2667" dirty="0" err="1">
                <a:latin typeface="+mj-lt"/>
              </a:rPr>
              <a:t>Operand</a:t>
            </a:r>
            <a:r>
              <a:rPr lang="id-ID" sz="2667" dirty="0">
                <a:latin typeface="+mj-lt"/>
              </a:rPr>
              <a:t> 15</a:t>
            </a:r>
            <a:br>
              <a:rPr lang="id-ID" sz="2667" dirty="0">
                <a:latin typeface="+mj-lt"/>
              </a:rPr>
            </a:br>
            <a:r>
              <a:rPr lang="id-ID" sz="2667" dirty="0">
                <a:latin typeface="+mj-lt"/>
              </a:rPr>
              <a:t>Masukkan ke </a:t>
            </a:r>
            <a:r>
              <a:rPr lang="id-ID" sz="2667" dirty="0" err="1">
                <a:latin typeface="+mj-lt"/>
              </a:rPr>
              <a:t>postfix</a:t>
            </a:r>
            <a:endParaRPr lang="id-ID" sz="2667" dirty="0">
              <a:latin typeface="+mj-lt"/>
            </a:endParaRP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49935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0070C0"/>
                  </a:solidFill>
                </a:rPr>
                <a:t>15</a:t>
              </a:r>
              <a:r>
                <a:rPr lang="en-US" sz="3200" b="1" dirty="0"/>
                <a:t> – ( 7 + 4 ) / 3</a:t>
              </a:r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15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postfix</a:t>
              </a:r>
              <a:endParaRPr lang="id-ID" sz="2667" dirty="0"/>
            </a:p>
          </p:txBody>
        </p:sp>
      </p:grpSp>
    </p:spTree>
    <p:extLst>
      <p:ext uri="{BB962C8B-B14F-4D97-AF65-F5344CB8AC3E}">
        <p14:creationId xmlns:p14="http://schemas.microsoft.com/office/powerpoint/2010/main" val="1760958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Langkah 2: Operator –</a:t>
            </a:r>
            <a:br>
              <a:rPr lang="id-ID" sz="2667" dirty="0"/>
            </a:br>
            <a:r>
              <a:rPr lang="id-ID" sz="2667" dirty="0" err="1"/>
              <a:t>Push</a:t>
            </a:r>
            <a:r>
              <a:rPr lang="id-ID" sz="2667" dirty="0"/>
              <a:t> ke </a:t>
            </a:r>
            <a:r>
              <a:rPr lang="id-ID" sz="2667" dirty="0" err="1"/>
              <a:t>stack</a:t>
            </a:r>
            <a:r>
              <a:rPr lang="id-ID" sz="2667" dirty="0"/>
              <a:t> karena </a:t>
            </a:r>
            <a:r>
              <a:rPr lang="id-ID" sz="2667" dirty="0" err="1"/>
              <a:t>stack</a:t>
            </a:r>
            <a:r>
              <a:rPr lang="id-ID" sz="2667" dirty="0"/>
              <a:t> masih kosong</a:t>
            </a: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64679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-</a:t>
              </a:r>
              <a:endParaRPr lang="id-ID" sz="3200" dirty="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/>
                <a:t>15 </a:t>
              </a:r>
              <a:r>
                <a:rPr lang="en-US" sz="3200" b="1" dirty="0">
                  <a:solidFill>
                    <a:srgbClr val="0070C0"/>
                  </a:solidFill>
                </a:rPr>
                <a:t>–</a:t>
              </a:r>
              <a:r>
                <a:rPr lang="en-US" sz="3200" b="1" dirty="0"/>
                <a:t> ( 7 + 4 ) / 3</a:t>
              </a:r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15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postfix</a:t>
              </a:r>
              <a:endParaRPr lang="id-ID" sz="2667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0488" y="5253254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07150" y="5519993"/>
            <a:ext cx="1035036" cy="469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27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Langkah 3: Tanda (</a:t>
            </a:r>
            <a:br>
              <a:rPr lang="id-ID" sz="2667" dirty="0"/>
            </a:br>
            <a:r>
              <a:rPr lang="id-ID" sz="2667" dirty="0" err="1"/>
              <a:t>Push</a:t>
            </a:r>
            <a:r>
              <a:rPr lang="id-ID" sz="2667" dirty="0"/>
              <a:t> ke </a:t>
            </a:r>
            <a:r>
              <a:rPr lang="id-ID" sz="2667" dirty="0" err="1"/>
              <a:t>stack</a:t>
            </a:r>
            <a:endParaRPr lang="id-ID" sz="2667" dirty="0"/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64680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(</a:t>
              </a:r>
            </a:p>
            <a:p>
              <a:pPr algn="ctr"/>
              <a:r>
                <a:rPr lang="en-US" sz="3200" dirty="0"/>
                <a:t>-</a:t>
              </a:r>
              <a:endParaRPr lang="id-ID" sz="3200" dirty="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/>
                <a:t>15 – </a:t>
              </a:r>
              <a:r>
                <a:rPr lang="en-US" sz="3200" b="1" dirty="0">
                  <a:solidFill>
                    <a:srgbClr val="0070C0"/>
                  </a:solidFill>
                </a:rPr>
                <a:t>(</a:t>
              </a:r>
              <a:r>
                <a:rPr lang="en-US" sz="3200" b="1" dirty="0"/>
                <a:t> 7 + 4 ) / 3</a:t>
              </a:r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15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postfix</a:t>
              </a:r>
              <a:endParaRPr lang="id-ID" sz="2667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7150" y="5411018"/>
            <a:ext cx="1035036" cy="108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23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Langkah 4: </a:t>
            </a:r>
            <a:r>
              <a:rPr lang="id-ID" sz="2667" dirty="0" err="1"/>
              <a:t>Operand</a:t>
            </a:r>
            <a:r>
              <a:rPr lang="id-ID" sz="2667" dirty="0"/>
              <a:t> 7</a:t>
            </a:r>
            <a:br>
              <a:rPr lang="id-ID" sz="2667" dirty="0"/>
            </a:br>
            <a:r>
              <a:rPr lang="id-ID" sz="2667" dirty="0"/>
              <a:t>Masukkan ke </a:t>
            </a:r>
            <a:r>
              <a:rPr lang="id-ID" sz="2667" dirty="0" err="1"/>
              <a:t>postfix</a:t>
            </a:r>
            <a:endParaRPr lang="id-ID" sz="2667" dirty="0"/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64678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(</a:t>
              </a:r>
            </a:p>
            <a:p>
              <a:pPr algn="ctr"/>
              <a:r>
                <a:rPr lang="en-US" sz="3200" dirty="0"/>
                <a:t>-</a:t>
              </a:r>
              <a:endParaRPr lang="id-ID" sz="3200" dirty="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/>
                <a:t>15 – ( </a:t>
              </a:r>
              <a:r>
                <a:rPr lang="en-US" sz="3200" b="1" dirty="0">
                  <a:solidFill>
                    <a:srgbClr val="0070C0"/>
                  </a:solidFill>
                </a:rPr>
                <a:t>7</a:t>
              </a:r>
              <a:r>
                <a:rPr lang="en-US" sz="3200" b="1" dirty="0"/>
                <a:t> + 4 ) / 3</a:t>
              </a:r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15 7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postfix</a:t>
              </a:r>
              <a:endParaRPr lang="id-ID" sz="2667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0488" y="5253253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7150" y="5411016"/>
            <a:ext cx="1035036" cy="108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00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Langkah 5: Operator +</a:t>
            </a:r>
            <a:br>
              <a:rPr lang="id-ID" sz="2667" dirty="0"/>
            </a:br>
            <a:r>
              <a:rPr lang="id-ID" sz="2667" dirty="0" err="1"/>
              <a:t>Push</a:t>
            </a:r>
            <a:r>
              <a:rPr lang="id-ID" sz="2667" dirty="0"/>
              <a:t> ke </a:t>
            </a:r>
            <a:r>
              <a:rPr lang="id-ID" sz="2667" dirty="0" err="1"/>
              <a:t>stack</a:t>
            </a:r>
            <a:r>
              <a:rPr lang="id-ID" sz="2667" dirty="0"/>
              <a:t> karena </a:t>
            </a:r>
            <a:r>
              <a:rPr lang="en-US" sz="2667" dirty="0" err="1"/>
              <a:t>derajat</a:t>
            </a:r>
            <a:r>
              <a:rPr lang="en-US" sz="2667" dirty="0"/>
              <a:t> operator Top of stack ( </a:t>
            </a:r>
            <a:r>
              <a:rPr lang="en-US" sz="2667" b="1" dirty="0" err="1"/>
              <a:t>lebih</a:t>
            </a:r>
            <a:r>
              <a:rPr lang="en-US" sz="2667" b="1" dirty="0"/>
              <a:t> </a:t>
            </a:r>
            <a:r>
              <a:rPr lang="en-US" sz="2667" b="1" dirty="0" err="1"/>
              <a:t>kecil</a:t>
            </a:r>
            <a:r>
              <a:rPr lang="en-US" sz="2667" dirty="0"/>
              <a:t> </a:t>
            </a:r>
            <a:r>
              <a:rPr lang="en-US" sz="2667" dirty="0" err="1"/>
              <a:t>dari</a:t>
            </a:r>
            <a:r>
              <a:rPr lang="en-US" sz="2667" dirty="0"/>
              <a:t> </a:t>
            </a:r>
            <a:r>
              <a:rPr lang="en-US" sz="2667" dirty="0" err="1"/>
              <a:t>derajat</a:t>
            </a:r>
            <a:r>
              <a:rPr lang="en-US" sz="2667" dirty="0"/>
              <a:t> operator </a:t>
            </a:r>
            <a:r>
              <a:rPr lang="id-ID" sz="2667" dirty="0"/>
              <a:t>+</a:t>
            </a: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64681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+</a:t>
              </a:r>
            </a:p>
            <a:p>
              <a:pPr algn="ctr"/>
              <a:r>
                <a:rPr lang="en-US" sz="3200" dirty="0"/>
                <a:t>(</a:t>
              </a:r>
            </a:p>
            <a:p>
              <a:pPr algn="ctr"/>
              <a:r>
                <a:rPr lang="en-US" sz="3200" dirty="0"/>
                <a:t>-</a:t>
              </a:r>
              <a:endParaRPr lang="id-ID" sz="3200" dirty="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/>
                <a:t>15 – ( 7 </a:t>
              </a:r>
              <a:r>
                <a:rPr lang="en-US" sz="3200" b="1" dirty="0">
                  <a:solidFill>
                    <a:srgbClr val="0070C0"/>
                  </a:solidFill>
                </a:rPr>
                <a:t>+</a:t>
              </a:r>
              <a:r>
                <a:rPr lang="en-US" sz="3200" b="1" dirty="0"/>
                <a:t> 4 ) / 3</a:t>
              </a:r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15 7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postfix</a:t>
              </a:r>
              <a:endParaRPr lang="id-ID" sz="2667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0488" y="5253256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7150" y="5090072"/>
            <a:ext cx="1114633" cy="429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07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Langkah 6: </a:t>
            </a:r>
            <a:r>
              <a:rPr lang="id-ID" sz="2667" dirty="0" err="1"/>
              <a:t>Operand</a:t>
            </a:r>
            <a:r>
              <a:rPr lang="id-ID" sz="2667" dirty="0"/>
              <a:t> 4</a:t>
            </a:r>
            <a:br>
              <a:rPr lang="id-ID" sz="2667" dirty="0"/>
            </a:br>
            <a:r>
              <a:rPr lang="id-ID" sz="2667" dirty="0"/>
              <a:t>Masukkan ke </a:t>
            </a:r>
            <a:r>
              <a:rPr lang="id-ID" sz="2667" dirty="0" err="1"/>
              <a:t>postfix</a:t>
            </a:r>
            <a:endParaRPr lang="id-ID" sz="2667" dirty="0"/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64680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+</a:t>
              </a:r>
            </a:p>
            <a:p>
              <a:pPr algn="ctr"/>
              <a:r>
                <a:rPr lang="en-US" sz="3200" dirty="0"/>
                <a:t>(</a:t>
              </a:r>
            </a:p>
            <a:p>
              <a:pPr algn="ctr"/>
              <a:r>
                <a:rPr lang="en-US" sz="3200" dirty="0"/>
                <a:t>-</a:t>
              </a:r>
              <a:endParaRPr lang="id-ID" sz="3200" dirty="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/>
                <a:t>15 – ( 7 + </a:t>
              </a:r>
              <a:r>
                <a:rPr lang="en-US" sz="3200" b="1" dirty="0">
                  <a:solidFill>
                    <a:srgbClr val="0070C0"/>
                  </a:solidFill>
                </a:rPr>
                <a:t>4</a:t>
              </a:r>
              <a:r>
                <a:rPr lang="en-US" sz="3200" b="1" dirty="0"/>
                <a:t> ) / 3</a:t>
              </a:r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15 7 4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postfix</a:t>
              </a:r>
              <a:endParaRPr lang="id-ID" sz="2667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7150" y="5090071"/>
            <a:ext cx="1114633" cy="429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4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Definisi Struktur Data Linear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Semua elemen-elemen data </a:t>
            </a:r>
            <a:r>
              <a:rPr lang="id-ID" sz="2667" dirty="0">
                <a:solidFill>
                  <a:srgbClr val="0070C0"/>
                </a:solidFill>
              </a:rPr>
              <a:t>disusun secara berurutan </a:t>
            </a:r>
            <a:r>
              <a:rPr lang="id-ID" sz="2667" dirty="0"/>
              <a:t>atau linier. Setiap elemen melekat satu sama lain dengan elemen sebelum dan sesudahnya.</a:t>
            </a:r>
          </a:p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Elemen data dapat ditelusuri (</a:t>
            </a:r>
            <a:r>
              <a:rPr lang="id-ID" sz="2667" dirty="0" err="1"/>
              <a:t>traverse</a:t>
            </a:r>
            <a:r>
              <a:rPr lang="id-ID" sz="2667" dirty="0"/>
              <a:t>) dalam sekali </a:t>
            </a:r>
            <a:r>
              <a:rPr lang="id-ID" sz="2667" dirty="0" err="1"/>
              <a:t>run</a:t>
            </a:r>
            <a:endParaRPr lang="id-ID" sz="2667" dirty="0"/>
          </a:p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Setiap elemen diakses atau ditempatkan di alamat memori yang berdekatan (secara berurutan)</a:t>
            </a:r>
          </a:p>
        </p:txBody>
      </p:sp>
    </p:spTree>
    <p:extLst>
      <p:ext uri="{BB962C8B-B14F-4D97-AF65-F5344CB8AC3E}">
        <p14:creationId xmlns:p14="http://schemas.microsoft.com/office/powerpoint/2010/main" val="4147571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Langkah 7: Tanda )</a:t>
            </a:r>
            <a:br>
              <a:rPr lang="id-ID" sz="2667" dirty="0"/>
            </a:br>
            <a:r>
              <a:rPr lang="id-ID" sz="2667" dirty="0"/>
              <a:t>Pop isi </a:t>
            </a:r>
            <a:r>
              <a:rPr lang="id-ID" sz="2667" dirty="0" err="1"/>
              <a:t>stack</a:t>
            </a:r>
            <a:r>
              <a:rPr lang="id-ID" sz="2667" dirty="0"/>
              <a:t> yaitu operator +, kemudian masukkan ke </a:t>
            </a:r>
            <a:r>
              <a:rPr lang="id-ID" sz="2667" dirty="0" err="1"/>
              <a:t>postfix</a:t>
            </a:r>
            <a:r>
              <a:rPr lang="id-ID" sz="2667" dirty="0"/>
              <a:t>.</a:t>
            </a:r>
            <a:br>
              <a:rPr lang="en-US" sz="2667" dirty="0"/>
            </a:br>
            <a:r>
              <a:rPr lang="id-ID" sz="2667" dirty="0"/>
              <a:t>Tanda ( hanya </a:t>
            </a:r>
            <a:r>
              <a:rPr lang="id-ID" sz="2667" dirty="0" err="1"/>
              <a:t>di-pop</a:t>
            </a:r>
            <a:r>
              <a:rPr lang="en-US" sz="2667" dirty="0"/>
              <a:t>,</a:t>
            </a:r>
            <a:r>
              <a:rPr lang="id-ID" sz="2667" dirty="0"/>
              <a:t> tidak perlu dimasukkan ke </a:t>
            </a:r>
            <a:r>
              <a:rPr lang="id-ID" sz="2667" dirty="0" err="1"/>
              <a:t>postfix</a:t>
            </a:r>
            <a:endParaRPr lang="id-ID" sz="2667" dirty="0"/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64680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-</a:t>
              </a:r>
              <a:endParaRPr lang="id-ID" sz="3200" dirty="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/>
                <a:t>15 – ( 7 + 4 </a:t>
              </a:r>
              <a:r>
                <a:rPr lang="en-US" sz="3200" b="1" dirty="0">
                  <a:solidFill>
                    <a:srgbClr val="0070C0"/>
                  </a:solidFill>
                </a:rPr>
                <a:t>)</a:t>
              </a:r>
              <a:r>
                <a:rPr lang="en-US" sz="3200" b="1" dirty="0"/>
                <a:t> / 3</a:t>
              </a:r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15 7 4 +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postfix</a:t>
              </a:r>
              <a:endParaRPr lang="id-ID" sz="2667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07150" y="5519994"/>
            <a:ext cx="1035036" cy="469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58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Langkah 8: Operator /</a:t>
            </a:r>
            <a:br>
              <a:rPr lang="id-ID" sz="2667" dirty="0"/>
            </a:br>
            <a:r>
              <a:rPr lang="id-ID" sz="2667" dirty="0" err="1"/>
              <a:t>Push</a:t>
            </a:r>
            <a:r>
              <a:rPr lang="id-ID" sz="2667" dirty="0"/>
              <a:t> ke </a:t>
            </a:r>
            <a:r>
              <a:rPr lang="id-ID" sz="2667" dirty="0" err="1"/>
              <a:t>stack</a:t>
            </a:r>
            <a:r>
              <a:rPr lang="id-ID" sz="2667" dirty="0"/>
              <a:t> karena </a:t>
            </a:r>
            <a:r>
              <a:rPr lang="en-US" sz="2667" dirty="0" err="1"/>
              <a:t>derajat</a:t>
            </a:r>
            <a:r>
              <a:rPr lang="en-US" sz="2667" dirty="0"/>
              <a:t> operator Top of stack – </a:t>
            </a:r>
            <a:r>
              <a:rPr lang="en-US" sz="2667" b="1" dirty="0" err="1"/>
              <a:t>lebih</a:t>
            </a:r>
            <a:r>
              <a:rPr lang="en-US" sz="2667" b="1" dirty="0"/>
              <a:t> </a:t>
            </a:r>
            <a:r>
              <a:rPr lang="en-US" sz="2667" b="1" dirty="0" err="1"/>
              <a:t>kecil</a:t>
            </a:r>
            <a:r>
              <a:rPr lang="en-US" sz="2667" b="1" dirty="0"/>
              <a:t> </a:t>
            </a:r>
            <a:r>
              <a:rPr lang="en-US" sz="2667" dirty="0" err="1"/>
              <a:t>dari</a:t>
            </a:r>
            <a:r>
              <a:rPr lang="en-US" sz="2667" dirty="0"/>
              <a:t> </a:t>
            </a:r>
            <a:r>
              <a:rPr lang="en-US" sz="2667" dirty="0" err="1"/>
              <a:t>derajat</a:t>
            </a:r>
            <a:r>
              <a:rPr lang="en-US" sz="2667" dirty="0"/>
              <a:t> </a:t>
            </a:r>
            <a:r>
              <a:rPr lang="en-US" sz="2667" dirty="0" err="1"/>
              <a:t>oprator</a:t>
            </a:r>
            <a:r>
              <a:rPr lang="id-ID" sz="2667" dirty="0"/>
              <a:t> </a:t>
            </a:r>
            <a:r>
              <a:rPr lang="en-US" sz="2667" dirty="0"/>
              <a:t>/</a:t>
            </a:r>
            <a:endParaRPr lang="id-ID" sz="2667" dirty="0"/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64679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/</a:t>
              </a:r>
            </a:p>
            <a:p>
              <a:pPr algn="ctr"/>
              <a:r>
                <a:rPr lang="en-US" sz="3200" dirty="0"/>
                <a:t>-</a:t>
              </a:r>
              <a:endParaRPr lang="id-ID" sz="3200" dirty="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/>
                <a:t>15 – ( 7 + 4 ) </a:t>
              </a:r>
              <a:r>
                <a:rPr lang="en-US" sz="3200" b="1" dirty="0">
                  <a:solidFill>
                    <a:srgbClr val="0070C0"/>
                  </a:solidFill>
                </a:rPr>
                <a:t>/</a:t>
              </a:r>
              <a:r>
                <a:rPr lang="en-US" sz="3200" b="1" dirty="0"/>
                <a:t> 3</a:t>
              </a:r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15 7 4 +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postfix</a:t>
              </a:r>
              <a:endParaRPr lang="id-ID" sz="2667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0488" y="5253254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7150" y="5411017"/>
            <a:ext cx="1035036" cy="108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61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Langkah 9: </a:t>
            </a:r>
            <a:r>
              <a:rPr lang="id-ID" sz="2667" dirty="0" err="1"/>
              <a:t>Operand</a:t>
            </a:r>
            <a:r>
              <a:rPr lang="id-ID" sz="2667" dirty="0"/>
              <a:t> 3</a:t>
            </a:r>
            <a:br>
              <a:rPr lang="id-ID" sz="2667" dirty="0"/>
            </a:br>
            <a:r>
              <a:rPr lang="id-ID" sz="2667" dirty="0"/>
              <a:t>Masukkan ke </a:t>
            </a:r>
            <a:r>
              <a:rPr lang="id-ID" sz="2667" dirty="0" err="1"/>
              <a:t>postfix</a:t>
            </a:r>
            <a:endParaRPr lang="id-ID" sz="2667" dirty="0"/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64680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/</a:t>
              </a:r>
            </a:p>
            <a:p>
              <a:pPr algn="ctr"/>
              <a:r>
                <a:rPr lang="en-US" sz="3200" dirty="0"/>
                <a:t>-</a:t>
              </a:r>
              <a:endParaRPr lang="id-ID" sz="3200" dirty="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/>
                <a:t>15 – ( 7 + 4 ) / </a:t>
              </a:r>
              <a:r>
                <a:rPr lang="en-US" sz="3200" b="1" dirty="0">
                  <a:solidFill>
                    <a:srgbClr val="0070C0"/>
                  </a:solidFill>
                </a:rPr>
                <a:t>3</a:t>
              </a:r>
              <a:endParaRPr lang="id-ID" sz="3200" dirty="0">
                <a:solidFill>
                  <a:srgbClr val="0070C0"/>
                </a:solidFill>
              </a:endParaRPr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15 7 4 + 3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postfix</a:t>
              </a:r>
              <a:endParaRPr lang="id-ID" sz="2667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7150" y="5411018"/>
            <a:ext cx="1035036" cy="108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6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Langkah 10</a:t>
            </a:r>
            <a:br>
              <a:rPr lang="id-ID" sz="2667" dirty="0"/>
            </a:br>
            <a:r>
              <a:rPr lang="id-ID" sz="2667" dirty="0"/>
              <a:t>Semua ekspresi sudah terbaca, pop semua isi </a:t>
            </a:r>
            <a:r>
              <a:rPr lang="id-ID" sz="2667" dirty="0" err="1"/>
              <a:t>stack</a:t>
            </a:r>
            <a:r>
              <a:rPr lang="id-ID" sz="2667" dirty="0"/>
              <a:t> dan masukkan ke </a:t>
            </a:r>
            <a:r>
              <a:rPr lang="id-ID" sz="2667" dirty="0" err="1"/>
              <a:t>postfix</a:t>
            </a:r>
            <a:r>
              <a:rPr lang="id-ID" sz="2667" dirty="0"/>
              <a:t> secara berurutan, yaitu operator / terlebih dahulu</a:t>
            </a: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64680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-</a:t>
              </a:r>
              <a:endParaRPr lang="id-ID" sz="3200" dirty="0"/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/>
                <a:t>15 – ( 7 + 4 ) / 3</a:t>
              </a:r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15 7 4 + 3 /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postfix</a:t>
              </a:r>
              <a:endParaRPr lang="id-ID" sz="2667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07150" y="5519994"/>
            <a:ext cx="1035036" cy="469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065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99" y="1621000"/>
            <a:ext cx="10448228" cy="4516800"/>
          </a:xfrm>
        </p:spPr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>
                <a:latin typeface="+mj-lt"/>
              </a:rPr>
              <a:t>Langkah </a:t>
            </a:r>
            <a:r>
              <a:rPr lang="en-US" sz="2667" dirty="0">
                <a:latin typeface="+mj-lt"/>
              </a:rPr>
              <a:t>11</a:t>
            </a:r>
            <a:br>
              <a:rPr lang="id-ID" sz="2667" dirty="0">
                <a:latin typeface="+mj-lt"/>
              </a:rPr>
            </a:br>
            <a:r>
              <a:rPr lang="id-ID" sz="2667" dirty="0">
                <a:latin typeface="+mj-lt"/>
              </a:rPr>
              <a:t>Setelah dilakukan pop pada operator </a:t>
            </a:r>
            <a:r>
              <a:rPr lang="en-US" sz="2667" dirty="0">
                <a:latin typeface="+mj-lt"/>
              </a:rPr>
              <a:t>/</a:t>
            </a:r>
            <a:r>
              <a:rPr lang="id-ID" sz="2667" dirty="0">
                <a:latin typeface="+mj-lt"/>
              </a:rPr>
              <a:t> dan dimasukkan ke </a:t>
            </a:r>
            <a:r>
              <a:rPr lang="id-ID" sz="2667" dirty="0" err="1">
                <a:latin typeface="+mj-lt"/>
              </a:rPr>
              <a:t>postfix</a:t>
            </a:r>
            <a:r>
              <a:rPr lang="id-ID" sz="2667" dirty="0">
                <a:latin typeface="+mj-lt"/>
              </a:rPr>
              <a:t>, selanjutnya dilakukan pop pada operator </a:t>
            </a:r>
            <a:r>
              <a:rPr lang="en-US" sz="2667" dirty="0">
                <a:latin typeface="+mj-lt"/>
              </a:rPr>
              <a:t>–</a:t>
            </a:r>
            <a:r>
              <a:rPr lang="id-ID" sz="2667" dirty="0">
                <a:latin typeface="+mj-lt"/>
              </a:rPr>
              <a:t> dan dimasukkan ke </a:t>
            </a:r>
            <a:r>
              <a:rPr lang="id-ID" sz="2667" dirty="0" err="1">
                <a:latin typeface="+mj-lt"/>
              </a:rPr>
              <a:t>postfix</a:t>
            </a:r>
            <a:endParaRPr lang="id-ID" sz="2667" dirty="0">
              <a:latin typeface="+mj-lt"/>
            </a:endParaRP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64679"/>
            <a:ext cx="5267483" cy="3299305"/>
            <a:chOff x="2528" y="2304"/>
            <a:chExt cx="6750" cy="451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>
                <a:latin typeface="+mj-lt"/>
              </a:endParaRPr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3200" dirty="0">
                <a:latin typeface="+mj-lt"/>
              </a:endParaRPr>
            </a:p>
            <a:p>
              <a:pPr algn="ctr"/>
              <a:endParaRPr lang="en-US" sz="3200" dirty="0">
                <a:latin typeface="+mj-lt"/>
              </a:endParaRPr>
            </a:p>
            <a:p>
              <a:pPr algn="ctr"/>
              <a:endParaRPr lang="en-US" sz="3200" dirty="0">
                <a:latin typeface="+mj-lt"/>
              </a:endParaRPr>
            </a:p>
            <a:p>
              <a:pPr algn="ctr"/>
              <a:endParaRPr lang="id-ID" sz="3200" dirty="0">
                <a:latin typeface="+mj-lt"/>
              </a:endParaRPr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245" y="2304"/>
              <a:ext cx="3906" cy="7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b="1" dirty="0">
                  <a:latin typeface="+mj-lt"/>
                </a:rPr>
                <a:t>15 – ( 7 + 4 ) / 3</a:t>
              </a:r>
              <a:endParaRPr lang="id-ID" sz="3200" dirty="0">
                <a:latin typeface="+mj-lt"/>
              </a:endParaRPr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>
                  <a:latin typeface="+mj-lt"/>
                </a:rPr>
                <a:t>stack</a:t>
              </a:r>
              <a:endParaRPr lang="id-ID" sz="2667" dirty="0">
                <a:latin typeface="+mj-lt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>
                  <a:latin typeface="+mj-lt"/>
                </a:rPr>
                <a:t>15 7 4 + 3 / -</a:t>
              </a:r>
              <a:endParaRPr lang="id-ID" sz="3200" dirty="0">
                <a:latin typeface="+mj-lt"/>
              </a:endParaRP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>
                  <a:latin typeface="+mj-lt"/>
                </a:rPr>
                <a:t>postfix</a:t>
              </a:r>
              <a:endParaRPr lang="id-ID" sz="2667" dirty="0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33028" y="3789151"/>
            <a:ext cx="5184248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rgbClr val="0070C0"/>
                </a:solidFill>
                <a:latin typeface="+mj-lt"/>
              </a:rPr>
              <a:t>15 – (7 + 4 ) / 3</a:t>
            </a:r>
            <a:r>
              <a:rPr lang="id-ID" sz="2667" dirty="0">
                <a:solidFill>
                  <a:srgbClr val="0070C0"/>
                </a:solidFill>
                <a:latin typeface="+mj-lt"/>
              </a:rPr>
              <a:t> </a:t>
            </a:r>
            <a:r>
              <a:rPr lang="id-ID" sz="2667" dirty="0">
                <a:latin typeface="+mj-lt"/>
              </a:rPr>
              <a:t>notasi </a:t>
            </a:r>
            <a:r>
              <a:rPr lang="id-ID" sz="2667" dirty="0" err="1">
                <a:latin typeface="+mj-lt"/>
              </a:rPr>
              <a:t>postfix-nya</a:t>
            </a:r>
            <a:r>
              <a:rPr lang="id-ID" sz="2667" dirty="0">
                <a:latin typeface="+mj-lt"/>
              </a:rPr>
              <a:t> adalah </a:t>
            </a:r>
            <a:r>
              <a:rPr lang="en-US" sz="2667" b="1" dirty="0">
                <a:solidFill>
                  <a:srgbClr val="0070C0"/>
                </a:solidFill>
                <a:latin typeface="+mj-lt"/>
              </a:rPr>
              <a:t>15 7 4 + 3 / –</a:t>
            </a:r>
            <a:endParaRPr lang="id-ID" sz="2667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58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1778-6CC6-BA56-9C5F-1B50D127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E6000-7E07-4D60-841D-19F6132F0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8000" b="1" dirty="0"/>
              <a:t>Convert </a:t>
            </a:r>
            <a:r>
              <a:rPr lang="en-US" sz="8000" b="1" dirty="0" err="1"/>
              <a:t>Desimal</a:t>
            </a:r>
            <a:r>
              <a:rPr lang="en-US" sz="8000" b="1" dirty="0"/>
              <a:t> ke Biner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87393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Algoritma</a:t>
            </a:r>
            <a:r>
              <a:rPr lang="en-US" sz="4800" dirty="0"/>
              <a:t> Convert </a:t>
            </a:r>
            <a:r>
              <a:rPr lang="en-US" sz="4800" dirty="0" err="1"/>
              <a:t>Desimal</a:t>
            </a:r>
            <a:r>
              <a:rPr lang="en-US" sz="4800" dirty="0"/>
              <a:t> ke Biner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id-ID" sz="2400" dirty="0">
                <a:solidFill>
                  <a:prstClr val="black"/>
                </a:solidFill>
                <a:latin typeface="+mj-lt"/>
              </a:rPr>
              <a:t>Buat dan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inisialisasi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stack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untuk </a:t>
            </a:r>
            <a:r>
              <a:rPr lang="en-US" sz="2400" dirty="0" err="1">
                <a:solidFill>
                  <a:prstClr val="black"/>
                </a:solidFill>
                <a:latin typeface="+mj-lt"/>
              </a:rPr>
              <a:t>menyimpan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modulo</a:t>
            </a:r>
          </a:p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en-US" sz="2400" b="1" dirty="0">
                <a:solidFill>
                  <a:prstClr val="black"/>
                </a:solidFill>
                <a:latin typeface="+mj-lt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desimal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tidak sama dengan 0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+mj-lt"/>
              </a:rPr>
              <a:t>DO</a:t>
            </a:r>
            <a:endParaRPr lang="id-ID" sz="2400" b="1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Hitung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modulo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dari </a:t>
            </a:r>
            <a:r>
              <a:rPr lang="id-ID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desimal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dengan 2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Push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modulo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ke dalam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stack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Bagi </a:t>
            </a:r>
            <a:r>
              <a:rPr lang="id-ID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desimal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dengan 2 (lakukan pembagian bulat)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en-US" sz="2400" b="1" dirty="0">
                <a:solidFill>
                  <a:prstClr val="black"/>
                </a:solidFill>
                <a:latin typeface="+mj-lt"/>
              </a:rPr>
              <a:t>END WHILE</a:t>
            </a:r>
            <a:endParaRPr lang="id-ID" sz="2400" b="1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id-ID" sz="2400" dirty="0">
                <a:solidFill>
                  <a:prstClr val="black"/>
                </a:solidFill>
                <a:latin typeface="+mj-lt"/>
              </a:rPr>
              <a:t>Buat sebuah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string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kosong untuk menyimpan bilangan biner</a:t>
            </a:r>
          </a:p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en-US" sz="2400" b="1" dirty="0">
                <a:solidFill>
                  <a:prstClr val="black"/>
                </a:solidFill>
                <a:latin typeface="+mj-lt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stack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tidak kosong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+mj-lt"/>
              </a:rPr>
              <a:t>DO</a:t>
            </a:r>
            <a:endParaRPr lang="id-ID" sz="2400" b="1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Pop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modulo</a:t>
            </a:r>
            <a:endParaRPr lang="id-ID" sz="2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	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Tambahkan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modulo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ke dalam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string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biner.</a:t>
            </a:r>
          </a:p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en-US" sz="2400" b="1" dirty="0">
                <a:solidFill>
                  <a:prstClr val="black"/>
                </a:solidFill>
                <a:latin typeface="+mj-lt"/>
              </a:rPr>
              <a:t>END WHILE</a:t>
            </a:r>
            <a:endParaRPr lang="id-ID" sz="2400" b="1" dirty="0">
              <a:solidFill>
                <a:prstClr val="black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SzTx/>
              <a:buNone/>
              <a:tabLst>
                <a:tab pos="536575" algn="l"/>
              </a:tabLst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Return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prstClr val="black"/>
                </a:solidFill>
                <a:latin typeface="+mj-lt"/>
              </a:rPr>
              <a:t>string</a:t>
            </a:r>
            <a:r>
              <a:rPr lang="id-ID" sz="2400" dirty="0">
                <a:solidFill>
                  <a:prstClr val="black"/>
                </a:solidFill>
                <a:latin typeface="+mj-lt"/>
              </a:rPr>
              <a:t> biner sebagai hasil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C0F7E-E23C-E30E-1142-70599507D669}"/>
              </a:ext>
            </a:extLst>
          </p:cNvPr>
          <p:cNvGrpSpPr/>
          <p:nvPr/>
        </p:nvGrpSpPr>
        <p:grpSpPr>
          <a:xfrm>
            <a:off x="8079040" y="3879400"/>
            <a:ext cx="2520915" cy="1773115"/>
            <a:chOff x="8198388" y="1863609"/>
            <a:chExt cx="2654792" cy="1867280"/>
          </a:xfrm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71F6D1FC-9FDE-0587-F661-42FF2E4CF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260" y="2411850"/>
              <a:ext cx="599566" cy="13190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00" dirty="0"/>
            </a:p>
            <a:p>
              <a:endParaRPr lang="id-ID" sz="1467" dirty="0"/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2B9E60BD-DEC1-F15B-C728-CE47CFCED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8388" y="1863609"/>
              <a:ext cx="1005841" cy="45748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400" dirty="0" err="1"/>
                <a:t>stack</a:t>
              </a:r>
              <a:endParaRPr lang="id-ID" sz="2400" dirty="0"/>
            </a:p>
          </p:txBody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220AEE10-2D68-35EC-8B82-185F3D945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961" y="3147389"/>
              <a:ext cx="1523219" cy="583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467" dirty="0"/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975DDE45-3EA0-29DC-A9D9-A6CFA3292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4228" y="2579076"/>
              <a:ext cx="1373736" cy="45748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dirty="0"/>
                <a:t>String</a:t>
              </a:r>
              <a:endParaRPr lang="id-ID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853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667" dirty="0" err="1">
                <a:solidFill>
                  <a:prstClr val="black"/>
                </a:solidFill>
                <a:latin typeface="+mj-lt"/>
              </a:rPr>
              <a:t>Lakukan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667" dirty="0" err="1">
                <a:solidFill>
                  <a:prstClr val="black"/>
                </a:solidFill>
                <a:latin typeface="+mj-lt"/>
              </a:rPr>
              <a:t>konversi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667" dirty="0" err="1">
                <a:solidFill>
                  <a:prstClr val="black"/>
                </a:solidFill>
                <a:latin typeface="+mj-lt"/>
              </a:rPr>
              <a:t>bilangan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667" dirty="0" err="1">
                <a:solidFill>
                  <a:prstClr val="black"/>
                </a:solidFill>
                <a:latin typeface="+mj-lt"/>
              </a:rPr>
              <a:t>desimal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667" b="1" dirty="0">
                <a:solidFill>
                  <a:prstClr val="black"/>
                </a:solidFill>
                <a:latin typeface="+mj-lt"/>
              </a:rPr>
              <a:t>11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ke dalam bentuk biner</a:t>
            </a:r>
          </a:p>
        </p:txBody>
      </p:sp>
    </p:spTree>
    <p:extLst>
      <p:ext uri="{BB962C8B-B14F-4D97-AF65-F5344CB8AC3E}">
        <p14:creationId xmlns:p14="http://schemas.microsoft.com/office/powerpoint/2010/main" val="4124713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 err="1">
                <a:solidFill>
                  <a:prstClr val="black"/>
                </a:solidFill>
                <a:latin typeface="+mj-lt"/>
              </a:rPr>
              <a:t>Bilangan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saat ini = </a:t>
            </a:r>
            <a:r>
              <a:rPr lang="en-US" sz="2667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11</a:t>
            </a:r>
          </a:p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11 % 2 = </a:t>
            </a:r>
            <a:r>
              <a:rPr lang="en-US" sz="2667" b="1" dirty="0">
                <a:solidFill>
                  <a:srgbClr val="0070C0"/>
                </a:solidFill>
                <a:latin typeface="+mj-lt"/>
              </a:rPr>
              <a:t>1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, push ke stack</a:t>
            </a:r>
          </a:p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11 / 2 = </a:t>
            </a:r>
            <a:r>
              <a:rPr lang="en-US" sz="2667" b="1" dirty="0">
                <a:solidFill>
                  <a:prstClr val="black"/>
                </a:solidFill>
                <a:latin typeface="+mj-lt"/>
              </a:rPr>
              <a:t>5</a:t>
            </a: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79171"/>
            <a:ext cx="5267483" cy="3270069"/>
            <a:chOff x="2528" y="2344"/>
            <a:chExt cx="6750" cy="447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667" dirty="0"/>
                <a:t>String</a:t>
              </a:r>
              <a:endParaRPr lang="id-ID" sz="2667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80848FE-53F1-06F5-EC70-3B0B8D683BA4}"/>
              </a:ext>
            </a:extLst>
          </p:cNvPr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60780C-64D1-92D5-A51C-213A9222C8A4}"/>
              </a:ext>
            </a:extLst>
          </p:cNvPr>
          <p:cNvCxnSpPr/>
          <p:nvPr/>
        </p:nvCxnSpPr>
        <p:spPr>
          <a:xfrm>
            <a:off x="2907150" y="5519994"/>
            <a:ext cx="1035036" cy="469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83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 err="1">
                <a:solidFill>
                  <a:prstClr val="black"/>
                </a:solidFill>
                <a:latin typeface="+mj-lt"/>
              </a:rPr>
              <a:t>Bilangan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saat ini = </a:t>
            </a:r>
            <a:r>
              <a:rPr lang="en-US" sz="2667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5</a:t>
            </a:r>
          </a:p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5 % 2 = </a:t>
            </a:r>
            <a:r>
              <a:rPr lang="en-US" sz="2667" b="1" dirty="0">
                <a:solidFill>
                  <a:srgbClr val="0070C0"/>
                </a:solidFill>
                <a:latin typeface="+mj-lt"/>
              </a:rPr>
              <a:t>1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, push ke stack</a:t>
            </a:r>
          </a:p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5 / 2 = </a:t>
            </a:r>
            <a:r>
              <a:rPr lang="en-US" sz="2667" b="1" dirty="0">
                <a:solidFill>
                  <a:prstClr val="black"/>
                </a:solidFill>
                <a:latin typeface="+mj-lt"/>
              </a:rPr>
              <a:t>2</a:t>
            </a: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79171"/>
            <a:ext cx="5267483" cy="3270069"/>
            <a:chOff x="2528" y="2344"/>
            <a:chExt cx="6750" cy="447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3200" dirty="0"/>
            </a:p>
            <a:p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667" dirty="0"/>
                <a:t>String</a:t>
              </a:r>
              <a:endParaRPr lang="id-ID" sz="2667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FF5FDC-E922-B5A7-B8EE-675DFF92B6E2}"/>
              </a:ext>
            </a:extLst>
          </p:cNvPr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78913-43CB-E221-2C10-001C7EEB141F}"/>
              </a:ext>
            </a:extLst>
          </p:cNvPr>
          <p:cNvCxnSpPr>
            <a:cxnSpLocks/>
          </p:cNvCxnSpPr>
          <p:nvPr/>
        </p:nvCxnSpPr>
        <p:spPr>
          <a:xfrm>
            <a:off x="2907150" y="5519994"/>
            <a:ext cx="1035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Definisi</a:t>
            </a:r>
            <a:r>
              <a:rPr lang="en-US" sz="4800" dirty="0"/>
              <a:t> Stack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 err="1"/>
              <a:t>Stack</a:t>
            </a:r>
            <a:r>
              <a:rPr lang="id-ID" sz="2667" dirty="0"/>
              <a:t> merupakan struktur data linier yang menganut prinsip </a:t>
            </a:r>
            <a:r>
              <a:rPr lang="id-ID" sz="2667" b="1" dirty="0" err="1">
                <a:solidFill>
                  <a:srgbClr val="0070C0"/>
                </a:solidFill>
              </a:rPr>
              <a:t>Last</a:t>
            </a:r>
            <a:r>
              <a:rPr lang="id-ID" sz="2667" b="1" dirty="0">
                <a:solidFill>
                  <a:srgbClr val="0070C0"/>
                </a:solidFill>
              </a:rPr>
              <a:t> In First </a:t>
            </a:r>
            <a:r>
              <a:rPr lang="id-ID" sz="2667" b="1" dirty="0" err="1">
                <a:solidFill>
                  <a:srgbClr val="0070C0"/>
                </a:solidFill>
              </a:rPr>
              <a:t>Out</a:t>
            </a:r>
            <a:r>
              <a:rPr lang="id-ID" sz="2667" b="1" dirty="0">
                <a:solidFill>
                  <a:srgbClr val="0070C0"/>
                </a:solidFill>
              </a:rPr>
              <a:t> (LIFO)</a:t>
            </a:r>
            <a:endParaRPr lang="id-ID" sz="2667" dirty="0">
              <a:solidFill>
                <a:srgbClr val="0070C0"/>
              </a:solidFill>
            </a:endParaRPr>
          </a:p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/>
              <a:t>Elemen yang </a:t>
            </a:r>
            <a:r>
              <a:rPr lang="id-ID" sz="2667" b="1" dirty="0"/>
              <a:t>terakhir masuk </a:t>
            </a:r>
            <a:r>
              <a:rPr lang="id-ID" sz="2667" dirty="0"/>
              <a:t>ke dalam </a:t>
            </a:r>
            <a:r>
              <a:rPr lang="id-ID" sz="2667" dirty="0" err="1"/>
              <a:t>stack</a:t>
            </a:r>
            <a:r>
              <a:rPr lang="id-ID" sz="2667" dirty="0"/>
              <a:t> akan </a:t>
            </a:r>
            <a:r>
              <a:rPr lang="id-ID" sz="2667" b="1" dirty="0"/>
              <a:t>pertama kali dikeluarkan</a:t>
            </a:r>
            <a:r>
              <a:rPr lang="id-ID" sz="2667" dirty="0"/>
              <a:t> karena sifat </a:t>
            </a:r>
            <a:r>
              <a:rPr lang="id-ID" sz="2667" dirty="0" err="1"/>
              <a:t>stack</a:t>
            </a:r>
            <a:r>
              <a:rPr lang="id-ID" sz="2667" dirty="0"/>
              <a:t> yang membatasi operasi hanya bisa dilakukan </a:t>
            </a:r>
            <a:r>
              <a:rPr lang="id-ID" sz="2667" dirty="0">
                <a:solidFill>
                  <a:schemeClr val="accent2">
                    <a:lumMod val="75000"/>
                  </a:schemeClr>
                </a:solidFill>
              </a:rPr>
              <a:t>pada salah satu sisinya </a:t>
            </a:r>
            <a:r>
              <a:rPr lang="id-ID" sz="2667" dirty="0"/>
              <a:t>saja (bagian atas tumpukan)</a:t>
            </a:r>
          </a:p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id-ID" sz="2667" dirty="0" err="1"/>
              <a:t>Stack</a:t>
            </a:r>
            <a:r>
              <a:rPr lang="id-ID" sz="2667" dirty="0"/>
              <a:t> disebut juga sebagai </a:t>
            </a:r>
            <a:r>
              <a:rPr lang="id-ID" sz="2667" b="1" dirty="0">
                <a:solidFill>
                  <a:schemeClr val="accent2">
                    <a:lumMod val="75000"/>
                  </a:schemeClr>
                </a:solidFill>
              </a:rPr>
              <a:t>tumpukan</a:t>
            </a:r>
          </a:p>
          <a:p>
            <a:pPr marL="354013" indent="-354013">
              <a:buSzPct val="100000"/>
              <a:buFont typeface="Arial" panose="020B0604020202020204" pitchFamily="34" charset="0"/>
              <a:buChar char="•"/>
            </a:pPr>
            <a:r>
              <a:rPr lang="en-US" sz="2667" dirty="0" err="1"/>
              <a:t>Contoh</a:t>
            </a:r>
            <a:r>
              <a:rPr lang="en-US" sz="2667" dirty="0"/>
              <a:t> </a:t>
            </a:r>
            <a:r>
              <a:rPr lang="en-US" sz="2667" dirty="0" err="1"/>
              <a:t>i</a:t>
            </a:r>
            <a:r>
              <a:rPr lang="id-ID" sz="2667" dirty="0" err="1"/>
              <a:t>lustrasi</a:t>
            </a:r>
            <a:r>
              <a:rPr lang="en-US" sz="2667" dirty="0"/>
              <a:t>:</a:t>
            </a:r>
            <a:endParaRPr lang="id-ID" sz="2667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9B1E2B-977D-309C-07A1-3F1834E4D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3" t="5290" r="31162" b="6064"/>
          <a:stretch/>
        </p:blipFill>
        <p:spPr bwMode="auto">
          <a:xfrm>
            <a:off x="9635691" y="4152819"/>
            <a:ext cx="849468" cy="19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D3068A2-A63E-0DC7-B316-CD6B7047D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987" y="4814335"/>
            <a:ext cx="1841538" cy="137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86C073-D69A-F0ED-0752-F7EEA9523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80" y="4270231"/>
            <a:ext cx="2321095" cy="193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098AEC8-E2AC-050F-FFAC-A1EE361D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330" y="3902994"/>
            <a:ext cx="2309006" cy="230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87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 err="1">
                <a:solidFill>
                  <a:prstClr val="black"/>
                </a:solidFill>
                <a:latin typeface="+mj-lt"/>
              </a:rPr>
              <a:t>Bilangan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saat ini = </a:t>
            </a:r>
            <a:r>
              <a:rPr lang="en-US" sz="2667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</a:t>
            </a:r>
          </a:p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2 % 2 = </a:t>
            </a:r>
            <a:r>
              <a:rPr lang="en-US" sz="2667" b="1" dirty="0">
                <a:solidFill>
                  <a:srgbClr val="0070C0"/>
                </a:solidFill>
                <a:latin typeface="+mj-lt"/>
              </a:rPr>
              <a:t>0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, push ke stack</a:t>
            </a:r>
          </a:p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2 / 2 = </a:t>
            </a:r>
            <a:r>
              <a:rPr lang="en-US" sz="2667" b="1" dirty="0">
                <a:solidFill>
                  <a:prstClr val="black"/>
                </a:solidFill>
                <a:latin typeface="+mj-lt"/>
              </a:rPr>
              <a:t>1</a:t>
            </a: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79171"/>
            <a:ext cx="5267483" cy="3270069"/>
            <a:chOff x="2528" y="2344"/>
            <a:chExt cx="6750" cy="447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3200" dirty="0"/>
            </a:p>
            <a:p>
              <a:pPr algn="ctr"/>
              <a:r>
                <a:rPr lang="en-US" sz="3200" dirty="0"/>
                <a:t>0</a:t>
              </a:r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667" dirty="0"/>
                <a:t>String</a:t>
              </a:r>
              <a:endParaRPr lang="id-ID" sz="2667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7D9F0D-841A-BFFE-B1C4-58C7CC1BC4A2}"/>
              </a:ext>
            </a:extLst>
          </p:cNvPr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A5852-C916-0307-0845-01F67E890F10}"/>
              </a:ext>
            </a:extLst>
          </p:cNvPr>
          <p:cNvCxnSpPr>
            <a:cxnSpLocks/>
          </p:cNvCxnSpPr>
          <p:nvPr/>
        </p:nvCxnSpPr>
        <p:spPr>
          <a:xfrm flipV="1">
            <a:off x="2907150" y="5060731"/>
            <a:ext cx="1035035" cy="459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6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 err="1">
                <a:solidFill>
                  <a:prstClr val="black"/>
                </a:solidFill>
                <a:latin typeface="+mj-lt"/>
              </a:rPr>
              <a:t>Bilangan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saat ini = </a:t>
            </a:r>
            <a:r>
              <a:rPr lang="en-US" sz="2667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1</a:t>
            </a:r>
          </a:p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1 % 2 = </a:t>
            </a:r>
            <a:r>
              <a:rPr lang="en-US" sz="2667" b="1" dirty="0">
                <a:solidFill>
                  <a:srgbClr val="0070C0"/>
                </a:solidFill>
                <a:latin typeface="+mj-lt"/>
              </a:rPr>
              <a:t>1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, push ke stack</a:t>
            </a:r>
          </a:p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1 / 2 = </a:t>
            </a:r>
            <a:r>
              <a:rPr lang="en-US" sz="2667" b="1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667" dirty="0" err="1">
                <a:solidFill>
                  <a:prstClr val="black"/>
                </a:solidFill>
                <a:latin typeface="+mj-lt"/>
              </a:rPr>
              <a:t>karena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667" dirty="0" err="1">
                <a:solidFill>
                  <a:prstClr val="black"/>
                </a:solidFill>
                <a:latin typeface="+mj-lt"/>
              </a:rPr>
              <a:t>menghasilkan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0 </a:t>
            </a:r>
            <a:r>
              <a:rPr lang="en-US" sz="2667" dirty="0" err="1">
                <a:solidFill>
                  <a:prstClr val="black"/>
                </a:solidFill>
                <a:latin typeface="+mj-lt"/>
              </a:rPr>
              <a:t>maka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proses </a:t>
            </a:r>
            <a:r>
              <a:rPr lang="en-US" sz="2667" dirty="0" err="1">
                <a:solidFill>
                  <a:prstClr val="black"/>
                </a:solidFill>
                <a:latin typeface="+mj-lt"/>
              </a:rPr>
              <a:t>konversi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selesai</a:t>
            </a: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79171"/>
            <a:ext cx="5267483" cy="3270069"/>
            <a:chOff x="2528" y="2344"/>
            <a:chExt cx="6750" cy="447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pPr algn="ctr"/>
              <a:r>
                <a:rPr lang="en-US" sz="3200" dirty="0"/>
                <a:t>0</a:t>
              </a:r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667" dirty="0"/>
                <a:t>String</a:t>
              </a:r>
              <a:endParaRPr lang="id-ID" sz="2667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90B5FD-ED41-BC4E-E5B9-BAF6E33AAFAD}"/>
              </a:ext>
            </a:extLst>
          </p:cNvPr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7E2E88-520E-68E1-09E5-B7004CF118A9}"/>
              </a:ext>
            </a:extLst>
          </p:cNvPr>
          <p:cNvCxnSpPr>
            <a:cxnSpLocks/>
          </p:cNvCxnSpPr>
          <p:nvPr/>
        </p:nvCxnSpPr>
        <p:spPr>
          <a:xfrm flipV="1">
            <a:off x="2907150" y="4477407"/>
            <a:ext cx="1035035" cy="1042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44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Pop stack dan </a:t>
            </a:r>
            <a:r>
              <a:rPr lang="en-US" sz="2667" dirty="0" err="1">
                <a:solidFill>
                  <a:prstClr val="black"/>
                </a:solidFill>
                <a:latin typeface="+mj-lt"/>
              </a:rPr>
              <a:t>masukkan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ke dalam String</a:t>
            </a: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79171"/>
            <a:ext cx="5267483" cy="3270069"/>
            <a:chOff x="2528" y="2344"/>
            <a:chExt cx="6750" cy="447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d-ID" sz="3200" dirty="0"/>
            </a:p>
            <a:p>
              <a:pPr algn="ctr"/>
              <a:r>
                <a:rPr lang="en-US" sz="3200" dirty="0"/>
                <a:t>0</a:t>
              </a:r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667" dirty="0"/>
                <a:t>String</a:t>
              </a:r>
              <a:endParaRPr lang="id-ID" sz="2667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A404BC-59C6-4597-DFD4-DA071EB8310A}"/>
              </a:ext>
            </a:extLst>
          </p:cNvPr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A725BC-1BE7-3414-E636-78D633C4476C}"/>
              </a:ext>
            </a:extLst>
          </p:cNvPr>
          <p:cNvCxnSpPr>
            <a:cxnSpLocks/>
          </p:cNvCxnSpPr>
          <p:nvPr/>
        </p:nvCxnSpPr>
        <p:spPr>
          <a:xfrm flipV="1">
            <a:off x="2907150" y="5060731"/>
            <a:ext cx="1035035" cy="459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43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Pop stack dan </a:t>
            </a:r>
            <a:r>
              <a:rPr lang="en-US" sz="2667" dirty="0" err="1">
                <a:solidFill>
                  <a:prstClr val="black"/>
                </a:solidFill>
                <a:latin typeface="+mj-lt"/>
              </a:rPr>
              <a:t>masukkan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ke dalam String</a:t>
            </a: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79171"/>
            <a:ext cx="5267483" cy="3270069"/>
            <a:chOff x="2528" y="2344"/>
            <a:chExt cx="6750" cy="447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d-ID" sz="3200" dirty="0"/>
            </a:p>
            <a:p>
              <a:pPr algn="ctr"/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1 0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667" dirty="0"/>
                <a:t>String</a:t>
              </a:r>
              <a:endParaRPr lang="id-ID" sz="2667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A404BC-59C6-4597-DFD4-DA071EB8310A}"/>
              </a:ext>
            </a:extLst>
          </p:cNvPr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A725BC-1BE7-3414-E636-78D633C4476C}"/>
              </a:ext>
            </a:extLst>
          </p:cNvPr>
          <p:cNvCxnSpPr>
            <a:cxnSpLocks/>
          </p:cNvCxnSpPr>
          <p:nvPr/>
        </p:nvCxnSpPr>
        <p:spPr>
          <a:xfrm>
            <a:off x="2907150" y="5519994"/>
            <a:ext cx="1035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04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Pop stack dan </a:t>
            </a:r>
            <a:r>
              <a:rPr lang="en-US" sz="2667" dirty="0" err="1">
                <a:solidFill>
                  <a:prstClr val="black"/>
                </a:solidFill>
                <a:latin typeface="+mj-lt"/>
              </a:rPr>
              <a:t>masukkan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ke dalam String</a:t>
            </a: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79171"/>
            <a:ext cx="5267483" cy="3270069"/>
            <a:chOff x="2528" y="2344"/>
            <a:chExt cx="6750" cy="447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/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d-ID" sz="3200" dirty="0"/>
            </a:p>
            <a:p>
              <a:pPr algn="ctr"/>
              <a:endParaRPr lang="id-ID" sz="3200" dirty="0"/>
            </a:p>
            <a:p>
              <a:pPr algn="ctr"/>
              <a:endParaRPr lang="id-ID" sz="3200" dirty="0"/>
            </a:p>
            <a:p>
              <a:pPr algn="ctr"/>
              <a:r>
                <a:rPr lang="en-US" sz="3200" dirty="0"/>
                <a:t>1</a:t>
              </a:r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  <a:p>
              <a:endParaRPr lang="id-ID" sz="3200" dirty="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/>
                <a:t>stack</a:t>
              </a:r>
              <a:endParaRPr lang="id-ID" sz="2667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/>
                <a:t>1 0 1</a:t>
              </a:r>
              <a:endParaRPr lang="id-ID" sz="3200" dirty="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667" dirty="0"/>
                <a:t>String</a:t>
              </a:r>
              <a:endParaRPr lang="id-ID" sz="2667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A404BC-59C6-4597-DFD4-DA071EB8310A}"/>
              </a:ext>
            </a:extLst>
          </p:cNvPr>
          <p:cNvSpPr txBox="1"/>
          <p:nvPr/>
        </p:nvSpPr>
        <p:spPr>
          <a:xfrm>
            <a:off x="860488" y="5253255"/>
            <a:ext cx="20466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chemeClr val="accent1"/>
                </a:solidFill>
              </a:rPr>
              <a:t>top of stack</a:t>
            </a:r>
            <a:endParaRPr lang="id-ID" sz="2667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A725BC-1BE7-3414-E636-78D633C4476C}"/>
              </a:ext>
            </a:extLst>
          </p:cNvPr>
          <p:cNvCxnSpPr>
            <a:cxnSpLocks/>
          </p:cNvCxnSpPr>
          <p:nvPr/>
        </p:nvCxnSpPr>
        <p:spPr>
          <a:xfrm>
            <a:off x="2907150" y="5519994"/>
            <a:ext cx="1035035" cy="455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134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Studi Kasus</a:t>
            </a:r>
            <a:r>
              <a:rPr lang="en-US" sz="4800" dirty="0"/>
              <a:t> - </a:t>
            </a:r>
            <a:r>
              <a:rPr lang="en-US" sz="4800" dirty="0" err="1"/>
              <a:t>Penyelesaian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prstClr val="black"/>
                </a:solidFill>
                <a:latin typeface="+mj-lt"/>
              </a:rPr>
              <a:t>Pop stack dan </a:t>
            </a:r>
            <a:r>
              <a:rPr lang="en-US" sz="2667" dirty="0" err="1">
                <a:solidFill>
                  <a:prstClr val="black"/>
                </a:solidFill>
                <a:latin typeface="+mj-lt"/>
              </a:rPr>
              <a:t>masukkan</a:t>
            </a:r>
            <a:r>
              <a:rPr lang="en-US" sz="2667" dirty="0">
                <a:solidFill>
                  <a:prstClr val="black"/>
                </a:solidFill>
                <a:latin typeface="+mj-lt"/>
              </a:rPr>
              <a:t> ke dalam String</a:t>
            </a:r>
          </a:p>
        </p:txBody>
      </p: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3462259" y="2979171"/>
            <a:ext cx="5267483" cy="3270069"/>
            <a:chOff x="2528" y="2344"/>
            <a:chExt cx="6750" cy="4474"/>
          </a:xfrm>
        </p:grpSpPr>
        <p:sp>
          <p:nvSpPr>
            <p:cNvPr id="5" name="AutoShape 21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6750" cy="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sz="1600" dirty="0">
                <a:latin typeface="+mj-lt"/>
              </a:endParaRPr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278" y="4041"/>
              <a:ext cx="1050" cy="2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id-ID" sz="3200" dirty="0">
                <a:latin typeface="+mj-lt"/>
              </a:endParaRPr>
            </a:p>
            <a:p>
              <a:pPr algn="ctr"/>
              <a:endParaRPr lang="id-ID" sz="3200" dirty="0">
                <a:latin typeface="+mj-lt"/>
              </a:endParaRPr>
            </a:p>
            <a:p>
              <a:pPr algn="ctr"/>
              <a:endParaRPr lang="id-ID" sz="3200" dirty="0">
                <a:latin typeface="+mj-lt"/>
              </a:endParaRPr>
            </a:p>
            <a:p>
              <a:pPr algn="ctr"/>
              <a:endParaRPr lang="id-ID" sz="3200" dirty="0">
                <a:latin typeface="+mj-lt"/>
              </a:endParaRPr>
            </a:p>
            <a:p>
              <a:endParaRPr lang="id-ID" sz="3200" dirty="0">
                <a:latin typeface="+mj-lt"/>
              </a:endParaRPr>
            </a:p>
            <a:p>
              <a:endParaRPr lang="id-ID" sz="3200" dirty="0">
                <a:latin typeface="+mj-lt"/>
              </a:endParaRPr>
            </a:p>
            <a:p>
              <a:endParaRPr lang="id-ID" sz="3200" dirty="0">
                <a:latin typeface="+mj-lt"/>
              </a:endParaRPr>
            </a:p>
            <a:p>
              <a:endParaRPr lang="id-ID" sz="3200" dirty="0">
                <a:latin typeface="+mj-lt"/>
              </a:endParaRPr>
            </a:p>
            <a:p>
              <a:endParaRPr lang="id-ID" sz="3200" dirty="0">
                <a:latin typeface="+mj-lt"/>
              </a:endParaRPr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3143" y="3297"/>
              <a:ext cx="1320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d-ID" sz="2667" dirty="0" err="1">
                  <a:latin typeface="+mj-lt"/>
                </a:rPr>
                <a:t>stack</a:t>
              </a:r>
              <a:endParaRPr lang="id-ID" sz="2667" dirty="0">
                <a:latin typeface="+mj-lt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628" y="5887"/>
              <a:ext cx="4440" cy="9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 dirty="0">
                  <a:latin typeface="+mj-lt"/>
                </a:rPr>
                <a:t>1 0 1 1</a:t>
              </a:r>
              <a:endParaRPr lang="id-ID" sz="3200" dirty="0">
                <a:latin typeface="+mj-lt"/>
              </a:endParaRP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628" y="5010"/>
              <a:ext cx="1786" cy="6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667" dirty="0">
                  <a:latin typeface="+mj-lt"/>
                </a:rPr>
                <a:t>String</a:t>
              </a:r>
              <a:endParaRPr lang="id-ID" sz="2667" dirty="0">
                <a:latin typeface="+mj-lt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B8EE42E-599F-2CEB-3912-CE779A2461C2}"/>
              </a:ext>
            </a:extLst>
          </p:cNvPr>
          <p:cNvSpPr txBox="1"/>
          <p:nvPr/>
        </p:nvSpPr>
        <p:spPr>
          <a:xfrm>
            <a:off x="6633028" y="3789151"/>
            <a:ext cx="5184248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err="1">
                <a:latin typeface="+mj-lt"/>
              </a:rPr>
              <a:t>Bilangan</a:t>
            </a:r>
            <a:r>
              <a:rPr lang="en-US" sz="2667" dirty="0">
                <a:latin typeface="+mj-lt"/>
              </a:rPr>
              <a:t> </a:t>
            </a:r>
            <a:r>
              <a:rPr lang="en-US" sz="2667" dirty="0" err="1">
                <a:latin typeface="+mj-lt"/>
              </a:rPr>
              <a:t>desimal</a:t>
            </a:r>
            <a:r>
              <a:rPr lang="en-US" sz="2667" dirty="0">
                <a:solidFill>
                  <a:srgbClr val="1D9A78"/>
                </a:solidFill>
                <a:latin typeface="+mj-lt"/>
              </a:rPr>
              <a:t> </a:t>
            </a:r>
            <a:r>
              <a:rPr lang="en-US" sz="2667" b="1" dirty="0">
                <a:solidFill>
                  <a:srgbClr val="0070C0"/>
                </a:solidFill>
                <a:latin typeface="+mj-lt"/>
              </a:rPr>
              <a:t>11</a:t>
            </a:r>
            <a:r>
              <a:rPr lang="id-ID" sz="2667" dirty="0">
                <a:solidFill>
                  <a:srgbClr val="1D9A78"/>
                </a:solidFill>
                <a:latin typeface="+mj-lt"/>
              </a:rPr>
              <a:t> </a:t>
            </a:r>
            <a:r>
              <a:rPr lang="en-US" sz="2667" dirty="0" err="1">
                <a:latin typeface="+mj-lt"/>
              </a:rPr>
              <a:t>dikonversi</a:t>
            </a:r>
            <a:r>
              <a:rPr lang="en-US" sz="2667" dirty="0">
                <a:latin typeface="+mj-lt"/>
              </a:rPr>
              <a:t> ke biner </a:t>
            </a:r>
            <a:r>
              <a:rPr lang="en-US" sz="2667" dirty="0" err="1">
                <a:latin typeface="+mj-lt"/>
              </a:rPr>
              <a:t>menjadi</a:t>
            </a:r>
            <a:r>
              <a:rPr lang="id-ID" sz="2667" dirty="0">
                <a:latin typeface="+mj-lt"/>
              </a:rPr>
              <a:t> </a:t>
            </a:r>
            <a:r>
              <a:rPr lang="en-US" sz="2667" b="1" dirty="0">
                <a:solidFill>
                  <a:srgbClr val="0070C0"/>
                </a:solidFill>
                <a:latin typeface="+mj-lt"/>
              </a:rPr>
              <a:t>1011</a:t>
            </a:r>
            <a:endParaRPr lang="id-ID" sz="2667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240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Latihan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54013">
              <a:buSzPct val="100000"/>
            </a:pPr>
            <a:r>
              <a:rPr lang="id-ID" sz="2400" dirty="0">
                <a:latin typeface="+mj-lt"/>
              </a:rPr>
              <a:t>Lakukan konversi notasi </a:t>
            </a:r>
            <a:r>
              <a:rPr lang="id-ID" sz="2400" dirty="0" err="1">
                <a:latin typeface="+mj-lt"/>
              </a:rPr>
              <a:t>infix</a:t>
            </a:r>
            <a:r>
              <a:rPr lang="id-ID" sz="2400" dirty="0">
                <a:latin typeface="+mj-lt"/>
              </a:rPr>
              <a:t> berikut menjadi notasi </a:t>
            </a:r>
            <a:r>
              <a:rPr lang="id-ID" sz="2400" dirty="0" err="1">
                <a:latin typeface="+mj-lt"/>
              </a:rPr>
              <a:t>postfix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menggunakan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konsep</a:t>
            </a:r>
            <a:r>
              <a:rPr lang="en-US" sz="2400" dirty="0">
                <a:latin typeface="+mj-lt"/>
              </a:rPr>
              <a:t> Stack</a:t>
            </a:r>
            <a:r>
              <a:rPr lang="id-ID" sz="2400" dirty="0">
                <a:latin typeface="+mj-lt"/>
              </a:rPr>
              <a:t>!</a:t>
            </a:r>
          </a:p>
          <a:p>
            <a:pPr marL="811213" lvl="1" indent="-452438">
              <a:buSzPct val="100000"/>
              <a:buFont typeface="+mj-lt"/>
              <a:buAutoNum type="alphaLcPeriod"/>
            </a:pPr>
            <a:r>
              <a:rPr lang="id-ID" dirty="0">
                <a:latin typeface="+mj-lt"/>
              </a:rPr>
              <a:t>6 % 3 + 5 ^ 2</a:t>
            </a:r>
            <a:endParaRPr lang="en-US" dirty="0">
              <a:latin typeface="+mj-lt"/>
            </a:endParaRPr>
          </a:p>
          <a:p>
            <a:pPr marL="811213" lvl="1" indent="-452438">
              <a:buSzPct val="100000"/>
              <a:buFont typeface="+mj-lt"/>
              <a:buAutoNum type="alphaLcPeriod"/>
            </a:pPr>
            <a:r>
              <a:rPr lang="id-ID" dirty="0">
                <a:latin typeface="+mj-lt"/>
              </a:rPr>
              <a:t>2 + 4 * (9 - 5) / 3</a:t>
            </a:r>
          </a:p>
          <a:p>
            <a:pPr marL="811213" lvl="1" indent="-452438">
              <a:buSzPct val="100000"/>
              <a:buFont typeface="+mj-lt"/>
              <a:buAutoNum type="alphaLcPeriod"/>
            </a:pPr>
            <a:r>
              <a:rPr lang="en-US" dirty="0">
                <a:latin typeface="+mj-lt"/>
              </a:rPr>
              <a:t>1</a:t>
            </a:r>
            <a:r>
              <a:rPr lang="id-ID" dirty="0">
                <a:latin typeface="+mj-lt"/>
              </a:rPr>
              <a:t>2 </a:t>
            </a:r>
            <a:r>
              <a:rPr lang="en-US" dirty="0">
                <a:latin typeface="+mj-lt"/>
              </a:rPr>
              <a:t>-</a:t>
            </a:r>
            <a:r>
              <a:rPr lang="id-ID" dirty="0">
                <a:latin typeface="+mj-lt"/>
              </a:rPr>
              <a:t> 3 ^ (4 % 2)</a:t>
            </a:r>
          </a:p>
          <a:p>
            <a:pPr marL="354013" lvl="1" indent="-354013">
              <a:buSzPct val="100000"/>
              <a:buFont typeface="+mj-lt"/>
              <a:buAutoNum type="arabicPeriod" startAt="2"/>
            </a:pPr>
            <a:r>
              <a:rPr lang="en-US" sz="2400" dirty="0" err="1">
                <a:latin typeface="+mj-lt"/>
              </a:rPr>
              <a:t>Lakukan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konversi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bilangan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desimal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berikut</a:t>
            </a:r>
            <a:r>
              <a:rPr lang="en-US" sz="2400" dirty="0">
                <a:latin typeface="+mj-lt"/>
              </a:rPr>
              <a:t> ke dalam biner </a:t>
            </a:r>
            <a:r>
              <a:rPr lang="en-US" sz="2400" dirty="0" err="1">
                <a:latin typeface="+mj-lt"/>
              </a:rPr>
              <a:t>menggunakan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konsep</a:t>
            </a:r>
            <a:r>
              <a:rPr lang="en-US" sz="2400" dirty="0">
                <a:latin typeface="+mj-lt"/>
              </a:rPr>
              <a:t> Stack!</a:t>
            </a:r>
          </a:p>
          <a:p>
            <a:pPr marL="811213" lvl="1" indent="-452438">
              <a:buSzPct val="100000"/>
              <a:buFont typeface="+mj-lt"/>
              <a:buAutoNum type="alphaLcPeriod"/>
            </a:pPr>
            <a:r>
              <a:rPr lang="en-US" dirty="0">
                <a:latin typeface="+mj-lt"/>
              </a:rPr>
              <a:t>14</a:t>
            </a:r>
          </a:p>
          <a:p>
            <a:pPr marL="811213" lvl="1" indent="-452438">
              <a:buSzPct val="100000"/>
              <a:buFont typeface="+mj-lt"/>
              <a:buAutoNum type="alphaLcPeriod"/>
            </a:pPr>
            <a:r>
              <a:rPr lang="en-US" dirty="0">
                <a:latin typeface="+mj-lt"/>
              </a:rPr>
              <a:t>23</a:t>
            </a:r>
            <a:endParaRPr lang="id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47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/>
              <a:t>Penerapan </a:t>
            </a:r>
            <a:r>
              <a:rPr lang="id-ID" sz="4800" dirty="0" err="1"/>
              <a:t>Stack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354013" indent="-342900">
              <a:buSzPct val="100000"/>
              <a:buFont typeface="Arial" panose="020B0604020202020204" pitchFamily="34" charset="0"/>
              <a:buChar char="•"/>
            </a:pPr>
            <a:r>
              <a:rPr lang="id-ID" sz="2260" b="1" dirty="0" err="1"/>
              <a:t>Compiler</a:t>
            </a:r>
            <a:br>
              <a:rPr lang="id-ID" sz="2260" dirty="0"/>
            </a:br>
            <a:r>
              <a:rPr lang="id-ID" sz="2260" dirty="0" err="1"/>
              <a:t>Compiler</a:t>
            </a:r>
            <a:r>
              <a:rPr lang="id-ID" sz="2260" dirty="0"/>
              <a:t> menggunakan </a:t>
            </a:r>
            <a:r>
              <a:rPr lang="id-ID" sz="2260" dirty="0" err="1"/>
              <a:t>stack</a:t>
            </a:r>
            <a:r>
              <a:rPr lang="id-ID" sz="2260" dirty="0"/>
              <a:t> untuk menghitung nilai ekspresi seperti 2 + 4 / 5 * (7 - 9) dengan mengubahnya menjadi bentuk </a:t>
            </a:r>
            <a:r>
              <a:rPr lang="id-ID" sz="2260" dirty="0" err="1"/>
              <a:t>prefix</a:t>
            </a:r>
            <a:r>
              <a:rPr lang="id-ID" sz="2260" dirty="0"/>
              <a:t> atau </a:t>
            </a:r>
            <a:r>
              <a:rPr lang="id-ID" sz="2260" dirty="0" err="1"/>
              <a:t>postfix</a:t>
            </a:r>
            <a:endParaRPr lang="id-ID" sz="2260" dirty="0"/>
          </a:p>
          <a:p>
            <a:pPr marL="354013" indent="-342900">
              <a:buSzPct val="100000"/>
              <a:buFont typeface="Arial" panose="020B0604020202020204" pitchFamily="34" charset="0"/>
              <a:buChar char="•"/>
            </a:pPr>
            <a:r>
              <a:rPr lang="en-US" sz="2260" b="1" dirty="0"/>
              <a:t>Reverse String (</a:t>
            </a:r>
            <a:r>
              <a:rPr lang="id-ID" sz="2260" b="1" dirty="0"/>
              <a:t>Membalik kata</a:t>
            </a:r>
            <a:r>
              <a:rPr lang="en-US" sz="2260" b="1" dirty="0"/>
              <a:t>)</a:t>
            </a:r>
            <a:br>
              <a:rPr lang="id-ID" sz="2260" dirty="0"/>
            </a:br>
            <a:r>
              <a:rPr lang="en-US" sz="2260" dirty="0" err="1"/>
              <a:t>Menyimpan</a:t>
            </a:r>
            <a:r>
              <a:rPr lang="en-US" sz="2260" dirty="0"/>
              <a:t> </a:t>
            </a:r>
            <a:r>
              <a:rPr lang="id-ID" sz="2260" dirty="0"/>
              <a:t>semua huruf pada </a:t>
            </a:r>
            <a:r>
              <a:rPr lang="id-ID" sz="2260" dirty="0" err="1"/>
              <a:t>stack</a:t>
            </a:r>
            <a:r>
              <a:rPr lang="id-ID" sz="2260" dirty="0"/>
              <a:t> kemudian dikeluarkan satu persatu</a:t>
            </a:r>
            <a:r>
              <a:rPr lang="en-US" sz="2260" dirty="0"/>
              <a:t> </a:t>
            </a:r>
            <a:r>
              <a:rPr lang="id-ID" sz="2260" dirty="0"/>
              <a:t>dalam urutan terbalik</a:t>
            </a:r>
            <a:r>
              <a:rPr lang="en-US" sz="2260" dirty="0"/>
              <a:t> </a:t>
            </a:r>
            <a:r>
              <a:rPr lang="en-US" sz="2260" dirty="0" err="1"/>
              <a:t>menggunakan</a:t>
            </a:r>
            <a:r>
              <a:rPr lang="en-US" sz="2260" dirty="0"/>
              <a:t> </a:t>
            </a:r>
            <a:r>
              <a:rPr lang="en-US" sz="2260" dirty="0" err="1"/>
              <a:t>konsep</a:t>
            </a:r>
            <a:r>
              <a:rPr lang="en-US" sz="2260" dirty="0"/>
              <a:t> LIFO</a:t>
            </a:r>
            <a:endParaRPr lang="id-ID" sz="2260" dirty="0"/>
          </a:p>
          <a:p>
            <a:pPr marL="354013" indent="-342900">
              <a:buSzPct val="100000"/>
              <a:buFont typeface="Arial" panose="020B0604020202020204" pitchFamily="34" charset="0"/>
              <a:buChar char="•"/>
            </a:pPr>
            <a:r>
              <a:rPr lang="en-US" sz="2260" b="1" dirty="0"/>
              <a:t>Convert </a:t>
            </a:r>
            <a:r>
              <a:rPr lang="en-US" sz="2260" b="1" dirty="0" err="1"/>
              <a:t>Desimal</a:t>
            </a:r>
            <a:r>
              <a:rPr lang="en-US" sz="2260" b="1" dirty="0"/>
              <a:t> ke Biner</a:t>
            </a:r>
            <a:br>
              <a:rPr lang="en-US" sz="2260" b="1" dirty="0"/>
            </a:br>
            <a:r>
              <a:rPr lang="en-US" sz="2260" dirty="0" err="1"/>
              <a:t>Membagi</a:t>
            </a:r>
            <a:r>
              <a:rPr lang="en-US" sz="2260" dirty="0"/>
              <a:t> </a:t>
            </a:r>
            <a:r>
              <a:rPr lang="en-US" sz="2260" dirty="0" err="1"/>
              <a:t>bilangan</a:t>
            </a:r>
            <a:r>
              <a:rPr lang="en-US" sz="2260" dirty="0"/>
              <a:t> </a:t>
            </a:r>
            <a:r>
              <a:rPr lang="en-US" sz="2260" dirty="0" err="1"/>
              <a:t>desimal</a:t>
            </a:r>
            <a:r>
              <a:rPr lang="en-US" sz="2260" dirty="0"/>
              <a:t> </a:t>
            </a:r>
            <a:r>
              <a:rPr lang="en-US" sz="2260" dirty="0" err="1"/>
              <a:t>berulang</a:t>
            </a:r>
            <a:r>
              <a:rPr lang="en-US" sz="2260" dirty="0"/>
              <a:t> kali dengan 2 dan </a:t>
            </a:r>
            <a:r>
              <a:rPr lang="en-US" sz="2260" dirty="0" err="1"/>
              <a:t>memasukkan</a:t>
            </a:r>
            <a:r>
              <a:rPr lang="en-US" sz="2260" dirty="0"/>
              <a:t> </a:t>
            </a:r>
            <a:r>
              <a:rPr lang="en-US" sz="2260" dirty="0" err="1"/>
              <a:t>sisa</a:t>
            </a:r>
            <a:r>
              <a:rPr lang="en-US" sz="2260" dirty="0"/>
              <a:t> </a:t>
            </a:r>
            <a:r>
              <a:rPr lang="en-US" sz="2260" dirty="0" err="1"/>
              <a:t>setiap</a:t>
            </a:r>
            <a:r>
              <a:rPr lang="en-US" sz="2260" dirty="0"/>
              <a:t> </a:t>
            </a:r>
            <a:r>
              <a:rPr lang="en-US" sz="2260" dirty="0" err="1"/>
              <a:t>pembagian</a:t>
            </a:r>
            <a:r>
              <a:rPr lang="en-US" sz="2260" dirty="0"/>
              <a:t> ke dalam stack </a:t>
            </a:r>
            <a:r>
              <a:rPr lang="en-US" sz="2260" dirty="0" err="1"/>
              <a:t>hingga</a:t>
            </a:r>
            <a:r>
              <a:rPr lang="en-US" sz="2260" dirty="0"/>
              <a:t> </a:t>
            </a:r>
            <a:r>
              <a:rPr lang="en-US" sz="2260" dirty="0" err="1"/>
              <a:t>menjadi</a:t>
            </a:r>
            <a:r>
              <a:rPr lang="en-US" sz="2260" dirty="0"/>
              <a:t> 0, </a:t>
            </a:r>
            <a:r>
              <a:rPr lang="en-US" sz="2260" dirty="0" err="1"/>
              <a:t>kemudian</a:t>
            </a:r>
            <a:r>
              <a:rPr lang="en-US" sz="2260" dirty="0"/>
              <a:t> hasilnya </a:t>
            </a:r>
            <a:r>
              <a:rPr lang="en-US" sz="2260" dirty="0" err="1"/>
              <a:t>dikeluarkan</a:t>
            </a:r>
            <a:endParaRPr lang="en-US" sz="2260" dirty="0"/>
          </a:p>
          <a:p>
            <a:pPr marL="354013" indent="-342900">
              <a:buSzPct val="100000"/>
              <a:buFont typeface="Arial" panose="020B0604020202020204" pitchFamily="34" charset="0"/>
              <a:buChar char="•"/>
            </a:pPr>
            <a:r>
              <a:rPr lang="id-ID" sz="2260" b="1" dirty="0"/>
              <a:t>Browser</a:t>
            </a:r>
            <a:r>
              <a:rPr lang="en-US" sz="2260" b="1" dirty="0"/>
              <a:t> History</a:t>
            </a:r>
            <a:br>
              <a:rPr lang="id-ID" sz="2260" dirty="0"/>
            </a:br>
            <a:r>
              <a:rPr lang="id-ID" sz="2260" dirty="0"/>
              <a:t>Setiap kali mengunjungi halaman baru, halaman itu akan ditambahkan di </a:t>
            </a:r>
            <a:r>
              <a:rPr lang="id-ID" sz="2260" dirty="0" err="1"/>
              <a:t>stack</a:t>
            </a:r>
            <a:r>
              <a:rPr lang="id-ID" sz="2260" dirty="0"/>
              <a:t> posisi atas. Saat menekan tombol </a:t>
            </a:r>
            <a:r>
              <a:rPr lang="id-ID" sz="2260" dirty="0" err="1"/>
              <a:t>Back</a:t>
            </a:r>
            <a:r>
              <a:rPr lang="id-ID" sz="2260" dirty="0"/>
              <a:t>, URL saat ini dihapus dari </a:t>
            </a:r>
            <a:r>
              <a:rPr lang="en-US" sz="2260" dirty="0"/>
              <a:t>stack </a:t>
            </a:r>
            <a:r>
              <a:rPr lang="id-ID" sz="2260" dirty="0"/>
              <a:t>dan URL sebelumnya diakses</a:t>
            </a:r>
          </a:p>
        </p:txBody>
      </p:sp>
    </p:spTree>
    <p:extLst>
      <p:ext uri="{BB962C8B-B14F-4D97-AF65-F5344CB8AC3E}">
        <p14:creationId xmlns:p14="http://schemas.microsoft.com/office/powerpoint/2010/main" val="358955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Konsep</a:t>
            </a:r>
            <a:r>
              <a:rPr lang="en-US" sz="4800" dirty="0"/>
              <a:t> Stack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546094" indent="-342900">
              <a:buSzPct val="100000"/>
              <a:buFont typeface="Arial" panose="020B0604020202020204" pitchFamily="34" charset="0"/>
              <a:buChar char="•"/>
            </a:pPr>
            <a:r>
              <a:rPr lang="id-ID" sz="2400" dirty="0"/>
              <a:t>Suatu susunan koleksi data </a:t>
            </a:r>
            <a:r>
              <a:rPr lang="id-ID" sz="2400" dirty="0" err="1"/>
              <a:t>dimana</a:t>
            </a:r>
            <a:r>
              <a:rPr lang="id-ID" sz="2400" dirty="0"/>
              <a:t> data dapat ditambahkan dan dihapus. Proses ini selalu dilakukan pada bagian akhir data, yang disebut dengan </a:t>
            </a:r>
            <a:r>
              <a:rPr lang="id-ID" sz="2400" b="1" dirty="0">
                <a:solidFill>
                  <a:schemeClr val="accent1"/>
                </a:solidFill>
              </a:rPr>
              <a:t>top </a:t>
            </a:r>
            <a:r>
              <a:rPr lang="id-ID" sz="2400" b="1" dirty="0" err="1">
                <a:solidFill>
                  <a:schemeClr val="accent1"/>
                </a:solidFill>
              </a:rPr>
              <a:t>of</a:t>
            </a:r>
            <a:r>
              <a:rPr lang="id-ID" sz="2400" b="1" dirty="0">
                <a:solidFill>
                  <a:schemeClr val="accent1"/>
                </a:solidFill>
              </a:rPr>
              <a:t> </a:t>
            </a:r>
            <a:r>
              <a:rPr lang="id-ID" sz="2400" b="1" dirty="0" err="1">
                <a:solidFill>
                  <a:schemeClr val="accent1"/>
                </a:solidFill>
              </a:rPr>
              <a:t>stack</a:t>
            </a:r>
            <a:r>
              <a:rPr lang="en-US" sz="2400" b="1" dirty="0">
                <a:solidFill>
                  <a:schemeClr val="accent1"/>
                </a:solidFill>
              </a:rPr>
              <a:t> (TOP)</a:t>
            </a:r>
            <a:endParaRPr lang="id-ID" sz="2400" b="1" dirty="0">
              <a:solidFill>
                <a:schemeClr val="accent1"/>
              </a:solidFill>
            </a:endParaRPr>
          </a:p>
          <a:p>
            <a:pPr marL="546094" indent="-342900">
              <a:buSzPct val="100000"/>
              <a:buFont typeface="Arial" panose="020B0604020202020204" pitchFamily="34" charset="0"/>
              <a:buChar char="•"/>
            </a:pPr>
            <a:r>
              <a:rPr lang="id-ID" sz="2400" dirty="0"/>
              <a:t>Objek yang </a:t>
            </a:r>
            <a:r>
              <a:rPr lang="id-ID" sz="2400" b="1" dirty="0"/>
              <a:t>terakhir masuk </a:t>
            </a:r>
            <a:r>
              <a:rPr lang="id-ID" sz="2400" dirty="0"/>
              <a:t>ke dalam </a:t>
            </a:r>
            <a:r>
              <a:rPr lang="id-ID" sz="2400" dirty="0" err="1"/>
              <a:t>stack</a:t>
            </a:r>
            <a:r>
              <a:rPr lang="id-ID" sz="2400" dirty="0"/>
              <a:t> akan menjadi objek yang </a:t>
            </a:r>
            <a:r>
              <a:rPr lang="id-ID" sz="2400" b="1" dirty="0"/>
              <a:t>pertama keluar</a:t>
            </a:r>
            <a:r>
              <a:rPr lang="id-ID" sz="2400" dirty="0"/>
              <a:t> dari </a:t>
            </a:r>
            <a:r>
              <a:rPr lang="id-ID" sz="2400" dirty="0" err="1"/>
              <a:t>stack</a:t>
            </a:r>
            <a:endParaRPr lang="id-ID" sz="2400" dirty="0"/>
          </a:p>
          <a:p>
            <a:pPr marL="660383" indent="-457189">
              <a:buFont typeface="Wingdings" panose="05000000000000000000" pitchFamily="2" charset="2"/>
              <a:buChar char="q"/>
            </a:pPr>
            <a:endParaRPr lang="id-ID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05506" y="3669245"/>
            <a:ext cx="8741365" cy="2529122"/>
            <a:chOff x="2057400" y="3679728"/>
            <a:chExt cx="7467600" cy="2160589"/>
          </a:xfrm>
        </p:grpSpPr>
        <p:grpSp>
          <p:nvGrpSpPr>
            <p:cNvPr id="5" name="Group 163"/>
            <p:cNvGrpSpPr>
              <a:grpSpLocks/>
            </p:cNvGrpSpPr>
            <p:nvPr/>
          </p:nvGrpSpPr>
          <p:grpSpPr bwMode="auto">
            <a:xfrm>
              <a:off x="2057400" y="3679728"/>
              <a:ext cx="1524000" cy="2160589"/>
              <a:chOff x="720" y="1293"/>
              <a:chExt cx="960" cy="1361"/>
            </a:xfrm>
          </p:grpSpPr>
          <p:grpSp>
            <p:nvGrpSpPr>
              <p:cNvPr id="66" name="Group 103"/>
              <p:cNvGrpSpPr>
                <a:grpSpLocks/>
              </p:cNvGrpSpPr>
              <p:nvPr/>
            </p:nvGrpSpPr>
            <p:grpSpPr bwMode="auto">
              <a:xfrm>
                <a:off x="720" y="2304"/>
                <a:ext cx="864" cy="350"/>
                <a:chOff x="768" y="2112"/>
                <a:chExt cx="864" cy="350"/>
              </a:xfrm>
            </p:grpSpPr>
            <p:sp>
              <p:nvSpPr>
                <p:cNvPr id="80" name="Freeform 81"/>
                <p:cNvSpPr>
                  <a:spLocks/>
                </p:cNvSpPr>
                <p:nvPr/>
              </p:nvSpPr>
              <p:spPr bwMode="auto">
                <a:xfrm>
                  <a:off x="768" y="2256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81" name="Freeform 79"/>
                <p:cNvSpPr>
                  <a:spLocks/>
                </p:cNvSpPr>
                <p:nvPr/>
              </p:nvSpPr>
              <p:spPr bwMode="auto">
                <a:xfrm>
                  <a:off x="1440" y="2112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82" name="Rectangle 72"/>
                <p:cNvSpPr>
                  <a:spLocks noChangeArrowheads="1"/>
                </p:cNvSpPr>
                <p:nvPr/>
              </p:nvSpPr>
              <p:spPr bwMode="auto">
                <a:xfrm>
                  <a:off x="768" y="2304"/>
                  <a:ext cx="720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83" name="Freeform 80"/>
                <p:cNvSpPr>
                  <a:spLocks/>
                </p:cNvSpPr>
                <p:nvPr/>
              </p:nvSpPr>
              <p:spPr bwMode="auto">
                <a:xfrm>
                  <a:off x="768" y="2112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8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768" y="2296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 err="1">
                      <a:ea typeface="Cambria" panose="02040503050406030204" pitchFamily="18" charset="0"/>
                    </a:rPr>
                    <a:t>Algoritma</a:t>
                  </a:r>
                  <a:endParaRPr lang="en-GB" sz="2000" dirty="0"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67" name="Group 131"/>
              <p:cNvGrpSpPr>
                <a:grpSpLocks/>
              </p:cNvGrpSpPr>
              <p:nvPr/>
            </p:nvGrpSpPr>
            <p:grpSpPr bwMode="auto">
              <a:xfrm>
                <a:off x="720" y="2160"/>
                <a:ext cx="864" cy="350"/>
                <a:chOff x="864" y="1670"/>
                <a:chExt cx="864" cy="350"/>
              </a:xfrm>
            </p:grpSpPr>
            <p:sp>
              <p:nvSpPr>
                <p:cNvPr id="75" name="Freeform 108"/>
                <p:cNvSpPr>
                  <a:spLocks/>
                </p:cNvSpPr>
                <p:nvPr/>
              </p:nvSpPr>
              <p:spPr bwMode="auto">
                <a:xfrm>
                  <a:off x="864" y="1814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76" name="Freeform 109"/>
                <p:cNvSpPr>
                  <a:spLocks/>
                </p:cNvSpPr>
                <p:nvPr/>
              </p:nvSpPr>
              <p:spPr bwMode="auto">
                <a:xfrm>
                  <a:off x="1536" y="1670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77" name="Rectangle 110"/>
                <p:cNvSpPr>
                  <a:spLocks noChangeArrowheads="1"/>
                </p:cNvSpPr>
                <p:nvPr/>
              </p:nvSpPr>
              <p:spPr bwMode="auto">
                <a:xfrm>
                  <a:off x="864" y="1862"/>
                  <a:ext cx="720" cy="14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78" name="Freeform 111"/>
                <p:cNvSpPr>
                  <a:spLocks/>
                </p:cNvSpPr>
                <p:nvPr/>
              </p:nvSpPr>
              <p:spPr bwMode="auto">
                <a:xfrm>
                  <a:off x="864" y="1670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79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864" y="1854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>
                      <a:ea typeface="Cambria" panose="02040503050406030204" pitchFamily="18" charset="0"/>
                    </a:rPr>
                    <a:t>Basis Data</a:t>
                  </a:r>
                </a:p>
              </p:txBody>
            </p:sp>
          </p:grpSp>
          <p:grpSp>
            <p:nvGrpSpPr>
              <p:cNvPr id="68" name="Group 150"/>
              <p:cNvGrpSpPr>
                <a:grpSpLocks/>
              </p:cNvGrpSpPr>
              <p:nvPr/>
            </p:nvGrpSpPr>
            <p:grpSpPr bwMode="auto">
              <a:xfrm>
                <a:off x="720" y="2016"/>
                <a:ext cx="864" cy="342"/>
                <a:chOff x="4368" y="1440"/>
                <a:chExt cx="864" cy="342"/>
              </a:xfrm>
            </p:grpSpPr>
            <p:sp>
              <p:nvSpPr>
                <p:cNvPr id="70" name="Freeform 126"/>
                <p:cNvSpPr>
                  <a:spLocks/>
                </p:cNvSpPr>
                <p:nvPr/>
              </p:nvSpPr>
              <p:spPr bwMode="auto">
                <a:xfrm>
                  <a:off x="4368" y="1584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71" name="Freeform 127"/>
                <p:cNvSpPr>
                  <a:spLocks/>
                </p:cNvSpPr>
                <p:nvPr/>
              </p:nvSpPr>
              <p:spPr bwMode="auto">
                <a:xfrm>
                  <a:off x="5040" y="1440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72" name="Rectangle 128"/>
                <p:cNvSpPr>
                  <a:spLocks noChangeArrowheads="1"/>
                </p:cNvSpPr>
                <p:nvPr/>
              </p:nvSpPr>
              <p:spPr bwMode="auto">
                <a:xfrm>
                  <a:off x="4368" y="1632"/>
                  <a:ext cx="720" cy="14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73" name="Freeform 129"/>
                <p:cNvSpPr>
                  <a:spLocks/>
                </p:cNvSpPr>
                <p:nvPr/>
              </p:nvSpPr>
              <p:spPr bwMode="auto">
                <a:xfrm>
                  <a:off x="4368" y="1440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7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368" y="1616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>
                      <a:ea typeface="Cambria" panose="02040503050406030204" pitchFamily="18" charset="0"/>
                    </a:rPr>
                    <a:t>Agama</a:t>
                  </a:r>
                </a:p>
              </p:txBody>
            </p:sp>
          </p:grpSp>
          <p:sp>
            <p:nvSpPr>
              <p:cNvPr id="69" name="Text Box 158"/>
              <p:cNvSpPr txBox="1">
                <a:spLocks noChangeArrowheads="1"/>
              </p:cNvSpPr>
              <p:nvPr/>
            </p:nvSpPr>
            <p:spPr bwMode="auto">
              <a:xfrm>
                <a:off x="720" y="1293"/>
                <a:ext cx="960" cy="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 dirty="0">
                    <a:ea typeface="Cambria" panose="02040503050406030204" pitchFamily="18" charset="0"/>
                  </a:rPr>
                  <a:t>1. </a:t>
                </a:r>
                <a:r>
                  <a:rPr lang="en-GB" sz="2000" dirty="0" err="1">
                    <a:ea typeface="Cambria" panose="02040503050406030204" pitchFamily="18" charset="0"/>
                  </a:rPr>
                  <a:t>Keadaan</a:t>
                </a:r>
                <a:r>
                  <a:rPr lang="en-GB" sz="2000" dirty="0">
                    <a:ea typeface="Cambria" panose="02040503050406030204" pitchFamily="18" charset="0"/>
                  </a:rPr>
                  <a:t> </a:t>
                </a:r>
                <a:r>
                  <a:rPr lang="en-GB" sz="2000" dirty="0" err="1">
                    <a:ea typeface="Cambria" panose="02040503050406030204" pitchFamily="18" charset="0"/>
                  </a:rPr>
                  <a:t>awal</a:t>
                </a:r>
                <a:endParaRPr lang="en-GB" sz="2000" dirty="0"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6" name="Group 164"/>
            <p:cNvGrpSpPr>
              <a:grpSpLocks/>
            </p:cNvGrpSpPr>
            <p:nvPr/>
          </p:nvGrpSpPr>
          <p:grpSpPr bwMode="auto">
            <a:xfrm>
              <a:off x="4038600" y="3679728"/>
              <a:ext cx="1524000" cy="2160589"/>
              <a:chOff x="1968" y="1293"/>
              <a:chExt cx="960" cy="1361"/>
            </a:xfrm>
          </p:grpSpPr>
          <p:grpSp>
            <p:nvGrpSpPr>
              <p:cNvPr id="53" name="Group 104"/>
              <p:cNvGrpSpPr>
                <a:grpSpLocks/>
              </p:cNvGrpSpPr>
              <p:nvPr/>
            </p:nvGrpSpPr>
            <p:grpSpPr bwMode="auto">
              <a:xfrm>
                <a:off x="1968" y="2304"/>
                <a:ext cx="864" cy="350"/>
                <a:chOff x="1920" y="2112"/>
                <a:chExt cx="864" cy="350"/>
              </a:xfrm>
            </p:grpSpPr>
            <p:sp>
              <p:nvSpPr>
                <p:cNvPr id="61" name="Freeform 82"/>
                <p:cNvSpPr>
                  <a:spLocks/>
                </p:cNvSpPr>
                <p:nvPr/>
              </p:nvSpPr>
              <p:spPr bwMode="auto">
                <a:xfrm>
                  <a:off x="1920" y="2256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62" name="Freeform 83"/>
                <p:cNvSpPr>
                  <a:spLocks/>
                </p:cNvSpPr>
                <p:nvPr/>
              </p:nvSpPr>
              <p:spPr bwMode="auto">
                <a:xfrm>
                  <a:off x="2592" y="2112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63" name="Rectangle 84"/>
                <p:cNvSpPr>
                  <a:spLocks noChangeArrowheads="1"/>
                </p:cNvSpPr>
                <p:nvPr/>
              </p:nvSpPr>
              <p:spPr bwMode="auto">
                <a:xfrm>
                  <a:off x="1920" y="2304"/>
                  <a:ext cx="720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64" name="Freeform 85"/>
                <p:cNvSpPr>
                  <a:spLocks/>
                </p:cNvSpPr>
                <p:nvPr/>
              </p:nvSpPr>
              <p:spPr bwMode="auto">
                <a:xfrm>
                  <a:off x="1920" y="2112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65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920" y="2296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 err="1">
                      <a:ea typeface="Cambria" panose="02040503050406030204" pitchFamily="18" charset="0"/>
                    </a:rPr>
                    <a:t>Algoritma</a:t>
                  </a:r>
                  <a:endParaRPr lang="en-GB" sz="2000" dirty="0"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54" name="Group 132"/>
              <p:cNvGrpSpPr>
                <a:grpSpLocks/>
              </p:cNvGrpSpPr>
              <p:nvPr/>
            </p:nvGrpSpPr>
            <p:grpSpPr bwMode="auto">
              <a:xfrm>
                <a:off x="1968" y="2160"/>
                <a:ext cx="864" cy="350"/>
                <a:chOff x="864" y="1670"/>
                <a:chExt cx="864" cy="350"/>
              </a:xfrm>
            </p:grpSpPr>
            <p:sp>
              <p:nvSpPr>
                <p:cNvPr id="56" name="Freeform 133"/>
                <p:cNvSpPr>
                  <a:spLocks/>
                </p:cNvSpPr>
                <p:nvPr/>
              </p:nvSpPr>
              <p:spPr bwMode="auto">
                <a:xfrm>
                  <a:off x="864" y="1814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57" name="Freeform 134"/>
                <p:cNvSpPr>
                  <a:spLocks/>
                </p:cNvSpPr>
                <p:nvPr/>
              </p:nvSpPr>
              <p:spPr bwMode="auto">
                <a:xfrm>
                  <a:off x="1536" y="1670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58" name="Rectangle 135"/>
                <p:cNvSpPr>
                  <a:spLocks noChangeArrowheads="1"/>
                </p:cNvSpPr>
                <p:nvPr/>
              </p:nvSpPr>
              <p:spPr bwMode="auto">
                <a:xfrm>
                  <a:off x="864" y="1862"/>
                  <a:ext cx="720" cy="14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59" name="Freeform 136"/>
                <p:cNvSpPr>
                  <a:spLocks/>
                </p:cNvSpPr>
                <p:nvPr/>
              </p:nvSpPr>
              <p:spPr bwMode="auto">
                <a:xfrm>
                  <a:off x="864" y="1670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6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864" y="1854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>
                      <a:ea typeface="Cambria" panose="02040503050406030204" pitchFamily="18" charset="0"/>
                    </a:rPr>
                    <a:t>Basis Data</a:t>
                  </a:r>
                </a:p>
              </p:txBody>
            </p:sp>
          </p:grpSp>
          <p:sp>
            <p:nvSpPr>
              <p:cNvPr id="55" name="Text Box 160"/>
              <p:cNvSpPr txBox="1">
                <a:spLocks noChangeArrowheads="1"/>
              </p:cNvSpPr>
              <p:nvPr/>
            </p:nvSpPr>
            <p:spPr bwMode="auto">
              <a:xfrm>
                <a:off x="1968" y="1293"/>
                <a:ext cx="960" cy="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 dirty="0">
                    <a:ea typeface="Cambria" panose="02040503050406030204" pitchFamily="18" charset="0"/>
                  </a:rPr>
                  <a:t>2. </a:t>
                </a:r>
                <a:r>
                  <a:rPr lang="en-GB" sz="2000" dirty="0" err="1">
                    <a:ea typeface="Cambria" panose="02040503050406030204" pitchFamily="18" charset="0"/>
                  </a:rPr>
                  <a:t>Setelah</a:t>
                </a:r>
                <a:r>
                  <a:rPr lang="en-GB" sz="2000" dirty="0">
                    <a:ea typeface="Cambria" panose="02040503050406030204" pitchFamily="18" charset="0"/>
                  </a:rPr>
                  <a:t> </a:t>
                </a:r>
                <a:r>
                  <a:rPr lang="en-GB" sz="2000" dirty="0" err="1">
                    <a:ea typeface="Cambria" panose="02040503050406030204" pitchFamily="18" charset="0"/>
                  </a:rPr>
                  <a:t>mengambil</a:t>
                </a:r>
                <a:r>
                  <a:rPr lang="en-GB" sz="2000" dirty="0">
                    <a:ea typeface="Cambria" panose="02040503050406030204" pitchFamily="18" charset="0"/>
                  </a:rPr>
                  <a:t> “Agama”</a:t>
                </a:r>
              </a:p>
            </p:txBody>
          </p:sp>
        </p:grpSp>
        <p:grpSp>
          <p:nvGrpSpPr>
            <p:cNvPr id="7" name="Group 165"/>
            <p:cNvGrpSpPr>
              <a:grpSpLocks/>
            </p:cNvGrpSpPr>
            <p:nvPr/>
          </p:nvGrpSpPr>
          <p:grpSpPr bwMode="auto">
            <a:xfrm>
              <a:off x="6019800" y="3679728"/>
              <a:ext cx="1524000" cy="2160589"/>
              <a:chOff x="3216" y="1293"/>
              <a:chExt cx="960" cy="1361"/>
            </a:xfrm>
          </p:grpSpPr>
          <p:grpSp>
            <p:nvGrpSpPr>
              <p:cNvPr id="34" name="Group 105"/>
              <p:cNvGrpSpPr>
                <a:grpSpLocks/>
              </p:cNvGrpSpPr>
              <p:nvPr/>
            </p:nvGrpSpPr>
            <p:grpSpPr bwMode="auto">
              <a:xfrm>
                <a:off x="3216" y="2304"/>
                <a:ext cx="864" cy="350"/>
                <a:chOff x="3072" y="2112"/>
                <a:chExt cx="864" cy="350"/>
              </a:xfrm>
            </p:grpSpPr>
            <p:sp>
              <p:nvSpPr>
                <p:cNvPr id="48" name="Freeform 86"/>
                <p:cNvSpPr>
                  <a:spLocks/>
                </p:cNvSpPr>
                <p:nvPr/>
              </p:nvSpPr>
              <p:spPr bwMode="auto">
                <a:xfrm>
                  <a:off x="3072" y="2256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49" name="Freeform 87"/>
                <p:cNvSpPr>
                  <a:spLocks/>
                </p:cNvSpPr>
                <p:nvPr/>
              </p:nvSpPr>
              <p:spPr bwMode="auto">
                <a:xfrm>
                  <a:off x="3744" y="2112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50" name="Rectangle 88"/>
                <p:cNvSpPr>
                  <a:spLocks noChangeArrowheads="1"/>
                </p:cNvSpPr>
                <p:nvPr/>
              </p:nvSpPr>
              <p:spPr bwMode="auto">
                <a:xfrm>
                  <a:off x="3072" y="2304"/>
                  <a:ext cx="720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51" name="Freeform 89"/>
                <p:cNvSpPr>
                  <a:spLocks/>
                </p:cNvSpPr>
                <p:nvPr/>
              </p:nvSpPr>
              <p:spPr bwMode="auto">
                <a:xfrm>
                  <a:off x="3072" y="2112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5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072" y="2296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 err="1">
                      <a:ea typeface="Cambria" panose="02040503050406030204" pitchFamily="18" charset="0"/>
                    </a:rPr>
                    <a:t>Algoritma</a:t>
                  </a:r>
                  <a:endParaRPr lang="en-GB" sz="2000" dirty="0"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35" name="Group 138"/>
              <p:cNvGrpSpPr>
                <a:grpSpLocks/>
              </p:cNvGrpSpPr>
              <p:nvPr/>
            </p:nvGrpSpPr>
            <p:grpSpPr bwMode="auto">
              <a:xfrm>
                <a:off x="3216" y="2160"/>
                <a:ext cx="864" cy="350"/>
                <a:chOff x="864" y="1670"/>
                <a:chExt cx="864" cy="350"/>
              </a:xfrm>
            </p:grpSpPr>
            <p:sp>
              <p:nvSpPr>
                <p:cNvPr id="43" name="Freeform 139"/>
                <p:cNvSpPr>
                  <a:spLocks/>
                </p:cNvSpPr>
                <p:nvPr/>
              </p:nvSpPr>
              <p:spPr bwMode="auto">
                <a:xfrm>
                  <a:off x="864" y="1814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44" name="Freeform 140"/>
                <p:cNvSpPr>
                  <a:spLocks/>
                </p:cNvSpPr>
                <p:nvPr/>
              </p:nvSpPr>
              <p:spPr bwMode="auto">
                <a:xfrm>
                  <a:off x="1536" y="1670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45" name="Rectangle 141"/>
                <p:cNvSpPr>
                  <a:spLocks noChangeArrowheads="1"/>
                </p:cNvSpPr>
                <p:nvPr/>
              </p:nvSpPr>
              <p:spPr bwMode="auto">
                <a:xfrm>
                  <a:off x="864" y="1862"/>
                  <a:ext cx="720" cy="14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46" name="Freeform 142"/>
                <p:cNvSpPr>
                  <a:spLocks/>
                </p:cNvSpPr>
                <p:nvPr/>
              </p:nvSpPr>
              <p:spPr bwMode="auto">
                <a:xfrm>
                  <a:off x="864" y="1670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47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864" y="1854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>
                      <a:ea typeface="Cambria" panose="02040503050406030204" pitchFamily="18" charset="0"/>
                    </a:rPr>
                    <a:t>Basis Data</a:t>
                  </a:r>
                </a:p>
              </p:txBody>
            </p:sp>
          </p:grpSp>
          <p:grpSp>
            <p:nvGrpSpPr>
              <p:cNvPr id="36" name="Group 152"/>
              <p:cNvGrpSpPr>
                <a:grpSpLocks/>
              </p:cNvGrpSpPr>
              <p:nvPr/>
            </p:nvGrpSpPr>
            <p:grpSpPr bwMode="auto">
              <a:xfrm>
                <a:off x="3216" y="2016"/>
                <a:ext cx="864" cy="350"/>
                <a:chOff x="4368" y="912"/>
                <a:chExt cx="864" cy="350"/>
              </a:xfrm>
            </p:grpSpPr>
            <p:sp>
              <p:nvSpPr>
                <p:cNvPr id="38" name="Freeform 153"/>
                <p:cNvSpPr>
                  <a:spLocks/>
                </p:cNvSpPr>
                <p:nvPr/>
              </p:nvSpPr>
              <p:spPr bwMode="auto">
                <a:xfrm>
                  <a:off x="4368" y="1056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9" name="Freeform 154"/>
                <p:cNvSpPr>
                  <a:spLocks/>
                </p:cNvSpPr>
                <p:nvPr/>
              </p:nvSpPr>
              <p:spPr bwMode="auto">
                <a:xfrm>
                  <a:off x="5040" y="912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40" name="Rectangle 155"/>
                <p:cNvSpPr>
                  <a:spLocks noChangeArrowheads="1"/>
                </p:cNvSpPr>
                <p:nvPr/>
              </p:nvSpPr>
              <p:spPr bwMode="auto">
                <a:xfrm>
                  <a:off x="4368" y="1104"/>
                  <a:ext cx="720" cy="1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41" name="Freeform 156"/>
                <p:cNvSpPr>
                  <a:spLocks/>
                </p:cNvSpPr>
                <p:nvPr/>
              </p:nvSpPr>
              <p:spPr bwMode="auto">
                <a:xfrm>
                  <a:off x="4368" y="912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42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4368" y="1096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>
                      <a:ea typeface="Cambria" panose="02040503050406030204" pitchFamily="18" charset="0"/>
                    </a:rPr>
                    <a:t>RPL</a:t>
                  </a:r>
                </a:p>
              </p:txBody>
            </p:sp>
          </p:grpSp>
          <p:sp>
            <p:nvSpPr>
              <p:cNvPr id="37" name="Text Box 161"/>
              <p:cNvSpPr txBox="1">
                <a:spLocks noChangeArrowheads="1"/>
              </p:cNvSpPr>
              <p:nvPr/>
            </p:nvSpPr>
            <p:spPr bwMode="auto">
              <a:xfrm>
                <a:off x="3216" y="1293"/>
                <a:ext cx="960" cy="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 dirty="0">
                    <a:ea typeface="Cambria" panose="02040503050406030204" pitchFamily="18" charset="0"/>
                  </a:rPr>
                  <a:t>3. </a:t>
                </a:r>
                <a:r>
                  <a:rPr lang="en-GB" sz="2000" dirty="0" err="1">
                    <a:ea typeface="Cambria" panose="02040503050406030204" pitchFamily="18" charset="0"/>
                  </a:rPr>
                  <a:t>Setelah</a:t>
                </a:r>
                <a:r>
                  <a:rPr lang="en-GB" sz="2000" dirty="0">
                    <a:ea typeface="Cambria" panose="02040503050406030204" pitchFamily="18" charset="0"/>
                  </a:rPr>
                  <a:t> </a:t>
                </a:r>
                <a:r>
                  <a:rPr lang="en-GB" sz="2000" dirty="0" err="1">
                    <a:ea typeface="Cambria" panose="02040503050406030204" pitchFamily="18" charset="0"/>
                  </a:rPr>
                  <a:t>menambah</a:t>
                </a:r>
                <a:r>
                  <a:rPr lang="en-GB" sz="2000" dirty="0">
                    <a:ea typeface="Cambria" panose="02040503050406030204" pitchFamily="18" charset="0"/>
                  </a:rPr>
                  <a:t> “RPL”</a:t>
                </a:r>
              </a:p>
            </p:txBody>
          </p:sp>
        </p:grpSp>
        <p:grpSp>
          <p:nvGrpSpPr>
            <p:cNvPr id="8" name="Group 166"/>
            <p:cNvGrpSpPr>
              <a:grpSpLocks/>
            </p:cNvGrpSpPr>
            <p:nvPr/>
          </p:nvGrpSpPr>
          <p:grpSpPr bwMode="auto">
            <a:xfrm>
              <a:off x="8001000" y="3679728"/>
              <a:ext cx="1524000" cy="2160589"/>
              <a:chOff x="4464" y="1293"/>
              <a:chExt cx="960" cy="1361"/>
            </a:xfrm>
          </p:grpSpPr>
          <p:grpSp>
            <p:nvGrpSpPr>
              <p:cNvPr id="9" name="Group 106"/>
              <p:cNvGrpSpPr>
                <a:grpSpLocks/>
              </p:cNvGrpSpPr>
              <p:nvPr/>
            </p:nvGrpSpPr>
            <p:grpSpPr bwMode="auto">
              <a:xfrm>
                <a:off x="4464" y="2304"/>
                <a:ext cx="864" cy="350"/>
                <a:chOff x="4224" y="2112"/>
                <a:chExt cx="864" cy="350"/>
              </a:xfrm>
            </p:grpSpPr>
            <p:sp>
              <p:nvSpPr>
                <p:cNvPr id="29" name="Freeform 90"/>
                <p:cNvSpPr>
                  <a:spLocks/>
                </p:cNvSpPr>
                <p:nvPr/>
              </p:nvSpPr>
              <p:spPr bwMode="auto">
                <a:xfrm>
                  <a:off x="4224" y="2256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4896" y="2112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4224" y="2304"/>
                  <a:ext cx="720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2" name="Freeform 93"/>
                <p:cNvSpPr>
                  <a:spLocks/>
                </p:cNvSpPr>
                <p:nvPr/>
              </p:nvSpPr>
              <p:spPr bwMode="auto">
                <a:xfrm>
                  <a:off x="4224" y="2112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3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224" y="2296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 err="1">
                      <a:ea typeface="Cambria" panose="02040503050406030204" pitchFamily="18" charset="0"/>
                    </a:rPr>
                    <a:t>Algoritma</a:t>
                  </a:r>
                  <a:endParaRPr lang="en-GB" sz="2000" dirty="0"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10" name="Group 144"/>
              <p:cNvGrpSpPr>
                <a:grpSpLocks/>
              </p:cNvGrpSpPr>
              <p:nvPr/>
            </p:nvGrpSpPr>
            <p:grpSpPr bwMode="auto">
              <a:xfrm>
                <a:off x="4464" y="2160"/>
                <a:ext cx="864" cy="350"/>
                <a:chOff x="864" y="1670"/>
                <a:chExt cx="864" cy="350"/>
              </a:xfrm>
            </p:grpSpPr>
            <p:sp>
              <p:nvSpPr>
                <p:cNvPr id="24" name="Freeform 145"/>
                <p:cNvSpPr>
                  <a:spLocks/>
                </p:cNvSpPr>
                <p:nvPr/>
              </p:nvSpPr>
              <p:spPr bwMode="auto">
                <a:xfrm>
                  <a:off x="864" y="1814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5" name="Freeform 146"/>
                <p:cNvSpPr>
                  <a:spLocks/>
                </p:cNvSpPr>
                <p:nvPr/>
              </p:nvSpPr>
              <p:spPr bwMode="auto">
                <a:xfrm>
                  <a:off x="1536" y="1670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6" name="Rectangle 147"/>
                <p:cNvSpPr>
                  <a:spLocks noChangeArrowheads="1"/>
                </p:cNvSpPr>
                <p:nvPr/>
              </p:nvSpPr>
              <p:spPr bwMode="auto">
                <a:xfrm>
                  <a:off x="864" y="1862"/>
                  <a:ext cx="720" cy="14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7" name="Freeform 148"/>
                <p:cNvSpPr>
                  <a:spLocks/>
                </p:cNvSpPr>
                <p:nvPr/>
              </p:nvSpPr>
              <p:spPr bwMode="auto">
                <a:xfrm>
                  <a:off x="864" y="1670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8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864" y="1854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>
                      <a:ea typeface="Cambria" panose="02040503050406030204" pitchFamily="18" charset="0"/>
                    </a:rPr>
                    <a:t>Basis Data</a:t>
                  </a:r>
                </a:p>
              </p:txBody>
            </p:sp>
          </p:grpSp>
          <p:grpSp>
            <p:nvGrpSpPr>
              <p:cNvPr id="11" name="Group 151"/>
              <p:cNvGrpSpPr>
                <a:grpSpLocks/>
              </p:cNvGrpSpPr>
              <p:nvPr/>
            </p:nvGrpSpPr>
            <p:grpSpPr bwMode="auto">
              <a:xfrm>
                <a:off x="4464" y="2016"/>
                <a:ext cx="864" cy="350"/>
                <a:chOff x="4368" y="912"/>
                <a:chExt cx="864" cy="350"/>
              </a:xfrm>
            </p:grpSpPr>
            <p:sp>
              <p:nvSpPr>
                <p:cNvPr id="19" name="Freeform 120"/>
                <p:cNvSpPr>
                  <a:spLocks/>
                </p:cNvSpPr>
                <p:nvPr/>
              </p:nvSpPr>
              <p:spPr bwMode="auto">
                <a:xfrm>
                  <a:off x="4368" y="1056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5040" y="912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1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68" y="1104"/>
                  <a:ext cx="720" cy="1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2" name="Freeform 123"/>
                <p:cNvSpPr>
                  <a:spLocks/>
                </p:cNvSpPr>
                <p:nvPr/>
              </p:nvSpPr>
              <p:spPr bwMode="auto">
                <a:xfrm>
                  <a:off x="4368" y="912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23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368" y="1096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>
                      <a:ea typeface="Cambria" panose="02040503050406030204" pitchFamily="18" charset="0"/>
                    </a:rPr>
                    <a:t>RPL</a:t>
                  </a:r>
                </a:p>
              </p:txBody>
            </p:sp>
          </p:grpSp>
          <p:grpSp>
            <p:nvGrpSpPr>
              <p:cNvPr id="12" name="Group 159"/>
              <p:cNvGrpSpPr>
                <a:grpSpLocks/>
              </p:cNvGrpSpPr>
              <p:nvPr/>
            </p:nvGrpSpPr>
            <p:grpSpPr bwMode="auto">
              <a:xfrm>
                <a:off x="4464" y="1872"/>
                <a:ext cx="864" cy="350"/>
                <a:chOff x="4368" y="384"/>
                <a:chExt cx="864" cy="350"/>
              </a:xfrm>
            </p:grpSpPr>
            <p:sp>
              <p:nvSpPr>
                <p:cNvPr id="14" name="Freeform 114"/>
                <p:cNvSpPr>
                  <a:spLocks/>
                </p:cNvSpPr>
                <p:nvPr/>
              </p:nvSpPr>
              <p:spPr bwMode="auto">
                <a:xfrm>
                  <a:off x="4368" y="528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5" name="Freeform 115"/>
                <p:cNvSpPr>
                  <a:spLocks/>
                </p:cNvSpPr>
                <p:nvPr/>
              </p:nvSpPr>
              <p:spPr bwMode="auto">
                <a:xfrm>
                  <a:off x="5040" y="384"/>
                  <a:ext cx="144" cy="336"/>
                </a:xfrm>
                <a:custGeom>
                  <a:avLst/>
                  <a:gdLst>
                    <a:gd name="T0" fmla="*/ 0 w 144"/>
                    <a:gd name="T1" fmla="*/ 192 h 336"/>
                    <a:gd name="T2" fmla="*/ 0 w 144"/>
                    <a:gd name="T3" fmla="*/ 336 h 336"/>
                    <a:gd name="T4" fmla="*/ 144 w 144"/>
                    <a:gd name="T5" fmla="*/ 144 h 336"/>
                    <a:gd name="T6" fmla="*/ 144 w 144"/>
                    <a:gd name="T7" fmla="*/ 0 h 336"/>
                    <a:gd name="T8" fmla="*/ 0 w 144"/>
                    <a:gd name="T9" fmla="*/ 19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336">
                      <a:moveTo>
                        <a:pt x="0" y="192"/>
                      </a:moveTo>
                      <a:lnTo>
                        <a:pt x="0" y="336"/>
                      </a:ln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6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68" y="576"/>
                  <a:ext cx="720" cy="144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7" name="Freeform 117"/>
                <p:cNvSpPr>
                  <a:spLocks/>
                </p:cNvSpPr>
                <p:nvPr/>
              </p:nvSpPr>
              <p:spPr bwMode="auto">
                <a:xfrm>
                  <a:off x="4368" y="384"/>
                  <a:ext cx="864" cy="192"/>
                </a:xfrm>
                <a:custGeom>
                  <a:avLst/>
                  <a:gdLst>
                    <a:gd name="T0" fmla="*/ 0 w 864"/>
                    <a:gd name="T1" fmla="*/ 192 h 192"/>
                    <a:gd name="T2" fmla="*/ 720 w 864"/>
                    <a:gd name="T3" fmla="*/ 192 h 192"/>
                    <a:gd name="T4" fmla="*/ 864 w 864"/>
                    <a:gd name="T5" fmla="*/ 0 h 192"/>
                    <a:gd name="T6" fmla="*/ 192 w 864"/>
                    <a:gd name="T7" fmla="*/ 0 h 192"/>
                    <a:gd name="T8" fmla="*/ 0 w 864"/>
                    <a:gd name="T9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92">
                      <a:moveTo>
                        <a:pt x="0" y="192"/>
                      </a:moveTo>
                      <a:lnTo>
                        <a:pt x="720" y="192"/>
                      </a:lnTo>
                      <a:lnTo>
                        <a:pt x="864" y="0"/>
                      </a:lnTo>
                      <a:lnTo>
                        <a:pt x="192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d-ID" sz="2000"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18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368" y="568"/>
                  <a:ext cx="720" cy="1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2000" dirty="0" err="1">
                      <a:ea typeface="Cambria" panose="02040503050406030204" pitchFamily="18" charset="0"/>
                    </a:rPr>
                    <a:t>Aljabar</a:t>
                  </a:r>
                  <a:endParaRPr lang="en-GB" sz="2000" dirty="0">
                    <a:ea typeface="Cambria" panose="02040503050406030204" pitchFamily="18" charset="0"/>
                  </a:endParaRPr>
                </a:p>
              </p:txBody>
            </p:sp>
          </p:grpSp>
          <p:sp>
            <p:nvSpPr>
              <p:cNvPr id="13" name="Text Box 162"/>
              <p:cNvSpPr txBox="1">
                <a:spLocks noChangeArrowheads="1"/>
              </p:cNvSpPr>
              <p:nvPr/>
            </p:nvSpPr>
            <p:spPr bwMode="auto">
              <a:xfrm>
                <a:off x="4464" y="1293"/>
                <a:ext cx="960" cy="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 dirty="0">
                    <a:ea typeface="Cambria" panose="02040503050406030204" pitchFamily="18" charset="0"/>
                  </a:rPr>
                  <a:t>4. </a:t>
                </a:r>
                <a:r>
                  <a:rPr lang="en-GB" sz="2000" dirty="0" err="1">
                    <a:ea typeface="Cambria" panose="02040503050406030204" pitchFamily="18" charset="0"/>
                  </a:rPr>
                  <a:t>Setelah</a:t>
                </a:r>
                <a:r>
                  <a:rPr lang="en-GB" sz="2000" dirty="0">
                    <a:ea typeface="Cambria" panose="02040503050406030204" pitchFamily="18" charset="0"/>
                  </a:rPr>
                  <a:t> </a:t>
                </a:r>
                <a:r>
                  <a:rPr lang="en-GB" sz="2000" dirty="0" err="1">
                    <a:ea typeface="Cambria" panose="02040503050406030204" pitchFamily="18" charset="0"/>
                  </a:rPr>
                  <a:t>menambah</a:t>
                </a:r>
                <a:r>
                  <a:rPr lang="en-GB" sz="2000" dirty="0">
                    <a:ea typeface="Cambria" panose="02040503050406030204" pitchFamily="18" charset="0"/>
                  </a:rPr>
                  <a:t> “</a:t>
                </a:r>
                <a:r>
                  <a:rPr lang="en-GB" sz="2000" dirty="0" err="1">
                    <a:ea typeface="Cambria" panose="02040503050406030204" pitchFamily="18" charset="0"/>
                  </a:rPr>
                  <a:t>Aljabar</a:t>
                </a:r>
                <a:r>
                  <a:rPr lang="en-GB" sz="2000" dirty="0">
                    <a:ea typeface="Cambria" panose="02040503050406030204" pitchFamily="18" charset="0"/>
                  </a:rPr>
                  <a:t>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32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Konsep</a:t>
            </a:r>
            <a:r>
              <a:rPr lang="en-US" sz="4800" dirty="0"/>
              <a:t> Stack (</a:t>
            </a:r>
            <a:r>
              <a:rPr lang="en-US" sz="4800" dirty="0" err="1"/>
              <a:t>Menambah</a:t>
            </a:r>
            <a:r>
              <a:rPr lang="en-US" sz="4800" dirty="0"/>
              <a:t> </a:t>
            </a:r>
            <a:r>
              <a:rPr lang="en-US" sz="4800" dirty="0" err="1"/>
              <a:t>Elemen</a:t>
            </a:r>
            <a:r>
              <a:rPr lang="en-US" sz="4800" dirty="0"/>
              <a:t>)</a:t>
            </a:r>
            <a:endParaRPr lang="id-ID" sz="4800" dirty="0"/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BCDEDCE3-4F5D-BB1F-0054-3E21D6BB8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642" y="5045265"/>
            <a:ext cx="219456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AA70CB9-EDFA-F947-832B-BEEB22FA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642" y="4740466"/>
            <a:ext cx="219456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C5E9CF4-D37E-C522-DD33-E65B4176A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642" y="4435665"/>
            <a:ext cx="2194560" cy="5334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DD90A896-50FC-F92A-21AB-14775318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642" y="4130865"/>
            <a:ext cx="21945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D6E2C565-3B49-7B38-C179-267BA7128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642" y="3826066"/>
            <a:ext cx="219456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44CA0232-97FC-21E4-D53E-AE7A2FDB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642" y="3521265"/>
            <a:ext cx="219456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E09A48C-D191-2325-D905-302A30E8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642" y="3212819"/>
            <a:ext cx="219456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D158D688-F637-0514-3252-916984631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976" y="2182867"/>
            <a:ext cx="219456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94460DB5-3D83-898E-7542-A3BDAD4E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640" y="5045265"/>
            <a:ext cx="12954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0" dirty="0">
                <a:latin typeface="Lato" panose="020F0502020204030203" pitchFamily="34" charset="0"/>
                <a:ea typeface="Cambria" panose="02040503050406030204" pitchFamily="18" charset="0"/>
              </a:rPr>
              <a:t>Bottom of Stack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FEE529D6-1513-1242-B70A-6CC60EF52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640" y="3140265"/>
            <a:ext cx="12954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0" dirty="0">
                <a:latin typeface="Lato" panose="020F0502020204030203" pitchFamily="34" charset="0"/>
                <a:ea typeface="Cambria" panose="02040503050406030204" pitchFamily="18" charset="0"/>
              </a:rPr>
              <a:t>Top of Stack lama</a:t>
            </a: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41B6384D-7E43-49AF-0A7B-3080D3F21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041" y="3432652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84C67E5F-D8FC-AEC2-B512-2B213CB07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041" y="5350065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54C1D0AF-AD39-8007-13D1-61595BD09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0855" y="2700524"/>
            <a:ext cx="845064" cy="41125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id-ID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0D5BF3C9-3894-FF21-96E9-7C91E9889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817" y="1809096"/>
            <a:ext cx="3325346" cy="6463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d-ID" sz="1800" b="0" dirty="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Elemen baru ditambahkan sebagai </a:t>
            </a:r>
            <a:r>
              <a:rPr lang="id-ID" sz="1800" dirty="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Top of </a:t>
            </a:r>
            <a:r>
              <a:rPr lang="id-ID" sz="1800" dirty="0" err="1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Stack</a:t>
            </a:r>
            <a:r>
              <a:rPr lang="id-ID" sz="1800" dirty="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 </a:t>
            </a:r>
            <a:r>
              <a:rPr lang="id-ID" sz="1800" b="0" dirty="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baru</a:t>
            </a:r>
          </a:p>
        </p:txBody>
      </p:sp>
      <p:sp>
        <p:nvSpPr>
          <p:cNvPr id="17" name="Oval 31">
            <a:extLst>
              <a:ext uri="{FF2B5EF4-FFF2-40B4-BE49-F238E27FC236}">
                <a16:creationId xmlns:a16="http://schemas.microsoft.com/office/drawing/2014/main" id="{70E7BC84-5F80-30B6-C66B-39234ECF0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879" y="5045265"/>
            <a:ext cx="219456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8" name="Oval 32">
            <a:extLst>
              <a:ext uri="{FF2B5EF4-FFF2-40B4-BE49-F238E27FC236}">
                <a16:creationId xmlns:a16="http://schemas.microsoft.com/office/drawing/2014/main" id="{6B4CAD60-0169-B036-CAB2-FCCB9F08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879" y="4740466"/>
            <a:ext cx="219456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9" name="Oval 33">
            <a:extLst>
              <a:ext uri="{FF2B5EF4-FFF2-40B4-BE49-F238E27FC236}">
                <a16:creationId xmlns:a16="http://schemas.microsoft.com/office/drawing/2014/main" id="{867F7EF0-42E4-D256-4272-A4E097B9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879" y="4435665"/>
            <a:ext cx="2194560" cy="5334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0" name="Oval 34">
            <a:extLst>
              <a:ext uri="{FF2B5EF4-FFF2-40B4-BE49-F238E27FC236}">
                <a16:creationId xmlns:a16="http://schemas.microsoft.com/office/drawing/2014/main" id="{839BA6F0-6D2D-5405-9229-4B9450E5C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879" y="4130865"/>
            <a:ext cx="21945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1" name="Oval 35">
            <a:extLst>
              <a:ext uri="{FF2B5EF4-FFF2-40B4-BE49-F238E27FC236}">
                <a16:creationId xmlns:a16="http://schemas.microsoft.com/office/drawing/2014/main" id="{BD2A8879-BE15-02C1-1BD9-1B9FE9C1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879" y="3826066"/>
            <a:ext cx="219456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60B8834E-630F-D5DC-8D0A-AE448E3F9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879" y="3521265"/>
            <a:ext cx="219456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36810998-4BA2-2051-1E28-278D8EF8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879" y="3212819"/>
            <a:ext cx="219456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4" name="Oval 38">
            <a:extLst>
              <a:ext uri="{FF2B5EF4-FFF2-40B4-BE49-F238E27FC236}">
                <a16:creationId xmlns:a16="http://schemas.microsoft.com/office/drawing/2014/main" id="{C50E8842-1925-51C6-0E35-D2E1CD868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879" y="2906153"/>
            <a:ext cx="219456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5" name="Text Box 41">
            <a:extLst>
              <a:ext uri="{FF2B5EF4-FFF2-40B4-BE49-F238E27FC236}">
                <a16:creationId xmlns:a16="http://schemas.microsoft.com/office/drawing/2014/main" id="{0A1E4745-47C1-062D-4C5C-E8590FE76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387" y="2848999"/>
            <a:ext cx="128016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0" dirty="0">
                <a:latin typeface="Lato" panose="020F0502020204030203" pitchFamily="34" charset="0"/>
                <a:ea typeface="Cambria" panose="02040503050406030204" pitchFamily="18" charset="0"/>
              </a:rPr>
              <a:t>Top of Stack </a:t>
            </a:r>
            <a:r>
              <a:rPr lang="en-US" sz="1600" b="0" dirty="0" err="1">
                <a:latin typeface="Lato" panose="020F0502020204030203" pitchFamily="34" charset="0"/>
                <a:ea typeface="Cambria" panose="02040503050406030204" pitchFamily="18" charset="0"/>
              </a:rPr>
              <a:t>baru</a:t>
            </a:r>
            <a:endParaRPr lang="en-US" sz="1600" b="0" dirty="0">
              <a:latin typeface="Lato" panose="020F0502020204030203" pitchFamily="34" charset="0"/>
              <a:ea typeface="Cambria" panose="02040503050406030204" pitchFamily="18" charset="0"/>
            </a:endParaRPr>
          </a:p>
        </p:txBody>
      </p:sp>
      <p:sp>
        <p:nvSpPr>
          <p:cNvPr id="26" name="Text Box 42">
            <a:extLst>
              <a:ext uri="{FF2B5EF4-FFF2-40B4-BE49-F238E27FC236}">
                <a16:creationId xmlns:a16="http://schemas.microsoft.com/office/drawing/2014/main" id="{602DACD8-8091-19E0-54BA-EC92A76FC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387" y="4917690"/>
            <a:ext cx="128016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0" dirty="0">
                <a:latin typeface="Lato" panose="020F0502020204030203" pitchFamily="34" charset="0"/>
                <a:ea typeface="Cambria" panose="02040503050406030204" pitchFamily="18" charset="0"/>
              </a:rPr>
              <a:t>Bottom of Stack</a:t>
            </a:r>
          </a:p>
        </p:txBody>
      </p:sp>
      <p:sp>
        <p:nvSpPr>
          <p:cNvPr id="27" name="Line 44">
            <a:extLst>
              <a:ext uri="{FF2B5EF4-FFF2-40B4-BE49-F238E27FC236}">
                <a16:creationId xmlns:a16="http://schemas.microsoft.com/office/drawing/2014/main" id="{A0801402-A111-B4C4-C207-DBAD935EE8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3547" y="5273866"/>
            <a:ext cx="51433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id-ID"/>
          </a:p>
        </p:txBody>
      </p:sp>
      <p:sp>
        <p:nvSpPr>
          <p:cNvPr id="28" name="Line 45">
            <a:extLst>
              <a:ext uri="{FF2B5EF4-FFF2-40B4-BE49-F238E27FC236}">
                <a16:creationId xmlns:a16="http://schemas.microsoft.com/office/drawing/2014/main" id="{D40402DB-AA6A-1043-E00B-4597C3C603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3659" y="3131481"/>
            <a:ext cx="54864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id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E5986B-74FE-97AE-8304-99685FF3D169}"/>
              </a:ext>
            </a:extLst>
          </p:cNvPr>
          <p:cNvSpPr txBox="1"/>
          <p:nvPr/>
        </p:nvSpPr>
        <p:spPr>
          <a:xfrm>
            <a:off x="3467368" y="2587565"/>
            <a:ext cx="159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ato" panose="020F0502020204030203" pitchFamily="34" charset="0"/>
              </a:rPr>
              <a:t>ditambahkan</a:t>
            </a:r>
            <a:endParaRPr lang="id-ID" dirty="0">
              <a:latin typeface="Lato" panose="020F0502020204030203" pitchFamily="34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66214E-5FDA-22DD-B459-CA8B7581E553}"/>
              </a:ext>
            </a:extLst>
          </p:cNvPr>
          <p:cNvSpPr/>
          <p:nvPr/>
        </p:nvSpPr>
        <p:spPr>
          <a:xfrm>
            <a:off x="5808406" y="4108831"/>
            <a:ext cx="575187" cy="5847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211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Konsep</a:t>
            </a:r>
            <a:r>
              <a:rPr lang="en-US" sz="4800" dirty="0"/>
              <a:t> Stack (</a:t>
            </a:r>
            <a:r>
              <a:rPr lang="en-US" sz="4800" dirty="0" err="1"/>
              <a:t>Menghapus</a:t>
            </a:r>
            <a:r>
              <a:rPr lang="en-US" sz="4800" dirty="0"/>
              <a:t> </a:t>
            </a:r>
            <a:r>
              <a:rPr lang="en-US" sz="4800" dirty="0" err="1"/>
              <a:t>Elemen</a:t>
            </a:r>
            <a:r>
              <a:rPr lang="en-US" sz="4800" dirty="0"/>
              <a:t>)</a:t>
            </a:r>
            <a:endParaRPr lang="id-ID" sz="4800" dirty="0"/>
          </a:p>
        </p:txBody>
      </p:sp>
      <p:sp>
        <p:nvSpPr>
          <p:cNvPr id="3" name="Text Box 18">
            <a:extLst>
              <a:ext uri="{FF2B5EF4-FFF2-40B4-BE49-F238E27FC236}">
                <a16:creationId xmlns:a16="http://schemas.microsoft.com/office/drawing/2014/main" id="{1ED63E0F-9D99-F7D4-7EBE-5F2A4D502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357" y="1828532"/>
            <a:ext cx="2865029" cy="6463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d-ID" sz="1800" b="0" dirty="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Elemen </a:t>
            </a:r>
            <a:r>
              <a:rPr lang="en-US" sz="1800" b="0" dirty="0" err="1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dikeluarkan</a:t>
            </a:r>
            <a:r>
              <a:rPr lang="en-US" sz="1800" b="0" dirty="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 </a:t>
            </a:r>
            <a:r>
              <a:rPr lang="en-US" sz="1800" b="0" dirty="0" err="1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dari</a:t>
            </a:r>
            <a:r>
              <a:rPr lang="en-US" sz="1800" b="0" dirty="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 </a:t>
            </a:r>
            <a:r>
              <a:rPr lang="id-ID" sz="1800" dirty="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Top of </a:t>
            </a:r>
            <a:r>
              <a:rPr lang="id-ID" sz="1800" dirty="0" err="1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</a:rPr>
              <a:t>Stack</a:t>
            </a:r>
            <a:endParaRPr lang="id-ID" sz="1800" b="0" dirty="0">
              <a:solidFill>
                <a:schemeClr val="bg1"/>
              </a:solidFill>
              <a:latin typeface="Lato" panose="020F0502020204030203" pitchFamily="34" charset="0"/>
              <a:ea typeface="Cambria" panose="02040503050406030204" pitchFamily="18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9B23A89-C572-2D7C-ACDD-962CCE1E387B}"/>
              </a:ext>
            </a:extLst>
          </p:cNvPr>
          <p:cNvSpPr/>
          <p:nvPr/>
        </p:nvSpPr>
        <p:spPr>
          <a:xfrm>
            <a:off x="5808406" y="4108831"/>
            <a:ext cx="575187" cy="5847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3F6348E5-63AC-78F8-490A-93477B3DB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10" y="5045265"/>
            <a:ext cx="219456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40" name="Oval 32">
            <a:extLst>
              <a:ext uri="{FF2B5EF4-FFF2-40B4-BE49-F238E27FC236}">
                <a16:creationId xmlns:a16="http://schemas.microsoft.com/office/drawing/2014/main" id="{89233DD0-947F-4477-8C79-7C43334D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10" y="4740466"/>
            <a:ext cx="219456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41" name="Oval 33">
            <a:extLst>
              <a:ext uri="{FF2B5EF4-FFF2-40B4-BE49-F238E27FC236}">
                <a16:creationId xmlns:a16="http://schemas.microsoft.com/office/drawing/2014/main" id="{34AB3B0C-AF56-5CF9-4BC7-96BF2B67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10" y="4435665"/>
            <a:ext cx="2194560" cy="5334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42" name="Oval 34">
            <a:extLst>
              <a:ext uri="{FF2B5EF4-FFF2-40B4-BE49-F238E27FC236}">
                <a16:creationId xmlns:a16="http://schemas.microsoft.com/office/drawing/2014/main" id="{ACAAFBBE-2652-93BE-2531-25BB2ACA5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10" y="4130865"/>
            <a:ext cx="21945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43" name="Oval 35">
            <a:extLst>
              <a:ext uri="{FF2B5EF4-FFF2-40B4-BE49-F238E27FC236}">
                <a16:creationId xmlns:a16="http://schemas.microsoft.com/office/drawing/2014/main" id="{9D6721C1-A43D-9152-E7D0-A5D919A9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10" y="3826066"/>
            <a:ext cx="219456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CCB12403-FBB9-61D1-F864-C8508BB30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10" y="3521265"/>
            <a:ext cx="219456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47" name="Oval 37">
            <a:extLst>
              <a:ext uri="{FF2B5EF4-FFF2-40B4-BE49-F238E27FC236}">
                <a16:creationId xmlns:a16="http://schemas.microsoft.com/office/drawing/2014/main" id="{2361A4B3-A3A7-962E-9AF1-365D307E1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10" y="3212819"/>
            <a:ext cx="219456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B49CEF44-AA57-B641-2552-830C8E4C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10" y="2906153"/>
            <a:ext cx="219456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49" name="Text Box 41">
            <a:extLst>
              <a:ext uri="{FF2B5EF4-FFF2-40B4-BE49-F238E27FC236}">
                <a16:creationId xmlns:a16="http://schemas.microsoft.com/office/drawing/2014/main" id="{229585C8-502C-E28E-2909-FA18300E4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18" y="2848999"/>
            <a:ext cx="128016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0" dirty="0">
                <a:latin typeface="Lato" panose="020F0502020204030203" pitchFamily="34" charset="0"/>
                <a:ea typeface="Cambria" panose="02040503050406030204" pitchFamily="18" charset="0"/>
              </a:rPr>
              <a:t>Top of Stack lama</a:t>
            </a:r>
          </a:p>
        </p:txBody>
      </p:sp>
      <p:sp>
        <p:nvSpPr>
          <p:cNvPr id="50" name="Text Box 42">
            <a:extLst>
              <a:ext uri="{FF2B5EF4-FFF2-40B4-BE49-F238E27FC236}">
                <a16:creationId xmlns:a16="http://schemas.microsoft.com/office/drawing/2014/main" id="{605D66C5-CF31-DA06-1A6C-290566668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18" y="4917690"/>
            <a:ext cx="128016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0" dirty="0">
                <a:latin typeface="Lato" panose="020F0502020204030203" pitchFamily="34" charset="0"/>
                <a:ea typeface="Cambria" panose="02040503050406030204" pitchFamily="18" charset="0"/>
              </a:rPr>
              <a:t>Bottom of Stack</a:t>
            </a:r>
          </a:p>
        </p:txBody>
      </p:sp>
      <p:sp>
        <p:nvSpPr>
          <p:cNvPr id="51" name="Line 44">
            <a:extLst>
              <a:ext uri="{FF2B5EF4-FFF2-40B4-BE49-F238E27FC236}">
                <a16:creationId xmlns:a16="http://schemas.microsoft.com/office/drawing/2014/main" id="{CEABCB3E-0E6E-1B52-50AC-E5887A1C0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1678" y="5273866"/>
            <a:ext cx="51433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id-ID"/>
          </a:p>
        </p:txBody>
      </p:sp>
      <p:sp>
        <p:nvSpPr>
          <p:cNvPr id="71" name="Line 45">
            <a:extLst>
              <a:ext uri="{FF2B5EF4-FFF2-40B4-BE49-F238E27FC236}">
                <a16:creationId xmlns:a16="http://schemas.microsoft.com/office/drawing/2014/main" id="{5315C165-857F-F2CC-7E72-A0AE283F39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1790" y="3131481"/>
            <a:ext cx="54864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id-ID"/>
          </a:p>
        </p:txBody>
      </p:sp>
      <p:sp>
        <p:nvSpPr>
          <p:cNvPr id="72" name="Oval 3">
            <a:extLst>
              <a:ext uri="{FF2B5EF4-FFF2-40B4-BE49-F238E27FC236}">
                <a16:creationId xmlns:a16="http://schemas.microsoft.com/office/drawing/2014/main" id="{DB0A76B9-02E1-E47E-5D1B-F5B76F0FB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029" y="5045265"/>
            <a:ext cx="219456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73" name="Oval 4">
            <a:extLst>
              <a:ext uri="{FF2B5EF4-FFF2-40B4-BE49-F238E27FC236}">
                <a16:creationId xmlns:a16="http://schemas.microsoft.com/office/drawing/2014/main" id="{E92B904C-C0C5-B874-5E77-F272E780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029" y="4740466"/>
            <a:ext cx="219456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74" name="Oval 5">
            <a:extLst>
              <a:ext uri="{FF2B5EF4-FFF2-40B4-BE49-F238E27FC236}">
                <a16:creationId xmlns:a16="http://schemas.microsoft.com/office/drawing/2014/main" id="{3F3ECE05-2CDF-EE04-4CD8-7B565AF56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029" y="4435665"/>
            <a:ext cx="2194560" cy="5334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75" name="Oval 6">
            <a:extLst>
              <a:ext uri="{FF2B5EF4-FFF2-40B4-BE49-F238E27FC236}">
                <a16:creationId xmlns:a16="http://schemas.microsoft.com/office/drawing/2014/main" id="{016542DE-2AD8-1E38-993A-FCB5C0F8D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029" y="4130865"/>
            <a:ext cx="21945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76" name="Oval 7">
            <a:extLst>
              <a:ext uri="{FF2B5EF4-FFF2-40B4-BE49-F238E27FC236}">
                <a16:creationId xmlns:a16="http://schemas.microsoft.com/office/drawing/2014/main" id="{29AB7CB5-18A5-27B2-D72E-2446AA7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029" y="3826066"/>
            <a:ext cx="219456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77" name="Oval 8">
            <a:extLst>
              <a:ext uri="{FF2B5EF4-FFF2-40B4-BE49-F238E27FC236}">
                <a16:creationId xmlns:a16="http://schemas.microsoft.com/office/drawing/2014/main" id="{C18528F2-1F3C-DF28-6B08-B56ACFA12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029" y="3521265"/>
            <a:ext cx="219456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78" name="Oval 9">
            <a:extLst>
              <a:ext uri="{FF2B5EF4-FFF2-40B4-BE49-F238E27FC236}">
                <a16:creationId xmlns:a16="http://schemas.microsoft.com/office/drawing/2014/main" id="{8F437A35-3D5F-0CF5-B268-0DFA0B75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029" y="3212819"/>
            <a:ext cx="219456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79" name="Oval 10">
            <a:extLst>
              <a:ext uri="{FF2B5EF4-FFF2-40B4-BE49-F238E27FC236}">
                <a16:creationId xmlns:a16="http://schemas.microsoft.com/office/drawing/2014/main" id="{A7178189-483A-815C-1C29-768174794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363" y="2182867"/>
            <a:ext cx="219456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80" name="Text Box 13">
            <a:extLst>
              <a:ext uri="{FF2B5EF4-FFF2-40B4-BE49-F238E27FC236}">
                <a16:creationId xmlns:a16="http://schemas.microsoft.com/office/drawing/2014/main" id="{38C5574E-8763-711C-27ED-02E8526E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027" y="5045265"/>
            <a:ext cx="12954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0" dirty="0">
                <a:latin typeface="Lato" panose="020F0502020204030203" pitchFamily="34" charset="0"/>
                <a:ea typeface="Cambria" panose="02040503050406030204" pitchFamily="18" charset="0"/>
              </a:rPr>
              <a:t>Bottom of Stack</a:t>
            </a:r>
          </a:p>
        </p:txBody>
      </p:sp>
      <p:sp>
        <p:nvSpPr>
          <p:cNvPr id="81" name="Text Box 14">
            <a:extLst>
              <a:ext uri="{FF2B5EF4-FFF2-40B4-BE49-F238E27FC236}">
                <a16:creationId xmlns:a16="http://schemas.microsoft.com/office/drawing/2014/main" id="{32B18F4B-3458-83ED-23BB-F29951C58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027" y="3140265"/>
            <a:ext cx="12954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0" dirty="0">
                <a:latin typeface="Lato" panose="020F0502020204030203" pitchFamily="34" charset="0"/>
                <a:ea typeface="Cambria" panose="02040503050406030204" pitchFamily="18" charset="0"/>
              </a:rPr>
              <a:t>Top of Stack baru</a:t>
            </a: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90E4CE58-BD6E-1801-F960-EB7C99B22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2428" y="3432652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5A18CBC5-EDC3-C29F-6910-CACAD3143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2428" y="5350065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84" name="Line 17">
            <a:extLst>
              <a:ext uri="{FF2B5EF4-FFF2-40B4-BE49-F238E27FC236}">
                <a16:creationId xmlns:a16="http://schemas.microsoft.com/office/drawing/2014/main" id="{DC159BD9-CC70-E36A-6704-87F481AD5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5242" y="2700524"/>
            <a:ext cx="845064" cy="41125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id-ID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313286-54A1-26D9-5AB4-A9CCAE2D808A}"/>
              </a:ext>
            </a:extLst>
          </p:cNvPr>
          <p:cNvSpPr txBox="1"/>
          <p:nvPr/>
        </p:nvSpPr>
        <p:spPr>
          <a:xfrm>
            <a:off x="9071755" y="2587565"/>
            <a:ext cx="159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ato" panose="020F0502020204030203" pitchFamily="34" charset="0"/>
              </a:rPr>
              <a:t>dikeluarkan</a:t>
            </a:r>
            <a:endParaRPr lang="id-ID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71768"/>
      </p:ext>
    </p:extLst>
  </p:cSld>
  <p:clrMapOvr>
    <a:masterClrMapping/>
  </p:clrMapOvr>
</p:sld>
</file>

<file path=ppt/theme/theme1.xml><?xml version="1.0" encoding="utf-8"?>
<a:theme xmlns:a="http://schemas.openxmlformats.org/drawingml/2006/main" name="ASD-202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D-2024" id="{CEAC96D5-0699-47F5-B822-D21D5C2717D3}" vid="{7A67E3AF-06A9-423D-A449-06E26FD118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ASD-2024</Template>
  <TotalTime>188</TotalTime>
  <Words>2525</Words>
  <Application>Microsoft Office PowerPoint</Application>
  <PresentationFormat>Widescreen</PresentationFormat>
  <Paragraphs>578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Aptos</vt:lpstr>
      <vt:lpstr>Arial</vt:lpstr>
      <vt:lpstr>Calibri</vt:lpstr>
      <vt:lpstr>Calibri </vt:lpstr>
      <vt:lpstr>Cambria</vt:lpstr>
      <vt:lpstr>Courier New</vt:lpstr>
      <vt:lpstr>Lato</vt:lpstr>
      <vt:lpstr>Roboto Condensed Light</vt:lpstr>
      <vt:lpstr>Symbol</vt:lpstr>
      <vt:lpstr>Wingdings</vt:lpstr>
      <vt:lpstr>ASD-2024</vt:lpstr>
      <vt:lpstr>STACK</vt:lpstr>
      <vt:lpstr>Capaian Pembelajaran</vt:lpstr>
      <vt:lpstr>Jenis Struktur Data</vt:lpstr>
      <vt:lpstr>Definisi Struktur Data Linear</vt:lpstr>
      <vt:lpstr>Definisi Stack</vt:lpstr>
      <vt:lpstr>Penerapan Stack</vt:lpstr>
      <vt:lpstr>Konsep Stack</vt:lpstr>
      <vt:lpstr>Konsep Stack (Menambah Elemen)</vt:lpstr>
      <vt:lpstr>Konsep Stack (Menghapus Elemen)</vt:lpstr>
      <vt:lpstr>Operasi Stack</vt:lpstr>
      <vt:lpstr>Cara Kerja Stack</vt:lpstr>
      <vt:lpstr>Deklarasi Stack</vt:lpstr>
      <vt:lpstr>Inisialisasi Stack</vt:lpstr>
      <vt:lpstr>Inisialisasi Stack</vt:lpstr>
      <vt:lpstr>Fungsi IsFull</vt:lpstr>
      <vt:lpstr>Fungsi IsFull</vt:lpstr>
      <vt:lpstr>Fungsi IsEmpty</vt:lpstr>
      <vt:lpstr>Fungsi Push</vt:lpstr>
      <vt:lpstr>Fungsi Push</vt:lpstr>
      <vt:lpstr>Fungsi Pop</vt:lpstr>
      <vt:lpstr>Fungsi Pop</vt:lpstr>
      <vt:lpstr>Fungsi Peek</vt:lpstr>
      <vt:lpstr>Fungsi Print</vt:lpstr>
      <vt:lpstr>Fungsi Print</vt:lpstr>
      <vt:lpstr>Fungsi Clear</vt:lpstr>
      <vt:lpstr>Penerapan dalam PBO</vt:lpstr>
      <vt:lpstr>PowerPoint Presentation</vt:lpstr>
      <vt:lpstr>Expressions</vt:lpstr>
      <vt:lpstr>Postfix Expressions</vt:lpstr>
      <vt:lpstr>Derajat Operator Aritmatika</vt:lpstr>
      <vt:lpstr>Algoritma Konversi Infix ke Postfix</vt:lpstr>
      <vt:lpstr>Studi Kasus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PowerPoint Presentation</vt:lpstr>
      <vt:lpstr>Algoritma Convert Desimal ke Biner</vt:lpstr>
      <vt:lpstr>Studi Kasus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Studi Kasus - Penyelesaian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Vivi Nur Wijayaningrum</dc:creator>
  <cp:lastModifiedBy>Vivi Nur Wijayaningrum</cp:lastModifiedBy>
  <cp:revision>24</cp:revision>
  <dcterms:created xsi:type="dcterms:W3CDTF">2024-03-31T09:14:19Z</dcterms:created>
  <dcterms:modified xsi:type="dcterms:W3CDTF">2024-03-31T12:22:45Z</dcterms:modified>
</cp:coreProperties>
</file>