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6" r:id="rId4"/>
    <p:sldId id="259" r:id="rId5"/>
    <p:sldId id="260" r:id="rId6"/>
    <p:sldId id="258" r:id="rId7"/>
    <p:sldId id="263" r:id="rId8"/>
    <p:sldId id="264" r:id="rId9"/>
    <p:sldId id="261" r:id="rId10"/>
    <p:sldId id="262" r:id="rId11"/>
    <p:sldId id="265" r:id="rId12"/>
    <p:sldId id="266" r:id="rId13"/>
    <p:sldId id="267" r:id="rId14"/>
    <p:sldId id="268" r:id="rId15"/>
    <p:sldId id="279" r:id="rId16"/>
    <p:sldId id="273" r:id="rId17"/>
    <p:sldId id="274" r:id="rId18"/>
    <p:sldId id="275" r:id="rId19"/>
    <p:sldId id="276" r:id="rId20"/>
    <p:sldId id="277" r:id="rId21"/>
    <p:sldId id="278" r:id="rId22"/>
    <p:sldId id="269" r:id="rId23"/>
    <p:sldId id="270" r:id="rId24"/>
    <p:sldId id="271" r:id="rId25"/>
    <p:sldId id="27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F43"/>
    <a:srgbClr val="F15429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i kurniawan" userId="a4e2cf5f-7682-4d68-9238-3b7162664614" providerId="ADAL" clId="{C30BC49A-B283-C748-A86E-F3DD1807BE24}"/>
    <pc:docChg chg="undo custSel modSld">
      <pc:chgData name="yogi kurniawan" userId="a4e2cf5f-7682-4d68-9238-3b7162664614" providerId="ADAL" clId="{C30BC49A-B283-C748-A86E-F3DD1807BE24}" dt="2024-03-26T22:46:00.394" v="135" actId="20577"/>
      <pc:docMkLst>
        <pc:docMk/>
      </pc:docMkLst>
      <pc:sldChg chg="modSp mod">
        <pc:chgData name="yogi kurniawan" userId="a4e2cf5f-7682-4d68-9238-3b7162664614" providerId="ADAL" clId="{C30BC49A-B283-C748-A86E-F3DD1807BE24}" dt="2024-03-24T07:46:31.856" v="5" actId="20577"/>
        <pc:sldMkLst>
          <pc:docMk/>
          <pc:sldMk cId="4041996698" sldId="256"/>
        </pc:sldMkLst>
        <pc:spChg chg="mod">
          <ac:chgData name="yogi kurniawan" userId="a4e2cf5f-7682-4d68-9238-3b7162664614" providerId="ADAL" clId="{C30BC49A-B283-C748-A86E-F3DD1807BE24}" dt="2024-03-24T07:46:31.856" v="5" actId="20577"/>
          <ac:spMkLst>
            <pc:docMk/>
            <pc:sldMk cId="4041996698" sldId="256"/>
            <ac:spMk id="6" creationId="{3B08C5C2-C557-AD42-8F5E-87854E677F23}"/>
          </ac:spMkLst>
        </pc:spChg>
      </pc:sldChg>
      <pc:sldChg chg="modSp mod">
        <pc:chgData name="yogi kurniawan" userId="a4e2cf5f-7682-4d68-9238-3b7162664614" providerId="ADAL" clId="{C30BC49A-B283-C748-A86E-F3DD1807BE24}" dt="2024-03-26T22:46:00.394" v="135" actId="20577"/>
        <pc:sldMkLst>
          <pc:docMk/>
          <pc:sldMk cId="3007382609" sldId="265"/>
        </pc:sldMkLst>
        <pc:spChg chg="mod">
          <ac:chgData name="yogi kurniawan" userId="a4e2cf5f-7682-4d68-9238-3b7162664614" providerId="ADAL" clId="{C30BC49A-B283-C748-A86E-F3DD1807BE24}" dt="2024-03-26T22:46:00.394" v="135" actId="20577"/>
          <ac:spMkLst>
            <pc:docMk/>
            <pc:sldMk cId="3007382609" sldId="265"/>
            <ac:spMk id="3" creationId="{33FB7ABD-4CEB-4D2D-8642-CFBC41C624CA}"/>
          </ac:spMkLst>
        </pc:spChg>
      </pc:sldChg>
      <pc:sldChg chg="delSp modSp mod">
        <pc:chgData name="yogi kurniawan" userId="a4e2cf5f-7682-4d68-9238-3b7162664614" providerId="ADAL" clId="{C30BC49A-B283-C748-A86E-F3DD1807BE24}" dt="2024-03-24T07:50:29.367" v="93" actId="20577"/>
        <pc:sldMkLst>
          <pc:docMk/>
          <pc:sldMk cId="1016307371" sldId="272"/>
        </pc:sldMkLst>
        <pc:spChg chg="mod">
          <ac:chgData name="yogi kurniawan" userId="a4e2cf5f-7682-4d68-9238-3b7162664614" providerId="ADAL" clId="{C30BC49A-B283-C748-A86E-F3DD1807BE24}" dt="2024-03-24T07:50:29.367" v="93" actId="20577"/>
          <ac:spMkLst>
            <pc:docMk/>
            <pc:sldMk cId="1016307371" sldId="272"/>
            <ac:spMk id="3" creationId="{3D280660-4095-4729-AD40-EEC86C92E576}"/>
          </ac:spMkLst>
        </pc:spChg>
        <pc:graphicFrameChg chg="del modGraphic">
          <ac:chgData name="yogi kurniawan" userId="a4e2cf5f-7682-4d68-9238-3b7162664614" providerId="ADAL" clId="{C30BC49A-B283-C748-A86E-F3DD1807BE24}" dt="2024-03-24T07:47:17.626" v="8" actId="478"/>
          <ac:graphicFrameMkLst>
            <pc:docMk/>
            <pc:sldMk cId="1016307371" sldId="272"/>
            <ac:graphicFrameMk id="4" creationId="{1599FD1D-04DA-5943-935C-58B3D84F0F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Searching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TIM AJAR</a:t>
            </a:r>
          </a:p>
          <a:p>
            <a:r>
              <a:rPr lang="en-US" sz="2200" dirty="0"/>
              <a:t>ALGORITMA DAN STRUKTUR DATA</a:t>
            </a:r>
          </a:p>
          <a:p>
            <a:r>
              <a:rPr lang="en-US" sz="2200" dirty="0"/>
              <a:t>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31E7-D729-4015-B4A9-23730837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Kekurangan Sequential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B7B5-B691-4C63-B968-9E748218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Jika data yang dicari terletak di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id-ID" dirty="0"/>
              <a:t>belakang atau paling akhir, maka proses pencarian akan membutuhkan waktu yang lama</a:t>
            </a:r>
          </a:p>
          <a:p>
            <a:r>
              <a:rPr lang="id-ID" dirty="0"/>
              <a:t>Beban komputer akan semakin bertambah jika jumlah data dalam array sangat banyak, sehingga tidak cocok untuk data berukuran besar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583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9A96-78C3-45E2-8D8E-539FC42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Best &amp; </a:t>
            </a:r>
            <a:r>
              <a:rPr lang="id-ID" b="1" dirty="0" err="1"/>
              <a:t>Worst</a:t>
            </a:r>
            <a:r>
              <a:rPr lang="id-ID" b="1" dirty="0"/>
              <a:t> </a:t>
            </a:r>
            <a:r>
              <a:rPr lang="id-ID" b="1" dirty="0" err="1"/>
              <a:t>Case</a:t>
            </a:r>
            <a:r>
              <a:rPr lang="en-US" b="1" dirty="0"/>
              <a:t> </a:t>
            </a:r>
            <a:r>
              <a:rPr lang="id-ID" b="1" dirty="0" err="1"/>
              <a:t>Sequential</a:t>
            </a:r>
            <a:r>
              <a:rPr lang="id-ID" b="1" dirty="0"/>
              <a:t> </a:t>
            </a:r>
            <a:r>
              <a:rPr lang="id-ID" b="1" dirty="0" err="1"/>
              <a:t>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7ABD-4CEB-4D2D-8642-CFBC41C6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u="sng" dirty="0"/>
              <a:t>Best case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</a:t>
            </a:r>
            <a:r>
              <a:rPr lang="id-ID" dirty="0"/>
              <a:t>i depan sehingga waktu yang dibutuhkan minimal.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u="sng" dirty="0"/>
              <a:t>Worst case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id-ID" dirty="0"/>
              <a:t>sehingga waktu yang dibutuhkan </a:t>
            </a:r>
            <a:r>
              <a:rPr lang="en-US" dirty="0" err="1"/>
              <a:t>maksimal</a:t>
            </a:r>
            <a:r>
              <a:rPr lang="id-ID" dirty="0"/>
              <a:t>.</a:t>
            </a:r>
          </a:p>
          <a:p>
            <a:pPr>
              <a:lnSpc>
                <a:spcPct val="80000"/>
              </a:lnSpc>
            </a:pPr>
            <a:r>
              <a:rPr lang="id-ID" dirty="0"/>
              <a:t>Contoh 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5 6 9 2 8 1 7 4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	bestcase ketika x = 5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	worstcase ketika x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	*x = key/data yang dicari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738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A19-FEE0-4835-9DC5-A0B1B902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id-ID" b="1" dirty="0"/>
              <a:t>Binary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F44-DA61-425D-BA46-97F5B890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Teknik pencarian = </a:t>
            </a:r>
            <a:r>
              <a:rPr lang="en-US" dirty="0"/>
              <a:t>data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id-ID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id-ID" dirty="0"/>
              <a:t>kali proses </a:t>
            </a:r>
            <a:r>
              <a:rPr lang="en-US" dirty="0" err="1"/>
              <a:t>pencarian</a:t>
            </a:r>
            <a:r>
              <a:rPr lang="en-US" dirty="0"/>
              <a:t>.</a:t>
            </a:r>
            <a:endParaRPr lang="id-ID" dirty="0"/>
          </a:p>
          <a:p>
            <a:r>
              <a:rPr lang="id-ID" b="1" dirty="0"/>
              <a:t>Data awal </a:t>
            </a:r>
            <a:r>
              <a:rPr lang="id-ID" dirty="0"/>
              <a:t>harus dalam kondisi </a:t>
            </a:r>
            <a:r>
              <a:rPr lang="id-ID" b="1" dirty="0"/>
              <a:t>terurut. </a:t>
            </a:r>
            <a:r>
              <a:rPr lang="id-ID" dirty="0"/>
              <a:t>Sehingga harus dilakukan proses sorting terlebih dahulu untuk data awal.</a:t>
            </a:r>
          </a:p>
          <a:p>
            <a:r>
              <a:rPr lang="id-ID" dirty="0"/>
              <a:t>Mencari posisi tengah :</a:t>
            </a:r>
          </a:p>
          <a:p>
            <a:endParaRPr lang="id-ID" dirty="0"/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0D6E5-48AD-4110-B77A-FAEF37C2374F}"/>
              </a:ext>
            </a:extLst>
          </p:cNvPr>
          <p:cNvSpPr/>
          <p:nvPr/>
        </p:nvSpPr>
        <p:spPr>
          <a:xfrm>
            <a:off x="2051539" y="4276820"/>
            <a:ext cx="7791495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800" b="1" dirty="0"/>
              <a:t>Posisi tengah = </a:t>
            </a:r>
            <a:r>
              <a:rPr lang="fi-FI" sz="2800" b="1" dirty="0"/>
              <a:t>(posisi awal + posisi akhir) / 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1998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B8D6-2412-4544-8DE1-FD795D0E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Binary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EECD-0501-45DC-A5AE-58BADC34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Tx/>
              <a:buAutoNum type="arabicPeriod"/>
            </a:pPr>
            <a:r>
              <a:rPr lang="pt-BR" sz="2400" dirty="0"/>
              <a:t>Data diambil dari posisi </a:t>
            </a:r>
            <a:r>
              <a:rPr lang="id-ID" sz="2400" dirty="0"/>
              <a:t>awal </a:t>
            </a:r>
            <a:r>
              <a:rPr lang="pt-BR" sz="2400" dirty="0"/>
              <a:t>1 </a:t>
            </a:r>
            <a:r>
              <a:rPr lang="id-ID" sz="2400" dirty="0"/>
              <a:t>dan</a:t>
            </a:r>
            <a:r>
              <a:rPr lang="pt-BR" sz="2400" dirty="0"/>
              <a:t> posisi akhir N</a:t>
            </a:r>
            <a:endParaRPr lang="fi-FI" sz="2400" dirty="0"/>
          </a:p>
          <a:p>
            <a:pPr marL="990600" lvl="1" indent="-533400">
              <a:buFontTx/>
              <a:buAutoNum type="arabicPeriod"/>
            </a:pPr>
            <a:r>
              <a:rPr lang="fi-FI" sz="2400" dirty="0"/>
              <a:t>Kemudian cari posisi data tengah dengan rumus: </a:t>
            </a:r>
            <a:r>
              <a:rPr lang="fi-FI" sz="2400" b="1" dirty="0"/>
              <a:t>(posisi awal + posisi akhir) / 2</a:t>
            </a:r>
          </a:p>
          <a:p>
            <a:pPr marL="990600" lvl="1" indent="-533400">
              <a:buFontTx/>
              <a:buAutoNum type="arabicPeriod"/>
            </a:pPr>
            <a:r>
              <a:rPr lang="fi-FI" sz="2400" dirty="0"/>
              <a:t>Kemudian data yang dicari dibandingkan dengan data yang di tengah, apakah sama atau lebih kecil, atau lebih besar?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err="1"/>
              <a:t>Jika</a:t>
            </a:r>
            <a:r>
              <a:rPr lang="en-US" sz="2400" dirty="0"/>
              <a:t> data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ketemu</a:t>
            </a:r>
            <a:r>
              <a:rPr lang="en-US" sz="2400" dirty="0"/>
              <a:t>.</a:t>
            </a:r>
            <a:endParaRPr lang="id-ID" sz="2400" dirty="0"/>
          </a:p>
          <a:p>
            <a:pPr marL="990600" lvl="1" indent="-533400">
              <a:buFontTx/>
              <a:buAutoNum type="arabicPeriod"/>
            </a:pPr>
            <a:r>
              <a:rPr lang="fi-FI" sz="2400" dirty="0"/>
              <a:t>Jika lebih besar, maka </a:t>
            </a:r>
            <a:r>
              <a:rPr lang="id-ID" sz="2400" dirty="0"/>
              <a:t>ulangi langkah 2</a:t>
            </a:r>
            <a:r>
              <a:rPr lang="fi-FI" sz="2400" dirty="0"/>
              <a:t> dengan posisi awal adalah </a:t>
            </a:r>
            <a:r>
              <a:rPr lang="fi-FI" sz="2400" b="1" dirty="0"/>
              <a:t>posisi tengah + 1</a:t>
            </a:r>
          </a:p>
          <a:p>
            <a:pPr marL="990600" lvl="1" indent="-533400">
              <a:buFontTx/>
              <a:buAutoNum type="arabicPeriod"/>
            </a:pPr>
            <a:r>
              <a:rPr lang="fi-FI" sz="2400" dirty="0"/>
              <a:t>Jika lebih kecil, maka </a:t>
            </a:r>
            <a:r>
              <a:rPr lang="id-ID" sz="2400" dirty="0"/>
              <a:t>ulangi langkah 2 </a:t>
            </a:r>
            <a:r>
              <a:rPr lang="fi-FI" sz="2400" dirty="0"/>
              <a:t>dengan posisi akhir adalah </a:t>
            </a:r>
            <a:r>
              <a:rPr lang="fi-FI" sz="2400" b="1" dirty="0"/>
              <a:t>posisi tengah – 1</a:t>
            </a:r>
            <a:endParaRPr lang="en-US" sz="2400" b="1" dirty="0"/>
          </a:p>
          <a:p>
            <a:pPr marL="990600" lvl="1" indent="-533400">
              <a:buFontTx/>
              <a:buAutoNum type="arabicPeriod"/>
            </a:pPr>
            <a:endParaRPr 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57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B32-7FC2-4ADF-9141-8757CF60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Ilustrasi</a:t>
            </a:r>
            <a:r>
              <a:rPr lang="en-US" b="1" dirty="0"/>
              <a:t>  1 Binary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25E3-1FD6-4C1C-A59F-C4322F2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Data: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/>
              <a:t>Misalnya</a:t>
            </a:r>
            <a:r>
              <a:rPr lang="en-US" sz="2400" dirty="0"/>
              <a:t> data yang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id-ID" sz="2400" b="1" dirty="0"/>
              <a:t>23 (X = 23)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400" b="1" dirty="0">
                <a:latin typeface="Comic Sans MS" panose="030F0702030302020204" pitchFamily="66" charset="0"/>
              </a:rPr>
              <a:t>Iterasi 1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m(</a:t>
            </a:r>
            <a:r>
              <a:rPr lang="en-US" sz="1800" dirty="0" err="1"/>
              <a:t>tengah</a:t>
            </a:r>
            <a:r>
              <a:rPr lang="en-US" sz="1800" dirty="0"/>
              <a:t>) = (0+8)/2 =4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err="1">
                <a:latin typeface="Comic Sans MS" panose="030F0702030302020204" pitchFamily="66" charset="0"/>
              </a:rPr>
              <a:t>Apakah</a:t>
            </a:r>
            <a:r>
              <a:rPr lang="en-US" sz="1800" dirty="0">
                <a:latin typeface="Comic Sans MS" panose="030F0702030302020204" pitchFamily="66" charset="0"/>
              </a:rPr>
              <a:t> 15 = 23? </a:t>
            </a:r>
            <a:r>
              <a:rPr lang="en-US" sz="1800" dirty="0" err="1">
                <a:latin typeface="Comic Sans MS" panose="030F0702030302020204" pitchFamily="66" charset="0"/>
              </a:rPr>
              <a:t>tidak</a:t>
            </a:r>
            <a:endParaRPr lang="en-US" sz="18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err="1">
                <a:latin typeface="Comic Sans MS" panose="030F0702030302020204" pitchFamily="66" charset="0"/>
              </a:rPr>
              <a:t>apakah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id-ID" sz="1800" dirty="0">
                <a:latin typeface="Comic Sans MS" panose="030F0702030302020204" pitchFamily="66" charset="0"/>
              </a:rPr>
              <a:t>23</a:t>
            </a:r>
            <a:r>
              <a:rPr lang="en-US" sz="1800" dirty="0">
                <a:latin typeface="Comic Sans MS" panose="030F0702030302020204" pitchFamily="66" charset="0"/>
              </a:rPr>
              <a:t> &gt; 15 ? </a:t>
            </a:r>
            <a:r>
              <a:rPr lang="en-US" sz="1800" dirty="0" err="1">
                <a:latin typeface="Comic Sans MS" panose="030F0702030302020204" pitchFamily="66" charset="0"/>
              </a:rPr>
              <a:t>Ya</a:t>
            </a:r>
            <a:r>
              <a:rPr lang="en-US" sz="1800" dirty="0">
                <a:latin typeface="Comic Sans MS" panose="030F0702030302020204" pitchFamily="66" charset="0"/>
              </a:rPr>
              <a:t> , </a:t>
            </a:r>
            <a:r>
              <a:rPr lang="en-US" sz="1800" dirty="0" err="1">
                <a:latin typeface="Comic Sans MS" panose="030F0702030302020204" pitchFamily="66" charset="0"/>
              </a:rPr>
              <a:t>maka</a:t>
            </a:r>
            <a:r>
              <a:rPr lang="en-US" sz="1800" dirty="0">
                <a:latin typeface="Comic Sans MS" panose="030F0702030302020204" pitchFamily="66" charset="0"/>
              </a:rPr>
              <a:t> : </a:t>
            </a:r>
            <a:r>
              <a:rPr lang="en-US" sz="1800" dirty="0" err="1">
                <a:latin typeface="Comic Sans MS" panose="030F0702030302020204" pitchFamily="66" charset="0"/>
              </a:rPr>
              <a:t>awal</a:t>
            </a:r>
            <a:r>
              <a:rPr lang="en-US" sz="1800" dirty="0">
                <a:latin typeface="Comic Sans MS" panose="030F0702030302020204" pitchFamily="66" charset="0"/>
              </a:rPr>
              <a:t> (l)= </a:t>
            </a:r>
            <a:r>
              <a:rPr lang="en-US" sz="1800" dirty="0" err="1">
                <a:latin typeface="Comic Sans MS" panose="030F0702030302020204" pitchFamily="66" charset="0"/>
              </a:rPr>
              <a:t>tengah</a:t>
            </a:r>
            <a:r>
              <a:rPr lang="en-US" sz="1800" dirty="0">
                <a:latin typeface="Comic Sans MS" panose="030F0702030302020204" pitchFamily="66" charset="0"/>
              </a:rPr>
              <a:t> + 1</a:t>
            </a:r>
            <a:endParaRPr lang="id-ID" sz="18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/>
          </a:p>
          <a:p>
            <a:pPr marL="0" indent="0">
              <a:buNone/>
            </a:pPr>
            <a:endParaRPr lang="en-ID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A8393-A3A6-415C-A1FF-87397BA483AD}"/>
              </a:ext>
            </a:extLst>
          </p:cNvPr>
          <p:cNvGraphicFramePr>
            <a:graphicFrameLocks noGrp="1"/>
          </p:cNvGraphicFramePr>
          <p:nvPr/>
        </p:nvGraphicFramePr>
        <p:xfrm>
          <a:off x="1103526" y="3083038"/>
          <a:ext cx="714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952">
                  <a:extLst>
                    <a:ext uri="{9D8B030D-6E8A-4147-A177-3AD203B41FA5}">
                      <a16:colId xmlns:a16="http://schemas.microsoft.com/office/drawing/2014/main" val="2368644884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522730824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21384760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291808381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828738888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61730848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74292349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2737901596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2183778843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0768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72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19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posisi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57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8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EB91-6A2B-4DBA-9733-E36E3C6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Ilustrasi</a:t>
            </a:r>
            <a:r>
              <a:rPr lang="en-US" b="1" dirty="0"/>
              <a:t>  1 Binary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BCDA-BE26-4969-B937-F15AAC39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b="1" dirty="0">
                <a:latin typeface="Comic Sans MS" panose="030F0702030302020204" pitchFamily="66" charset="0"/>
              </a:rPr>
              <a:t>Iterasi 2</a:t>
            </a:r>
            <a:endParaRPr 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omic Sans MS" panose="030F0702030302020204" pitchFamily="66" charset="0"/>
              </a:rPr>
              <a:t>m(</a:t>
            </a:r>
            <a:r>
              <a:rPr lang="en-US" sz="2000" dirty="0" err="1">
                <a:latin typeface="Comic Sans MS" panose="030F0702030302020204" pitchFamily="66" charset="0"/>
              </a:rPr>
              <a:t>tengah</a:t>
            </a:r>
            <a:r>
              <a:rPr lang="en-US" sz="2000" dirty="0">
                <a:latin typeface="Comic Sans MS" panose="030F0702030302020204" pitchFamily="66" charset="0"/>
              </a:rPr>
              <a:t>) = (5+8)/2=6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/>
              <a:t>Apakah</a:t>
            </a:r>
            <a:r>
              <a:rPr lang="en-US" sz="2000" dirty="0"/>
              <a:t> </a:t>
            </a:r>
            <a:endParaRPr lang="id-ID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sz="1800" b="1" dirty="0">
                <a:latin typeface="Comic Sans MS" panose="030F0702030302020204" pitchFamily="66" charset="0"/>
              </a:rPr>
              <a:t>X = </a:t>
            </a:r>
            <a:r>
              <a:rPr lang="en-US" sz="1800" b="1" dirty="0">
                <a:latin typeface="Comic Sans MS" panose="030F0702030302020204" pitchFamily="66" charset="0"/>
              </a:rPr>
              <a:t>m</a:t>
            </a:r>
            <a:r>
              <a:rPr lang="id-ID" sz="1800" b="1" dirty="0">
                <a:latin typeface="Comic Sans MS" panose="030F0702030302020204" pitchFamily="66" charset="0"/>
              </a:rPr>
              <a:t> </a:t>
            </a:r>
            <a:r>
              <a:rPr lang="en-US" sz="1800" b="1" dirty="0">
                <a:latin typeface="Comic Sans MS" panose="030F0702030302020204" pitchFamily="66" charset="0"/>
              </a:rPr>
              <a:t>/ 23=23 </a:t>
            </a:r>
            <a:r>
              <a:rPr lang="id-ID" sz="1800" b="1" dirty="0">
                <a:latin typeface="Comic Sans MS" panose="030F0702030302020204" pitchFamily="66" charset="0"/>
              </a:rPr>
              <a:t>(sama dengan data tengah). 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sz="1800" b="1" dirty="0" err="1">
                <a:latin typeface="Comic Sans MS" panose="030F0702030302020204" pitchFamily="66" charset="0"/>
              </a:rPr>
              <a:t>Output</a:t>
            </a:r>
            <a:r>
              <a:rPr lang="id-ID" sz="1800" b="1" dirty="0">
                <a:latin typeface="Comic Sans MS" panose="030F0702030302020204" pitchFamily="66" charset="0"/>
              </a:rPr>
              <a:t> = “Data ditemukan”</a:t>
            </a:r>
            <a:endParaRPr lang="en-US" sz="1800" b="1" dirty="0">
              <a:latin typeface="Comic Sans MS" panose="030F0702030302020204" pitchFamily="66" charset="0"/>
            </a:endParaRP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B1D8D1-4458-4670-BF93-A4F9D39CEA7B}"/>
              </a:ext>
            </a:extLst>
          </p:cNvPr>
          <p:cNvGraphicFramePr>
            <a:graphicFrameLocks noGrp="1"/>
          </p:cNvGraphicFramePr>
          <p:nvPr/>
        </p:nvGraphicFramePr>
        <p:xfrm>
          <a:off x="964809" y="2872740"/>
          <a:ext cx="714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952">
                  <a:extLst>
                    <a:ext uri="{9D8B030D-6E8A-4147-A177-3AD203B41FA5}">
                      <a16:colId xmlns:a16="http://schemas.microsoft.com/office/drawing/2014/main" val="2368644884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522730824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21384760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291808381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828738888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61730848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174292349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2737901596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2183778843"/>
                    </a:ext>
                  </a:extLst>
                </a:gridCol>
                <a:gridCol w="714952">
                  <a:extLst>
                    <a:ext uri="{9D8B030D-6E8A-4147-A177-3AD203B41FA5}">
                      <a16:colId xmlns:a16="http://schemas.microsoft.com/office/drawing/2014/main" val="420768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72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19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posisi</a:t>
                      </a:r>
                      <a:endParaRPr lang="en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57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3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545-9C9D-4EC7-9A68-1FBD3B7B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613C-79E5-46C9-B990-D212655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Misalkan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delapan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terurut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US" b="1" dirty="0" err="1"/>
              <a:t>Misalkan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yang </a:t>
            </a:r>
            <a:r>
              <a:rPr lang="en-US" b="1" dirty="0" err="1"/>
              <a:t>dicari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x = 16. 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EF83A-A113-4980-941F-6B20F544CC25}"/>
              </a:ext>
            </a:extLst>
          </p:cNvPr>
          <p:cNvGraphicFramePr>
            <a:graphicFrameLocks noGrp="1"/>
          </p:cNvGraphicFramePr>
          <p:nvPr/>
        </p:nvGraphicFramePr>
        <p:xfrm>
          <a:off x="2297723" y="3097228"/>
          <a:ext cx="7352712" cy="66354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00576">
                  <a:extLst>
                    <a:ext uri="{9D8B030D-6E8A-4147-A177-3AD203B41FA5}">
                      <a16:colId xmlns:a16="http://schemas.microsoft.com/office/drawing/2014/main" val="4288998446"/>
                    </a:ext>
                  </a:extLst>
                </a:gridCol>
                <a:gridCol w="613336">
                  <a:extLst>
                    <a:ext uri="{9D8B030D-6E8A-4147-A177-3AD203B41FA5}">
                      <a16:colId xmlns:a16="http://schemas.microsoft.com/office/drawing/2014/main" val="702433642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1378364189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529604190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2152056082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1956320240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3238086726"/>
                    </a:ext>
                  </a:extLst>
                </a:gridCol>
                <a:gridCol w="822042">
                  <a:extLst>
                    <a:ext uri="{9D8B030D-6E8A-4147-A177-3AD203B41FA5}">
                      <a16:colId xmlns:a16="http://schemas.microsoft.com/office/drawing/2014/main" val="2567541195"/>
                    </a:ext>
                  </a:extLst>
                </a:gridCol>
                <a:gridCol w="806548">
                  <a:extLst>
                    <a:ext uri="{9D8B030D-6E8A-4147-A177-3AD203B41FA5}">
                      <a16:colId xmlns:a16="http://schemas.microsoft.com/office/drawing/2014/main" val="1863740460"/>
                    </a:ext>
                  </a:extLst>
                </a:gridCol>
              </a:tblGrid>
              <a:tr h="331772"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arr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060185"/>
                  </a:ext>
                </a:extLst>
              </a:tr>
              <a:tr h="331772"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index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67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5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55A-D791-4B86-B158-C23A4182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D4-2420-473F-A2B3-00A2FD35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i = 0  dan j = 8  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b="1" dirty="0"/>
              <a:t>m = (0+ 7) div 2 = 3   </a:t>
            </a:r>
            <a:r>
              <a:rPr lang="en-US" dirty="0"/>
              <a:t>(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)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C5B2FB-856A-4351-ABF8-3DA202166A0E}"/>
              </a:ext>
            </a:extLst>
          </p:cNvPr>
          <p:cNvGraphicFramePr>
            <a:graphicFrameLocks noGrp="1"/>
          </p:cNvGraphicFramePr>
          <p:nvPr/>
        </p:nvGraphicFramePr>
        <p:xfrm>
          <a:off x="2128911" y="3646405"/>
          <a:ext cx="6682153" cy="9818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72197">
                  <a:extLst>
                    <a:ext uri="{9D8B030D-6E8A-4147-A177-3AD203B41FA5}">
                      <a16:colId xmlns:a16="http://schemas.microsoft.com/office/drawing/2014/main" val="221463943"/>
                    </a:ext>
                  </a:extLst>
                </a:gridCol>
                <a:gridCol w="594527">
                  <a:extLst>
                    <a:ext uri="{9D8B030D-6E8A-4147-A177-3AD203B41FA5}">
                      <a16:colId xmlns:a16="http://schemas.microsoft.com/office/drawing/2014/main" val="3298986604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3370005956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2671251261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641404356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1261120152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3680485945"/>
                    </a:ext>
                  </a:extLst>
                </a:gridCol>
                <a:gridCol w="747073">
                  <a:extLst>
                    <a:ext uri="{9D8B030D-6E8A-4147-A177-3AD203B41FA5}">
                      <a16:colId xmlns:a16="http://schemas.microsoft.com/office/drawing/2014/main" val="43622331"/>
                    </a:ext>
                  </a:extLst>
                </a:gridCol>
                <a:gridCol w="732991">
                  <a:extLst>
                    <a:ext uri="{9D8B030D-6E8A-4147-A177-3AD203B41FA5}">
                      <a16:colId xmlns:a16="http://schemas.microsoft.com/office/drawing/2014/main" val="9501765"/>
                    </a:ext>
                  </a:extLst>
                </a:gridCol>
              </a:tblGrid>
              <a:tr h="32728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arr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81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8098"/>
                  </a:ext>
                </a:extLst>
              </a:tr>
              <a:tr h="32728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index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010405"/>
                  </a:ext>
                </a:extLst>
              </a:tr>
              <a:tr h="32728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kiri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 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kanan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2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7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CAEF-E1B1-4344-9AA2-416DC4E0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0D2C-09AC-473F-9BD1-3EB6CB4E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Langkah</a:t>
            </a:r>
            <a:r>
              <a:rPr lang="en-US" dirty="0"/>
              <a:t> 2:</a:t>
            </a:r>
          </a:p>
          <a:p>
            <a:r>
              <a:rPr lang="en-US" dirty="0" err="1"/>
              <a:t>Pembandingan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[3] = 16 </a:t>
            </a:r>
            <a:r>
              <a:rPr lang="en-US" dirty="0" err="1"/>
              <a:t>Tidak</a:t>
            </a:r>
            <a:r>
              <a:rPr lang="en-US" dirty="0"/>
              <a:t>!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diputuskan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ID" dirty="0"/>
          </a:p>
          <a:p>
            <a:r>
              <a:rPr lang="en-US" dirty="0" err="1"/>
              <a:t>Pembandingan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[3] &gt; 16? </a:t>
            </a:r>
            <a:r>
              <a:rPr lang="en-US" dirty="0">
                <a:sym typeface="Wingdings" panose="05000000000000000000" pitchFamily="2" charset="2"/>
              </a:rPr>
              <a:t>18&gt;16? </a:t>
            </a:r>
            <a:r>
              <a:rPr lang="en-US" dirty="0" err="1"/>
              <a:t>Ya</a:t>
            </a:r>
            <a:r>
              <a:rPr lang="en-US" dirty="0"/>
              <a:t>!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pada array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latin typeface="Comic Sans MS" panose="030F0702030302020204" pitchFamily="66" charset="0"/>
              </a:rPr>
              <a:t>i</a:t>
            </a:r>
            <a:r>
              <a:rPr lang="en-US" b="1" dirty="0">
                <a:latin typeface="Comic Sans MS" panose="030F0702030302020204" pitchFamily="66" charset="0"/>
              </a:rPr>
              <a:t> = k + 1 = 4</a:t>
            </a:r>
            <a:r>
              <a:rPr lang="en-US" dirty="0">
                <a:latin typeface="Comic Sans MS" panose="030F0702030302020204" pitchFamily="66" charset="0"/>
              </a:rPr>
              <a:t> dan </a:t>
            </a:r>
            <a:r>
              <a:rPr lang="en-US" b="1" dirty="0">
                <a:latin typeface="Comic Sans MS" panose="030F0702030302020204" pitchFamily="66" charset="0"/>
              </a:rPr>
              <a:t>j = 7 (</a:t>
            </a:r>
            <a:r>
              <a:rPr lang="en-US" b="1" dirty="0" err="1">
                <a:latin typeface="Comic Sans MS" panose="030F0702030302020204" pitchFamily="66" charset="0"/>
              </a:rPr>
              <a:t>tetap</a:t>
            </a:r>
            <a:r>
              <a:rPr lang="en-US" b="1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endParaRPr lang="en-US" dirty="0"/>
          </a:p>
          <a:p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FC09B8-570D-45DD-AD05-56EC48FF3B87}"/>
              </a:ext>
            </a:extLst>
          </p:cNvPr>
          <p:cNvGraphicFramePr>
            <a:graphicFrameLocks noGrp="1"/>
          </p:cNvGraphicFramePr>
          <p:nvPr/>
        </p:nvGraphicFramePr>
        <p:xfrm>
          <a:off x="4512383" y="4939753"/>
          <a:ext cx="2548255" cy="86074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590543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5411466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78052097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6683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23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35025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kanan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4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6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EB18-17CB-4D46-9332-ACC2B444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76B7-87AD-4905-BF69-EA8F09F5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ID" dirty="0"/>
          </a:p>
          <a:p>
            <a:r>
              <a:rPr lang="en-US" dirty="0"/>
              <a:t>i = 4  dan j = 7  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b="1" dirty="0"/>
              <a:t>k = (4 + 7) div 2 = 5</a:t>
            </a:r>
            <a:r>
              <a:rPr lang="en-US" dirty="0"/>
              <a:t>  (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)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A0B3D3-6E71-4E22-B9CB-53DF5951A27A}"/>
              </a:ext>
            </a:extLst>
          </p:cNvPr>
          <p:cNvGraphicFramePr>
            <a:graphicFrameLocks noGrp="1"/>
          </p:cNvGraphicFramePr>
          <p:nvPr/>
        </p:nvGraphicFramePr>
        <p:xfrm>
          <a:off x="4478216" y="4220240"/>
          <a:ext cx="3004452" cy="86080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54669">
                  <a:extLst>
                    <a:ext uri="{9D8B030D-6E8A-4147-A177-3AD203B41FA5}">
                      <a16:colId xmlns:a16="http://schemas.microsoft.com/office/drawing/2014/main" val="657131481"/>
                    </a:ext>
                  </a:extLst>
                </a:gridCol>
                <a:gridCol w="754669">
                  <a:extLst>
                    <a:ext uri="{9D8B030D-6E8A-4147-A177-3AD203B41FA5}">
                      <a16:colId xmlns:a16="http://schemas.microsoft.com/office/drawing/2014/main" val="2928580624"/>
                    </a:ext>
                  </a:extLst>
                </a:gridCol>
                <a:gridCol w="754669">
                  <a:extLst>
                    <a:ext uri="{9D8B030D-6E8A-4147-A177-3AD203B41FA5}">
                      <a16:colId xmlns:a16="http://schemas.microsoft.com/office/drawing/2014/main" val="2437785849"/>
                    </a:ext>
                  </a:extLst>
                </a:gridCol>
                <a:gridCol w="740445">
                  <a:extLst>
                    <a:ext uri="{9D8B030D-6E8A-4147-A177-3AD203B41FA5}">
                      <a16:colId xmlns:a16="http://schemas.microsoft.com/office/drawing/2014/main" val="31934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066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98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kiri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kanan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683E-4472-5D4B-82A3-A08B8092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8600-0446-0B43-AAC3-3531BB38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Sequential</a:t>
            </a:r>
            <a:r>
              <a:rPr lang="id-ID" dirty="0"/>
              <a:t> </a:t>
            </a:r>
            <a:r>
              <a:rPr lang="id-ID" dirty="0" err="1"/>
              <a:t>Search</a:t>
            </a:r>
            <a:endParaRPr lang="id-ID" dirty="0"/>
          </a:p>
          <a:p>
            <a:r>
              <a:rPr lang="id-ID" dirty="0" err="1"/>
              <a:t>Binary</a:t>
            </a:r>
            <a:r>
              <a:rPr lang="id-ID" dirty="0"/>
              <a:t> </a:t>
            </a:r>
            <a:r>
              <a:rPr lang="id-ID" dirty="0" err="1"/>
              <a:t>Search</a:t>
            </a:r>
            <a:endParaRPr lang="id-ID" dirty="0"/>
          </a:p>
          <a:p>
            <a:r>
              <a:rPr lang="id-ID" dirty="0"/>
              <a:t>Pengayaan: </a:t>
            </a:r>
            <a:r>
              <a:rPr lang="id-ID" dirty="0" err="1"/>
              <a:t>Merge</a:t>
            </a:r>
            <a:r>
              <a:rPr lang="id-ID" dirty="0"/>
              <a:t> </a:t>
            </a:r>
            <a:r>
              <a:rPr lang="id-ID" dirty="0" err="1"/>
              <a:t>Sort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3887-A037-B746-99C8-DBF7367B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12A-2E47-47C8-8D70-753D0335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A3A-5507-4F4E-9844-D35898CD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ID" dirty="0"/>
          </a:p>
          <a:p>
            <a:r>
              <a:rPr lang="en-US" dirty="0" err="1"/>
              <a:t>Pembandingan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[5] = 16 </a:t>
            </a:r>
            <a:r>
              <a:rPr lang="en-US" dirty="0">
                <a:sym typeface="Wingdings" panose="05000000000000000000" pitchFamily="2" charset="2"/>
              </a:rPr>
              <a:t>13=16</a:t>
            </a:r>
            <a:r>
              <a:rPr lang="en-US" dirty="0"/>
              <a:t>? </a:t>
            </a:r>
            <a:r>
              <a:rPr lang="en-US" dirty="0" err="1"/>
              <a:t>Tidak</a:t>
            </a:r>
            <a:r>
              <a:rPr lang="en-US" dirty="0"/>
              <a:t>!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diputuskan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ID" dirty="0"/>
          </a:p>
          <a:p>
            <a:r>
              <a:rPr lang="en-US" dirty="0" err="1"/>
              <a:t>Pembandingan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[5] &gt; 16? </a:t>
            </a:r>
            <a:r>
              <a:rPr lang="en-US" dirty="0">
                <a:sym typeface="Wingdings" panose="05000000000000000000" pitchFamily="2" charset="2"/>
              </a:rPr>
              <a:t>13&gt;16</a:t>
            </a:r>
            <a:r>
              <a:rPr lang="en-US" dirty="0"/>
              <a:t>? </a:t>
            </a:r>
            <a:r>
              <a:rPr lang="en-US" dirty="0" err="1"/>
              <a:t>Tidak</a:t>
            </a:r>
            <a:r>
              <a:rPr lang="en-US" dirty="0"/>
              <a:t>!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pada array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 = 4 (</a:t>
            </a:r>
            <a:r>
              <a:rPr lang="en-US" dirty="0" err="1"/>
              <a:t>tetap</a:t>
            </a:r>
            <a:r>
              <a:rPr lang="en-US" dirty="0"/>
              <a:t>) dan j = k - 1 = 4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5947-4ADE-4FAF-A1E7-7915F25C3674}"/>
              </a:ext>
            </a:extLst>
          </p:cNvPr>
          <p:cNvGraphicFramePr>
            <a:graphicFrameLocks noGrp="1"/>
          </p:cNvGraphicFramePr>
          <p:nvPr/>
        </p:nvGraphicFramePr>
        <p:xfrm>
          <a:off x="5325794" y="4985130"/>
          <a:ext cx="640080" cy="65595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145953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155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76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5011-DD47-4DBD-889D-24F1B68E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2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1268-AD05-4DC5-9339-5DA15D93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ID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4  dan j = 4  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b="1" dirty="0"/>
              <a:t>k = (4 + 4) div 2 = 4 (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abu</a:t>
            </a:r>
            <a:r>
              <a:rPr lang="en-US" dirty="0"/>
              <a:t>)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ID" dirty="0"/>
          </a:p>
          <a:p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 = 16? </a:t>
            </a:r>
            <a:r>
              <a:rPr lang="en-US" dirty="0" err="1"/>
              <a:t>Ya</a:t>
            </a:r>
            <a:r>
              <a:rPr lang="en-US" dirty="0"/>
              <a:t>! (x </a:t>
            </a:r>
            <a:r>
              <a:rPr lang="en-US" dirty="0" err="1"/>
              <a:t>ditemukan</a:t>
            </a:r>
            <a:r>
              <a:rPr lang="en-US" dirty="0"/>
              <a:t>,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)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1FCB8-B11B-467D-BC82-E6335F90A2FA}"/>
              </a:ext>
            </a:extLst>
          </p:cNvPr>
          <p:cNvGraphicFramePr>
            <a:graphicFrameLocks noGrp="1"/>
          </p:cNvGraphicFramePr>
          <p:nvPr/>
        </p:nvGraphicFramePr>
        <p:xfrm>
          <a:off x="4805289" y="3429000"/>
          <a:ext cx="640080" cy="6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3617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9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45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6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6248-51B2-4AE4-87A0-3943B7CF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Best &amp; </a:t>
            </a:r>
            <a:r>
              <a:rPr lang="id-ID" dirty="0" err="1"/>
              <a:t>Worst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en-US" dirty="0"/>
              <a:t> </a:t>
            </a:r>
            <a:r>
              <a:rPr lang="en-US" b="1" dirty="0"/>
              <a:t>Binary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6E85-D892-4D2B-B99A-E9352138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u="sng" dirty="0"/>
              <a:t>Best case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</a:t>
            </a:r>
            <a:r>
              <a:rPr lang="id-ID" dirty="0"/>
              <a:t>i posisi tengah.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u="sng" dirty="0"/>
              <a:t>Worst case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t</a:t>
            </a:r>
            <a:r>
              <a:rPr lang="id-ID" dirty="0"/>
              <a:t>idak ditemukan.</a:t>
            </a:r>
          </a:p>
          <a:p>
            <a:pPr>
              <a:lnSpc>
                <a:spcPct val="80000"/>
              </a:lnSpc>
            </a:pPr>
            <a:r>
              <a:rPr lang="id-ID" dirty="0"/>
              <a:t>Contoh 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dirty="0">
                <a:latin typeface="Comic Sans MS" panose="030F0702030302020204" pitchFamily="66" charset="0"/>
              </a:rPr>
              <a:t>	</a:t>
            </a:r>
            <a:r>
              <a:rPr lang="id-ID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DATA = 5 6 9 2 8 1 7 4 3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sz="2400" b="1" dirty="0">
                <a:latin typeface="Comic Sans MS" panose="030F0702030302020204" pitchFamily="66" charset="0"/>
              </a:rPr>
              <a:t>	bestcase ketika x = </a:t>
            </a:r>
            <a:r>
              <a:rPr lang="en-US" sz="2400" b="1" dirty="0">
                <a:latin typeface="Comic Sans MS" panose="030F0702030302020204" pitchFamily="66" charset="0"/>
              </a:rPr>
              <a:t>5</a:t>
            </a:r>
            <a:r>
              <a:rPr lang="id-ID" sz="2400" b="1" dirty="0">
                <a:latin typeface="Comic Sans MS" panose="030F0702030302020204" pitchFamily="66" charset="0"/>
              </a:rPr>
              <a:t> (T(n)=1)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sz="2400" b="1" dirty="0">
                <a:latin typeface="Comic Sans MS" panose="030F0702030302020204" pitchFamily="66" charset="0"/>
              </a:rPr>
              <a:t>	worstcase ketika x = 25 (T(n) = 5 atau n/2)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d-ID" sz="2400" b="1" dirty="0">
                <a:latin typeface="Comic Sans MS" panose="030F0702030302020204" pitchFamily="66" charset="0"/>
              </a:rPr>
              <a:t>	*x = key/data yang dicari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995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922-7FCF-4B86-8376-173B98D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Pengayaan</a:t>
            </a:r>
            <a:r>
              <a:rPr lang="en-US" dirty="0"/>
              <a:t> Divide n Conquer </a:t>
            </a:r>
            <a:br>
              <a:rPr lang="en-US" dirty="0"/>
            </a:br>
            <a:r>
              <a:rPr lang="en-US" dirty="0"/>
              <a:t>(Merge Sort)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5D21-03A1-4F04-BFF1-CBCB77B3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Divide and Conquer. </a:t>
            </a:r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tahapan</a:t>
            </a:r>
            <a:r>
              <a:rPr lang="en-ID" dirty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dirty="0"/>
              <a:t>Divide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dirty="0"/>
              <a:t>Conquer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paling </a:t>
            </a:r>
            <a:r>
              <a:rPr lang="en-ID" dirty="0" err="1"/>
              <a:t>kecil</a:t>
            </a:r>
            <a:r>
              <a:rPr lang="en-ID" dirty="0"/>
              <a:t>.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dirty="0"/>
              <a:t>Dan </a:t>
            </a:r>
            <a:r>
              <a:rPr lang="en-ID" dirty="0" err="1"/>
              <a:t>tahapan</a:t>
            </a:r>
            <a:r>
              <a:rPr lang="en-ID" dirty="0"/>
              <a:t> yang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Combine, </a:t>
            </a:r>
            <a:r>
              <a:rPr lang="en-ID" dirty="0" err="1"/>
              <a:t>mengkombinasikan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paling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91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1BFC-D876-423F-B177-4A885B66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/>
              <a:t>Ilustrasi Merge Sort (Ascending) – 1</a:t>
            </a:r>
            <a:br>
              <a:rPr lang="it-IT" dirty="0"/>
            </a:b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3575F-6B5F-459F-8704-6529DA3FC1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0915" y="1219200"/>
            <a:ext cx="6270171" cy="493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88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D01D-632E-4C90-ACAD-6EAD7751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0660-4095-4729-AD40-EEC86C92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Buatlah </a:t>
            </a:r>
            <a:r>
              <a:rPr lang="en-US" dirty="0"/>
              <a:t>flowchart</a:t>
            </a:r>
            <a:r>
              <a:rPr lang="id-ID" dirty="0"/>
              <a:t> dari algoritma binary search!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Buatlah </a:t>
            </a:r>
            <a:r>
              <a:rPr lang="en-US" dirty="0"/>
              <a:t>flowchart</a:t>
            </a:r>
            <a:r>
              <a:rPr lang="id-ID" dirty="0"/>
              <a:t> dari algoritma </a:t>
            </a:r>
            <a:r>
              <a:rPr lang="en-US" dirty="0"/>
              <a:t>sequential</a:t>
            </a:r>
            <a:r>
              <a:rPr lang="id-ID" dirty="0"/>
              <a:t> search!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Anda masing-masing!</a:t>
            </a:r>
          </a:p>
          <a:p>
            <a:pPr marL="457200" lvl="1" indent="0">
              <a:buNone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sequential search!</a:t>
            </a:r>
          </a:p>
          <a:p>
            <a:pPr lvl="1"/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binary </a:t>
            </a:r>
            <a:r>
              <a:rPr lang="en-US" dirty="0" err="1"/>
              <a:t>seach</a:t>
            </a:r>
            <a:r>
              <a:rPr lang="en-US" dirty="0"/>
              <a:t> (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array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sorting)!</a:t>
            </a:r>
            <a:endParaRPr lang="id-ID" dirty="0"/>
          </a:p>
          <a:p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630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2250" y="946150"/>
            <a:ext cx="9207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1AF1-50DD-4432-BA1F-9431A7E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7C12-A01C-449D-8F36-05971B52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Pada </a:t>
            </a:r>
            <a:r>
              <a:rPr lang="en-US" sz="2400" dirty="0" err="1"/>
              <a:t>suatu</a:t>
            </a:r>
            <a:r>
              <a:rPr lang="en-US" sz="2400" dirty="0"/>
              <a:t> data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(</a:t>
            </a:r>
            <a:r>
              <a:rPr lang="en-US" sz="2400" i="1" dirty="0"/>
              <a:t>information</a:t>
            </a:r>
            <a:r>
              <a:rPr lang="id-ID" sz="2400" i="1" dirty="0"/>
              <a:t> </a:t>
            </a:r>
            <a:r>
              <a:rPr lang="en-US" sz="2400" i="1" dirty="0"/>
              <a:t>retrieval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searching</a:t>
            </a:r>
            <a:r>
              <a:rPr lang="en-US" sz="2400" dirty="0"/>
              <a:t>.</a:t>
            </a:r>
            <a:endParaRPr lang="id-ID" sz="2400" dirty="0"/>
          </a:p>
          <a:p>
            <a:r>
              <a:rPr lang="en-US" sz="2400" dirty="0"/>
              <a:t>Searching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id-ID" sz="2400" b="1" dirty="0">
                <a:solidFill>
                  <a:srgbClr val="FF0000"/>
                </a:solidFill>
              </a:rPr>
              <a:t>proses </a:t>
            </a:r>
            <a:r>
              <a:rPr lang="en-US" sz="2400" b="1" dirty="0" err="1">
                <a:solidFill>
                  <a:srgbClr val="FF0000"/>
                </a:solidFill>
              </a:rPr>
              <a:t>pencarian</a:t>
            </a:r>
            <a:r>
              <a:rPr lang="en-US" sz="2400" b="1" dirty="0">
                <a:solidFill>
                  <a:srgbClr val="FF0000"/>
                </a:solidFill>
              </a:rPr>
              <a:t> data </a:t>
            </a:r>
            <a:r>
              <a:rPr lang="id-ID" sz="2400" dirty="0"/>
              <a:t>yang ada pada suatu deret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menelusuri</a:t>
            </a:r>
            <a:r>
              <a:rPr lang="en-US" sz="2400" dirty="0"/>
              <a:t> data-data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  <a:endParaRPr lang="id-ID" sz="2400" dirty="0"/>
          </a:p>
          <a:p>
            <a:r>
              <a:rPr lang="id-ID" sz="2400" dirty="0"/>
              <a:t>Tahapan paling penting pada searching: memeriksa jika data yang dicari sama dengan data yang ada pada deret data. </a:t>
            </a:r>
            <a:endParaRPr lang="en-US" sz="2400" dirty="0"/>
          </a:p>
          <a:p>
            <a:r>
              <a:rPr lang="id-ID" sz="2400" dirty="0"/>
              <a:t>Algoritma pencarian merupakan algoritma yang menerima suatu kata</a:t>
            </a:r>
            <a:r>
              <a:rPr lang="en-US" sz="2400" dirty="0"/>
              <a:t> </a:t>
            </a:r>
            <a:r>
              <a:rPr lang="id-ID" sz="2400" dirty="0"/>
              <a:t>kunci sebagai kriteria pencarian, dan dengan langkah-langkah tertentu</a:t>
            </a:r>
            <a:r>
              <a:rPr lang="en-US" sz="2400" dirty="0"/>
              <a:t> </a:t>
            </a:r>
            <a:r>
              <a:rPr lang="id-ID" sz="2400" dirty="0"/>
              <a:t>akan mencari data yang sesuai dengan kata kunci tersebut.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81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04C0-CC09-4120-B3E0-F86C74E1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848C-80EF-405B-9B66-85437753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Hasil atau keluaran dari proses pencarian dapat berupa:</a:t>
            </a:r>
          </a:p>
          <a:p>
            <a:r>
              <a:rPr lang="id-ID" dirty="0"/>
              <a:t>Pesan</a:t>
            </a:r>
          </a:p>
          <a:p>
            <a:pPr lvl="1"/>
            <a:r>
              <a:rPr lang="id-ID" dirty="0"/>
              <a:t>Ditemukan / Ada</a:t>
            </a:r>
          </a:p>
          <a:p>
            <a:pPr lvl="1"/>
            <a:r>
              <a:rPr lang="id-ID" dirty="0"/>
              <a:t>Tidak ditemukan / Tidak ada</a:t>
            </a:r>
          </a:p>
          <a:p>
            <a:r>
              <a:rPr lang="id-ID" dirty="0"/>
              <a:t>Index array</a:t>
            </a:r>
          </a:p>
          <a:p>
            <a:pPr lvl="1"/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index = 13</a:t>
            </a:r>
          </a:p>
          <a:p>
            <a:pPr lvl="1"/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 = 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 </a:t>
            </a:r>
            <a:r>
              <a:rPr lang="en-US" dirty="0"/>
              <a:t>(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)</a:t>
            </a:r>
            <a:endParaRPr lang="id-ID" dirty="0"/>
          </a:p>
          <a:p>
            <a:r>
              <a:rPr lang="id-ID" dirty="0"/>
              <a:t>Nilai Boolean</a:t>
            </a:r>
          </a:p>
          <a:p>
            <a:pPr lvl="1"/>
            <a:r>
              <a:rPr lang="id-ID" dirty="0"/>
              <a:t>TRUE</a:t>
            </a:r>
          </a:p>
          <a:p>
            <a:pPr lvl="1"/>
            <a:r>
              <a:rPr lang="id-ID" dirty="0"/>
              <a:t>FALSE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021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FB4-41C7-4B18-B19D-562161D5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34F-8CF7-49FF-8ACF-114125BB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dirty="0"/>
              <a:t>Macam algoritma pencarian :</a:t>
            </a:r>
          </a:p>
          <a:p>
            <a:pPr lvl="1"/>
            <a:r>
              <a:rPr lang="id-ID" sz="2800" dirty="0"/>
              <a:t>Sequantial Search</a:t>
            </a:r>
          </a:p>
          <a:p>
            <a:pPr lvl="1"/>
            <a:r>
              <a:rPr lang="id-ID" sz="2800" dirty="0"/>
              <a:t>Binary Search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54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C22C-D2D8-441D-B90A-0C2D604E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Sequential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713C-0611-4482-A4D7-7747F44B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Sequential Search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Linear Search</a:t>
            </a:r>
            <a:r>
              <a:rPr lang="id-ID" dirty="0"/>
              <a:t> adalah teknik pencarian data dimana data dicari secara </a:t>
            </a:r>
            <a:r>
              <a:rPr lang="id-ID" b="1" dirty="0">
                <a:solidFill>
                  <a:srgbClr val="FF0000"/>
                </a:solidFill>
              </a:rPr>
              <a:t>urut dari depan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id-ID" b="1" dirty="0">
                <a:solidFill>
                  <a:srgbClr val="FF0000"/>
                </a:solidFill>
              </a:rPr>
              <a:t>ke belakang</a:t>
            </a:r>
            <a:r>
              <a:rPr lang="id-ID" dirty="0"/>
              <a:t> atau dari awal sampai akhir</a:t>
            </a:r>
          </a:p>
          <a:p>
            <a:r>
              <a:rPr lang="id-ID" dirty="0"/>
              <a:t>Proses pencarian dilakukan dengan </a:t>
            </a:r>
            <a:r>
              <a:rPr lang="id-ID" b="1" dirty="0"/>
              <a:t>membandingkan</a:t>
            </a:r>
            <a:r>
              <a:rPr lang="id-ID" dirty="0"/>
              <a:t> elemen array </a:t>
            </a:r>
            <a:r>
              <a:rPr lang="id-ID" b="1" dirty="0"/>
              <a:t>satu per satu </a:t>
            </a:r>
            <a:r>
              <a:rPr lang="id-ID" dirty="0"/>
              <a:t>secara beruntun mulai dari elemen pertama sampai elemen yang dicari sudah ditemukan atau sampai semua elemen sudah diperiksa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949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2B9A-058F-479A-AE37-C89A39DD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Algoritma Sequential 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AFF5-8F21-4980-92DB-74BCA89C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Secara umum, algoritma Sequential Search dijabarkan sebagai berikut: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id-ID" dirty="0"/>
              <a:t>Input </a:t>
            </a:r>
            <a:r>
              <a:rPr lang="id-ID" b="1" dirty="0"/>
              <a:t>x</a:t>
            </a:r>
            <a:r>
              <a:rPr lang="id-ID" dirty="0"/>
              <a:t> (data yang dicari)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id-ID" dirty="0"/>
              <a:t>Bandingkan x dengan data </a:t>
            </a:r>
            <a:r>
              <a:rPr lang="id-ID" b="1" dirty="0"/>
              <a:t>ke-i sampai n</a:t>
            </a:r>
            <a:r>
              <a:rPr lang="id-ID" dirty="0"/>
              <a:t> (n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/>
              <a:t>jumlah elemen array)</a:t>
            </a:r>
            <a:endParaRPr lang="id-ID" b="1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id-ID" dirty="0"/>
              <a:t>Jika ada data yang sama dengan x maka cetak pesan “ditemukan”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id-ID" dirty="0"/>
              <a:t>Jika tidak ada data yang sama dengan x cetak pesan “tidak ditemukan”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95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04C-0ED0-4B23-BBF5-016A66D7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Ilustrasi </a:t>
            </a:r>
            <a:r>
              <a:rPr lang="id-ID" b="1" dirty="0" err="1"/>
              <a:t>Sequential</a:t>
            </a:r>
            <a:r>
              <a:rPr lang="id-ID" b="1" dirty="0"/>
              <a:t> </a:t>
            </a:r>
            <a:r>
              <a:rPr lang="id-ID" b="1" dirty="0" err="1"/>
              <a:t>Search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18EA-0C08-46B8-B05D-500305E2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array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Kemudian</a:t>
            </a:r>
            <a:r>
              <a:rPr lang="en-US" sz="2800" dirty="0"/>
              <a:t> program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meminta</a:t>
            </a:r>
            <a:r>
              <a:rPr lang="en-US" sz="2800" dirty="0"/>
              <a:t> data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dicari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b="1" dirty="0"/>
              <a:t>6</a:t>
            </a:r>
            <a:r>
              <a:rPr lang="id-ID" sz="2800" b="1" dirty="0"/>
              <a:t> (x = 6)</a:t>
            </a:r>
            <a:r>
              <a:rPr lang="en-US" sz="2800" dirty="0"/>
              <a:t>.</a:t>
            </a:r>
            <a:endParaRPr lang="id-ID" sz="2800" dirty="0"/>
          </a:p>
          <a:p>
            <a:pPr>
              <a:lnSpc>
                <a:spcPct val="80000"/>
              </a:lnSpc>
            </a:pPr>
            <a:r>
              <a:rPr lang="id-ID" sz="2800" dirty="0"/>
              <a:t>Iterasi :</a:t>
            </a:r>
          </a:p>
          <a:p>
            <a:pPr lvl="1">
              <a:lnSpc>
                <a:spcPct val="80000"/>
              </a:lnSpc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6 = 8 (tidak!)</a:t>
            </a:r>
          </a:p>
          <a:p>
            <a:pPr lvl="1">
              <a:lnSpc>
                <a:spcPct val="80000"/>
              </a:lnSpc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6 = 10 (tidak!)</a:t>
            </a:r>
          </a:p>
          <a:p>
            <a:pPr lvl="1">
              <a:lnSpc>
                <a:spcPct val="80000"/>
              </a:lnSpc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6 = 6 (Ya!) =&gt; output : “Ada” pada index ke-2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Jika sampai data terakhir tidak ditemukan data yang sama maka output : “ data yang dicari tidak ada”.</a:t>
            </a:r>
            <a:endParaRPr lang="en-US" sz="2800" dirty="0"/>
          </a:p>
          <a:p>
            <a:endParaRPr lang="en-ID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3C5729-2479-482F-A719-8C6B1A4264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0742" y="2364568"/>
            <a:ext cx="7559675" cy="1511300"/>
            <a:chOff x="1134" y="12546"/>
            <a:chExt cx="10260" cy="162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094AE2A9-8569-4EF7-8F22-D8E3B81DDB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4" y="12546"/>
              <a:ext cx="10260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DD33425-7C52-4EFA-97D7-38EB724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3086"/>
              <a:ext cx="70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8         10        6        -2        11         7         1          100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DA041C0-58ED-4F33-991E-30B23DB3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13086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D22F969-985C-4E8C-90DD-8D1C23CAA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09AFAD5D-3140-4E79-B923-D82074587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BDD5E06-F200-4873-BB99-E7CEE3FC8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922EA71-376B-4231-ACA4-AA4D17EE9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9FAD3E2-2686-4710-BB02-ACF3FE581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E752E95-A27F-4C02-A2F5-2A4D501E1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C0B2A9B-A69F-49E1-B498-DBB974BD9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2546"/>
              <a:ext cx="68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</a:rPr>
                <a:t>0                1              2                3              4                 5               6             7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9EF71BFD-B352-4803-BB83-7481C654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12666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indeks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C24F0DE7-0CE0-4345-AC03-1859FE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13162"/>
              <a:ext cx="1260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value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9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5AF7-E59E-44D9-A3DA-7911BD39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07AE-68AF-4592-85BE-529729DD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Kumpulan data tidak harus dalam keadaan terurut</a:t>
            </a:r>
          </a:p>
          <a:p>
            <a:r>
              <a:rPr lang="id-ID" dirty="0"/>
              <a:t>Jika data yang dicari terletak di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id-ID" dirty="0"/>
              <a:t>depan, maka data akan ditemukan dengan cepat</a:t>
            </a:r>
          </a:p>
          <a:p>
            <a:r>
              <a:rPr lang="id-ID" dirty="0"/>
              <a:t>Penyisipan dan penghapusan elemen pada kumpulan data tidak mempengaruhi proses pencarian karena data tidak perlu diurutkan.</a:t>
            </a:r>
            <a:br>
              <a:rPr lang="id-ID" dirty="0"/>
            </a:br>
            <a:r>
              <a:rPr lang="id-ID" dirty="0"/>
              <a:t>Pada algoritma pencarian lainnya, data harus disusun kembali setelah adanya penyisipan atau penghapusan elemen</a:t>
            </a:r>
          </a:p>
          <a:p>
            <a:r>
              <a:rPr lang="id-ID" dirty="0"/>
              <a:t>Merupakan algoritma pencarian yang sangat sederhana, hemat sumber daya dan memori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436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1426</Words>
  <Application>Microsoft Macintosh PowerPoint</Application>
  <PresentationFormat>Widescreen</PresentationFormat>
  <Paragraphs>271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Wingdings</vt:lpstr>
      <vt:lpstr>Office Theme</vt:lpstr>
      <vt:lpstr>Searching</vt:lpstr>
      <vt:lpstr>Outlines</vt:lpstr>
      <vt:lpstr>Searching</vt:lpstr>
      <vt:lpstr>Searching</vt:lpstr>
      <vt:lpstr>Searching</vt:lpstr>
      <vt:lpstr>Sequential Search</vt:lpstr>
      <vt:lpstr>Algoritma Sequential Search</vt:lpstr>
      <vt:lpstr>Ilustrasi Sequential Search</vt:lpstr>
      <vt:lpstr>Kelebihan</vt:lpstr>
      <vt:lpstr>Kekurangan Sequential Search</vt:lpstr>
      <vt:lpstr>Best &amp; Worst Case Sequential Search</vt:lpstr>
      <vt:lpstr>Binary Search</vt:lpstr>
      <vt:lpstr>Algoritma Binary Search</vt:lpstr>
      <vt:lpstr>Ilustrasi  1 Binary Search</vt:lpstr>
      <vt:lpstr>Ilustrasi  1 Binary Search</vt:lpstr>
      <vt:lpstr>Ilustrasi 2 Binary Search</vt:lpstr>
      <vt:lpstr>Ilustrasi 2 Binary Search</vt:lpstr>
      <vt:lpstr>Ilustrasi 2 Binary Search</vt:lpstr>
      <vt:lpstr>Ilustrasi 2 Binary Search</vt:lpstr>
      <vt:lpstr>Ilustrasi 2 Binary Search</vt:lpstr>
      <vt:lpstr>Ilustrasi 2 Binary Search</vt:lpstr>
      <vt:lpstr>Best &amp; Worst Case Binary Search</vt:lpstr>
      <vt:lpstr>Pengayaan Divide n Conquer  (Merge Sort)</vt:lpstr>
      <vt:lpstr>Ilustrasi Merge Sort (Ascending) – 1 </vt:lpstr>
      <vt:lpstr>Latihan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yogi kurniawan</cp:lastModifiedBy>
  <cp:revision>46</cp:revision>
  <dcterms:created xsi:type="dcterms:W3CDTF">2021-08-30T06:37:21Z</dcterms:created>
  <dcterms:modified xsi:type="dcterms:W3CDTF">2024-03-26T22:46:09Z</dcterms:modified>
</cp:coreProperties>
</file>