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87" r:id="rId3"/>
    <p:sldId id="257" r:id="rId4"/>
    <p:sldId id="258" r:id="rId5"/>
    <p:sldId id="259" r:id="rId6"/>
    <p:sldId id="260" r:id="rId7"/>
    <p:sldId id="261" r:id="rId8"/>
    <p:sldId id="286" r:id="rId9"/>
    <p:sldId id="288" r:id="rId10"/>
    <p:sldId id="268" r:id="rId11"/>
    <p:sldId id="269" r:id="rId12"/>
    <p:sldId id="270" r:id="rId13"/>
    <p:sldId id="271" r:id="rId14"/>
    <p:sldId id="272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429"/>
    <a:srgbClr val="0E1F43"/>
    <a:srgbClr val="FEB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28"/>
    <p:restoredTop sz="94619"/>
  </p:normalViewPr>
  <p:slideViewPr>
    <p:cSldViewPr snapToGrid="0" snapToObjects="1">
      <p:cViewPr varScale="1">
        <p:scale>
          <a:sx n="59" d="100"/>
          <a:sy n="59" d="100"/>
        </p:scale>
        <p:origin x="10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32240-92BF-CC44-99DC-FE41B557DD1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C698C-85A1-7645-8D99-88ACA29C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24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4B05-89B4-CA49-A97D-5773967BA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460A4-FBDB-4843-A801-7FFC30DA2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A97A6-CA83-FF41-9FAC-EC2882B2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3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DA94-8D9A-4E4A-AD66-402DD74E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C41D6-3F8C-DA45-96E9-AAD73F7E0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CB4ECE-6AC8-DC4C-80E9-8A5497E2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4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39D6-43C2-7940-80F9-253DBC1B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FE9BC-8A3D-6B42-99C9-B7266D56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FFD4BF-C3E7-3041-A5E6-6932EA57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3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1C11-60E3-C045-BCE0-AD657884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CD280-FEC7-AC41-B88B-3D24EAD35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7AB09-472A-4146-AC09-A639F16E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1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CD8-E19A-2541-B4FD-AF17A165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4F5D4-FD0F-454A-9D32-8D3AC1046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3185E-503D-184D-A457-6D2E008E4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529CF98-528F-F142-A8CE-F41C053D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E782-E64F-3847-B0C9-76552A99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F551E-3E4D-8A4B-A08B-9F8498FC1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5C0E-B956-3D42-B89A-059553CB6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F1CEF-BAD8-5C41-ACBB-417D72A04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0CC60-106D-DE45-9340-A080FCE48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AAE4CE-26CC-2545-8200-7B1ACF68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2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9327-42D2-9242-81F1-56D26598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5C298-763E-7F43-8112-3A5D6F49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3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BC6E1BC-7B77-924A-8E4B-2D84DBDD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0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CC28-0CBF-4F45-89D0-BF884ED6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7325-F5A1-5643-A326-4156B8426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1368988"/>
            <a:ext cx="6172200" cy="450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08614-0288-394B-8691-ED3561F07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0693BB2-E99E-C241-84D5-09AB94BC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2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FB47-BF9D-394F-B485-E6AE781A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E88D9-E9CA-064E-9C41-9DA437436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58949"/>
            <a:ext cx="6172200" cy="47021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9B332-76DB-B84F-9ACD-440C41636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5129D4C-D814-1141-9FAA-4AC35030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878C8-2155-244B-8A61-4BFD0C98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3ED88-0471-1847-8B59-9219388D9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A76B69-3363-D74E-8F72-C2BEFD434A7D}"/>
              </a:ext>
            </a:extLst>
          </p:cNvPr>
          <p:cNvGrpSpPr/>
          <p:nvPr userDrawn="1"/>
        </p:nvGrpSpPr>
        <p:grpSpPr>
          <a:xfrm>
            <a:off x="0" y="0"/>
            <a:ext cx="12192000" cy="180000"/>
            <a:chOff x="0" y="0"/>
            <a:chExt cx="12192000" cy="18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7839B7-137E-8A4E-9DBB-93A67DB6D1ED}"/>
                </a:ext>
              </a:extLst>
            </p:cNvPr>
            <p:cNvSpPr/>
            <p:nvPr userDrawn="1"/>
          </p:nvSpPr>
          <p:spPr>
            <a:xfrm>
              <a:off x="0" y="0"/>
              <a:ext cx="8455068" cy="18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CF3AEE-341B-BB49-8751-E52CB39D92AF}"/>
                </a:ext>
              </a:extLst>
            </p:cNvPr>
            <p:cNvSpPr/>
            <p:nvPr userDrawn="1"/>
          </p:nvSpPr>
          <p:spPr>
            <a:xfrm>
              <a:off x="8455068" y="0"/>
              <a:ext cx="1260000" cy="18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6A58AB-C36B-604D-8B97-CE1BEA3C01D4}"/>
                </a:ext>
              </a:extLst>
            </p:cNvPr>
            <p:cNvSpPr/>
            <p:nvPr userDrawn="1"/>
          </p:nvSpPr>
          <p:spPr>
            <a:xfrm>
              <a:off x="9715068" y="0"/>
              <a:ext cx="2476932" cy="18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5B165E-2D96-7D41-9261-3925CBFF1B1E}"/>
              </a:ext>
            </a:extLst>
          </p:cNvPr>
          <p:cNvGrpSpPr/>
          <p:nvPr userDrawn="1"/>
        </p:nvGrpSpPr>
        <p:grpSpPr>
          <a:xfrm>
            <a:off x="10454640" y="291181"/>
            <a:ext cx="1506792" cy="720000"/>
            <a:chOff x="10454640" y="291181"/>
            <a:chExt cx="1506792" cy="720000"/>
          </a:xfrm>
        </p:grpSpPr>
        <p:pic>
          <p:nvPicPr>
            <p:cNvPr id="12" name="Picture 11" descr="Logo, icon&#10;&#10;Description automatically generated">
              <a:extLst>
                <a:ext uri="{FF2B5EF4-FFF2-40B4-BE49-F238E27FC236}">
                  <a16:creationId xmlns:a16="http://schemas.microsoft.com/office/drawing/2014/main" id="{99A3263D-297E-2F43-B98D-4E9E2A3C117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11272520" y="291181"/>
              <a:ext cx="688912" cy="720000"/>
            </a:xfrm>
            <a:prstGeom prst="rect">
              <a:avLst/>
            </a:prstGeom>
          </p:spPr>
        </p:pic>
        <p:pic>
          <p:nvPicPr>
            <p:cNvPr id="13" name="Picture 12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55E9DA91-D852-0248-8634-854C9B3EBC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10454640" y="291181"/>
              <a:ext cx="714035" cy="720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19177D-DF27-9F4C-A66D-0B003FAEF161}"/>
              </a:ext>
            </a:extLst>
          </p:cNvPr>
          <p:cNvGrpSpPr/>
          <p:nvPr userDrawn="1"/>
        </p:nvGrpSpPr>
        <p:grpSpPr>
          <a:xfrm>
            <a:off x="0" y="6318000"/>
            <a:ext cx="12191999" cy="540000"/>
            <a:chOff x="0" y="6318000"/>
            <a:chExt cx="12191999" cy="54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E9C83E-A616-6E42-990B-61E3910357B5}"/>
                </a:ext>
              </a:extLst>
            </p:cNvPr>
            <p:cNvSpPr/>
            <p:nvPr userDrawn="1"/>
          </p:nvSpPr>
          <p:spPr>
            <a:xfrm flipH="1">
              <a:off x="2880000" y="6318000"/>
              <a:ext cx="8473800" cy="54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rgbClr val="0E1F43"/>
                  </a:solidFill>
                </a:rPr>
                <a:t>ALGORITMA DAN STRUKTUR DATA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AD3BBA-AEA9-9148-AEEF-D0900E4D913C}"/>
                </a:ext>
              </a:extLst>
            </p:cNvPr>
            <p:cNvSpPr/>
            <p:nvPr userDrawn="1"/>
          </p:nvSpPr>
          <p:spPr>
            <a:xfrm flipH="1">
              <a:off x="0" y="6318000"/>
              <a:ext cx="2880000" cy="54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075315-7447-4D49-8AF9-D4C106A08E63}"/>
                </a:ext>
              </a:extLst>
            </p:cNvPr>
            <p:cNvSpPr/>
            <p:nvPr userDrawn="1"/>
          </p:nvSpPr>
          <p:spPr>
            <a:xfrm flipH="1">
              <a:off x="11353800" y="6318000"/>
              <a:ext cx="838199" cy="54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144BCBA-6CCA-E048-9AA3-D193ADD12CD3}"/>
              </a:ext>
            </a:extLst>
          </p:cNvPr>
          <p:cNvSpPr txBox="1"/>
          <p:nvPr userDrawn="1"/>
        </p:nvSpPr>
        <p:spPr>
          <a:xfrm>
            <a:off x="0" y="6372556"/>
            <a:ext cx="287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>
                <a:solidFill>
                  <a:schemeClr val="bg1"/>
                </a:solidFill>
                <a:latin typeface="+mn-lt"/>
              </a:rPr>
              <a:t>jti.polinema.ac.id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503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r.wikipedia.org/wiki/Minnet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A2A7D4-0CD1-A746-B0F8-6B062C4128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of Object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08C5C2-C557-AD42-8F5E-87854E677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200" dirty="0"/>
              <a:t>TIM AJAR</a:t>
            </a:r>
          </a:p>
          <a:p>
            <a:r>
              <a:rPr lang="en-US" sz="2200" dirty="0"/>
              <a:t>ALGORITMA DAN STRUKTUR DATA</a:t>
            </a:r>
          </a:p>
          <a:p>
            <a:r>
              <a:rPr lang="en-US" sz="2200" dirty="0"/>
              <a:t>2023/2024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D8B97-0EB2-1B48-BBE3-3AF83BF5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9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9433-DA7E-6D44-A095-38990BECE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6640"/>
            <a:ext cx="9360000" cy="912346"/>
          </a:xfrm>
        </p:spPr>
        <p:txBody>
          <a:bodyPr>
            <a:noAutofit/>
          </a:bodyPr>
          <a:lstStyle/>
          <a:p>
            <a:r>
              <a:rPr lang="en-US" sz="4000" b="1" dirty="0"/>
              <a:t>Looping </a:t>
            </a:r>
            <a:r>
              <a:rPr lang="en-US" sz="4000" b="1" dirty="0" err="1"/>
              <a:t>untuk</a:t>
            </a:r>
            <a:r>
              <a:rPr lang="en-US" sz="4000" b="1" dirty="0"/>
              <a:t> </a:t>
            </a:r>
            <a:r>
              <a:rPr lang="en-US" sz="4000" b="1" dirty="0" err="1"/>
              <a:t>membuat</a:t>
            </a:r>
            <a:r>
              <a:rPr lang="en-US" sz="4000" b="1" dirty="0"/>
              <a:t> </a:t>
            </a:r>
            <a:r>
              <a:rPr lang="en-US" sz="4000" b="1" dirty="0" err="1"/>
              <a:t>objek</a:t>
            </a:r>
            <a:r>
              <a:rPr lang="en-US" sz="4000" b="1" dirty="0"/>
              <a:t> </a:t>
            </a:r>
            <a:r>
              <a:rPr lang="en-US" sz="4000" b="1" dirty="0" err="1"/>
              <a:t>ke</a:t>
            </a:r>
            <a:r>
              <a:rPr lang="en-US" sz="4000" b="1" dirty="0"/>
              <a:t> </a:t>
            </a:r>
            <a:r>
              <a:rPr lang="en-US" sz="4000" b="1" dirty="0" err="1"/>
              <a:t>semua</a:t>
            </a:r>
            <a:r>
              <a:rPr lang="en-US" sz="4000" b="1" dirty="0"/>
              <a:t> </a:t>
            </a:r>
            <a:r>
              <a:rPr lang="en-US" sz="4000" b="1" dirty="0" err="1"/>
              <a:t>indeks</a:t>
            </a:r>
            <a:r>
              <a:rPr lang="en-US" sz="4000" b="1" dirty="0"/>
              <a:t>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05467-BCA5-8548-99A5-80DE75F7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Google Shape;163;p12">
            <a:extLst>
              <a:ext uri="{FF2B5EF4-FFF2-40B4-BE49-F238E27FC236}">
                <a16:creationId xmlns:a16="http://schemas.microsoft.com/office/drawing/2014/main" id="{66A91E56-A00D-4C42-9BFD-0660822130AB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10223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Kita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i="1" dirty="0"/>
              <a:t>looping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dan </a:t>
            </a:r>
            <a:r>
              <a:rPr lang="en-US" dirty="0" err="1"/>
              <a:t>mengisikannya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array yang </a:t>
            </a:r>
            <a:r>
              <a:rPr lang="en-US" dirty="0" err="1"/>
              <a:t>ada</a:t>
            </a:r>
            <a:r>
              <a:rPr lang="en-US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18B2E4-AE05-A841-B20C-CAEE5E9B8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25" y="2977308"/>
            <a:ext cx="3551990" cy="10204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87EE49-BA67-889E-4536-7043EB2EB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840" y="2989527"/>
            <a:ext cx="7503337" cy="2671044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10807DE-F025-74EC-2A02-DEFD5A98C79F}"/>
              </a:ext>
            </a:extLst>
          </p:cNvPr>
          <p:cNvSpPr/>
          <p:nvPr/>
        </p:nvSpPr>
        <p:spPr>
          <a:xfrm>
            <a:off x="4147457" y="3499776"/>
            <a:ext cx="7772400" cy="1137538"/>
          </a:xfrm>
          <a:prstGeom prst="rect">
            <a:avLst/>
          </a:prstGeom>
          <a:noFill/>
          <a:ln>
            <a:solidFill>
              <a:srgbClr val="F15429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24EFB1-3189-77C1-B1D4-84C49C707AA7}"/>
              </a:ext>
            </a:extLst>
          </p:cNvPr>
          <p:cNvSpPr/>
          <p:nvPr/>
        </p:nvSpPr>
        <p:spPr>
          <a:xfrm>
            <a:off x="4147457" y="4664585"/>
            <a:ext cx="7772400" cy="711038"/>
          </a:xfrm>
          <a:prstGeom prst="rect">
            <a:avLst/>
          </a:prstGeom>
          <a:noFill/>
          <a:ln>
            <a:solidFill>
              <a:srgbClr val="F15429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5007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3CCA-F6AB-D846-867D-BB980690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724087"/>
          </a:xfrm>
        </p:spPr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#1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D1E37-EF20-BC4D-8750-6B391D91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Google Shape;169;p13">
            <a:extLst>
              <a:ext uri="{FF2B5EF4-FFF2-40B4-BE49-F238E27FC236}">
                <a16:creationId xmlns:a16="http://schemas.microsoft.com/office/drawing/2014/main" id="{BCEE1A80-9A28-1444-B37B-9EFA20953A17}"/>
              </a:ext>
            </a:extLst>
          </p:cNvPr>
          <p:cNvSpPr txBox="1">
            <a:spLocks/>
          </p:cNvSpPr>
          <p:nvPr/>
        </p:nvSpPr>
        <p:spPr>
          <a:xfrm>
            <a:off x="838200" y="1502895"/>
            <a:ext cx="5324475" cy="43513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Kita </a:t>
            </a:r>
            <a:r>
              <a:rPr lang="en-US" sz="2800" dirty="0" err="1"/>
              <a:t>dapat</a:t>
            </a:r>
            <a:r>
              <a:rPr lang="en-US" sz="2800" dirty="0"/>
              <a:t> juga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konstruktor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</a:t>
            </a:r>
            <a:r>
              <a:rPr lang="en-US" sz="2800" dirty="0" err="1"/>
              <a:t>didalam</a:t>
            </a:r>
            <a:r>
              <a:rPr lang="en-US" sz="2800" dirty="0"/>
              <a:t> array </a:t>
            </a:r>
            <a:r>
              <a:rPr lang="en-US" sz="2800" dirty="0" err="1"/>
              <a:t>sekaligus</a:t>
            </a:r>
            <a:r>
              <a:rPr lang="en-US" sz="2800" dirty="0"/>
              <a:t> </a:t>
            </a:r>
            <a:r>
              <a:rPr lang="en-US" sz="2800" dirty="0" err="1"/>
              <a:t>mengisikan</a:t>
            </a:r>
            <a:r>
              <a:rPr lang="en-US" sz="2800" dirty="0"/>
              <a:t> </a:t>
            </a:r>
            <a:r>
              <a:rPr lang="en-US" sz="2800" dirty="0" err="1"/>
              <a:t>atributnya</a:t>
            </a:r>
            <a:r>
              <a:rPr lang="en-US" sz="2800" dirty="0"/>
              <a:t>. </a:t>
            </a:r>
          </a:p>
          <a:p>
            <a:r>
              <a:rPr lang="en-US" sz="2800" dirty="0" err="1"/>
              <a:t>Konstruktor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i="1" dirty="0"/>
              <a:t>method</a:t>
            </a:r>
            <a:r>
              <a:rPr lang="en-US" sz="2800" dirty="0"/>
              <a:t> yang </a:t>
            </a:r>
            <a:r>
              <a:rPr lang="en-US" sz="2800" dirty="0" err="1"/>
              <a:t>bernama</a:t>
            </a:r>
            <a:r>
              <a:rPr lang="en-US" sz="2800" dirty="0"/>
              <a:t>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class dan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return type. </a:t>
            </a:r>
          </a:p>
          <a:p>
            <a:r>
              <a:rPr lang="en-US" sz="2800" dirty="0" err="1"/>
              <a:t>Konstruktor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dipanggil</a:t>
            </a:r>
            <a:r>
              <a:rPr lang="en-US" sz="2800" dirty="0"/>
              <a:t> </a:t>
            </a:r>
            <a:r>
              <a:rPr lang="en-US" sz="2800" dirty="0" err="1"/>
              <a:t>pertama</a:t>
            </a:r>
            <a:r>
              <a:rPr lang="en-US" sz="2800" dirty="0"/>
              <a:t> kali </a:t>
            </a:r>
            <a:r>
              <a:rPr lang="en-US" sz="2800" dirty="0" err="1"/>
              <a:t>saat</a:t>
            </a:r>
            <a:r>
              <a:rPr lang="en-US" sz="2800" dirty="0"/>
              <a:t>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class </a:t>
            </a:r>
            <a:r>
              <a:rPr lang="en-US" sz="2800" dirty="0" err="1"/>
              <a:t>tersebut</a:t>
            </a:r>
            <a:r>
              <a:rPr lang="en-US" sz="2800" dirty="0"/>
              <a:t>. </a:t>
            </a:r>
          </a:p>
        </p:txBody>
      </p:sp>
      <p:pic>
        <p:nvPicPr>
          <p:cNvPr id="8" name="Picture 2" descr="What is constructor chaining in Java - Javatpoint">
            <a:extLst>
              <a:ext uri="{FF2B5EF4-FFF2-40B4-BE49-F238E27FC236}">
                <a16:creationId xmlns:a16="http://schemas.microsoft.com/office/drawing/2014/main" id="{B868A41E-F615-F846-8F1B-936B384FD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5" y="1250867"/>
            <a:ext cx="5610225" cy="485539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211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AFC2-B1B8-454C-AC54-BCEBA2E85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360000" cy="737534"/>
          </a:xfrm>
        </p:spPr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B4BCD-35AA-F14A-9513-7168DAC90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Google Shape;177;p14">
            <a:extLst>
              <a:ext uri="{FF2B5EF4-FFF2-40B4-BE49-F238E27FC236}">
                <a16:creationId xmlns:a16="http://schemas.microsoft.com/office/drawing/2014/main" id="{B8B24261-8E34-1049-BCCD-3D674E8050EA}"/>
              </a:ext>
            </a:extLst>
          </p:cNvPr>
          <p:cNvSpPr txBox="1">
            <a:spLocks/>
          </p:cNvSpPr>
          <p:nvPr/>
        </p:nvSpPr>
        <p:spPr>
          <a:xfrm>
            <a:off x="904875" y="1358900"/>
            <a:ext cx="10515600" cy="3632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Perhatikan</a:t>
            </a:r>
            <a:r>
              <a:rPr lang="en-US" dirty="0"/>
              <a:t> class </a:t>
            </a:r>
            <a:r>
              <a:rPr lang="en-US" dirty="0" err="1"/>
              <a:t>PersegiPanjang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dilengkapi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Kemudian</a:t>
            </a:r>
            <a:r>
              <a:rPr lang="en-US" dirty="0"/>
              <a:t> pada </a:t>
            </a:r>
            <a:r>
              <a:rPr lang="en-US" dirty="0" err="1"/>
              <a:t>fungsi</a:t>
            </a:r>
            <a:r>
              <a:rPr lang="en-US" dirty="0"/>
              <a:t> main: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08AE59-4FC2-2541-9E91-32138097F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89" y="2359953"/>
            <a:ext cx="6388680" cy="2140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105DCB-8E08-A942-900B-2610EEB64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89" y="4794837"/>
            <a:ext cx="7696583" cy="14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39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C30B-A338-DA4F-A576-94AAAC6B5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360000" cy="764428"/>
          </a:xfrm>
        </p:spPr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#3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6AE3D-25AA-BA47-BBBA-361A5F6C9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Google Shape;183;p15">
            <a:extLst>
              <a:ext uri="{FF2B5EF4-FFF2-40B4-BE49-F238E27FC236}">
                <a16:creationId xmlns:a16="http://schemas.microsoft.com/office/drawing/2014/main" id="{DBF6E542-DBC7-634A-877F-64F64986EE9C}"/>
              </a:ext>
            </a:extLst>
          </p:cNvPr>
          <p:cNvSpPr txBox="1">
            <a:spLocks/>
          </p:cNvSpPr>
          <p:nvPr/>
        </p:nvSpPr>
        <p:spPr>
          <a:xfrm>
            <a:off x="838200" y="1476000"/>
            <a:ext cx="10515600" cy="52312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selengkapnya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,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DE84EC-04B0-224F-A9DA-F4D3D3C23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45" y="1999129"/>
            <a:ext cx="3031700" cy="19451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635096-37D3-DB41-A7FB-B18EA2621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145" y="4045144"/>
            <a:ext cx="4944848" cy="22122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B7D86A71-57A1-3549-BB61-7B5AD21908F4}"/>
              </a:ext>
            </a:extLst>
          </p:cNvPr>
          <p:cNvSpPr/>
          <p:nvPr/>
        </p:nvSpPr>
        <p:spPr>
          <a:xfrm>
            <a:off x="6096000" y="3033872"/>
            <a:ext cx="1419225" cy="1055809"/>
          </a:xfrm>
          <a:prstGeom prst="rightArrow">
            <a:avLst/>
          </a:prstGeom>
          <a:solidFill>
            <a:srgbClr val="0E1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901376-6499-3D4E-A79E-FEEC2EFFE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460" y="3228350"/>
            <a:ext cx="3491340" cy="66685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19292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6584-3A1D-9145-9FA6-D75F6C82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750981"/>
          </a:xfrm>
        </p:spPr>
        <p:txBody>
          <a:bodyPr/>
          <a:lstStyle/>
          <a:p>
            <a:r>
              <a:rPr lang="en-US" dirty="0"/>
              <a:t>Latihan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F6794-67C6-2B4B-BD62-DBACF2EF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Google Shape;191;p16">
            <a:extLst>
              <a:ext uri="{FF2B5EF4-FFF2-40B4-BE49-F238E27FC236}">
                <a16:creationId xmlns:a16="http://schemas.microsoft.com/office/drawing/2014/main" id="{FBB6F0C6-4BD7-6F46-9E55-574A4728AFAC}"/>
              </a:ext>
            </a:extLst>
          </p:cNvPr>
          <p:cNvSpPr txBox="1">
            <a:spLocks/>
          </p:cNvSpPr>
          <p:nvPr/>
        </p:nvSpPr>
        <p:spPr>
          <a:xfrm>
            <a:off x="838200" y="148048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/>
            </a:pPr>
            <a:r>
              <a:rPr lang="en-ID" sz="2400" dirty="0" err="1"/>
              <a:t>Berikanlah</a:t>
            </a:r>
            <a:r>
              <a:rPr lang="en-ID" sz="2400" dirty="0"/>
              <a:t> </a:t>
            </a:r>
            <a:r>
              <a:rPr lang="en-ID" sz="2400" dirty="0" err="1"/>
              <a:t>tiga</a:t>
            </a:r>
            <a:r>
              <a:rPr lang="en-ID" sz="2400" dirty="0"/>
              <a:t> </a:t>
            </a:r>
            <a:r>
              <a:rPr lang="en-ID" sz="2400" dirty="0" err="1"/>
              <a:t>contoh</a:t>
            </a:r>
            <a:r>
              <a:rPr lang="en-ID" sz="2400" dirty="0"/>
              <a:t> </a:t>
            </a:r>
            <a:r>
              <a:rPr lang="en-ID" sz="2400" dirty="0" err="1"/>
              <a:t>penerapan</a:t>
            </a:r>
            <a:r>
              <a:rPr lang="en-ID" sz="2400" dirty="0"/>
              <a:t> array of object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beberapa</a:t>
            </a:r>
            <a:r>
              <a:rPr lang="en-ID" sz="2400" dirty="0"/>
              <a:t> </a:t>
            </a:r>
            <a:r>
              <a:rPr lang="en-ID" sz="2400" dirty="0" err="1"/>
              <a:t>bidang</a:t>
            </a:r>
            <a:r>
              <a:rPr lang="en-ID" sz="2400" dirty="0"/>
              <a:t> yang Anda </a:t>
            </a:r>
            <a:r>
              <a:rPr lang="en-ID" sz="2400" dirty="0" err="1"/>
              <a:t>ketahui</a:t>
            </a:r>
            <a:r>
              <a:rPr lang="en-ID" sz="2400" dirty="0"/>
              <a:t>, </a:t>
            </a:r>
            <a:r>
              <a:rPr lang="en-ID" sz="2400" dirty="0" err="1"/>
              <a:t>serta</a:t>
            </a:r>
            <a:r>
              <a:rPr lang="en-ID" sz="2400" dirty="0"/>
              <a:t> </a:t>
            </a:r>
            <a:r>
              <a:rPr lang="en-ID" sz="2400" dirty="0" err="1"/>
              <a:t>tentukan</a:t>
            </a:r>
            <a:r>
              <a:rPr lang="en-ID" sz="2400" dirty="0"/>
              <a:t> </a:t>
            </a:r>
            <a:r>
              <a:rPr lang="en-ID" sz="2400" dirty="0" err="1"/>
              <a:t>atribut</a:t>
            </a:r>
            <a:r>
              <a:rPr lang="en-ID" sz="2400" dirty="0"/>
              <a:t> dan method yang </a:t>
            </a:r>
            <a:r>
              <a:rPr lang="en-ID" sz="2400" dirty="0" err="1"/>
              <a:t>dimiliki</a:t>
            </a:r>
            <a:r>
              <a:rPr lang="en-ID" sz="2400" dirty="0"/>
              <a:t> pada </a:t>
            </a:r>
            <a:r>
              <a:rPr lang="en-ID" sz="2400" dirty="0" err="1"/>
              <a:t>penerapan</a:t>
            </a:r>
            <a:r>
              <a:rPr lang="en-ID" sz="2400" dirty="0"/>
              <a:t> </a:t>
            </a:r>
            <a:r>
              <a:rPr lang="en-ID" sz="2400" dirty="0" err="1"/>
              <a:t>tersebut</a:t>
            </a:r>
            <a:r>
              <a:rPr lang="en-ID" sz="2400" dirty="0"/>
              <a:t> (</a:t>
            </a:r>
            <a:r>
              <a:rPr lang="en-ID" sz="2400" dirty="0" err="1"/>
              <a:t>Sebutkan</a:t>
            </a:r>
            <a:r>
              <a:rPr lang="en-ID" sz="2400" dirty="0"/>
              <a:t> </a:t>
            </a:r>
            <a:r>
              <a:rPr lang="en-ID" sz="2400" dirty="0" err="1"/>
              <a:t>atribut</a:t>
            </a:r>
            <a:r>
              <a:rPr lang="en-ID" sz="2400" dirty="0"/>
              <a:t> dan method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bentuk</a:t>
            </a:r>
            <a:r>
              <a:rPr lang="en-ID" sz="2400" dirty="0"/>
              <a:t> list)!</a:t>
            </a:r>
          </a:p>
          <a:p>
            <a:pPr marL="385763" indent="-385763">
              <a:buFont typeface="+mj-lt"/>
              <a:buAutoNum type="arabicPeriod"/>
            </a:pPr>
            <a:r>
              <a:rPr lang="en-ID" sz="2400" dirty="0" err="1"/>
              <a:t>Buatlah</a:t>
            </a:r>
            <a:r>
              <a:rPr lang="en-ID" sz="2400" dirty="0"/>
              <a:t> class diagram pada </a:t>
            </a:r>
            <a:r>
              <a:rPr lang="en-ID" sz="2400" dirty="0" err="1"/>
              <a:t>jawaban</a:t>
            </a:r>
            <a:r>
              <a:rPr lang="en-ID" sz="2400" dirty="0"/>
              <a:t> no 1! (Ada 3 class diagram)</a:t>
            </a:r>
          </a:p>
          <a:p>
            <a:pPr marL="385763" indent="-385763">
              <a:buFont typeface="+mj-lt"/>
              <a:buAutoNum type="arabicPeriod"/>
            </a:pPr>
            <a:r>
              <a:rPr lang="en-ID" sz="2400" dirty="0" err="1"/>
              <a:t>Terdapat</a:t>
            </a:r>
            <a:r>
              <a:rPr lang="en-ID" sz="2400" dirty="0"/>
              <a:t> </a:t>
            </a:r>
            <a:r>
              <a:rPr lang="en-ID" sz="2400" dirty="0" err="1"/>
              <a:t>sebuah</a:t>
            </a:r>
            <a:r>
              <a:rPr lang="en-ID" sz="2400" dirty="0"/>
              <a:t> class ”</a:t>
            </a:r>
            <a:r>
              <a:rPr lang="en-ID" sz="2400" dirty="0" err="1"/>
              <a:t>MataKuliah</a:t>
            </a:r>
            <a:r>
              <a:rPr lang="en-ID" sz="2400" dirty="0"/>
              <a:t>” yang </a:t>
            </a:r>
            <a:r>
              <a:rPr lang="en-ID" sz="2400" dirty="0" err="1"/>
              <a:t>memiliki</a:t>
            </a:r>
            <a:r>
              <a:rPr lang="en-ID" sz="2400" dirty="0"/>
              <a:t>,</a:t>
            </a:r>
          </a:p>
          <a:p>
            <a:pPr lvl="1"/>
            <a:r>
              <a:rPr lang="en-ID" sz="2200" dirty="0" err="1"/>
              <a:t>Atribut</a:t>
            </a:r>
            <a:r>
              <a:rPr lang="en-ID" sz="2200" dirty="0"/>
              <a:t>: </a:t>
            </a:r>
            <a:r>
              <a:rPr lang="en-ID" sz="2200" dirty="0" err="1"/>
              <a:t>kode</a:t>
            </a:r>
            <a:r>
              <a:rPr lang="en-ID" sz="2200" dirty="0"/>
              <a:t> </a:t>
            </a:r>
            <a:r>
              <a:rPr lang="en-ID" sz="2200" dirty="0" err="1"/>
              <a:t>mata</a:t>
            </a:r>
            <a:r>
              <a:rPr lang="en-ID" sz="2200" dirty="0"/>
              <a:t> </a:t>
            </a:r>
            <a:r>
              <a:rPr lang="en-ID" sz="2200" dirty="0" err="1"/>
              <a:t>kuliah</a:t>
            </a:r>
            <a:r>
              <a:rPr lang="en-ID" sz="2200" dirty="0"/>
              <a:t>, </a:t>
            </a:r>
            <a:r>
              <a:rPr lang="en-ID" sz="2200" dirty="0" err="1"/>
              <a:t>nama</a:t>
            </a:r>
            <a:r>
              <a:rPr lang="en-ID" sz="2200" dirty="0"/>
              <a:t> </a:t>
            </a:r>
            <a:r>
              <a:rPr lang="en-ID" sz="2200" dirty="0" err="1"/>
              <a:t>mata</a:t>
            </a:r>
            <a:r>
              <a:rPr lang="en-ID" sz="2200" dirty="0"/>
              <a:t> </a:t>
            </a:r>
            <a:r>
              <a:rPr lang="en-ID" sz="2200" dirty="0" err="1"/>
              <a:t>kuliah</a:t>
            </a:r>
            <a:r>
              <a:rPr lang="en-ID" sz="2200" dirty="0"/>
              <a:t>, </a:t>
            </a:r>
            <a:r>
              <a:rPr lang="en-ID" sz="2200" dirty="0" err="1"/>
              <a:t>dosen</a:t>
            </a:r>
            <a:r>
              <a:rPr lang="en-ID" sz="2200" dirty="0"/>
              <a:t> </a:t>
            </a:r>
            <a:r>
              <a:rPr lang="en-ID" sz="2200" dirty="0" err="1"/>
              <a:t>pengampu</a:t>
            </a:r>
            <a:r>
              <a:rPr lang="en-ID" sz="2200" dirty="0"/>
              <a:t>, </a:t>
            </a:r>
            <a:r>
              <a:rPr lang="en-ID" sz="2200" dirty="0" err="1"/>
              <a:t>kuota</a:t>
            </a:r>
            <a:r>
              <a:rPr lang="en-ID" sz="2200" dirty="0"/>
              <a:t> </a:t>
            </a:r>
            <a:r>
              <a:rPr lang="en-ID" sz="2200" dirty="0" err="1"/>
              <a:t>kelas</a:t>
            </a:r>
            <a:r>
              <a:rPr lang="en-ID" sz="2200" dirty="0"/>
              <a:t>, dan daftar </a:t>
            </a:r>
            <a:r>
              <a:rPr lang="en-ID" sz="2200" dirty="0" err="1"/>
              <a:t>mahasiswa</a:t>
            </a:r>
            <a:endParaRPr lang="en-ID" sz="2200" dirty="0"/>
          </a:p>
          <a:p>
            <a:pPr lvl="1"/>
            <a:r>
              <a:rPr lang="en-ID" sz="2200" dirty="0"/>
              <a:t>Method: </a:t>
            </a:r>
            <a:r>
              <a:rPr lang="en-ID" sz="2200" dirty="0" err="1"/>
              <a:t>mengganti</a:t>
            </a:r>
            <a:r>
              <a:rPr lang="en-ID" sz="2200" dirty="0"/>
              <a:t> </a:t>
            </a:r>
            <a:r>
              <a:rPr lang="en-ID" sz="2200" dirty="0" err="1"/>
              <a:t>kode</a:t>
            </a:r>
            <a:r>
              <a:rPr lang="en-ID" sz="2200" dirty="0"/>
              <a:t> </a:t>
            </a:r>
            <a:r>
              <a:rPr lang="en-ID" sz="2200" dirty="0" err="1"/>
              <a:t>mata</a:t>
            </a:r>
            <a:r>
              <a:rPr lang="en-ID" sz="2200" dirty="0"/>
              <a:t> </a:t>
            </a:r>
            <a:r>
              <a:rPr lang="en-ID" sz="2200" dirty="0" err="1"/>
              <a:t>kuliah</a:t>
            </a:r>
            <a:r>
              <a:rPr lang="en-ID" sz="2200" dirty="0"/>
              <a:t>, </a:t>
            </a:r>
            <a:r>
              <a:rPr lang="en-ID" sz="2200" dirty="0" err="1"/>
              <a:t>mengganti</a:t>
            </a:r>
            <a:r>
              <a:rPr lang="en-ID" sz="2200" dirty="0"/>
              <a:t> </a:t>
            </a:r>
            <a:r>
              <a:rPr lang="en-ID" sz="2200" dirty="0" err="1"/>
              <a:t>nama</a:t>
            </a:r>
            <a:r>
              <a:rPr lang="en-ID" sz="2200" dirty="0"/>
              <a:t> </a:t>
            </a:r>
            <a:r>
              <a:rPr lang="en-ID" sz="2200" dirty="0" err="1"/>
              <a:t>mata</a:t>
            </a:r>
            <a:r>
              <a:rPr lang="en-ID" sz="2200" dirty="0"/>
              <a:t> </a:t>
            </a:r>
            <a:r>
              <a:rPr lang="en-ID" sz="2200" dirty="0" err="1"/>
              <a:t>kuliah</a:t>
            </a:r>
            <a:r>
              <a:rPr lang="en-ID" sz="2200" dirty="0"/>
              <a:t>, </a:t>
            </a:r>
            <a:r>
              <a:rPr lang="en-ID" sz="2200" dirty="0" err="1"/>
              <a:t>mengganti</a:t>
            </a:r>
            <a:r>
              <a:rPr lang="en-ID" sz="2200" dirty="0"/>
              <a:t>, </a:t>
            </a:r>
            <a:r>
              <a:rPr lang="en-ID" sz="2200" dirty="0" err="1"/>
              <a:t>dosen</a:t>
            </a:r>
            <a:r>
              <a:rPr lang="en-ID" sz="2200" dirty="0"/>
              <a:t> </a:t>
            </a:r>
            <a:r>
              <a:rPr lang="en-ID" sz="2200" dirty="0" err="1"/>
              <a:t>pengampu</a:t>
            </a:r>
            <a:r>
              <a:rPr lang="en-ID" sz="2200" dirty="0"/>
              <a:t>, </a:t>
            </a:r>
            <a:r>
              <a:rPr lang="en-ID" sz="2200" dirty="0" err="1"/>
              <a:t>menambah</a:t>
            </a:r>
            <a:r>
              <a:rPr lang="en-ID" sz="2200" dirty="0"/>
              <a:t> </a:t>
            </a:r>
            <a:r>
              <a:rPr lang="en-ID" sz="2200" dirty="0" err="1"/>
              <a:t>kuota</a:t>
            </a:r>
            <a:r>
              <a:rPr lang="en-ID" sz="2200" dirty="0"/>
              <a:t> </a:t>
            </a:r>
            <a:r>
              <a:rPr lang="en-ID" sz="2200" dirty="0" err="1"/>
              <a:t>kelas</a:t>
            </a:r>
            <a:r>
              <a:rPr lang="en-ID" sz="2200" dirty="0"/>
              <a:t>, </a:t>
            </a:r>
            <a:r>
              <a:rPr lang="en-ID" sz="2200" dirty="0" err="1"/>
              <a:t>mengurangi</a:t>
            </a:r>
            <a:r>
              <a:rPr lang="en-ID" sz="2200" dirty="0"/>
              <a:t> </a:t>
            </a:r>
            <a:r>
              <a:rPr lang="en-ID" sz="2200" dirty="0" err="1"/>
              <a:t>kuota</a:t>
            </a:r>
            <a:r>
              <a:rPr lang="en-ID" sz="2200" dirty="0"/>
              <a:t> </a:t>
            </a:r>
            <a:r>
              <a:rPr lang="en-ID" sz="2200" dirty="0" err="1"/>
              <a:t>kelas</a:t>
            </a:r>
            <a:r>
              <a:rPr lang="en-ID" sz="2200" dirty="0"/>
              <a:t>, dan </a:t>
            </a:r>
            <a:r>
              <a:rPr lang="en-ID" sz="2200" dirty="0" err="1"/>
              <a:t>menambah</a:t>
            </a:r>
            <a:r>
              <a:rPr lang="en-ID" sz="2200" dirty="0"/>
              <a:t> </a:t>
            </a:r>
            <a:r>
              <a:rPr lang="en-ID" sz="2200" dirty="0" err="1"/>
              <a:t>mahasiswa</a:t>
            </a:r>
            <a:r>
              <a:rPr lang="en-ID" sz="2200" dirty="0"/>
              <a:t> </a:t>
            </a:r>
            <a:r>
              <a:rPr lang="en-ID" sz="2200" dirty="0" err="1"/>
              <a:t>ke</a:t>
            </a:r>
            <a:r>
              <a:rPr lang="en-ID" sz="2200" dirty="0"/>
              <a:t> </a:t>
            </a:r>
            <a:r>
              <a:rPr lang="en-ID" sz="2200" dirty="0" err="1"/>
              <a:t>dalam</a:t>
            </a:r>
            <a:r>
              <a:rPr lang="en-ID" sz="2200" dirty="0"/>
              <a:t> </a:t>
            </a:r>
            <a:r>
              <a:rPr lang="en-ID" sz="2200" dirty="0" err="1"/>
              <a:t>kelas</a:t>
            </a:r>
            <a:endParaRPr lang="en-ID" sz="2200" dirty="0"/>
          </a:p>
          <a:p>
            <a:pPr marL="457200" lvl="1" indent="0">
              <a:buNone/>
            </a:pPr>
            <a:r>
              <a:rPr lang="en-ID" dirty="0" err="1"/>
              <a:t>Buatlah</a:t>
            </a:r>
            <a:r>
              <a:rPr lang="en-ID" dirty="0"/>
              <a:t> class diagram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tersebut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17183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DF4EE-7FDA-0742-82F3-0C326818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EC8F0C8-7078-054D-8D38-6F666A1C0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92250" y="946150"/>
            <a:ext cx="92075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6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80EA-3BA2-FD30-27E0-68C4D959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Capaian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40AE-2979-A098-616E-7407B3149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menempuh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ini,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array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object (array of object)</a:t>
            </a:r>
          </a:p>
          <a:p>
            <a:pPr lvl="1"/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deklarasi</a:t>
            </a:r>
            <a:r>
              <a:rPr lang="en-US" dirty="0"/>
              <a:t> array of object</a:t>
            </a:r>
          </a:p>
          <a:p>
            <a:pPr lvl="1"/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instansiasi</a:t>
            </a:r>
            <a:r>
              <a:rPr lang="en-US" dirty="0"/>
              <a:t> object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array</a:t>
            </a:r>
          </a:p>
          <a:p>
            <a:pPr lvl="1"/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object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array of object</a:t>
            </a:r>
          </a:p>
          <a:p>
            <a:pPr lvl="1"/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error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array of object</a:t>
            </a:r>
          </a:p>
          <a:p>
            <a:pPr lvl="1"/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looping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array</a:t>
            </a:r>
          </a:p>
          <a:p>
            <a:pPr lvl="1"/>
            <a:endParaRPr lang="id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AE8B2-6FE8-4F85-7671-7684A482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93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C719-53DA-3148-9FAE-23C9B309B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360000" cy="643404"/>
          </a:xfrm>
        </p:spPr>
        <p:txBody>
          <a:bodyPr>
            <a:normAutofit/>
          </a:bodyPr>
          <a:lstStyle/>
          <a:p>
            <a:r>
              <a:rPr lang="en-US" sz="4000" b="1" dirty="0"/>
              <a:t>Array of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6F4BF-4617-A54B-973E-E4E39E072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456"/>
            <a:ext cx="10515600" cy="539341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Array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/>
              <a:t>variable</a:t>
            </a:r>
            <a:r>
              <a:rPr lang="en-US" dirty="0"/>
              <a:t> </a:t>
            </a:r>
            <a:r>
              <a:rPr lang="en-US" b="1" dirty="0" err="1"/>
              <a:t>kompleks</a:t>
            </a:r>
            <a:r>
              <a:rPr lang="en-US" dirty="0"/>
              <a:t> yang bisa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b="1" dirty="0" err="1"/>
              <a:t>banyak</a:t>
            </a:r>
            <a:r>
              <a:rPr lang="en-US" dirty="0"/>
              <a:t> </a:t>
            </a:r>
            <a:r>
              <a:rPr lang="en-US" b="1" dirty="0"/>
              <a:t>data</a:t>
            </a:r>
            <a:r>
              <a:rPr lang="en-US" dirty="0"/>
              <a:t> yang </a:t>
            </a:r>
            <a:r>
              <a:rPr lang="en-US" b="1" dirty="0" err="1"/>
              <a:t>bertipe</a:t>
            </a:r>
            <a:r>
              <a:rPr lang="en-US" dirty="0"/>
              <a:t> </a:t>
            </a:r>
            <a:r>
              <a:rPr lang="en-US" b="1" dirty="0" err="1"/>
              <a:t>sama</a:t>
            </a:r>
            <a:r>
              <a:rPr lang="en-US" dirty="0"/>
              <a:t> dan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b="1" dirty="0"/>
              <a:t>index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primitif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int, float, double, dan </a:t>
            </a:r>
            <a:r>
              <a:rPr lang="en-US" dirty="0" err="1"/>
              <a:t>sebagainya</a:t>
            </a:r>
            <a:r>
              <a:rPr lang="en-US" dirty="0"/>
              <a:t>, array pada Java </a:t>
            </a:r>
            <a:r>
              <a:rPr lang="en-US" dirty="0" err="1"/>
              <a:t>dapat</a:t>
            </a:r>
            <a:r>
              <a:rPr lang="en-US" dirty="0"/>
              <a:t> juga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b="1" dirty="0" err="1"/>
              <a:t>objek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Amati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deklarasi</a:t>
            </a:r>
            <a:r>
              <a:rPr lang="en-US" dirty="0"/>
              <a:t> class </a:t>
            </a:r>
            <a:r>
              <a:rPr lang="en-US" b="1" dirty="0" err="1"/>
              <a:t>PersegiPanjang</a:t>
            </a:r>
            <a:endParaRPr lang="en-US" b="1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Array of Object </a:t>
            </a:r>
            <a:r>
              <a:rPr lang="en-US" dirty="0" err="1"/>
              <a:t>digunakan</a:t>
            </a:r>
            <a:r>
              <a:rPr lang="en-US" dirty="0"/>
              <a:t> untuk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class </a:t>
            </a:r>
            <a:r>
              <a:rPr lang="en-US" b="1" dirty="0" err="1"/>
              <a:t>PersegiPanjang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1BAB6-3573-9040-8F2A-EE11071C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265A4-2EBF-D3F7-A3B1-4108BAC9A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825" y="3124199"/>
            <a:ext cx="4077218" cy="253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6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E76BA-EA44-8D43-912D-136CED7E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656851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Ilustrasi</a:t>
            </a:r>
            <a:r>
              <a:rPr lang="en-US" sz="4000" b="1" dirty="0"/>
              <a:t> Array of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D460-59B8-C141-8C11-396D1B06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A50BC3-E3DB-5244-8DD4-C2C7FC2AD0DA}"/>
              </a:ext>
            </a:extLst>
          </p:cNvPr>
          <p:cNvSpPr txBox="1"/>
          <p:nvPr/>
        </p:nvSpPr>
        <p:spPr>
          <a:xfrm>
            <a:off x="838200" y="1251990"/>
            <a:ext cx="7359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>
                <a:solidFill>
                  <a:srgbClr val="FF0000"/>
                </a:solidFill>
              </a:rPr>
              <a:t>Bayangkan</a:t>
            </a:r>
            <a:r>
              <a:rPr lang="en-US" sz="1600" i="1" dirty="0">
                <a:solidFill>
                  <a:srgbClr val="FF0000"/>
                </a:solidFill>
              </a:rPr>
              <a:t> </a:t>
            </a:r>
            <a:r>
              <a:rPr lang="en-US" sz="1600" i="1" dirty="0" err="1">
                <a:solidFill>
                  <a:srgbClr val="FF0000"/>
                </a:solidFill>
              </a:rPr>
              <a:t>terdapat</a:t>
            </a:r>
            <a:r>
              <a:rPr lang="en-US" sz="1600" i="1" dirty="0">
                <a:solidFill>
                  <a:srgbClr val="FF0000"/>
                </a:solidFill>
              </a:rPr>
              <a:t> 4 item (</a:t>
            </a:r>
            <a:r>
              <a:rPr lang="en-US" sz="1600" i="1" dirty="0" err="1">
                <a:solidFill>
                  <a:srgbClr val="FF0000"/>
                </a:solidFill>
              </a:rPr>
              <a:t>elemen</a:t>
            </a:r>
            <a:r>
              <a:rPr lang="en-US" sz="1600" i="1" dirty="0">
                <a:solidFill>
                  <a:srgbClr val="FF0000"/>
                </a:solidFill>
              </a:rPr>
              <a:t>) pada </a:t>
            </a:r>
            <a:r>
              <a:rPr lang="en-US" sz="1600" i="1" dirty="0" err="1">
                <a:solidFill>
                  <a:srgbClr val="FF0000"/>
                </a:solidFill>
              </a:rPr>
              <a:t>sebuah</a:t>
            </a:r>
            <a:r>
              <a:rPr lang="en-US" sz="1600" i="1" dirty="0">
                <a:solidFill>
                  <a:srgbClr val="FF0000"/>
                </a:solidFill>
              </a:rPr>
              <a:t> array </a:t>
            </a:r>
            <a:r>
              <a:rPr lang="en-US" sz="1600" i="1" dirty="0" err="1">
                <a:solidFill>
                  <a:srgbClr val="FF0000"/>
                </a:solidFill>
              </a:rPr>
              <a:t>dengan</a:t>
            </a:r>
            <a:r>
              <a:rPr lang="en-US" sz="1600" i="1" dirty="0">
                <a:solidFill>
                  <a:srgbClr val="FF0000"/>
                </a:solidFill>
              </a:rPr>
              <a:t> </a:t>
            </a:r>
            <a:r>
              <a:rPr lang="en-US" sz="1600" i="1" dirty="0" err="1">
                <a:solidFill>
                  <a:srgbClr val="FF0000"/>
                </a:solidFill>
              </a:rPr>
              <a:t>jenisnya</a:t>
            </a:r>
            <a:r>
              <a:rPr lang="en-US" sz="1600" i="1" dirty="0">
                <a:solidFill>
                  <a:srgbClr val="FF0000"/>
                </a:solidFill>
              </a:rPr>
              <a:t> </a:t>
            </a:r>
            <a:r>
              <a:rPr lang="en-US" sz="1600" i="1" dirty="0" err="1">
                <a:solidFill>
                  <a:srgbClr val="FF0000"/>
                </a:solidFill>
              </a:rPr>
              <a:t>adalah</a:t>
            </a:r>
            <a:r>
              <a:rPr lang="en-US" sz="1600" i="1" dirty="0">
                <a:solidFill>
                  <a:srgbClr val="FF0000"/>
                </a:solidFill>
              </a:rPr>
              <a:t> </a:t>
            </a:r>
            <a:r>
              <a:rPr lang="en-US" sz="1600" i="1" dirty="0" err="1">
                <a:solidFill>
                  <a:srgbClr val="FF0000"/>
                </a:solidFill>
              </a:rPr>
              <a:t>objek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CA0AE5C6-4E12-ED49-9616-9208CC9F3CB1}"/>
              </a:ext>
            </a:extLst>
          </p:cNvPr>
          <p:cNvSpPr/>
          <p:nvPr/>
        </p:nvSpPr>
        <p:spPr>
          <a:xfrm>
            <a:off x="1326105" y="1944464"/>
            <a:ext cx="1295921" cy="772200"/>
          </a:xfrm>
          <a:custGeom>
            <a:avLst/>
            <a:gdLst>
              <a:gd name="connsiteX0" fmla="*/ 0 w 1295921"/>
              <a:gd name="connsiteY0" fmla="*/ 0 h 772200"/>
              <a:gd name="connsiteX1" fmla="*/ 1295921 w 1295921"/>
              <a:gd name="connsiteY1" fmla="*/ 0 h 772200"/>
              <a:gd name="connsiteX2" fmla="*/ 1295921 w 1295921"/>
              <a:gd name="connsiteY2" fmla="*/ 772200 h 772200"/>
              <a:gd name="connsiteX3" fmla="*/ 0 w 1295921"/>
              <a:gd name="connsiteY3" fmla="*/ 772200 h 772200"/>
              <a:gd name="connsiteX4" fmla="*/ 0 w 1295921"/>
              <a:gd name="connsiteY4" fmla="*/ 0 h 7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921" h="772200">
                <a:moveTo>
                  <a:pt x="0" y="0"/>
                </a:moveTo>
                <a:lnTo>
                  <a:pt x="1295921" y="0"/>
                </a:lnTo>
                <a:lnTo>
                  <a:pt x="1295921" y="772200"/>
                </a:lnTo>
                <a:lnTo>
                  <a:pt x="0" y="772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7368" tIns="99060" rIns="277368" bIns="99060" numCol="1" spcCol="1270" anchor="ctr" anchorCtr="0">
            <a:noAutofit/>
          </a:bodyPr>
          <a:lstStyle/>
          <a:p>
            <a:pPr marL="0" lvl="0" indent="0" algn="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900" kern="1200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32D6C95-B76D-C348-8826-68BA4A6D6672}"/>
              </a:ext>
            </a:extLst>
          </p:cNvPr>
          <p:cNvSpPr/>
          <p:nvPr/>
        </p:nvSpPr>
        <p:spPr>
          <a:xfrm>
            <a:off x="2984884" y="1908267"/>
            <a:ext cx="3524906" cy="844593"/>
          </a:xfrm>
          <a:custGeom>
            <a:avLst/>
            <a:gdLst>
              <a:gd name="connsiteX0" fmla="*/ 0 w 3524906"/>
              <a:gd name="connsiteY0" fmla="*/ 0 h 844593"/>
              <a:gd name="connsiteX1" fmla="*/ 3524906 w 3524906"/>
              <a:gd name="connsiteY1" fmla="*/ 0 h 844593"/>
              <a:gd name="connsiteX2" fmla="*/ 3524906 w 3524906"/>
              <a:gd name="connsiteY2" fmla="*/ 844593 h 844593"/>
              <a:gd name="connsiteX3" fmla="*/ 0 w 3524906"/>
              <a:gd name="connsiteY3" fmla="*/ 844593 h 844593"/>
              <a:gd name="connsiteX4" fmla="*/ 0 w 3524906"/>
              <a:gd name="connsiteY4" fmla="*/ 0 h 84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906" h="844593">
                <a:moveTo>
                  <a:pt x="0" y="0"/>
                </a:moveTo>
                <a:lnTo>
                  <a:pt x="3524906" y="0"/>
                </a:lnTo>
                <a:lnTo>
                  <a:pt x="3524906" y="844593"/>
                </a:lnTo>
                <a:lnTo>
                  <a:pt x="0" y="844593"/>
                </a:lnTo>
                <a:lnTo>
                  <a:pt x="0" y="0"/>
                </a:lnTo>
                <a:close/>
              </a:path>
            </a:pathLst>
          </a:custGeom>
          <a:noFill/>
          <a:ln w="57150" cmpd="dbl">
            <a:solidFill>
              <a:schemeClr val="tx1"/>
            </a:solidFill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marL="285750" lvl="1" indent="-285750" algn="l" defTabSz="1733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3900" kern="1200"/>
              <a:t>Elemen 1</a:t>
            </a:r>
            <a:endParaRPr lang="en-US" sz="3900" kern="1200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CC8F3F34-848E-4646-B5F7-BB6DBC9A21CA}"/>
              </a:ext>
            </a:extLst>
          </p:cNvPr>
          <p:cNvSpPr/>
          <p:nvPr/>
        </p:nvSpPr>
        <p:spPr>
          <a:xfrm>
            <a:off x="1326105" y="2929458"/>
            <a:ext cx="1295921" cy="772200"/>
          </a:xfrm>
          <a:custGeom>
            <a:avLst/>
            <a:gdLst>
              <a:gd name="connsiteX0" fmla="*/ 0 w 1295921"/>
              <a:gd name="connsiteY0" fmla="*/ 0 h 772200"/>
              <a:gd name="connsiteX1" fmla="*/ 1295921 w 1295921"/>
              <a:gd name="connsiteY1" fmla="*/ 0 h 772200"/>
              <a:gd name="connsiteX2" fmla="*/ 1295921 w 1295921"/>
              <a:gd name="connsiteY2" fmla="*/ 772200 h 772200"/>
              <a:gd name="connsiteX3" fmla="*/ 0 w 1295921"/>
              <a:gd name="connsiteY3" fmla="*/ 772200 h 772200"/>
              <a:gd name="connsiteX4" fmla="*/ 0 w 1295921"/>
              <a:gd name="connsiteY4" fmla="*/ 0 h 7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921" h="772200">
                <a:moveTo>
                  <a:pt x="0" y="0"/>
                </a:moveTo>
                <a:lnTo>
                  <a:pt x="1295921" y="0"/>
                </a:lnTo>
                <a:lnTo>
                  <a:pt x="1295921" y="772200"/>
                </a:lnTo>
                <a:lnTo>
                  <a:pt x="0" y="772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7368" tIns="99060" rIns="277368" bIns="99060" numCol="1" spcCol="1270" anchor="ctr" anchorCtr="0">
            <a:noAutofit/>
          </a:bodyPr>
          <a:lstStyle/>
          <a:p>
            <a:pPr marL="0" lvl="0" indent="0" algn="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900" kern="1200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EF3ECD0-089A-4F4F-B62A-36BB5F80017D}"/>
              </a:ext>
            </a:extLst>
          </p:cNvPr>
          <p:cNvSpPr/>
          <p:nvPr/>
        </p:nvSpPr>
        <p:spPr>
          <a:xfrm>
            <a:off x="2984884" y="2893261"/>
            <a:ext cx="3524906" cy="844593"/>
          </a:xfrm>
          <a:custGeom>
            <a:avLst/>
            <a:gdLst>
              <a:gd name="connsiteX0" fmla="*/ 0 w 3524906"/>
              <a:gd name="connsiteY0" fmla="*/ 0 h 844593"/>
              <a:gd name="connsiteX1" fmla="*/ 3524906 w 3524906"/>
              <a:gd name="connsiteY1" fmla="*/ 0 h 844593"/>
              <a:gd name="connsiteX2" fmla="*/ 3524906 w 3524906"/>
              <a:gd name="connsiteY2" fmla="*/ 844593 h 844593"/>
              <a:gd name="connsiteX3" fmla="*/ 0 w 3524906"/>
              <a:gd name="connsiteY3" fmla="*/ 844593 h 844593"/>
              <a:gd name="connsiteX4" fmla="*/ 0 w 3524906"/>
              <a:gd name="connsiteY4" fmla="*/ 0 h 84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906" h="844593">
                <a:moveTo>
                  <a:pt x="0" y="0"/>
                </a:moveTo>
                <a:lnTo>
                  <a:pt x="3524906" y="0"/>
                </a:lnTo>
                <a:lnTo>
                  <a:pt x="3524906" y="844593"/>
                </a:lnTo>
                <a:lnTo>
                  <a:pt x="0" y="844593"/>
                </a:lnTo>
                <a:lnTo>
                  <a:pt x="0" y="0"/>
                </a:lnTo>
                <a:close/>
              </a:path>
            </a:pathLst>
          </a:custGeom>
          <a:noFill/>
          <a:ln w="57150" cmpd="dbl">
            <a:solidFill>
              <a:schemeClr val="tx1"/>
            </a:solidFill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marL="285750" lvl="1" indent="-285750" defTabSz="1733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3900"/>
              <a:t>Elemen</a:t>
            </a:r>
            <a:r>
              <a:rPr lang="en-US" sz="3900" dirty="0"/>
              <a:t> 2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CF42D79A-6A25-744A-B14F-3BE5A88C07A0}"/>
              </a:ext>
            </a:extLst>
          </p:cNvPr>
          <p:cNvSpPr/>
          <p:nvPr/>
        </p:nvSpPr>
        <p:spPr>
          <a:xfrm>
            <a:off x="1326105" y="3914451"/>
            <a:ext cx="1295921" cy="772200"/>
          </a:xfrm>
          <a:custGeom>
            <a:avLst/>
            <a:gdLst>
              <a:gd name="connsiteX0" fmla="*/ 0 w 1295921"/>
              <a:gd name="connsiteY0" fmla="*/ 0 h 772200"/>
              <a:gd name="connsiteX1" fmla="*/ 1295921 w 1295921"/>
              <a:gd name="connsiteY1" fmla="*/ 0 h 772200"/>
              <a:gd name="connsiteX2" fmla="*/ 1295921 w 1295921"/>
              <a:gd name="connsiteY2" fmla="*/ 772200 h 772200"/>
              <a:gd name="connsiteX3" fmla="*/ 0 w 1295921"/>
              <a:gd name="connsiteY3" fmla="*/ 772200 h 772200"/>
              <a:gd name="connsiteX4" fmla="*/ 0 w 1295921"/>
              <a:gd name="connsiteY4" fmla="*/ 0 h 7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921" h="772200">
                <a:moveTo>
                  <a:pt x="0" y="0"/>
                </a:moveTo>
                <a:lnTo>
                  <a:pt x="1295921" y="0"/>
                </a:lnTo>
                <a:lnTo>
                  <a:pt x="1295921" y="772200"/>
                </a:lnTo>
                <a:lnTo>
                  <a:pt x="0" y="772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7368" tIns="99060" rIns="277368" bIns="99060" numCol="1" spcCol="1270" anchor="ctr" anchorCtr="0">
            <a:noAutofit/>
          </a:bodyPr>
          <a:lstStyle/>
          <a:p>
            <a:pPr marL="0" lvl="0" indent="0" algn="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900" kern="1200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6F89F5A-5788-9240-97D9-239354422D73}"/>
              </a:ext>
            </a:extLst>
          </p:cNvPr>
          <p:cNvSpPr/>
          <p:nvPr/>
        </p:nvSpPr>
        <p:spPr>
          <a:xfrm>
            <a:off x="2984884" y="3878255"/>
            <a:ext cx="3524906" cy="844593"/>
          </a:xfrm>
          <a:custGeom>
            <a:avLst/>
            <a:gdLst>
              <a:gd name="connsiteX0" fmla="*/ 0 w 3524906"/>
              <a:gd name="connsiteY0" fmla="*/ 0 h 844593"/>
              <a:gd name="connsiteX1" fmla="*/ 3524906 w 3524906"/>
              <a:gd name="connsiteY1" fmla="*/ 0 h 844593"/>
              <a:gd name="connsiteX2" fmla="*/ 3524906 w 3524906"/>
              <a:gd name="connsiteY2" fmla="*/ 844593 h 844593"/>
              <a:gd name="connsiteX3" fmla="*/ 0 w 3524906"/>
              <a:gd name="connsiteY3" fmla="*/ 844593 h 844593"/>
              <a:gd name="connsiteX4" fmla="*/ 0 w 3524906"/>
              <a:gd name="connsiteY4" fmla="*/ 0 h 84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906" h="844593">
                <a:moveTo>
                  <a:pt x="0" y="0"/>
                </a:moveTo>
                <a:lnTo>
                  <a:pt x="3524906" y="0"/>
                </a:lnTo>
                <a:lnTo>
                  <a:pt x="3524906" y="844593"/>
                </a:lnTo>
                <a:lnTo>
                  <a:pt x="0" y="844593"/>
                </a:lnTo>
                <a:lnTo>
                  <a:pt x="0" y="0"/>
                </a:lnTo>
                <a:close/>
              </a:path>
            </a:pathLst>
          </a:custGeom>
          <a:noFill/>
          <a:ln w="57150" cmpd="dbl">
            <a:solidFill>
              <a:schemeClr val="tx1"/>
            </a:solidFill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marL="285750" lvl="1" indent="-285750" defTabSz="1733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3900"/>
              <a:t>Elemen</a:t>
            </a:r>
            <a:r>
              <a:rPr lang="en-US" sz="3900" dirty="0"/>
              <a:t> 3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FDB42AE4-F3AD-3D4D-9D20-F2C7315224DC}"/>
              </a:ext>
            </a:extLst>
          </p:cNvPr>
          <p:cNvSpPr/>
          <p:nvPr/>
        </p:nvSpPr>
        <p:spPr>
          <a:xfrm>
            <a:off x="1326105" y="4899445"/>
            <a:ext cx="1295921" cy="772200"/>
          </a:xfrm>
          <a:custGeom>
            <a:avLst/>
            <a:gdLst>
              <a:gd name="connsiteX0" fmla="*/ 0 w 1295921"/>
              <a:gd name="connsiteY0" fmla="*/ 0 h 772200"/>
              <a:gd name="connsiteX1" fmla="*/ 1295921 w 1295921"/>
              <a:gd name="connsiteY1" fmla="*/ 0 h 772200"/>
              <a:gd name="connsiteX2" fmla="*/ 1295921 w 1295921"/>
              <a:gd name="connsiteY2" fmla="*/ 772200 h 772200"/>
              <a:gd name="connsiteX3" fmla="*/ 0 w 1295921"/>
              <a:gd name="connsiteY3" fmla="*/ 772200 h 772200"/>
              <a:gd name="connsiteX4" fmla="*/ 0 w 1295921"/>
              <a:gd name="connsiteY4" fmla="*/ 0 h 7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921" h="772200">
                <a:moveTo>
                  <a:pt x="0" y="0"/>
                </a:moveTo>
                <a:lnTo>
                  <a:pt x="1295921" y="0"/>
                </a:lnTo>
                <a:lnTo>
                  <a:pt x="1295921" y="772200"/>
                </a:lnTo>
                <a:lnTo>
                  <a:pt x="0" y="772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7368" tIns="99060" rIns="277368" bIns="99060" numCol="1" spcCol="1270" anchor="ctr" anchorCtr="0">
            <a:noAutofit/>
          </a:bodyPr>
          <a:lstStyle/>
          <a:p>
            <a:pPr marL="0" lvl="0" indent="0" algn="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900" kern="1200"/>
              <a:t> </a:t>
            </a:r>
            <a:endParaRPr lang="en-US" sz="3900" kern="1200" dirty="0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B82A9B29-2611-3A47-BCCA-ADD29E3930A6}"/>
              </a:ext>
            </a:extLst>
          </p:cNvPr>
          <p:cNvSpPr/>
          <p:nvPr/>
        </p:nvSpPr>
        <p:spPr>
          <a:xfrm>
            <a:off x="2076450" y="2400764"/>
            <a:ext cx="727005" cy="2936482"/>
          </a:xfrm>
          <a:prstGeom prst="leftBrace">
            <a:avLst>
              <a:gd name="adj1" fmla="val 35000"/>
              <a:gd name="adj2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3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d-ID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053DDB7-733E-2D46-91DA-65644C29E410}"/>
              </a:ext>
            </a:extLst>
          </p:cNvPr>
          <p:cNvSpPr/>
          <p:nvPr/>
        </p:nvSpPr>
        <p:spPr>
          <a:xfrm>
            <a:off x="2984884" y="4863248"/>
            <a:ext cx="3524906" cy="844593"/>
          </a:xfrm>
          <a:custGeom>
            <a:avLst/>
            <a:gdLst>
              <a:gd name="connsiteX0" fmla="*/ 0 w 3524906"/>
              <a:gd name="connsiteY0" fmla="*/ 0 h 844593"/>
              <a:gd name="connsiteX1" fmla="*/ 3524906 w 3524906"/>
              <a:gd name="connsiteY1" fmla="*/ 0 h 844593"/>
              <a:gd name="connsiteX2" fmla="*/ 3524906 w 3524906"/>
              <a:gd name="connsiteY2" fmla="*/ 844593 h 844593"/>
              <a:gd name="connsiteX3" fmla="*/ 0 w 3524906"/>
              <a:gd name="connsiteY3" fmla="*/ 844593 h 844593"/>
              <a:gd name="connsiteX4" fmla="*/ 0 w 3524906"/>
              <a:gd name="connsiteY4" fmla="*/ 0 h 84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906" h="844593">
                <a:moveTo>
                  <a:pt x="0" y="0"/>
                </a:moveTo>
                <a:lnTo>
                  <a:pt x="3524906" y="0"/>
                </a:lnTo>
                <a:lnTo>
                  <a:pt x="3524906" y="844593"/>
                </a:lnTo>
                <a:lnTo>
                  <a:pt x="0" y="844593"/>
                </a:lnTo>
                <a:lnTo>
                  <a:pt x="0" y="0"/>
                </a:lnTo>
                <a:close/>
              </a:path>
            </a:pathLst>
          </a:custGeom>
          <a:noFill/>
          <a:ln w="57150" cmpd="dbl">
            <a:solidFill>
              <a:schemeClr val="tx1"/>
            </a:solidFill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marL="285750" lvl="1" indent="-285750" defTabSz="1733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3900"/>
              <a:t>Elemen</a:t>
            </a:r>
            <a:r>
              <a:rPr lang="en-US" sz="3900" dirty="0"/>
              <a:t> 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6DD43E-A430-4E48-B23F-B221A34E4B10}"/>
              </a:ext>
            </a:extLst>
          </p:cNvPr>
          <p:cNvSpPr/>
          <p:nvPr/>
        </p:nvSpPr>
        <p:spPr>
          <a:xfrm>
            <a:off x="9061782" y="1795554"/>
            <a:ext cx="1736752" cy="906672"/>
          </a:xfrm>
          <a:prstGeom prst="ellipse">
            <a:avLst/>
          </a:prstGeom>
          <a:solidFill>
            <a:srgbClr val="0E1F4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Objek</a:t>
            </a:r>
            <a:r>
              <a:rPr lang="en-US" sz="2400" dirty="0"/>
              <a:t> 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8EFFA9-301C-1843-927D-14D8CA8A6C19}"/>
              </a:ext>
            </a:extLst>
          </p:cNvPr>
          <p:cNvSpPr/>
          <p:nvPr/>
        </p:nvSpPr>
        <p:spPr>
          <a:xfrm>
            <a:off x="7631269" y="2875573"/>
            <a:ext cx="1736752" cy="906672"/>
          </a:xfrm>
          <a:prstGeom prst="ellipse">
            <a:avLst/>
          </a:prstGeom>
          <a:solidFill>
            <a:srgbClr val="0E1F4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Objek</a:t>
            </a:r>
            <a:r>
              <a:rPr lang="en-US" sz="2400" dirty="0"/>
              <a:t> 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210271-20CC-6943-BF6B-B37F1E4DACC2}"/>
              </a:ext>
            </a:extLst>
          </p:cNvPr>
          <p:cNvSpPr/>
          <p:nvPr/>
        </p:nvSpPr>
        <p:spPr>
          <a:xfrm>
            <a:off x="9216998" y="3748847"/>
            <a:ext cx="1736752" cy="906672"/>
          </a:xfrm>
          <a:prstGeom prst="ellipse">
            <a:avLst/>
          </a:prstGeom>
          <a:solidFill>
            <a:srgbClr val="0E1F4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Objek</a:t>
            </a:r>
            <a:r>
              <a:rPr lang="en-US" sz="2400" dirty="0"/>
              <a:t> 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A712F5-847A-A346-9A85-A680AC057604}"/>
              </a:ext>
            </a:extLst>
          </p:cNvPr>
          <p:cNvSpPr/>
          <p:nvPr/>
        </p:nvSpPr>
        <p:spPr>
          <a:xfrm>
            <a:off x="7744536" y="4764279"/>
            <a:ext cx="1736752" cy="906672"/>
          </a:xfrm>
          <a:prstGeom prst="ellipse">
            <a:avLst/>
          </a:prstGeom>
          <a:solidFill>
            <a:srgbClr val="0E1F4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Objek</a:t>
            </a:r>
            <a:r>
              <a:rPr lang="en-US" sz="2400" dirty="0"/>
              <a:t> 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3694E2-385E-0941-B9C1-86214FAD440B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509790" y="2248890"/>
            <a:ext cx="2551992" cy="106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72A1D0-FD68-F248-83E2-26AEC7A15D5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509790" y="3328909"/>
            <a:ext cx="1121479" cy="286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698C03-CC98-1347-8B7A-6C3AE1DECDCD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509790" y="4202183"/>
            <a:ext cx="2707208" cy="1294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C7C55C-CECE-E447-A7F7-0B870F11A944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509790" y="5217615"/>
            <a:ext cx="1234746" cy="679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3E2B41D-513B-8343-AAF8-3B903272F613}"/>
              </a:ext>
            </a:extLst>
          </p:cNvPr>
          <p:cNvSpPr/>
          <p:nvPr/>
        </p:nvSpPr>
        <p:spPr>
          <a:xfrm>
            <a:off x="484778" y="2847591"/>
            <a:ext cx="1597616" cy="1994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Array of Object</a:t>
            </a:r>
          </a:p>
        </p:txBody>
      </p:sp>
    </p:spTree>
    <p:extLst>
      <p:ext uri="{BB962C8B-B14F-4D97-AF65-F5344CB8AC3E}">
        <p14:creationId xmlns:p14="http://schemas.microsoft.com/office/powerpoint/2010/main" val="245082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E76BA-EA44-8D43-912D-136CED7E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656851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Deklarasi</a:t>
            </a:r>
            <a:r>
              <a:rPr lang="en-US" sz="4000" b="1" dirty="0"/>
              <a:t> dan </a:t>
            </a:r>
            <a:r>
              <a:rPr lang="en-US" sz="4000" b="1" dirty="0" err="1"/>
              <a:t>Instantiasi</a:t>
            </a:r>
            <a:r>
              <a:rPr lang="en-US" sz="4000" b="1" dirty="0"/>
              <a:t> Array of Object #1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D460-59B8-C141-8C11-396D1B06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020F07-1EFD-3F48-9430-426329163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724"/>
            <a:ext cx="10793288" cy="5038775"/>
          </a:xfrm>
        </p:spPr>
        <p:txBody>
          <a:bodyPr/>
          <a:lstStyle/>
          <a:p>
            <a:pPr algn="just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array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PersegiPanjang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, </a:t>
            </a:r>
            <a:r>
              <a:rPr lang="en-US" dirty="0" err="1"/>
              <a:t>caranya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array </a:t>
            </a:r>
            <a:r>
              <a:rPr lang="en-US" dirty="0" err="1"/>
              <a:t>biasa</a:t>
            </a:r>
            <a:r>
              <a:rPr lang="en-US" dirty="0"/>
              <a:t>: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array </a:t>
            </a:r>
            <a:r>
              <a:rPr lang="en-US" b="1" dirty="0" err="1"/>
              <a:t>ppArray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menampung</a:t>
            </a:r>
            <a:r>
              <a:rPr lang="en-US" dirty="0"/>
              <a:t> </a:t>
            </a:r>
            <a:r>
              <a:rPr lang="en-US" b="1" dirty="0" err="1"/>
              <a:t>tujuh</a:t>
            </a:r>
            <a:r>
              <a:rPr lang="en-US" dirty="0"/>
              <a:t> </a:t>
            </a:r>
            <a:r>
              <a:rPr lang="en-US" b="1" dirty="0" err="1"/>
              <a:t>objek</a:t>
            </a:r>
            <a:r>
              <a:rPr lang="en-US" dirty="0"/>
              <a:t> </a:t>
            </a:r>
            <a:r>
              <a:rPr lang="en-US" b="1" dirty="0" err="1"/>
              <a:t>PersegiPanjang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array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b="1" dirty="0" err="1"/>
              <a:t>masih</a:t>
            </a:r>
            <a:r>
              <a:rPr lang="en-US" dirty="0"/>
              <a:t> </a:t>
            </a:r>
            <a:r>
              <a:rPr lang="en-US" b="1" dirty="0" err="1"/>
              <a:t>kosong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dalamnya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terbentuk</a:t>
            </a:r>
            <a:r>
              <a:rPr lang="en-US" dirty="0"/>
              <a:t> (</a:t>
            </a:r>
            <a:r>
              <a:rPr lang="en-US" b="1" dirty="0" err="1"/>
              <a:t>belum</a:t>
            </a:r>
            <a:r>
              <a:rPr lang="en-US" dirty="0"/>
              <a:t> </a:t>
            </a:r>
            <a:r>
              <a:rPr lang="en-US" b="1" dirty="0" err="1"/>
              <a:t>terinstansiasi</a:t>
            </a:r>
            <a:r>
              <a:rPr lang="en-US" dirty="0"/>
              <a:t>)</a:t>
            </a:r>
          </a:p>
          <a:p>
            <a:pPr algn="just"/>
            <a:r>
              <a:rPr lang="en-US" dirty="0"/>
              <a:t>Untuk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array,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b="1" dirty="0" err="1"/>
              <a:t>menginstansiasi</a:t>
            </a:r>
            <a:r>
              <a:rPr lang="en-US" dirty="0"/>
              <a:t> </a:t>
            </a:r>
            <a:r>
              <a:rPr lang="en-US" b="1" dirty="0" err="1"/>
              <a:t>objek</a:t>
            </a:r>
            <a:r>
              <a:rPr lang="en-US" b="1" dirty="0"/>
              <a:t> </a:t>
            </a:r>
            <a:r>
              <a:rPr lang="en-US" b="1" dirty="0" err="1"/>
              <a:t>persegi</a:t>
            </a:r>
            <a:r>
              <a:rPr lang="en-US" b="1" dirty="0"/>
              <a:t> </a:t>
            </a:r>
            <a:r>
              <a:rPr lang="en-US" b="1" dirty="0" err="1"/>
              <a:t>panjang</a:t>
            </a:r>
            <a:r>
              <a:rPr lang="en-US" b="1" dirty="0"/>
              <a:t> </a:t>
            </a:r>
            <a:r>
              <a:rPr lang="en-US" dirty="0"/>
              <a:t>pada array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objeknya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algn="just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F524C4-10CC-1949-A88B-F5ECABD300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6764" y="2092230"/>
            <a:ext cx="6736265" cy="5080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B14BEF-7D88-AC4F-A8D5-3CC90BD8DB2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66765" y="5348117"/>
            <a:ext cx="4036606" cy="8526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4343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1870-B3B9-8146-BF41-DEC6A582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360000" cy="643404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Deklarasi</a:t>
            </a:r>
            <a:r>
              <a:rPr lang="en-US" sz="4000" b="1" dirty="0"/>
              <a:t> dan </a:t>
            </a:r>
            <a:r>
              <a:rPr lang="en-US" sz="4000" b="1" dirty="0" err="1"/>
              <a:t>Instantiasi</a:t>
            </a:r>
            <a:r>
              <a:rPr lang="en-US" sz="4000" b="1" dirty="0"/>
              <a:t> Array of Object 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007DA-5F70-7646-8564-2DF56212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Google Shape;113;p5">
            <a:extLst>
              <a:ext uri="{FF2B5EF4-FFF2-40B4-BE49-F238E27FC236}">
                <a16:creationId xmlns:a16="http://schemas.microsoft.com/office/drawing/2014/main" id="{98B68356-ED3E-BC44-87FC-D601A2118C57}"/>
              </a:ext>
            </a:extLst>
          </p:cNvPr>
          <p:cNvSpPr txBox="1">
            <a:spLocks/>
          </p:cNvSpPr>
          <p:nvPr/>
        </p:nvSpPr>
        <p:spPr>
          <a:xfrm>
            <a:off x="838200" y="1568833"/>
            <a:ext cx="10376647" cy="9267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array, </a:t>
            </a:r>
            <a:r>
              <a:rPr lang="en-US" dirty="0" err="1"/>
              <a:t>caranya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contoh</a:t>
            </a:r>
            <a:r>
              <a:rPr lang="en-US" dirty="0"/>
              <a:t>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CBAE1D2-E0E7-974B-8185-E0E2BB875C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5600" y="2495551"/>
            <a:ext cx="6345543" cy="6857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4C86450-D7A7-B947-9AF4-D9236D473483}"/>
              </a:ext>
            </a:extLst>
          </p:cNvPr>
          <p:cNvSpPr/>
          <p:nvPr/>
        </p:nvSpPr>
        <p:spPr>
          <a:xfrm>
            <a:off x="1239506" y="4167130"/>
            <a:ext cx="1341769" cy="4382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ppArray</a:t>
            </a:r>
            <a:r>
              <a:rPr lang="en-US" dirty="0"/>
              <a:t>[0]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13D492-3C9A-D549-96C8-D73BABEF2768}"/>
              </a:ext>
            </a:extLst>
          </p:cNvPr>
          <p:cNvSpPr/>
          <p:nvPr/>
        </p:nvSpPr>
        <p:spPr>
          <a:xfrm>
            <a:off x="3922286" y="3705151"/>
            <a:ext cx="1457783" cy="5790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1. </a:t>
            </a:r>
            <a:r>
              <a:rPr lang="en-US" dirty="0" err="1"/>
              <a:t>panjang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lebar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A46D08-583F-4B4A-847A-576A316C4ECE}"/>
              </a:ext>
            </a:extLst>
          </p:cNvPr>
          <p:cNvSpPr/>
          <p:nvPr/>
        </p:nvSpPr>
        <p:spPr>
          <a:xfrm>
            <a:off x="1239505" y="4630921"/>
            <a:ext cx="1341769" cy="4382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ppArray</a:t>
            </a:r>
            <a:r>
              <a:rPr lang="en-US" dirty="0"/>
              <a:t>[1]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83B012-D3E8-6B4D-9BC4-D958184CCDCE}"/>
              </a:ext>
            </a:extLst>
          </p:cNvPr>
          <p:cNvSpPr/>
          <p:nvPr/>
        </p:nvSpPr>
        <p:spPr>
          <a:xfrm>
            <a:off x="1239505" y="5092231"/>
            <a:ext cx="1341769" cy="4382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dk1"/>
                </a:solidFill>
              </a:rPr>
              <a:t>ppArray</a:t>
            </a:r>
            <a:r>
              <a:rPr lang="en-US" dirty="0">
                <a:solidFill>
                  <a:schemeClr val="dk1"/>
                </a:solidFill>
              </a:rPr>
              <a:t>[2]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61533E-27F3-BB42-8CFB-52B181432164}"/>
              </a:ext>
            </a:extLst>
          </p:cNvPr>
          <p:cNvSpPr/>
          <p:nvPr/>
        </p:nvSpPr>
        <p:spPr>
          <a:xfrm>
            <a:off x="3922287" y="4560375"/>
            <a:ext cx="1457783" cy="5790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1. </a:t>
            </a:r>
            <a:r>
              <a:rPr lang="en-US" dirty="0" err="1"/>
              <a:t>panjang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lebar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B13D1F-DFC5-C440-9F24-2E54CD2EBA9A}"/>
              </a:ext>
            </a:extLst>
          </p:cNvPr>
          <p:cNvSpPr/>
          <p:nvPr/>
        </p:nvSpPr>
        <p:spPr>
          <a:xfrm>
            <a:off x="3896364" y="5415103"/>
            <a:ext cx="1483706" cy="5790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1. </a:t>
            </a:r>
            <a:r>
              <a:rPr lang="en-US" dirty="0" err="1"/>
              <a:t>panjang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lebar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DECFB9-354A-F84F-A4B0-0AADDB534290}"/>
              </a:ext>
            </a:extLst>
          </p:cNvPr>
          <p:cNvCxnSpPr>
            <a:cxnSpLocks/>
          </p:cNvCxnSpPr>
          <p:nvPr/>
        </p:nvCxnSpPr>
        <p:spPr>
          <a:xfrm flipV="1">
            <a:off x="2686050" y="4037917"/>
            <a:ext cx="786493" cy="322501"/>
          </a:xfrm>
          <a:prstGeom prst="straightConnector1">
            <a:avLst/>
          </a:prstGeom>
          <a:ln w="28575">
            <a:solidFill>
              <a:srgbClr val="0E1F43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6086B9-8C75-4947-957D-5D28F3E5D0EE}"/>
              </a:ext>
            </a:extLst>
          </p:cNvPr>
          <p:cNvCxnSpPr>
            <a:cxnSpLocks/>
          </p:cNvCxnSpPr>
          <p:nvPr/>
        </p:nvCxnSpPr>
        <p:spPr>
          <a:xfrm>
            <a:off x="2752725" y="4850051"/>
            <a:ext cx="915761" cy="0"/>
          </a:xfrm>
          <a:prstGeom prst="straightConnector1">
            <a:avLst/>
          </a:prstGeom>
          <a:ln w="28575">
            <a:solidFill>
              <a:srgbClr val="0E1F43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C1A2AC-481C-9D45-9049-16DBB81EF072}"/>
              </a:ext>
            </a:extLst>
          </p:cNvPr>
          <p:cNvCxnSpPr>
            <a:cxnSpLocks/>
          </p:cNvCxnSpPr>
          <p:nvPr/>
        </p:nvCxnSpPr>
        <p:spPr>
          <a:xfrm>
            <a:off x="2752725" y="5299246"/>
            <a:ext cx="915761" cy="231245"/>
          </a:xfrm>
          <a:prstGeom prst="straightConnector1">
            <a:avLst/>
          </a:prstGeom>
          <a:ln w="28575">
            <a:solidFill>
              <a:srgbClr val="0E1F43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Rectangle: Rounded Corners 18">
            <a:extLst>
              <a:ext uri="{FF2B5EF4-FFF2-40B4-BE49-F238E27FC236}">
                <a16:creationId xmlns:a16="http://schemas.microsoft.com/office/drawing/2014/main" id="{1EA225F3-10E7-9640-A4C8-CE93D9D94369}"/>
              </a:ext>
            </a:extLst>
          </p:cNvPr>
          <p:cNvSpPr/>
          <p:nvPr/>
        </p:nvSpPr>
        <p:spPr>
          <a:xfrm>
            <a:off x="1028241" y="3429000"/>
            <a:ext cx="6359290" cy="2730806"/>
          </a:xfrm>
          <a:prstGeom prst="roundRect">
            <a:avLst>
              <a:gd name="adj" fmla="val 1073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89361D-4885-2C4F-B967-DF38FDA0C611}"/>
              </a:ext>
            </a:extLst>
          </p:cNvPr>
          <p:cNvSpPr/>
          <p:nvPr/>
        </p:nvSpPr>
        <p:spPr>
          <a:xfrm>
            <a:off x="8274114" y="4037917"/>
            <a:ext cx="3347168" cy="13616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15429"/>
                </a:solidFill>
              </a:rPr>
              <a:t>Jika array of </a:t>
            </a:r>
            <a:r>
              <a:rPr lang="en-US" sz="2400" dirty="0" err="1">
                <a:solidFill>
                  <a:srgbClr val="F15429"/>
                </a:solidFill>
              </a:rPr>
              <a:t>objek</a:t>
            </a:r>
            <a:r>
              <a:rPr lang="en-US" sz="2400" dirty="0">
                <a:solidFill>
                  <a:srgbClr val="F15429"/>
                </a:solidFill>
              </a:rPr>
              <a:t> </a:t>
            </a:r>
            <a:r>
              <a:rPr lang="en-US" sz="2400" dirty="0" err="1">
                <a:solidFill>
                  <a:srgbClr val="F15429"/>
                </a:solidFill>
              </a:rPr>
              <a:t>pArray</a:t>
            </a:r>
            <a:r>
              <a:rPr lang="en-US" sz="2400" dirty="0">
                <a:solidFill>
                  <a:srgbClr val="F15429"/>
                </a:solidFill>
              </a:rPr>
              <a:t>[0] </a:t>
            </a:r>
            <a:r>
              <a:rPr lang="en-US" sz="2400" dirty="0" err="1">
                <a:solidFill>
                  <a:srgbClr val="F15429"/>
                </a:solidFill>
              </a:rPr>
              <a:t>dibuat</a:t>
            </a:r>
            <a:r>
              <a:rPr lang="en-US" sz="2400" dirty="0">
                <a:solidFill>
                  <a:srgbClr val="F15429"/>
                </a:solidFill>
              </a:rPr>
              <a:t> juga pada index 1 dan 2</a:t>
            </a:r>
          </a:p>
        </p:txBody>
      </p:sp>
      <p:sp>
        <p:nvSpPr>
          <p:cNvPr id="36" name="Arrow: Right 20">
            <a:extLst>
              <a:ext uri="{FF2B5EF4-FFF2-40B4-BE49-F238E27FC236}">
                <a16:creationId xmlns:a16="http://schemas.microsoft.com/office/drawing/2014/main" id="{EA32859B-0A38-1F48-BF6B-F195E7EC98F5}"/>
              </a:ext>
            </a:extLst>
          </p:cNvPr>
          <p:cNvSpPr/>
          <p:nvPr/>
        </p:nvSpPr>
        <p:spPr>
          <a:xfrm rot="10800000">
            <a:off x="7402713" y="4376364"/>
            <a:ext cx="997579" cy="684737"/>
          </a:xfrm>
          <a:prstGeom prst="rightArrow">
            <a:avLst/>
          </a:prstGeom>
          <a:solidFill>
            <a:srgbClr val="0E1F4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770AB0-A70C-33C9-E55A-0FAA436F2BCB}"/>
              </a:ext>
            </a:extLst>
          </p:cNvPr>
          <p:cNvSpPr/>
          <p:nvPr/>
        </p:nvSpPr>
        <p:spPr>
          <a:xfrm>
            <a:off x="5352805" y="3698273"/>
            <a:ext cx="1853538" cy="5790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1. </a:t>
            </a:r>
            <a:r>
              <a:rPr lang="en-US" dirty="0" err="1"/>
              <a:t>hitungLuas</a:t>
            </a:r>
            <a:r>
              <a:rPr lang="en-US" dirty="0"/>
              <a:t>()</a:t>
            </a:r>
          </a:p>
          <a:p>
            <a:r>
              <a:rPr lang="en-US" dirty="0"/>
              <a:t>2. </a:t>
            </a:r>
            <a:r>
              <a:rPr lang="en-US" dirty="0" err="1"/>
              <a:t>hitungKeliling</a:t>
            </a:r>
            <a:r>
              <a:rPr lang="en-US" dirty="0"/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E30127-DAA4-1B1A-82D3-38A6CA043B4A}"/>
              </a:ext>
            </a:extLst>
          </p:cNvPr>
          <p:cNvSpPr/>
          <p:nvPr/>
        </p:nvSpPr>
        <p:spPr>
          <a:xfrm>
            <a:off x="5380069" y="4557505"/>
            <a:ext cx="1853538" cy="5790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1. </a:t>
            </a:r>
            <a:r>
              <a:rPr lang="en-US" dirty="0" err="1"/>
              <a:t>hitungLuas</a:t>
            </a:r>
            <a:r>
              <a:rPr lang="en-US" dirty="0"/>
              <a:t>()</a:t>
            </a:r>
          </a:p>
          <a:p>
            <a:r>
              <a:rPr lang="en-US" dirty="0"/>
              <a:t>2. </a:t>
            </a:r>
            <a:r>
              <a:rPr lang="en-US" dirty="0" err="1"/>
              <a:t>hitungKeliling</a:t>
            </a:r>
            <a:r>
              <a:rPr lang="en-US" dirty="0"/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01BDD2-FE70-D2A7-C221-1E38E6CC819C}"/>
              </a:ext>
            </a:extLst>
          </p:cNvPr>
          <p:cNvSpPr/>
          <p:nvPr/>
        </p:nvSpPr>
        <p:spPr>
          <a:xfrm>
            <a:off x="5380070" y="5406825"/>
            <a:ext cx="1853538" cy="5790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1. </a:t>
            </a:r>
            <a:r>
              <a:rPr lang="en-US" dirty="0" err="1"/>
              <a:t>hitungLuas</a:t>
            </a:r>
            <a:r>
              <a:rPr lang="en-US" dirty="0"/>
              <a:t>()</a:t>
            </a:r>
          </a:p>
          <a:p>
            <a:r>
              <a:rPr lang="en-US" dirty="0"/>
              <a:t>2. </a:t>
            </a:r>
            <a:r>
              <a:rPr lang="en-US" dirty="0" err="1"/>
              <a:t>hitungKeliling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5654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E794-789E-C549-B117-1B783079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360000" cy="737534"/>
          </a:xfrm>
        </p:spPr>
        <p:txBody>
          <a:bodyPr>
            <a:noAutofit/>
          </a:bodyPr>
          <a:lstStyle/>
          <a:p>
            <a:r>
              <a:rPr lang="en-US" sz="4000" dirty="0" err="1"/>
              <a:t>Deklarasi</a:t>
            </a:r>
            <a:r>
              <a:rPr lang="en-US" sz="4000" dirty="0"/>
              <a:t> dan </a:t>
            </a:r>
            <a:r>
              <a:rPr lang="en-US" sz="4000" dirty="0" err="1"/>
              <a:t>Instantiasi</a:t>
            </a:r>
            <a:r>
              <a:rPr lang="en-US" sz="4000" dirty="0"/>
              <a:t> </a:t>
            </a:r>
            <a:r>
              <a:rPr lang="en-US" sz="4000" i="1" dirty="0"/>
              <a:t>Array of Object </a:t>
            </a:r>
            <a:r>
              <a:rPr lang="en-US" sz="4000" dirty="0"/>
              <a:t>#3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D1BEA-449A-F541-A3FA-F9C55F6E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Google Shape;113;p5">
            <a:extLst>
              <a:ext uri="{FF2B5EF4-FFF2-40B4-BE49-F238E27FC236}">
                <a16:creationId xmlns:a16="http://schemas.microsoft.com/office/drawing/2014/main" id="{A6B450DC-7ADD-CF4E-B1B5-A5BE79D28424}"/>
              </a:ext>
            </a:extLst>
          </p:cNvPr>
          <p:cNvSpPr txBox="1">
            <a:spLocks/>
          </p:cNvSpPr>
          <p:nvPr/>
        </p:nvSpPr>
        <p:spPr>
          <a:xfrm>
            <a:off x="838200" y="1568833"/>
            <a:ext cx="10376647" cy="5266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4F089E-6876-7841-AFA7-02DD2093A7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5944" y="2221279"/>
            <a:ext cx="5026240" cy="34501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115725-C098-3447-82C0-CDBC5F042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862" y="3861253"/>
            <a:ext cx="3556322" cy="783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33028FAE-3FBA-374C-B60A-85EBDAE3F38D}"/>
              </a:ext>
            </a:extLst>
          </p:cNvPr>
          <p:cNvSpPr/>
          <p:nvPr/>
        </p:nvSpPr>
        <p:spPr>
          <a:xfrm>
            <a:off x="5316910" y="3724862"/>
            <a:ext cx="1419225" cy="1055809"/>
          </a:xfrm>
          <a:prstGeom prst="rightArrow">
            <a:avLst/>
          </a:prstGeom>
          <a:solidFill>
            <a:srgbClr val="0E1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E73C3E-7485-FB14-B00F-C858FA7FF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767" y="1218200"/>
            <a:ext cx="3553861" cy="221080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37384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E794-789E-C549-B117-1B783079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360000" cy="737534"/>
          </a:xfrm>
        </p:spPr>
        <p:txBody>
          <a:bodyPr>
            <a:noAutofit/>
          </a:bodyPr>
          <a:lstStyle/>
          <a:p>
            <a:r>
              <a:rPr lang="en-US" sz="4000" dirty="0"/>
              <a:t>Error </a:t>
            </a:r>
            <a:r>
              <a:rPr lang="en-US" sz="4000" dirty="0" err="1"/>
              <a:t>NullPointerException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D1BEA-449A-F541-A3FA-F9C55F6E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Google Shape;113;p5">
            <a:extLst>
              <a:ext uri="{FF2B5EF4-FFF2-40B4-BE49-F238E27FC236}">
                <a16:creationId xmlns:a16="http://schemas.microsoft.com/office/drawing/2014/main" id="{CFEB1727-CCCB-0F46-A43B-4681BE408A68}"/>
              </a:ext>
            </a:extLst>
          </p:cNvPr>
          <p:cNvSpPr txBox="1">
            <a:spLocks/>
          </p:cNvSpPr>
          <p:nvPr/>
        </p:nvSpPr>
        <p:spPr>
          <a:xfrm>
            <a:off x="838200" y="1568833"/>
            <a:ext cx="10376647" cy="46414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 b="1" dirty="0" err="1"/>
              <a:t>Sebelum</a:t>
            </a:r>
            <a:r>
              <a:rPr lang="en-US" sz="2400" b="1" dirty="0"/>
              <a:t> </a:t>
            </a:r>
            <a:r>
              <a:rPr lang="en-US" sz="2400" b="1" dirty="0" err="1"/>
              <a:t>mengisikan</a:t>
            </a:r>
            <a:r>
              <a:rPr lang="en-US" sz="2400" b="1" dirty="0"/>
              <a:t> </a:t>
            </a:r>
            <a:r>
              <a:rPr lang="en-US" sz="2400" b="1" dirty="0" err="1"/>
              <a:t>atribut</a:t>
            </a:r>
            <a:r>
              <a:rPr lang="en-US" sz="2400" b="1" dirty="0"/>
              <a:t> pada </a:t>
            </a:r>
            <a:r>
              <a:rPr lang="en-US" sz="2400" b="1" dirty="0" err="1"/>
              <a:t>objek</a:t>
            </a:r>
            <a:r>
              <a:rPr lang="en-US" sz="2400" b="1" dirty="0"/>
              <a:t> </a:t>
            </a:r>
            <a:r>
              <a:rPr lang="en-US" sz="2400" b="1" dirty="0" err="1"/>
              <a:t>didalam</a:t>
            </a:r>
            <a:r>
              <a:rPr lang="en-US" sz="2400" b="1" dirty="0"/>
              <a:t> array, </a:t>
            </a:r>
            <a:r>
              <a:rPr lang="en-US" sz="2400" b="1" dirty="0" err="1"/>
              <a:t>sebelumnya</a:t>
            </a:r>
            <a:r>
              <a:rPr lang="en-US" sz="2400" b="1" dirty="0"/>
              <a:t> </a:t>
            </a:r>
            <a:r>
              <a:rPr lang="en-US" sz="2400" b="1" dirty="0" err="1"/>
              <a:t>harus</a:t>
            </a:r>
            <a:r>
              <a:rPr lang="en-US" sz="2400" b="1" dirty="0"/>
              <a:t> </a:t>
            </a:r>
            <a:r>
              <a:rPr lang="en-US" sz="2400" b="1" dirty="0" err="1"/>
              <a:t>dibuat</a:t>
            </a:r>
            <a:r>
              <a:rPr lang="en-US" sz="2400" b="1" dirty="0"/>
              <a:t> </a:t>
            </a:r>
            <a:r>
              <a:rPr lang="en-US" sz="2400" b="1" dirty="0" err="1"/>
              <a:t>objek-nya</a:t>
            </a:r>
            <a:r>
              <a:rPr lang="en-US" sz="2400" b="1" dirty="0"/>
              <a:t> </a:t>
            </a:r>
            <a:r>
              <a:rPr lang="en-US" sz="2400" b="1" dirty="0" err="1"/>
              <a:t>terlebih</a:t>
            </a:r>
            <a:r>
              <a:rPr lang="en-US" sz="2400" b="1" dirty="0"/>
              <a:t> </a:t>
            </a:r>
            <a:r>
              <a:rPr lang="en-US" sz="2400" b="1" dirty="0" err="1"/>
              <a:t>dahulu</a:t>
            </a:r>
            <a:r>
              <a:rPr lang="en-US" sz="2400" dirty="0"/>
              <a:t>. </a:t>
            </a:r>
          </a:p>
          <a:p>
            <a:pPr algn="just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 dirty="0" err="1"/>
              <a:t>Perhatikan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</a:t>
            </a:r>
            <a:r>
              <a:rPr lang="en-US" sz="2400" dirty="0" err="1"/>
              <a:t>dibawah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memunculkan</a:t>
            </a:r>
            <a:r>
              <a:rPr lang="en-US" sz="2400" dirty="0"/>
              <a:t> error </a:t>
            </a:r>
            <a:r>
              <a:rPr lang="en-US" sz="2400" b="1" dirty="0" err="1"/>
              <a:t>NullPointerException</a:t>
            </a:r>
            <a:r>
              <a:rPr lang="en-US" sz="2400" dirty="0"/>
              <a:t> pada </a:t>
            </a:r>
            <a:r>
              <a:rPr lang="en-US" sz="2400" dirty="0" err="1"/>
              <a:t>saat</a:t>
            </a:r>
            <a:r>
              <a:rPr lang="en-US" sz="2400" dirty="0"/>
              <a:t> program </a:t>
            </a:r>
            <a:r>
              <a:rPr lang="en-US" sz="2400" dirty="0" err="1"/>
              <a:t>dijalankan</a:t>
            </a:r>
            <a:r>
              <a:rPr lang="en-US" sz="2400" dirty="0"/>
              <a:t>:</a:t>
            </a:r>
          </a:p>
          <a:p>
            <a:pPr algn="just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2400" dirty="0"/>
          </a:p>
          <a:p>
            <a:pPr algn="just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2400" dirty="0"/>
          </a:p>
          <a:p>
            <a:pPr algn="just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2400" dirty="0"/>
          </a:p>
          <a:p>
            <a:pPr algn="just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2400" dirty="0"/>
          </a:p>
          <a:p>
            <a:pPr algn="just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 dirty="0"/>
              <a:t>Hal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dikarenakan</a:t>
            </a:r>
            <a:r>
              <a:rPr lang="en-US" sz="2400" dirty="0"/>
              <a:t> pada index </a:t>
            </a:r>
            <a:r>
              <a:rPr lang="en-US" sz="2400" dirty="0" err="1"/>
              <a:t>ppArray</a:t>
            </a:r>
            <a:r>
              <a:rPr lang="en-US" sz="2400" dirty="0"/>
              <a:t> ke-1, </a:t>
            </a:r>
            <a:r>
              <a:rPr lang="en-US" sz="2400" dirty="0" err="1"/>
              <a:t>belum</a:t>
            </a:r>
            <a:r>
              <a:rPr lang="en-US" sz="2400" dirty="0"/>
              <a:t>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PersegiPanjang</a:t>
            </a:r>
            <a:r>
              <a:rPr lang="en-US" sz="2400" dirty="0"/>
              <a:t>. </a:t>
            </a:r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yang </a:t>
            </a:r>
            <a:r>
              <a:rPr lang="en-US" sz="2400" dirty="0" err="1"/>
              <a:t>benar</a:t>
            </a:r>
            <a:r>
              <a:rPr lang="en-US" sz="2400" dirty="0"/>
              <a:t>:</a:t>
            </a:r>
          </a:p>
          <a:p>
            <a:pPr algn="just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2400" dirty="0"/>
          </a:p>
          <a:p>
            <a:pPr algn="just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2400" dirty="0"/>
          </a:p>
          <a:p>
            <a:pPr algn="just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0C8818-9B69-D540-8E3C-803774CED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43" y="3181651"/>
            <a:ext cx="5066009" cy="737534"/>
          </a:xfrm>
          <a:prstGeom prst="rect">
            <a:avLst/>
          </a:prstGeom>
          <a:ln>
            <a:solidFill>
              <a:srgbClr val="0E1F43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1CB4D6-D8AA-F64F-AC4B-81E96F9B9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029" y="3181651"/>
            <a:ext cx="6018575" cy="737533"/>
          </a:xfrm>
          <a:prstGeom prst="rect">
            <a:avLst/>
          </a:prstGeom>
          <a:ln>
            <a:solidFill>
              <a:srgbClr val="0E1F43"/>
            </a:solidFill>
          </a:ln>
        </p:spPr>
      </p:pic>
      <p:sp>
        <p:nvSpPr>
          <p:cNvPr id="5" name="Curved Up Arrow 4">
            <a:extLst>
              <a:ext uri="{FF2B5EF4-FFF2-40B4-BE49-F238E27FC236}">
                <a16:creationId xmlns:a16="http://schemas.microsoft.com/office/drawing/2014/main" id="{1A04419C-D4CE-F44D-B461-7FA029CE1FD7}"/>
              </a:ext>
            </a:extLst>
          </p:cNvPr>
          <p:cNvSpPr/>
          <p:nvPr/>
        </p:nvSpPr>
        <p:spPr>
          <a:xfrm>
            <a:off x="5110152" y="3822891"/>
            <a:ext cx="916371" cy="349059"/>
          </a:xfrm>
          <a:prstGeom prst="curvedUpArrow">
            <a:avLst/>
          </a:prstGeom>
          <a:solidFill>
            <a:srgbClr val="0E1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637F907-5C21-3145-8F86-4FDA96269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3127" y="5132726"/>
            <a:ext cx="4919067" cy="948254"/>
          </a:xfrm>
          <a:prstGeom prst="rect">
            <a:avLst/>
          </a:prstGeom>
          <a:ln>
            <a:solidFill>
              <a:srgbClr val="0E1F43"/>
            </a:solidFill>
          </a:ln>
        </p:spPr>
      </p:pic>
      <p:sp>
        <p:nvSpPr>
          <p:cNvPr id="19" name="Speech Bubble: Rectangle 6">
            <a:extLst>
              <a:ext uri="{FF2B5EF4-FFF2-40B4-BE49-F238E27FC236}">
                <a16:creationId xmlns:a16="http://schemas.microsoft.com/office/drawing/2014/main" id="{B3CD829D-498E-114B-BA33-C58B8F27C517}"/>
              </a:ext>
            </a:extLst>
          </p:cNvPr>
          <p:cNvSpPr/>
          <p:nvPr/>
        </p:nvSpPr>
        <p:spPr>
          <a:xfrm>
            <a:off x="8397129" y="4894521"/>
            <a:ext cx="2956671" cy="1106229"/>
          </a:xfrm>
          <a:prstGeom prst="wedgeRectCallout">
            <a:avLst>
              <a:gd name="adj1" fmla="val -102529"/>
              <a:gd name="adj2" fmla="val 32526"/>
            </a:avLst>
          </a:prstGeom>
          <a:solidFill>
            <a:srgbClr val="0E1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US" sz="2000" dirty="0" err="1">
                <a:ea typeface="Calibri" panose="020F0502020204030204" charset="0"/>
                <a:cs typeface="Times New Roman" panose="02020603050405020304" pitchFamily="18" charset="0"/>
              </a:rPr>
              <a:t>Pembuatan</a:t>
            </a:r>
            <a:r>
              <a:rPr lang="en-US" sz="2000" dirty="0"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charset="0"/>
                <a:cs typeface="Times New Roman" panose="02020603050405020304" pitchFamily="18" charset="0"/>
              </a:rPr>
              <a:t>objek</a:t>
            </a:r>
            <a:r>
              <a:rPr lang="en-US" sz="2000" dirty="0"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charset="0"/>
                <a:cs typeface="Times New Roman" panose="02020603050405020304" pitchFamily="18" charset="0"/>
              </a:rPr>
              <a:t>PersegiPanjang</a:t>
            </a:r>
            <a:r>
              <a:rPr lang="en-US" sz="2000" dirty="0">
                <a:ea typeface="Calibri" panose="020F0502020204030204" charset="0"/>
                <a:cs typeface="Times New Roman" panose="02020603050405020304" pitchFamily="18" charset="0"/>
              </a:rPr>
              <a:t> pada </a:t>
            </a:r>
            <a:r>
              <a:rPr lang="en-US" sz="2000" dirty="0" err="1">
                <a:ea typeface="Calibri" panose="020F0502020204030204" charset="0"/>
                <a:cs typeface="Times New Roman" panose="02020603050405020304" pitchFamily="18" charset="0"/>
              </a:rPr>
              <a:t>ppArray</a:t>
            </a:r>
            <a:r>
              <a:rPr lang="en-US" sz="2000" dirty="0">
                <a:ea typeface="Calibri" panose="020F0502020204030204" charset="0"/>
                <a:cs typeface="Times New Roman" panose="02020603050405020304" pitchFamily="18" charset="0"/>
              </a:rPr>
              <a:t> index ke-1</a:t>
            </a:r>
          </a:p>
        </p:txBody>
      </p:sp>
      <p:sp>
        <p:nvSpPr>
          <p:cNvPr id="20" name="Rectangle: Rounded Corners 7">
            <a:extLst>
              <a:ext uri="{FF2B5EF4-FFF2-40B4-BE49-F238E27FC236}">
                <a16:creationId xmlns:a16="http://schemas.microsoft.com/office/drawing/2014/main" id="{6CA0E751-3E2F-F44D-98AB-0ACE783B0CD6}"/>
              </a:ext>
            </a:extLst>
          </p:cNvPr>
          <p:cNvSpPr/>
          <p:nvPr/>
        </p:nvSpPr>
        <p:spPr>
          <a:xfrm>
            <a:off x="2602177" y="5532002"/>
            <a:ext cx="3359524" cy="296413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319000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DE32-8ACE-991E-5EEE-1A9041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</a:t>
            </a:r>
            <a:r>
              <a:rPr lang="en-US" dirty="0" err="1"/>
              <a:t>ArrayIndexOutOfBoundException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378BE-2C04-0E0D-FE31-F1AC512A3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310" y="1479532"/>
            <a:ext cx="10515600" cy="4351338"/>
          </a:xfrm>
        </p:spPr>
        <p:txBody>
          <a:bodyPr/>
          <a:lstStyle/>
          <a:p>
            <a:r>
              <a:rPr lang="en-US" dirty="0"/>
              <a:t>Error yang </a:t>
            </a:r>
            <a:r>
              <a:rPr lang="en-US" dirty="0" err="1"/>
              <a:t>ditimbulkan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pengaksesan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array di </a:t>
            </a:r>
            <a:r>
              <a:rPr lang="en-US" dirty="0" err="1"/>
              <a:t>luar</a:t>
            </a:r>
            <a:r>
              <a:rPr lang="en-US" dirty="0"/>
              <a:t> batas (</a:t>
            </a:r>
            <a:r>
              <a:rPr lang="en-US" dirty="0" err="1"/>
              <a:t>indeks</a:t>
            </a:r>
            <a:r>
              <a:rPr lang="en-US" dirty="0"/>
              <a:t> array di </a:t>
            </a:r>
            <a:r>
              <a:rPr lang="en-US" dirty="0" err="1"/>
              <a:t>luar</a:t>
            </a:r>
            <a:r>
              <a:rPr lang="en-US" dirty="0"/>
              <a:t> 0 </a:t>
            </a:r>
            <a:r>
              <a:rPr lang="en-US" dirty="0" err="1"/>
              <a:t>s.d.</a:t>
            </a:r>
            <a:r>
              <a:rPr lang="en-US" dirty="0"/>
              <a:t> length-1)</a:t>
            </a:r>
            <a:endParaRPr lang="id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D819D-041F-C0EE-8523-4B3A0FD7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ECB985-2FA2-678C-D17F-E6ECF263D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762" y="5717215"/>
            <a:ext cx="8369730" cy="692186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95C2DF-7C37-FADA-E098-FAF41D27E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762" y="2269219"/>
            <a:ext cx="4621430" cy="3344456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8E5A2EF-E629-8DB9-A192-395CC8AF4425}"/>
              </a:ext>
            </a:extLst>
          </p:cNvPr>
          <p:cNvSpPr/>
          <p:nvPr/>
        </p:nvSpPr>
        <p:spPr>
          <a:xfrm>
            <a:off x="1796143" y="5083629"/>
            <a:ext cx="5083628" cy="206828"/>
          </a:xfrm>
          <a:prstGeom prst="rect">
            <a:avLst/>
          </a:prstGeom>
          <a:noFill/>
          <a:ln>
            <a:solidFill>
              <a:srgbClr val="F15429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1189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685</Words>
  <Application>Microsoft Office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Array of Object</vt:lpstr>
      <vt:lpstr>Capaian Pembelajaran</vt:lpstr>
      <vt:lpstr>Array of Object</vt:lpstr>
      <vt:lpstr>Ilustrasi Array of Object</vt:lpstr>
      <vt:lpstr>Deklarasi dan Instantiasi Array of Object #1</vt:lpstr>
      <vt:lpstr>Deklarasi dan Instantiasi Array of Object #2</vt:lpstr>
      <vt:lpstr>Deklarasi dan Instantiasi Array of Object #3</vt:lpstr>
      <vt:lpstr>Error NullPointerException</vt:lpstr>
      <vt:lpstr>Error ArrayIndexOutOfBoundException</vt:lpstr>
      <vt:lpstr>Looping untuk membuat objek ke semua indeks array</vt:lpstr>
      <vt:lpstr>Menggunakan Konstruktor #1</vt:lpstr>
      <vt:lpstr>Menggunakan Konstruktor #2</vt:lpstr>
      <vt:lpstr>Menggunakan Konstruktor #3</vt:lpstr>
      <vt:lpstr>Latihan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Afif Hendrawan</dc:creator>
  <cp:lastModifiedBy>ifrozi</cp:lastModifiedBy>
  <cp:revision>57</cp:revision>
  <dcterms:created xsi:type="dcterms:W3CDTF">2021-08-30T06:37:21Z</dcterms:created>
  <dcterms:modified xsi:type="dcterms:W3CDTF">2024-02-25T02:25:00Z</dcterms:modified>
</cp:coreProperties>
</file>