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5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30089-89A4-41D9-9F65-4DDE2233C80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1FFBF36-2231-497E-AD97-70508A91093A}">
      <dgm:prSet phldrT="[Text]"/>
      <dgm:spPr/>
      <dgm:t>
        <a:bodyPr/>
        <a:lstStyle/>
        <a:p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sesuatu</a:t>
          </a:r>
          <a:endParaRPr lang="id-ID" dirty="0"/>
        </a:p>
      </dgm:t>
    </dgm:pt>
    <dgm:pt modelId="{D63CF0F3-2E0B-4496-8A2D-997D5B834055}" type="parTrans" cxnId="{F002C468-5EB5-4EF8-BA2F-6F8206259E01}">
      <dgm:prSet/>
      <dgm:spPr/>
      <dgm:t>
        <a:bodyPr/>
        <a:lstStyle/>
        <a:p>
          <a:endParaRPr lang="id-ID"/>
        </a:p>
      </dgm:t>
    </dgm:pt>
    <dgm:pt modelId="{A141979F-CFBD-4B0E-934F-0E9592E79F34}" type="sibTrans" cxnId="{F002C468-5EB5-4EF8-BA2F-6F8206259E01}">
      <dgm:prSet/>
      <dgm:spPr/>
      <dgm:t>
        <a:bodyPr/>
        <a:lstStyle/>
        <a:p>
          <a:endParaRPr lang="id-ID"/>
        </a:p>
      </dgm:t>
    </dgm:pt>
    <dgm:pt modelId="{44ABB759-5EC3-49A2-99B7-AF08FE686E5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Data</a:t>
          </a:r>
          <a:endParaRPr lang="id-ID" dirty="0"/>
        </a:p>
      </dgm:t>
    </dgm:pt>
    <dgm:pt modelId="{2E61F4FA-42E6-464A-927A-BC0698224CB7}" type="parTrans" cxnId="{E2976827-D375-4CF2-BB39-DF5F6BA713B9}">
      <dgm:prSet/>
      <dgm:spPr/>
      <dgm:t>
        <a:bodyPr/>
        <a:lstStyle/>
        <a:p>
          <a:endParaRPr lang="id-ID"/>
        </a:p>
      </dgm:t>
    </dgm:pt>
    <dgm:pt modelId="{C207734A-E5D6-4A2E-955C-254CC76427BF}" type="sibTrans" cxnId="{E2976827-D375-4CF2-BB39-DF5F6BA713B9}">
      <dgm:prSet/>
      <dgm:spPr/>
      <dgm:t>
        <a:bodyPr/>
        <a:lstStyle/>
        <a:p>
          <a:endParaRPr lang="id-ID"/>
        </a:p>
      </dgm:t>
    </dgm:pt>
    <dgm:pt modelId="{F49267BB-F9B1-43FB-BE3F-5CACE763AC59}">
      <dgm:prSet phldrT="[Text]"/>
      <dgm:spPr/>
      <dgm:t>
        <a:bodyPr/>
        <a:lstStyle/>
        <a:p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sesuatu</a:t>
          </a:r>
          <a:endParaRPr lang="id-ID" dirty="0"/>
        </a:p>
      </dgm:t>
    </dgm:pt>
    <dgm:pt modelId="{4CB6C0CF-297A-4E73-A30B-5F27302259D4}" type="parTrans" cxnId="{557196FF-4C06-4713-B0A7-ABE4A13AB02B}">
      <dgm:prSet/>
      <dgm:spPr/>
      <dgm:t>
        <a:bodyPr/>
        <a:lstStyle/>
        <a:p>
          <a:endParaRPr lang="id-ID"/>
        </a:p>
      </dgm:t>
    </dgm:pt>
    <dgm:pt modelId="{AC0B227F-E4CF-4916-BDBB-FE8D32720AAB}" type="sibTrans" cxnId="{557196FF-4C06-4713-B0A7-ABE4A13AB02B}">
      <dgm:prSet/>
      <dgm:spPr/>
      <dgm:t>
        <a:bodyPr/>
        <a:lstStyle/>
        <a:p>
          <a:endParaRPr lang="id-ID"/>
        </a:p>
      </dgm:t>
    </dgm:pt>
    <dgm:pt modelId="{7177EFC4-4223-4FCA-89E7-2437203E62D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Tingkah</a:t>
          </a:r>
          <a:r>
            <a:rPr lang="en-US" dirty="0"/>
            <a:t> </a:t>
          </a:r>
          <a:r>
            <a:rPr lang="en-US" dirty="0" err="1"/>
            <a:t>laku</a:t>
          </a:r>
          <a:endParaRPr lang="id-ID" dirty="0"/>
        </a:p>
      </dgm:t>
    </dgm:pt>
    <dgm:pt modelId="{CF6F286B-6910-4084-B1E5-5F96D00476B0}" type="parTrans" cxnId="{3FC77861-36C2-4386-8134-3EF97694A6CD}">
      <dgm:prSet/>
      <dgm:spPr/>
      <dgm:t>
        <a:bodyPr/>
        <a:lstStyle/>
        <a:p>
          <a:endParaRPr lang="id-ID"/>
        </a:p>
      </dgm:t>
    </dgm:pt>
    <dgm:pt modelId="{ABA4A7F9-638B-4901-88AC-435B46BE7CD3}" type="sibTrans" cxnId="{3FC77861-36C2-4386-8134-3EF97694A6CD}">
      <dgm:prSet/>
      <dgm:spPr/>
      <dgm:t>
        <a:bodyPr/>
        <a:lstStyle/>
        <a:p>
          <a:endParaRPr lang="id-ID"/>
        </a:p>
      </dgm:t>
    </dgm:pt>
    <dgm:pt modelId="{61276BC1-B11C-4A98-9EC1-50974829B3AD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Variabel</a:t>
          </a:r>
          <a:endParaRPr lang="en-US" dirty="0"/>
        </a:p>
      </dgm:t>
    </dgm:pt>
    <dgm:pt modelId="{F36B5125-F0C7-4777-9A43-83E4617BB3A7}" type="parTrans" cxnId="{D04A9DA1-1ACD-4F11-8864-A82C187E0DC7}">
      <dgm:prSet/>
      <dgm:spPr/>
      <dgm:t>
        <a:bodyPr/>
        <a:lstStyle/>
        <a:p>
          <a:endParaRPr lang="id-ID"/>
        </a:p>
      </dgm:t>
    </dgm:pt>
    <dgm:pt modelId="{DC08FA91-B5A3-4B6A-85BF-4C3B56CF057B}" type="sibTrans" cxnId="{D04A9DA1-1ACD-4F11-8864-A82C187E0DC7}">
      <dgm:prSet/>
      <dgm:spPr/>
      <dgm:t>
        <a:bodyPr/>
        <a:lstStyle/>
        <a:p>
          <a:endParaRPr lang="id-ID"/>
        </a:p>
      </dgm:t>
    </dgm:pt>
    <dgm:pt modelId="{A749C9CF-F1AD-4AF1-988C-9314F274FFF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Properti</a:t>
          </a:r>
          <a:endParaRPr lang="id-ID" dirty="0"/>
        </a:p>
      </dgm:t>
    </dgm:pt>
    <dgm:pt modelId="{BBF5A55B-4837-495D-A299-012E7BED182B}" type="parTrans" cxnId="{3C9C9CC2-9E1E-4312-B460-FB862B451995}">
      <dgm:prSet/>
      <dgm:spPr/>
      <dgm:t>
        <a:bodyPr/>
        <a:lstStyle/>
        <a:p>
          <a:endParaRPr lang="id-ID"/>
        </a:p>
      </dgm:t>
    </dgm:pt>
    <dgm:pt modelId="{D605874C-4D41-4925-97AE-A77F284EBEE6}" type="sibTrans" cxnId="{3C9C9CC2-9E1E-4312-B460-FB862B451995}">
      <dgm:prSet/>
      <dgm:spPr/>
      <dgm:t>
        <a:bodyPr/>
        <a:lstStyle/>
        <a:p>
          <a:endParaRPr lang="id-ID"/>
        </a:p>
      </dgm:t>
    </dgm:pt>
    <dgm:pt modelId="{EB76F33D-E33B-4131-8775-CF2C2427BEF2}">
      <dgm:prSet/>
      <dgm:spPr>
        <a:solidFill>
          <a:srgbClr val="002060"/>
        </a:solidFill>
      </dgm:spPr>
      <dgm:t>
        <a:bodyPr/>
        <a:lstStyle/>
        <a:p>
          <a:r>
            <a:rPr lang="en-US" i="1" dirty="0"/>
            <a:t>State</a:t>
          </a:r>
          <a:endParaRPr lang="en-US" dirty="0"/>
        </a:p>
      </dgm:t>
    </dgm:pt>
    <dgm:pt modelId="{DF4E1A1C-E5DD-43F4-9E44-30BB6660B9DE}" type="parTrans" cxnId="{F4B39353-6121-438E-96DC-C10C9603A398}">
      <dgm:prSet/>
      <dgm:spPr/>
      <dgm:t>
        <a:bodyPr/>
        <a:lstStyle/>
        <a:p>
          <a:endParaRPr lang="id-ID"/>
        </a:p>
      </dgm:t>
    </dgm:pt>
    <dgm:pt modelId="{6CC41115-DF9C-4905-8D7A-2366C3F8F38A}" type="sibTrans" cxnId="{F4B39353-6121-438E-96DC-C10C9603A398}">
      <dgm:prSet/>
      <dgm:spPr/>
      <dgm:t>
        <a:bodyPr/>
        <a:lstStyle/>
        <a:p>
          <a:endParaRPr lang="id-ID"/>
        </a:p>
      </dgm:t>
    </dgm:pt>
    <dgm:pt modelId="{3B4FC78F-3873-40D3-9B5F-1854EC91BDDA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Atribut</a:t>
          </a:r>
          <a:endParaRPr lang="en-US" dirty="0"/>
        </a:p>
      </dgm:t>
    </dgm:pt>
    <dgm:pt modelId="{5FC65959-3DFF-49B4-80B0-7433B31425C4}" type="parTrans" cxnId="{362480F5-54BB-4D7B-AAE5-A328AE5CC6F2}">
      <dgm:prSet/>
      <dgm:spPr/>
      <dgm:t>
        <a:bodyPr/>
        <a:lstStyle/>
        <a:p>
          <a:endParaRPr lang="id-ID"/>
        </a:p>
      </dgm:t>
    </dgm:pt>
    <dgm:pt modelId="{2CB87F9A-843B-48BC-BB50-399A3B46DAA2}" type="sibTrans" cxnId="{362480F5-54BB-4D7B-AAE5-A328AE5CC6F2}">
      <dgm:prSet/>
      <dgm:spPr/>
      <dgm:t>
        <a:bodyPr/>
        <a:lstStyle/>
        <a:p>
          <a:endParaRPr lang="id-ID"/>
        </a:p>
      </dgm:t>
    </dgm:pt>
    <dgm:pt modelId="{4BF45961-0124-44F1-A0FE-BBF2727E73AB}">
      <dgm:prSet/>
      <dgm:spPr>
        <a:solidFill>
          <a:srgbClr val="002060"/>
        </a:solidFill>
      </dgm:spPr>
      <dgm:t>
        <a:bodyPr/>
        <a:lstStyle/>
        <a:p>
          <a:r>
            <a:rPr lang="en-US" i="1" dirty="0" err="1"/>
            <a:t>Behaviour</a:t>
          </a:r>
          <a:endParaRPr lang="en-US" dirty="0"/>
        </a:p>
      </dgm:t>
    </dgm:pt>
    <dgm:pt modelId="{9A1AEFB6-FB1A-4640-B27A-32551754C69F}" type="parTrans" cxnId="{E8393B3C-F865-48FA-9C18-56D04012E071}">
      <dgm:prSet/>
      <dgm:spPr/>
      <dgm:t>
        <a:bodyPr/>
        <a:lstStyle/>
        <a:p>
          <a:endParaRPr lang="id-ID"/>
        </a:p>
      </dgm:t>
    </dgm:pt>
    <dgm:pt modelId="{49ACD3A2-406C-494D-9685-CBFBB9B8A51C}" type="sibTrans" cxnId="{E8393B3C-F865-48FA-9C18-56D04012E071}">
      <dgm:prSet/>
      <dgm:spPr/>
      <dgm:t>
        <a:bodyPr/>
        <a:lstStyle/>
        <a:p>
          <a:endParaRPr lang="id-ID"/>
        </a:p>
      </dgm:t>
    </dgm:pt>
    <dgm:pt modelId="{D5F0972C-BF53-4862-999B-BEC1630A38D0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Fungsi</a:t>
          </a:r>
          <a:endParaRPr lang="en-US" dirty="0"/>
        </a:p>
      </dgm:t>
    </dgm:pt>
    <dgm:pt modelId="{9C9C9E83-9C4F-494C-8245-FDA93D4D20A1}" type="parTrans" cxnId="{CD71277C-E706-41E4-A9B1-6EE8BADE3B6E}">
      <dgm:prSet/>
      <dgm:spPr/>
      <dgm:t>
        <a:bodyPr/>
        <a:lstStyle/>
        <a:p>
          <a:endParaRPr lang="id-ID"/>
        </a:p>
      </dgm:t>
    </dgm:pt>
    <dgm:pt modelId="{E437C7F9-4976-4471-9B44-307057AF80A3}" type="sibTrans" cxnId="{CD71277C-E706-41E4-A9B1-6EE8BADE3B6E}">
      <dgm:prSet/>
      <dgm:spPr/>
      <dgm:t>
        <a:bodyPr/>
        <a:lstStyle/>
        <a:p>
          <a:endParaRPr lang="id-ID"/>
        </a:p>
      </dgm:t>
    </dgm:pt>
    <dgm:pt modelId="{D2C3081D-B1DC-45FC-9B06-D550DB35F54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Method</a:t>
          </a:r>
        </a:p>
      </dgm:t>
    </dgm:pt>
    <dgm:pt modelId="{06A77FE1-07B3-4A66-9BB3-250E593C4BB5}" type="parTrans" cxnId="{3AB60ECD-3573-40F5-8BB4-C8555FE45ADB}">
      <dgm:prSet/>
      <dgm:spPr/>
      <dgm:t>
        <a:bodyPr/>
        <a:lstStyle/>
        <a:p>
          <a:endParaRPr lang="id-ID"/>
        </a:p>
      </dgm:t>
    </dgm:pt>
    <dgm:pt modelId="{AEA519EF-E70A-485E-81BB-A16175919D61}" type="sibTrans" cxnId="{3AB60ECD-3573-40F5-8BB4-C8555FE45ADB}">
      <dgm:prSet/>
      <dgm:spPr/>
      <dgm:t>
        <a:bodyPr/>
        <a:lstStyle/>
        <a:p>
          <a:endParaRPr lang="id-ID"/>
        </a:p>
      </dgm:t>
    </dgm:pt>
    <dgm:pt modelId="{FFA57EB4-5A9B-4971-A13F-CAFF584D8F8A}" type="pres">
      <dgm:prSet presAssocID="{63E30089-89A4-41D9-9F65-4DDE2233C80C}" presName="Name0" presStyleCnt="0">
        <dgm:presLayoutVars>
          <dgm:dir/>
          <dgm:animLvl val="lvl"/>
          <dgm:resizeHandles val="exact"/>
        </dgm:presLayoutVars>
      </dgm:prSet>
      <dgm:spPr/>
    </dgm:pt>
    <dgm:pt modelId="{F63D6AE8-84B0-47CB-808B-B7275344CB5E}" type="pres">
      <dgm:prSet presAssocID="{E1FFBF36-2231-497E-AD97-70508A91093A}" presName="linNode" presStyleCnt="0"/>
      <dgm:spPr/>
    </dgm:pt>
    <dgm:pt modelId="{82EFB002-ACB8-4F53-96BE-D6FBBF9CFFD1}" type="pres">
      <dgm:prSet presAssocID="{E1FFBF36-2231-497E-AD97-70508A91093A}" presName="parTx" presStyleLbl="revTx" presStyleIdx="0" presStyleCnt="2">
        <dgm:presLayoutVars>
          <dgm:chMax val="1"/>
          <dgm:bulletEnabled val="1"/>
        </dgm:presLayoutVars>
      </dgm:prSet>
      <dgm:spPr/>
    </dgm:pt>
    <dgm:pt modelId="{43CE158F-5C25-4BF7-879B-0507379378E3}" type="pres">
      <dgm:prSet presAssocID="{E1FFBF36-2231-497E-AD97-70508A91093A}" presName="bracket" presStyleLbl="parChTrans1D1" presStyleIdx="0" presStyleCnt="2"/>
      <dgm:spPr/>
    </dgm:pt>
    <dgm:pt modelId="{53DE07A6-39A3-48F5-8070-30D627B55DB7}" type="pres">
      <dgm:prSet presAssocID="{E1FFBF36-2231-497E-AD97-70508A91093A}" presName="spH" presStyleCnt="0"/>
      <dgm:spPr/>
    </dgm:pt>
    <dgm:pt modelId="{5069DD0A-533C-47B9-B0C1-A7B9F9DDB4CC}" type="pres">
      <dgm:prSet presAssocID="{E1FFBF36-2231-497E-AD97-70508A91093A}" presName="desTx" presStyleLbl="node1" presStyleIdx="0" presStyleCnt="2" custScaleX="50250">
        <dgm:presLayoutVars>
          <dgm:bulletEnabled val="1"/>
        </dgm:presLayoutVars>
      </dgm:prSet>
      <dgm:spPr/>
    </dgm:pt>
    <dgm:pt modelId="{8F4A35B8-EBF3-443A-AFDF-A60053FE82DB}" type="pres">
      <dgm:prSet presAssocID="{A141979F-CFBD-4B0E-934F-0E9592E79F34}" presName="spV" presStyleCnt="0"/>
      <dgm:spPr/>
    </dgm:pt>
    <dgm:pt modelId="{0E0456EF-9B10-4461-8A9A-1BE2F36E5A92}" type="pres">
      <dgm:prSet presAssocID="{F49267BB-F9B1-43FB-BE3F-5CACE763AC59}" presName="linNode" presStyleCnt="0"/>
      <dgm:spPr/>
    </dgm:pt>
    <dgm:pt modelId="{24B51A39-B1E2-40AD-A3A8-EF4F6EAD20ED}" type="pres">
      <dgm:prSet presAssocID="{F49267BB-F9B1-43FB-BE3F-5CACE763AC5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93D3875-1BA6-49B6-8F01-C15FFA661BCF}" type="pres">
      <dgm:prSet presAssocID="{F49267BB-F9B1-43FB-BE3F-5CACE763AC59}" presName="bracket" presStyleLbl="parChTrans1D1" presStyleIdx="1" presStyleCnt="2"/>
      <dgm:spPr/>
    </dgm:pt>
    <dgm:pt modelId="{D3403EDB-2836-4094-B0E5-F34A01FAD5FD}" type="pres">
      <dgm:prSet presAssocID="{F49267BB-F9B1-43FB-BE3F-5CACE763AC59}" presName="spH" presStyleCnt="0"/>
      <dgm:spPr/>
    </dgm:pt>
    <dgm:pt modelId="{455197F5-DD87-47E0-BD49-A325403B0812}" type="pres">
      <dgm:prSet presAssocID="{F49267BB-F9B1-43FB-BE3F-5CACE763AC59}" presName="desTx" presStyleLbl="node1" presStyleIdx="1" presStyleCnt="2" custScaleX="50451">
        <dgm:presLayoutVars>
          <dgm:bulletEnabled val="1"/>
        </dgm:presLayoutVars>
      </dgm:prSet>
      <dgm:spPr/>
    </dgm:pt>
  </dgm:ptLst>
  <dgm:cxnLst>
    <dgm:cxn modelId="{A5656B13-1613-4F99-91C5-4F5985589BE3}" type="presOf" srcId="{E1FFBF36-2231-497E-AD97-70508A91093A}" destId="{82EFB002-ACB8-4F53-96BE-D6FBBF9CFFD1}" srcOrd="0" destOrd="0" presId="urn:diagrams.loki3.com/BracketList"/>
    <dgm:cxn modelId="{428C3B23-79DC-4FAA-8322-5246359BD968}" type="presOf" srcId="{4BF45961-0124-44F1-A0FE-BBF2727E73AB}" destId="{455197F5-DD87-47E0-BD49-A325403B0812}" srcOrd="0" destOrd="1" presId="urn:diagrams.loki3.com/BracketList"/>
    <dgm:cxn modelId="{E2976827-D375-4CF2-BB39-DF5F6BA713B9}" srcId="{E1FFBF36-2231-497E-AD97-70508A91093A}" destId="{44ABB759-5EC3-49A2-99B7-AF08FE686E55}" srcOrd="0" destOrd="0" parTransId="{2E61F4FA-42E6-464A-927A-BC0698224CB7}" sibTransId="{C207734A-E5D6-4A2E-955C-254CC76427BF}"/>
    <dgm:cxn modelId="{805E2333-E069-43E3-8785-9EBBE1DB7F3B}" type="presOf" srcId="{D5F0972C-BF53-4862-999B-BEC1630A38D0}" destId="{455197F5-DD87-47E0-BD49-A325403B0812}" srcOrd="0" destOrd="2" presId="urn:diagrams.loki3.com/BracketList"/>
    <dgm:cxn modelId="{E8393B3C-F865-48FA-9C18-56D04012E071}" srcId="{F49267BB-F9B1-43FB-BE3F-5CACE763AC59}" destId="{4BF45961-0124-44F1-A0FE-BBF2727E73AB}" srcOrd="1" destOrd="0" parTransId="{9A1AEFB6-FB1A-4640-B27A-32551754C69F}" sibTransId="{49ACD3A2-406C-494D-9685-CBFBB9B8A51C}"/>
    <dgm:cxn modelId="{3FC77861-36C2-4386-8134-3EF97694A6CD}" srcId="{F49267BB-F9B1-43FB-BE3F-5CACE763AC59}" destId="{7177EFC4-4223-4FCA-89E7-2437203E62D8}" srcOrd="0" destOrd="0" parTransId="{CF6F286B-6910-4084-B1E5-5F96D00476B0}" sibTransId="{ABA4A7F9-638B-4901-88AC-435B46BE7CD3}"/>
    <dgm:cxn modelId="{69B4DA44-884A-4D13-9F66-544455AC8F6E}" type="presOf" srcId="{61276BC1-B11C-4A98-9EC1-50974829B3AD}" destId="{5069DD0A-533C-47B9-B0C1-A7B9F9DDB4CC}" srcOrd="0" destOrd="2" presId="urn:diagrams.loki3.com/BracketList"/>
    <dgm:cxn modelId="{F002C468-5EB5-4EF8-BA2F-6F8206259E01}" srcId="{63E30089-89A4-41D9-9F65-4DDE2233C80C}" destId="{E1FFBF36-2231-497E-AD97-70508A91093A}" srcOrd="0" destOrd="0" parTransId="{D63CF0F3-2E0B-4496-8A2D-997D5B834055}" sibTransId="{A141979F-CFBD-4B0E-934F-0E9592E79F34}"/>
    <dgm:cxn modelId="{7B9F174E-26A2-46CC-8E04-F4E0A6B1DBAE}" type="presOf" srcId="{44ABB759-5EC3-49A2-99B7-AF08FE686E55}" destId="{5069DD0A-533C-47B9-B0C1-A7B9F9DDB4CC}" srcOrd="0" destOrd="0" presId="urn:diagrams.loki3.com/BracketList"/>
    <dgm:cxn modelId="{F4B39353-6121-438E-96DC-C10C9603A398}" srcId="{E1FFBF36-2231-497E-AD97-70508A91093A}" destId="{EB76F33D-E33B-4131-8775-CF2C2427BEF2}" srcOrd="3" destOrd="0" parTransId="{DF4E1A1C-E5DD-43F4-9E44-30BB6660B9DE}" sibTransId="{6CC41115-DF9C-4905-8D7A-2366C3F8F38A}"/>
    <dgm:cxn modelId="{CD71277C-E706-41E4-A9B1-6EE8BADE3B6E}" srcId="{F49267BB-F9B1-43FB-BE3F-5CACE763AC59}" destId="{D5F0972C-BF53-4862-999B-BEC1630A38D0}" srcOrd="2" destOrd="0" parTransId="{9C9C9E83-9C4F-494C-8245-FDA93D4D20A1}" sibTransId="{E437C7F9-4976-4471-9B44-307057AF80A3}"/>
    <dgm:cxn modelId="{21206F9C-9CE1-4EFA-97D0-FBE9A754EDAE}" type="presOf" srcId="{EB76F33D-E33B-4131-8775-CF2C2427BEF2}" destId="{5069DD0A-533C-47B9-B0C1-A7B9F9DDB4CC}" srcOrd="0" destOrd="3" presId="urn:diagrams.loki3.com/BracketList"/>
    <dgm:cxn modelId="{D04A9DA1-1ACD-4F11-8864-A82C187E0DC7}" srcId="{E1FFBF36-2231-497E-AD97-70508A91093A}" destId="{61276BC1-B11C-4A98-9EC1-50974829B3AD}" srcOrd="2" destOrd="0" parTransId="{F36B5125-F0C7-4777-9A43-83E4617BB3A7}" sibTransId="{DC08FA91-B5A3-4B6A-85BF-4C3B56CF057B}"/>
    <dgm:cxn modelId="{270F7BA7-633D-428D-84EB-650C85EF75C0}" type="presOf" srcId="{3B4FC78F-3873-40D3-9B5F-1854EC91BDDA}" destId="{5069DD0A-533C-47B9-B0C1-A7B9F9DDB4CC}" srcOrd="0" destOrd="4" presId="urn:diagrams.loki3.com/BracketList"/>
    <dgm:cxn modelId="{DD7660AA-D1E8-4598-BAFB-636C15681271}" type="presOf" srcId="{F49267BB-F9B1-43FB-BE3F-5CACE763AC59}" destId="{24B51A39-B1E2-40AD-A3A8-EF4F6EAD20ED}" srcOrd="0" destOrd="0" presId="urn:diagrams.loki3.com/BracketList"/>
    <dgm:cxn modelId="{942B17BC-ADB2-40E4-968A-F3A0241C6494}" type="presOf" srcId="{D2C3081D-B1DC-45FC-9B06-D550DB35F54D}" destId="{455197F5-DD87-47E0-BD49-A325403B0812}" srcOrd="0" destOrd="3" presId="urn:diagrams.loki3.com/BracketList"/>
    <dgm:cxn modelId="{3C9C9CC2-9E1E-4312-B460-FB862B451995}" srcId="{E1FFBF36-2231-497E-AD97-70508A91093A}" destId="{A749C9CF-F1AD-4AF1-988C-9314F274FFF3}" srcOrd="1" destOrd="0" parTransId="{BBF5A55B-4837-495D-A299-012E7BED182B}" sibTransId="{D605874C-4D41-4925-97AE-A77F284EBEE6}"/>
    <dgm:cxn modelId="{3AB60ECD-3573-40F5-8BB4-C8555FE45ADB}" srcId="{F49267BB-F9B1-43FB-BE3F-5CACE763AC59}" destId="{D2C3081D-B1DC-45FC-9B06-D550DB35F54D}" srcOrd="3" destOrd="0" parTransId="{06A77FE1-07B3-4A66-9BB3-250E593C4BB5}" sibTransId="{AEA519EF-E70A-485E-81BB-A16175919D61}"/>
    <dgm:cxn modelId="{A0B539D0-D75B-401E-A2E1-FA2328387994}" type="presOf" srcId="{63E30089-89A4-41D9-9F65-4DDE2233C80C}" destId="{FFA57EB4-5A9B-4971-A13F-CAFF584D8F8A}" srcOrd="0" destOrd="0" presId="urn:diagrams.loki3.com/BracketList"/>
    <dgm:cxn modelId="{663AF9DE-0F1A-4771-A9B7-198389BE2517}" type="presOf" srcId="{A749C9CF-F1AD-4AF1-988C-9314F274FFF3}" destId="{5069DD0A-533C-47B9-B0C1-A7B9F9DDB4CC}" srcOrd="0" destOrd="1" presId="urn:diagrams.loki3.com/BracketList"/>
    <dgm:cxn modelId="{362480F5-54BB-4D7B-AAE5-A328AE5CC6F2}" srcId="{E1FFBF36-2231-497E-AD97-70508A91093A}" destId="{3B4FC78F-3873-40D3-9B5F-1854EC91BDDA}" srcOrd="4" destOrd="0" parTransId="{5FC65959-3DFF-49B4-80B0-7433B31425C4}" sibTransId="{2CB87F9A-843B-48BC-BB50-399A3B46DAA2}"/>
    <dgm:cxn modelId="{066F2CF6-2873-4EFA-ABCD-732AA5B73608}" type="presOf" srcId="{7177EFC4-4223-4FCA-89E7-2437203E62D8}" destId="{455197F5-DD87-47E0-BD49-A325403B0812}" srcOrd="0" destOrd="0" presId="urn:diagrams.loki3.com/BracketList"/>
    <dgm:cxn modelId="{557196FF-4C06-4713-B0A7-ABE4A13AB02B}" srcId="{63E30089-89A4-41D9-9F65-4DDE2233C80C}" destId="{F49267BB-F9B1-43FB-BE3F-5CACE763AC59}" srcOrd="1" destOrd="0" parTransId="{4CB6C0CF-297A-4E73-A30B-5F27302259D4}" sibTransId="{AC0B227F-E4CF-4916-BDBB-FE8D32720AAB}"/>
    <dgm:cxn modelId="{DB597E8C-7691-463A-942E-2B9A329EB9B6}" type="presParOf" srcId="{FFA57EB4-5A9B-4971-A13F-CAFF584D8F8A}" destId="{F63D6AE8-84B0-47CB-808B-B7275344CB5E}" srcOrd="0" destOrd="0" presId="urn:diagrams.loki3.com/BracketList"/>
    <dgm:cxn modelId="{A484E1F3-3EC9-492B-A0F4-15E3A9F4671E}" type="presParOf" srcId="{F63D6AE8-84B0-47CB-808B-B7275344CB5E}" destId="{82EFB002-ACB8-4F53-96BE-D6FBBF9CFFD1}" srcOrd="0" destOrd="0" presId="urn:diagrams.loki3.com/BracketList"/>
    <dgm:cxn modelId="{B875DD73-E218-46C5-8CAE-4421975C1515}" type="presParOf" srcId="{F63D6AE8-84B0-47CB-808B-B7275344CB5E}" destId="{43CE158F-5C25-4BF7-879B-0507379378E3}" srcOrd="1" destOrd="0" presId="urn:diagrams.loki3.com/BracketList"/>
    <dgm:cxn modelId="{93F8CB6A-6F4D-4398-9539-D8181B622058}" type="presParOf" srcId="{F63D6AE8-84B0-47CB-808B-B7275344CB5E}" destId="{53DE07A6-39A3-48F5-8070-30D627B55DB7}" srcOrd="2" destOrd="0" presId="urn:diagrams.loki3.com/BracketList"/>
    <dgm:cxn modelId="{640D63F8-D51F-4872-ABAE-680DE418A580}" type="presParOf" srcId="{F63D6AE8-84B0-47CB-808B-B7275344CB5E}" destId="{5069DD0A-533C-47B9-B0C1-A7B9F9DDB4CC}" srcOrd="3" destOrd="0" presId="urn:diagrams.loki3.com/BracketList"/>
    <dgm:cxn modelId="{56FB8A37-110F-48EE-8CB3-A6AECEEFF626}" type="presParOf" srcId="{FFA57EB4-5A9B-4971-A13F-CAFF584D8F8A}" destId="{8F4A35B8-EBF3-443A-AFDF-A60053FE82DB}" srcOrd="1" destOrd="0" presId="urn:diagrams.loki3.com/BracketList"/>
    <dgm:cxn modelId="{F07D251C-7267-4BA3-98F1-44DB9DEF97A4}" type="presParOf" srcId="{FFA57EB4-5A9B-4971-A13F-CAFF584D8F8A}" destId="{0E0456EF-9B10-4461-8A9A-1BE2F36E5A92}" srcOrd="2" destOrd="0" presId="urn:diagrams.loki3.com/BracketList"/>
    <dgm:cxn modelId="{DAF6C343-9921-4A44-91A1-2DBBFD365FC1}" type="presParOf" srcId="{0E0456EF-9B10-4461-8A9A-1BE2F36E5A92}" destId="{24B51A39-B1E2-40AD-A3A8-EF4F6EAD20ED}" srcOrd="0" destOrd="0" presId="urn:diagrams.loki3.com/BracketList"/>
    <dgm:cxn modelId="{7A4727A3-EB5C-4E7C-9338-F86C7BAD6AF2}" type="presParOf" srcId="{0E0456EF-9B10-4461-8A9A-1BE2F36E5A92}" destId="{293D3875-1BA6-49B6-8F01-C15FFA661BCF}" srcOrd="1" destOrd="0" presId="urn:diagrams.loki3.com/BracketList"/>
    <dgm:cxn modelId="{CF09FDD0-0FBB-4C66-8F38-2A2A04FF2D2B}" type="presParOf" srcId="{0E0456EF-9B10-4461-8A9A-1BE2F36E5A92}" destId="{D3403EDB-2836-4094-B0E5-F34A01FAD5FD}" srcOrd="2" destOrd="0" presId="urn:diagrams.loki3.com/BracketList"/>
    <dgm:cxn modelId="{65F1C731-6178-42A9-B091-4F4FA2C877AF}" type="presParOf" srcId="{0E0456EF-9B10-4461-8A9A-1BE2F36E5A92}" destId="{455197F5-DD87-47E0-BD49-A325403B081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54235-873E-41C3-8BEB-6F6F00B3160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C44752F-8A0C-41FD-9219-016D3B329D1D}">
      <dgm:prSet phldrT="[Text]" custT="1"/>
      <dgm:spPr/>
      <dgm:t>
        <a:bodyPr/>
        <a:lstStyle/>
        <a:p>
          <a:r>
            <a:rPr lang="en-US" sz="2400" dirty="0" err="1"/>
            <a:t>Konstuktor</a:t>
          </a:r>
          <a:r>
            <a:rPr lang="en-US" sz="2400" dirty="0"/>
            <a:t> Default</a:t>
          </a:r>
          <a:endParaRPr lang="id-ID" sz="2400" dirty="0"/>
        </a:p>
      </dgm:t>
    </dgm:pt>
    <dgm:pt modelId="{5A6E0898-7049-451C-B19C-29D7450990B8}" type="parTrans" cxnId="{72FF3479-61D3-414E-8521-C1CCA841CF7B}">
      <dgm:prSet/>
      <dgm:spPr/>
      <dgm:t>
        <a:bodyPr/>
        <a:lstStyle/>
        <a:p>
          <a:endParaRPr lang="id-ID" sz="2800"/>
        </a:p>
      </dgm:t>
    </dgm:pt>
    <dgm:pt modelId="{339B02E3-A385-46A9-B468-33A560A65FD4}" type="sibTrans" cxnId="{72FF3479-61D3-414E-8521-C1CCA841CF7B}">
      <dgm:prSet/>
      <dgm:spPr/>
      <dgm:t>
        <a:bodyPr/>
        <a:lstStyle/>
        <a:p>
          <a:endParaRPr lang="id-ID" sz="2800"/>
        </a:p>
      </dgm:t>
    </dgm:pt>
    <dgm:pt modelId="{38043C1A-8C9B-4327-8C74-4353BD30E5CB}">
      <dgm:prSet phldrT="[Text]" custT="1"/>
      <dgm:spPr/>
      <dgm:t>
        <a:bodyPr/>
        <a:lstStyle/>
        <a:p>
          <a:r>
            <a:rPr lang="en-US" sz="2400" dirty="0" err="1"/>
            <a:t>Konstruktor</a:t>
          </a:r>
          <a:r>
            <a:rPr lang="en-US" sz="2400" dirty="0"/>
            <a:t> </a:t>
          </a:r>
          <a:r>
            <a:rPr lang="en-US" sz="2400" dirty="0" err="1"/>
            <a:t>Berparameter</a:t>
          </a:r>
          <a:endParaRPr lang="id-ID" sz="2400" dirty="0"/>
        </a:p>
      </dgm:t>
    </dgm:pt>
    <dgm:pt modelId="{371F995C-3AEF-41B5-87E6-4864C7DF5882}" type="parTrans" cxnId="{D3832ED0-FF8B-4F79-88A4-2951D9E1F52C}">
      <dgm:prSet/>
      <dgm:spPr/>
      <dgm:t>
        <a:bodyPr/>
        <a:lstStyle/>
        <a:p>
          <a:endParaRPr lang="id-ID" sz="2800"/>
        </a:p>
      </dgm:t>
    </dgm:pt>
    <dgm:pt modelId="{285EB76A-481F-4163-93AA-0DA8BF30CD40}" type="sibTrans" cxnId="{D3832ED0-FF8B-4F79-88A4-2951D9E1F52C}">
      <dgm:prSet/>
      <dgm:spPr/>
      <dgm:t>
        <a:bodyPr/>
        <a:lstStyle/>
        <a:p>
          <a:endParaRPr lang="id-ID" sz="2800"/>
        </a:p>
      </dgm:t>
    </dgm:pt>
    <dgm:pt modelId="{ABD38039-0959-4C15-AA3D-964EDB27C7F1}">
      <dgm:prSet custT="1"/>
      <dgm:spPr/>
      <dgm:t>
        <a:bodyPr/>
        <a:lstStyle/>
        <a:p>
          <a:r>
            <a:rPr lang="en-US" sz="2400" dirty="0"/>
            <a:t>  </a:t>
          </a:r>
          <a:r>
            <a:rPr lang="en-US" sz="2400" dirty="0" err="1"/>
            <a:t>Konstruktor</a:t>
          </a:r>
          <a:r>
            <a:rPr lang="en-US" sz="2400" dirty="0"/>
            <a:t> yang tidak </a:t>
          </a:r>
          <a:r>
            <a:rPr lang="en-US" sz="2400" dirty="0" err="1"/>
            <a:t>mempunyai</a:t>
          </a:r>
          <a:r>
            <a:rPr lang="en-US" sz="2400" dirty="0"/>
            <a:t> parameter</a:t>
          </a:r>
          <a:endParaRPr lang="id-ID" sz="2400" dirty="0"/>
        </a:p>
      </dgm:t>
    </dgm:pt>
    <dgm:pt modelId="{89A8C7A6-8DE2-410C-B377-CB7D3BBB4F27}" type="parTrans" cxnId="{DBDF20EA-F608-4EA5-8487-ACFAAAD624D4}">
      <dgm:prSet/>
      <dgm:spPr/>
      <dgm:t>
        <a:bodyPr/>
        <a:lstStyle/>
        <a:p>
          <a:endParaRPr lang="id-ID" sz="2800"/>
        </a:p>
      </dgm:t>
    </dgm:pt>
    <dgm:pt modelId="{7D44D66A-B759-43C4-9C77-7BEFADA7474E}" type="sibTrans" cxnId="{DBDF20EA-F608-4EA5-8487-ACFAAAD624D4}">
      <dgm:prSet/>
      <dgm:spPr/>
      <dgm:t>
        <a:bodyPr/>
        <a:lstStyle/>
        <a:p>
          <a:endParaRPr lang="id-ID" sz="2800"/>
        </a:p>
      </dgm:t>
    </dgm:pt>
    <dgm:pt modelId="{6724B8D3-F8F3-4484-A886-94162AB5A488}">
      <dgm:prSet custT="1"/>
      <dgm:spPr/>
      <dgm:t>
        <a:bodyPr/>
        <a:lstStyle/>
        <a:p>
          <a:r>
            <a:rPr lang="en-US" sz="2400" dirty="0"/>
            <a:t>  </a:t>
          </a:r>
          <a:r>
            <a:rPr lang="en-US" sz="2400" dirty="0" err="1"/>
            <a:t>Konstruktor</a:t>
          </a:r>
          <a:r>
            <a:rPr lang="en-US" sz="2400" dirty="0"/>
            <a:t> yang </a:t>
          </a:r>
          <a:r>
            <a:rPr lang="en-US" sz="2400" dirty="0" err="1"/>
            <a:t>mempunyai</a:t>
          </a:r>
          <a:r>
            <a:rPr lang="en-US" sz="2400" dirty="0"/>
            <a:t> parameter</a:t>
          </a:r>
          <a:endParaRPr lang="id-ID" sz="2400" dirty="0"/>
        </a:p>
      </dgm:t>
    </dgm:pt>
    <dgm:pt modelId="{7544FDAE-CD2B-4B45-87ED-322DEC3C79A6}" type="parTrans" cxnId="{3DE5A46B-E96F-451C-AA9F-285FFE6725D5}">
      <dgm:prSet/>
      <dgm:spPr/>
      <dgm:t>
        <a:bodyPr/>
        <a:lstStyle/>
        <a:p>
          <a:endParaRPr lang="id-ID" sz="2800"/>
        </a:p>
      </dgm:t>
    </dgm:pt>
    <dgm:pt modelId="{AC9BA498-2E50-46DB-BC45-95106D259C10}" type="sibTrans" cxnId="{3DE5A46B-E96F-451C-AA9F-285FFE6725D5}">
      <dgm:prSet/>
      <dgm:spPr/>
      <dgm:t>
        <a:bodyPr/>
        <a:lstStyle/>
        <a:p>
          <a:endParaRPr lang="id-ID" sz="2800"/>
        </a:p>
      </dgm:t>
    </dgm:pt>
    <dgm:pt modelId="{4DBC76FD-882C-4986-A990-395D78189AAE}">
      <dgm:prSet custT="1"/>
      <dgm:spPr/>
      <dgm:t>
        <a:bodyPr/>
        <a:lstStyle/>
        <a:p>
          <a:r>
            <a:rPr lang="en-US" sz="2400" dirty="0" err="1"/>
            <a:t>Contoh</a:t>
          </a:r>
          <a:r>
            <a:rPr lang="en-US" sz="2400" dirty="0"/>
            <a:t> </a:t>
          </a:r>
          <a:r>
            <a:rPr lang="en-US" sz="2400" dirty="0" err="1"/>
            <a:t>penulisan</a:t>
          </a:r>
          <a:r>
            <a:rPr lang="en-US" sz="2400" dirty="0"/>
            <a:t>:</a:t>
          </a:r>
          <a:endParaRPr lang="id-ID" sz="2400" dirty="0"/>
        </a:p>
      </dgm:t>
    </dgm:pt>
    <dgm:pt modelId="{4816E556-7C6F-47EE-BB7D-A22A63033901}" type="parTrans" cxnId="{7471CBC2-2227-4E89-A1F6-AB6216E4EF3F}">
      <dgm:prSet/>
      <dgm:spPr/>
      <dgm:t>
        <a:bodyPr/>
        <a:lstStyle/>
        <a:p>
          <a:endParaRPr lang="id-ID" sz="2800"/>
        </a:p>
      </dgm:t>
    </dgm:pt>
    <dgm:pt modelId="{8116B7B7-3A0E-4BA7-AD52-C3B72E49DB97}" type="sibTrans" cxnId="{7471CBC2-2227-4E89-A1F6-AB6216E4EF3F}">
      <dgm:prSet/>
      <dgm:spPr/>
      <dgm:t>
        <a:bodyPr/>
        <a:lstStyle/>
        <a:p>
          <a:endParaRPr lang="id-ID" sz="2800"/>
        </a:p>
      </dgm:t>
    </dgm:pt>
    <dgm:pt modelId="{7CE5FC5A-AC39-4950-8F1B-E27878BC5107}">
      <dgm:prSet custT="1"/>
      <dgm:spPr/>
      <dgm:t>
        <a:bodyPr/>
        <a:lstStyle/>
        <a:p>
          <a:r>
            <a:rPr lang="en-US" sz="2400" dirty="0" err="1"/>
            <a:t>Contoh</a:t>
          </a:r>
          <a:r>
            <a:rPr lang="en-US" sz="2400" dirty="0"/>
            <a:t> </a:t>
          </a:r>
          <a:r>
            <a:rPr lang="en-US" sz="2400" dirty="0" err="1"/>
            <a:t>penulisan</a:t>
          </a:r>
          <a:r>
            <a:rPr lang="en-US" sz="2400" dirty="0"/>
            <a:t>:</a:t>
          </a:r>
          <a:endParaRPr lang="id-ID" sz="2400" dirty="0"/>
        </a:p>
      </dgm:t>
    </dgm:pt>
    <dgm:pt modelId="{7CF89D7F-4018-449E-8B3C-F859B990621C}" type="parTrans" cxnId="{6ED07FE5-B4A7-4515-87CF-10CE9383CEC3}">
      <dgm:prSet/>
      <dgm:spPr/>
      <dgm:t>
        <a:bodyPr/>
        <a:lstStyle/>
        <a:p>
          <a:endParaRPr lang="id-ID" sz="2800"/>
        </a:p>
      </dgm:t>
    </dgm:pt>
    <dgm:pt modelId="{4EC8CC65-A198-48AB-9C91-0B0038BDA9AF}" type="sibTrans" cxnId="{6ED07FE5-B4A7-4515-87CF-10CE9383CEC3}">
      <dgm:prSet/>
      <dgm:spPr/>
      <dgm:t>
        <a:bodyPr/>
        <a:lstStyle/>
        <a:p>
          <a:endParaRPr lang="id-ID" sz="2800"/>
        </a:p>
      </dgm:t>
    </dgm:pt>
    <dgm:pt modelId="{5CCFCF4A-CF06-4F47-829D-B28FB886063F}" type="pres">
      <dgm:prSet presAssocID="{22854235-873E-41C3-8BEB-6F6F00B3160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4DA5506-4884-4EBD-8786-CE0BD8B6DA4E}" type="pres">
      <dgm:prSet presAssocID="{1C44752F-8A0C-41FD-9219-016D3B329D1D}" presName="composite" presStyleCnt="0"/>
      <dgm:spPr/>
    </dgm:pt>
    <dgm:pt modelId="{810EEA50-1E1D-4861-9649-13BBF22B750B}" type="pres">
      <dgm:prSet presAssocID="{1C44752F-8A0C-41FD-9219-016D3B329D1D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7CCC42D-5A4A-4FD8-BF9D-0968CB440208}" type="pres">
      <dgm:prSet presAssocID="{1C44752F-8A0C-41FD-9219-016D3B329D1D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2DB42CEB-A3CF-4EDF-8F7E-9BD0E00A530C}" type="pres">
      <dgm:prSet presAssocID="{1C44752F-8A0C-41FD-9219-016D3B329D1D}" presName="Accent" presStyleLbl="parChTrans1D1" presStyleIdx="0" presStyleCnt="2"/>
      <dgm:spPr/>
    </dgm:pt>
    <dgm:pt modelId="{FBC9244F-D18E-40FF-9512-02AE9F19E52A}" type="pres">
      <dgm:prSet presAssocID="{1C44752F-8A0C-41FD-9219-016D3B329D1D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BF91FFE-CF8D-4958-BFBA-C4435B4445C2}" type="pres">
      <dgm:prSet presAssocID="{339B02E3-A385-46A9-B468-33A560A65FD4}" presName="sibTrans" presStyleCnt="0"/>
      <dgm:spPr/>
    </dgm:pt>
    <dgm:pt modelId="{EFE34BD4-E18C-4498-AC72-F6C555647F3B}" type="pres">
      <dgm:prSet presAssocID="{38043C1A-8C9B-4327-8C74-4353BD30E5CB}" presName="composite" presStyleCnt="0"/>
      <dgm:spPr/>
    </dgm:pt>
    <dgm:pt modelId="{DBC369D3-ED1D-4356-87EA-2A4C681D330F}" type="pres">
      <dgm:prSet presAssocID="{38043C1A-8C9B-4327-8C74-4353BD30E5CB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888CF50-AE59-4528-9CC8-A32B59F54B5F}" type="pres">
      <dgm:prSet presAssocID="{38043C1A-8C9B-4327-8C74-4353BD30E5CB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0625504A-9C8F-4996-B0FA-843BE303DEA1}" type="pres">
      <dgm:prSet presAssocID="{38043C1A-8C9B-4327-8C74-4353BD30E5CB}" presName="Accent" presStyleLbl="parChTrans1D1" presStyleIdx="1" presStyleCnt="2"/>
      <dgm:spPr/>
    </dgm:pt>
    <dgm:pt modelId="{0A01D29A-061C-4EE3-B757-1C63516157F6}" type="pres">
      <dgm:prSet presAssocID="{38043C1A-8C9B-4327-8C74-4353BD30E5CB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BEC50D-4FEE-4B4E-AD5A-788A50BFF700}" type="presOf" srcId="{7CE5FC5A-AC39-4950-8F1B-E27878BC5107}" destId="{0A01D29A-061C-4EE3-B757-1C63516157F6}" srcOrd="0" destOrd="0" presId="urn:microsoft.com/office/officeart/2011/layout/TabList"/>
    <dgm:cxn modelId="{A2B2EB23-1E2F-402B-8593-4AE92B56DE38}" type="presOf" srcId="{6724B8D3-F8F3-4484-A886-94162AB5A488}" destId="{DBC369D3-ED1D-4356-87EA-2A4C681D330F}" srcOrd="0" destOrd="0" presId="urn:microsoft.com/office/officeart/2011/layout/TabList"/>
    <dgm:cxn modelId="{3DE5A46B-E96F-451C-AA9F-285FFE6725D5}" srcId="{38043C1A-8C9B-4327-8C74-4353BD30E5CB}" destId="{6724B8D3-F8F3-4484-A886-94162AB5A488}" srcOrd="0" destOrd="0" parTransId="{7544FDAE-CD2B-4B45-87ED-322DEC3C79A6}" sibTransId="{AC9BA498-2E50-46DB-BC45-95106D259C10}"/>
    <dgm:cxn modelId="{66D8434D-37E1-466C-9850-E6DCF390342F}" type="presOf" srcId="{1C44752F-8A0C-41FD-9219-016D3B329D1D}" destId="{F7CCC42D-5A4A-4FD8-BF9D-0968CB440208}" srcOrd="0" destOrd="0" presId="urn:microsoft.com/office/officeart/2011/layout/TabList"/>
    <dgm:cxn modelId="{1EEE0E50-E063-453B-ABF2-CA2364C6823F}" type="presOf" srcId="{ABD38039-0959-4C15-AA3D-964EDB27C7F1}" destId="{810EEA50-1E1D-4861-9649-13BBF22B750B}" srcOrd="0" destOrd="0" presId="urn:microsoft.com/office/officeart/2011/layout/TabList"/>
    <dgm:cxn modelId="{72FF3479-61D3-414E-8521-C1CCA841CF7B}" srcId="{22854235-873E-41C3-8BEB-6F6F00B31602}" destId="{1C44752F-8A0C-41FD-9219-016D3B329D1D}" srcOrd="0" destOrd="0" parTransId="{5A6E0898-7049-451C-B19C-29D7450990B8}" sibTransId="{339B02E3-A385-46A9-B468-33A560A65FD4}"/>
    <dgm:cxn modelId="{95FB8E7A-89BC-4DD9-90EC-9CDA1390C0F3}" type="presOf" srcId="{4DBC76FD-882C-4986-A990-395D78189AAE}" destId="{FBC9244F-D18E-40FF-9512-02AE9F19E52A}" srcOrd="0" destOrd="0" presId="urn:microsoft.com/office/officeart/2011/layout/TabList"/>
    <dgm:cxn modelId="{E87DD4A4-7190-4341-BBA7-6950D1EA54FC}" type="presOf" srcId="{38043C1A-8C9B-4327-8C74-4353BD30E5CB}" destId="{0888CF50-AE59-4528-9CC8-A32B59F54B5F}" srcOrd="0" destOrd="0" presId="urn:microsoft.com/office/officeart/2011/layout/TabList"/>
    <dgm:cxn modelId="{7471CBC2-2227-4E89-A1F6-AB6216E4EF3F}" srcId="{1C44752F-8A0C-41FD-9219-016D3B329D1D}" destId="{4DBC76FD-882C-4986-A990-395D78189AAE}" srcOrd="1" destOrd="0" parTransId="{4816E556-7C6F-47EE-BB7D-A22A63033901}" sibTransId="{8116B7B7-3A0E-4BA7-AD52-C3B72E49DB97}"/>
    <dgm:cxn modelId="{D3832ED0-FF8B-4F79-88A4-2951D9E1F52C}" srcId="{22854235-873E-41C3-8BEB-6F6F00B31602}" destId="{38043C1A-8C9B-4327-8C74-4353BD30E5CB}" srcOrd="1" destOrd="0" parTransId="{371F995C-3AEF-41B5-87E6-4864C7DF5882}" sibTransId="{285EB76A-481F-4163-93AA-0DA8BF30CD40}"/>
    <dgm:cxn modelId="{6ED07FE5-B4A7-4515-87CF-10CE9383CEC3}" srcId="{38043C1A-8C9B-4327-8C74-4353BD30E5CB}" destId="{7CE5FC5A-AC39-4950-8F1B-E27878BC5107}" srcOrd="1" destOrd="0" parTransId="{7CF89D7F-4018-449E-8B3C-F859B990621C}" sibTransId="{4EC8CC65-A198-48AB-9C91-0B0038BDA9AF}"/>
    <dgm:cxn modelId="{DBDF20EA-F608-4EA5-8487-ACFAAAD624D4}" srcId="{1C44752F-8A0C-41FD-9219-016D3B329D1D}" destId="{ABD38039-0959-4C15-AA3D-964EDB27C7F1}" srcOrd="0" destOrd="0" parTransId="{89A8C7A6-8DE2-410C-B377-CB7D3BBB4F27}" sibTransId="{7D44D66A-B759-43C4-9C77-7BEFADA7474E}"/>
    <dgm:cxn modelId="{FDAA8AEA-3F4B-4C64-86EE-34C17EA5BD02}" type="presOf" srcId="{22854235-873E-41C3-8BEB-6F6F00B31602}" destId="{5CCFCF4A-CF06-4F47-829D-B28FB886063F}" srcOrd="0" destOrd="0" presId="urn:microsoft.com/office/officeart/2011/layout/TabList"/>
    <dgm:cxn modelId="{7048B71A-5E92-45E2-99CD-4BEADC8F672F}" type="presParOf" srcId="{5CCFCF4A-CF06-4F47-829D-B28FB886063F}" destId="{F4DA5506-4884-4EBD-8786-CE0BD8B6DA4E}" srcOrd="0" destOrd="0" presId="urn:microsoft.com/office/officeart/2011/layout/TabList"/>
    <dgm:cxn modelId="{3073B4D1-AF23-4B32-AAA5-C1DA763EAF9E}" type="presParOf" srcId="{F4DA5506-4884-4EBD-8786-CE0BD8B6DA4E}" destId="{810EEA50-1E1D-4861-9649-13BBF22B750B}" srcOrd="0" destOrd="0" presId="urn:microsoft.com/office/officeart/2011/layout/TabList"/>
    <dgm:cxn modelId="{9A74795E-07D2-48FD-B87B-F8D2731C7E83}" type="presParOf" srcId="{F4DA5506-4884-4EBD-8786-CE0BD8B6DA4E}" destId="{F7CCC42D-5A4A-4FD8-BF9D-0968CB440208}" srcOrd="1" destOrd="0" presId="urn:microsoft.com/office/officeart/2011/layout/TabList"/>
    <dgm:cxn modelId="{6C557528-88E4-420C-9944-6D5065E1CC30}" type="presParOf" srcId="{F4DA5506-4884-4EBD-8786-CE0BD8B6DA4E}" destId="{2DB42CEB-A3CF-4EDF-8F7E-9BD0E00A530C}" srcOrd="2" destOrd="0" presId="urn:microsoft.com/office/officeart/2011/layout/TabList"/>
    <dgm:cxn modelId="{44380DA4-6898-4B6D-A884-54E467371196}" type="presParOf" srcId="{5CCFCF4A-CF06-4F47-829D-B28FB886063F}" destId="{FBC9244F-D18E-40FF-9512-02AE9F19E52A}" srcOrd="1" destOrd="0" presId="urn:microsoft.com/office/officeart/2011/layout/TabList"/>
    <dgm:cxn modelId="{4021CF40-5634-420C-9258-67470F907F93}" type="presParOf" srcId="{5CCFCF4A-CF06-4F47-829D-B28FB886063F}" destId="{6BF91FFE-CF8D-4958-BFBA-C4435B4445C2}" srcOrd="2" destOrd="0" presId="urn:microsoft.com/office/officeart/2011/layout/TabList"/>
    <dgm:cxn modelId="{C9B69B2B-254C-479C-B83E-DC9107265291}" type="presParOf" srcId="{5CCFCF4A-CF06-4F47-829D-B28FB886063F}" destId="{EFE34BD4-E18C-4498-AC72-F6C555647F3B}" srcOrd="3" destOrd="0" presId="urn:microsoft.com/office/officeart/2011/layout/TabList"/>
    <dgm:cxn modelId="{73CAA59F-48E5-4C04-9B8D-072C1EF41958}" type="presParOf" srcId="{EFE34BD4-E18C-4498-AC72-F6C555647F3B}" destId="{DBC369D3-ED1D-4356-87EA-2A4C681D330F}" srcOrd="0" destOrd="0" presId="urn:microsoft.com/office/officeart/2011/layout/TabList"/>
    <dgm:cxn modelId="{85BC43D4-4659-405D-B614-CC7EE627015D}" type="presParOf" srcId="{EFE34BD4-E18C-4498-AC72-F6C555647F3B}" destId="{0888CF50-AE59-4528-9CC8-A32B59F54B5F}" srcOrd="1" destOrd="0" presId="urn:microsoft.com/office/officeart/2011/layout/TabList"/>
    <dgm:cxn modelId="{1B617C63-D48D-4AB2-8CEA-1ADD1ECD20D9}" type="presParOf" srcId="{EFE34BD4-E18C-4498-AC72-F6C555647F3B}" destId="{0625504A-9C8F-4996-B0FA-843BE303DEA1}" srcOrd="2" destOrd="0" presId="urn:microsoft.com/office/officeart/2011/layout/TabList"/>
    <dgm:cxn modelId="{84DA1410-285F-4618-8DAD-4BCB5951FC90}" type="presParOf" srcId="{5CCFCF4A-CF06-4F47-829D-B28FB886063F}" destId="{0A01D29A-061C-4EE3-B757-1C63516157F6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FB002-ACB8-4F53-96BE-D6FBBF9CFFD1}">
      <dsp:nvSpPr>
        <dsp:cNvPr id="0" name=""/>
        <dsp:cNvSpPr/>
      </dsp:nvSpPr>
      <dsp:spPr>
        <a:xfrm>
          <a:off x="1754134" y="723684"/>
          <a:ext cx="2595559" cy="83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Mempunyai</a:t>
          </a:r>
          <a:r>
            <a:rPr lang="en-US" sz="2500" kern="1200" dirty="0"/>
            <a:t> </a:t>
          </a:r>
          <a:r>
            <a:rPr lang="en-US" sz="2500" kern="1200" dirty="0" err="1"/>
            <a:t>sesuatu</a:t>
          </a:r>
          <a:endParaRPr lang="id-ID" sz="2500" kern="1200" dirty="0"/>
        </a:p>
      </dsp:txBody>
      <dsp:txXfrm>
        <a:off x="1754134" y="723684"/>
        <a:ext cx="2595559" cy="835312"/>
      </dsp:txXfrm>
    </dsp:sp>
    <dsp:sp modelId="{43CE158F-5C25-4BF7-879B-0507379378E3}">
      <dsp:nvSpPr>
        <dsp:cNvPr id="0" name=""/>
        <dsp:cNvSpPr/>
      </dsp:nvSpPr>
      <dsp:spPr>
        <a:xfrm>
          <a:off x="4349694" y="44993"/>
          <a:ext cx="519111" cy="219269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9DD0A-533C-47B9-B0C1-A7B9F9DDB4CC}">
      <dsp:nvSpPr>
        <dsp:cNvPr id="0" name=""/>
        <dsp:cNvSpPr/>
      </dsp:nvSpPr>
      <dsp:spPr>
        <a:xfrm>
          <a:off x="5076450" y="44993"/>
          <a:ext cx="3547610" cy="21926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Data</a:t>
          </a:r>
          <a:endParaRPr lang="id-ID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Properti</a:t>
          </a:r>
          <a:endParaRPr lang="id-ID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Variabel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State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Atribut</a:t>
          </a:r>
          <a:endParaRPr lang="en-US" sz="2500" kern="1200" dirty="0"/>
        </a:p>
      </dsp:txBody>
      <dsp:txXfrm>
        <a:off x="5076450" y="44993"/>
        <a:ext cx="3547610" cy="2192695"/>
      </dsp:txXfrm>
    </dsp:sp>
    <dsp:sp modelId="{24B51A39-B1E2-40AD-A3A8-EF4F6EAD20ED}">
      <dsp:nvSpPr>
        <dsp:cNvPr id="0" name=""/>
        <dsp:cNvSpPr/>
      </dsp:nvSpPr>
      <dsp:spPr>
        <a:xfrm>
          <a:off x="1754134" y="2797551"/>
          <a:ext cx="2595559" cy="83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Melakukan</a:t>
          </a:r>
          <a:r>
            <a:rPr lang="en-US" sz="2500" kern="1200" dirty="0"/>
            <a:t> </a:t>
          </a:r>
          <a:r>
            <a:rPr lang="en-US" sz="2500" kern="1200" dirty="0" err="1"/>
            <a:t>sesuatu</a:t>
          </a:r>
          <a:endParaRPr lang="id-ID" sz="2500" kern="1200" dirty="0"/>
        </a:p>
      </dsp:txBody>
      <dsp:txXfrm>
        <a:off x="1754134" y="2797551"/>
        <a:ext cx="2595559" cy="835312"/>
      </dsp:txXfrm>
    </dsp:sp>
    <dsp:sp modelId="{293D3875-1BA6-49B6-8F01-C15FFA661BCF}">
      <dsp:nvSpPr>
        <dsp:cNvPr id="0" name=""/>
        <dsp:cNvSpPr/>
      </dsp:nvSpPr>
      <dsp:spPr>
        <a:xfrm>
          <a:off x="4349694" y="2327688"/>
          <a:ext cx="519111" cy="177503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197F5-DD87-47E0-BD49-A325403B0812}">
      <dsp:nvSpPr>
        <dsp:cNvPr id="0" name=""/>
        <dsp:cNvSpPr/>
      </dsp:nvSpPr>
      <dsp:spPr>
        <a:xfrm>
          <a:off x="5076450" y="2327688"/>
          <a:ext cx="3561801" cy="1775039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Tingkah</a:t>
          </a:r>
          <a:r>
            <a:rPr lang="en-US" sz="2500" kern="1200" dirty="0"/>
            <a:t> </a:t>
          </a:r>
          <a:r>
            <a:rPr lang="en-US" sz="2500" kern="1200" dirty="0" err="1"/>
            <a:t>laku</a:t>
          </a:r>
          <a:endParaRPr lang="id-ID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 err="1"/>
            <a:t>Behaviour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Fungsi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Method</a:t>
          </a:r>
        </a:p>
      </dsp:txBody>
      <dsp:txXfrm>
        <a:off x="5076450" y="2327688"/>
        <a:ext cx="3561801" cy="1775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5504A-9C8F-4996-B0FA-843BE303DEA1}">
      <dsp:nvSpPr>
        <dsp:cNvPr id="0" name=""/>
        <dsp:cNvSpPr/>
      </dsp:nvSpPr>
      <dsp:spPr>
        <a:xfrm>
          <a:off x="0" y="291241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42CEB-A3CF-4EDF-8F7E-9BD0E00A530C}">
      <dsp:nvSpPr>
        <dsp:cNvPr id="0" name=""/>
        <dsp:cNvSpPr/>
      </dsp:nvSpPr>
      <dsp:spPr>
        <a:xfrm>
          <a:off x="0" y="719929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EEA50-1E1D-4861-9649-13BBF22B750B}">
      <dsp:nvSpPr>
        <dsp:cNvPr id="0" name=""/>
        <dsp:cNvSpPr/>
      </dsp:nvSpPr>
      <dsp:spPr>
        <a:xfrm>
          <a:off x="2734055" y="1152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Konstruktor</a:t>
          </a:r>
          <a:r>
            <a:rPr lang="en-US" sz="2400" kern="1200" dirty="0"/>
            <a:t> yang tidak </a:t>
          </a:r>
          <a:r>
            <a:rPr lang="en-US" sz="2400" kern="1200" dirty="0" err="1"/>
            <a:t>mempunyai</a:t>
          </a:r>
          <a:r>
            <a:rPr lang="en-US" sz="2400" kern="1200" dirty="0"/>
            <a:t> parameter</a:t>
          </a:r>
          <a:endParaRPr lang="id-ID" sz="2400" kern="1200" dirty="0"/>
        </a:p>
      </dsp:txBody>
      <dsp:txXfrm>
        <a:off x="2734055" y="1152"/>
        <a:ext cx="7781544" cy="718777"/>
      </dsp:txXfrm>
    </dsp:sp>
    <dsp:sp modelId="{F7CCC42D-5A4A-4FD8-BF9D-0968CB440208}">
      <dsp:nvSpPr>
        <dsp:cNvPr id="0" name=""/>
        <dsp:cNvSpPr/>
      </dsp:nvSpPr>
      <dsp:spPr>
        <a:xfrm>
          <a:off x="0" y="1152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Konstuktor</a:t>
          </a:r>
          <a:r>
            <a:rPr lang="en-US" sz="2400" kern="1200" dirty="0"/>
            <a:t> Default</a:t>
          </a:r>
          <a:endParaRPr lang="id-ID" sz="2400" kern="1200" dirty="0"/>
        </a:p>
      </dsp:txBody>
      <dsp:txXfrm>
        <a:off x="35094" y="36246"/>
        <a:ext cx="2663868" cy="683683"/>
      </dsp:txXfrm>
    </dsp:sp>
    <dsp:sp modelId="{FBC9244F-D18E-40FF-9512-02AE9F19E52A}">
      <dsp:nvSpPr>
        <dsp:cNvPr id="0" name=""/>
        <dsp:cNvSpPr/>
      </dsp:nvSpPr>
      <dsp:spPr>
        <a:xfrm>
          <a:off x="0" y="719929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Contoh</a:t>
          </a:r>
          <a:r>
            <a:rPr lang="en-US" sz="2400" kern="1200" dirty="0"/>
            <a:t> </a:t>
          </a:r>
          <a:r>
            <a:rPr lang="en-US" sz="2400" kern="1200" dirty="0" err="1"/>
            <a:t>penulisan</a:t>
          </a:r>
          <a:r>
            <a:rPr lang="en-US" sz="2400" kern="1200" dirty="0"/>
            <a:t>:</a:t>
          </a:r>
          <a:endParaRPr lang="id-ID" sz="2400" kern="1200" dirty="0"/>
        </a:p>
      </dsp:txBody>
      <dsp:txXfrm>
        <a:off x="0" y="719929"/>
        <a:ext cx="10515600" cy="1437769"/>
      </dsp:txXfrm>
    </dsp:sp>
    <dsp:sp modelId="{DBC369D3-ED1D-4356-87EA-2A4C681D330F}">
      <dsp:nvSpPr>
        <dsp:cNvPr id="0" name=""/>
        <dsp:cNvSpPr/>
      </dsp:nvSpPr>
      <dsp:spPr>
        <a:xfrm>
          <a:off x="2734055" y="2193638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Konstruktor</a:t>
          </a:r>
          <a:r>
            <a:rPr lang="en-US" sz="2400" kern="1200" dirty="0"/>
            <a:t> yang </a:t>
          </a:r>
          <a:r>
            <a:rPr lang="en-US" sz="2400" kern="1200" dirty="0" err="1"/>
            <a:t>mempunyai</a:t>
          </a:r>
          <a:r>
            <a:rPr lang="en-US" sz="2400" kern="1200" dirty="0"/>
            <a:t> parameter</a:t>
          </a:r>
          <a:endParaRPr lang="id-ID" sz="2400" kern="1200" dirty="0"/>
        </a:p>
      </dsp:txBody>
      <dsp:txXfrm>
        <a:off x="2734055" y="2193638"/>
        <a:ext cx="7781544" cy="718777"/>
      </dsp:txXfrm>
    </dsp:sp>
    <dsp:sp modelId="{0888CF50-AE59-4528-9CC8-A32B59F54B5F}">
      <dsp:nvSpPr>
        <dsp:cNvPr id="0" name=""/>
        <dsp:cNvSpPr/>
      </dsp:nvSpPr>
      <dsp:spPr>
        <a:xfrm>
          <a:off x="0" y="2193638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Konstruktor</a:t>
          </a:r>
          <a:r>
            <a:rPr lang="en-US" sz="2400" kern="1200" dirty="0"/>
            <a:t> </a:t>
          </a:r>
          <a:r>
            <a:rPr lang="en-US" sz="2400" kern="1200" dirty="0" err="1"/>
            <a:t>Berparameter</a:t>
          </a:r>
          <a:endParaRPr lang="id-ID" sz="2400" kern="1200" dirty="0"/>
        </a:p>
      </dsp:txBody>
      <dsp:txXfrm>
        <a:off x="35094" y="2228732"/>
        <a:ext cx="2663868" cy="683683"/>
      </dsp:txXfrm>
    </dsp:sp>
    <dsp:sp modelId="{0A01D29A-061C-4EE3-B757-1C63516157F6}">
      <dsp:nvSpPr>
        <dsp:cNvPr id="0" name=""/>
        <dsp:cNvSpPr/>
      </dsp:nvSpPr>
      <dsp:spPr>
        <a:xfrm>
          <a:off x="0" y="2912415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Contoh</a:t>
          </a:r>
          <a:r>
            <a:rPr lang="en-US" sz="2400" kern="1200" dirty="0"/>
            <a:t> </a:t>
          </a:r>
          <a:r>
            <a:rPr lang="en-US" sz="2400" kern="1200" dirty="0" err="1"/>
            <a:t>penulisan</a:t>
          </a:r>
          <a:r>
            <a:rPr lang="en-US" sz="2400" kern="1200" dirty="0"/>
            <a:t>:</a:t>
          </a:r>
          <a:endParaRPr lang="id-ID" sz="2400" kern="1200" dirty="0"/>
        </a:p>
      </dsp:txBody>
      <dsp:txXfrm>
        <a:off x="0" y="2912415"/>
        <a:ext cx="10515600" cy="1437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47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545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5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5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818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90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5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90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53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14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99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9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253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8A%A4%EB%A7%88%ED%8A%B8-%ED%8F%B0-%EC%95%84%EC%9D%B4%EC%BD%98-%ED%98%84%EB%8C%80-%EA%B8%B0%ED%98%B8-%EB%B8%94%EB%9E%99-%ED%86%B5%EC%8B%A0-%EA%B8%B0%EC%88%A0-%EC%A0%84%EC%9E%90-%EC%A0%9C%ED%92%88-1557796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FA36C4-ED0C-F116-F0FF-1D6909DD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/>
              <a:t>OBJECT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A2D3C1E-2868-8719-46A9-47DBDF16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sz="2400" dirty="0"/>
              <a:t>TIM AJAR</a:t>
            </a:r>
          </a:p>
          <a:p>
            <a:r>
              <a:rPr lang="en-US" sz="2400" dirty="0"/>
              <a:t>ALGORITMA DAN STRUKTUR DATA</a:t>
            </a:r>
          </a:p>
          <a:p>
            <a:r>
              <a:rPr lang="en-US" sz="2400" dirty="0"/>
              <a:t>2022/2023</a:t>
            </a:r>
          </a:p>
        </p:txBody>
      </p:sp>
    </p:spTree>
    <p:extLst>
      <p:ext uri="{BB962C8B-B14F-4D97-AF65-F5344CB8AC3E}">
        <p14:creationId xmlns:p14="http://schemas.microsoft.com/office/powerpoint/2010/main" val="269683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E2AC-C0A7-D9B8-EFF1-6444B587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FF4B6B-B57F-E9C9-23CA-8EA3E68D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429"/>
            <a:ext cx="10515600" cy="3531533"/>
          </a:xfrm>
        </p:spPr>
        <p:txBody>
          <a:bodyPr>
            <a:normAutofit/>
          </a:bodyPr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pasti </a:t>
            </a:r>
            <a:r>
              <a:rPr lang="en-US" dirty="0" err="1"/>
              <a:t>berawal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/ </a:t>
            </a:r>
            <a:r>
              <a:rPr lang="en-US" dirty="0" err="1"/>
              <a:t>desain</a:t>
            </a:r>
            <a:r>
              <a:rPr lang="en-US" dirty="0"/>
              <a:t>/ template class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object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instansiasi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b="1" dirty="0"/>
              <a:t>Object tidak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tidak </a:t>
            </a:r>
            <a:r>
              <a:rPr lang="en-US" b="1" dirty="0" err="1"/>
              <a:t>ada</a:t>
            </a:r>
            <a:r>
              <a:rPr lang="en-US" b="1" dirty="0"/>
              <a:t> class</a:t>
            </a:r>
            <a:r>
              <a:rPr lang="en-US" dirty="0"/>
              <a:t>, dan class tidak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digunakan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dibuat object-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8D6C35-C6DD-6942-E365-ADEDDFA0D8ED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EBF12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000" b="1" dirty="0">
                <a:solidFill>
                  <a:srgbClr val="FEBF12"/>
                </a:solidFill>
              </a:rPr>
              <a:t>template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object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6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B94-6E72-74C5-B897-056A3E90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</a:t>
            </a:r>
            <a:r>
              <a:rPr lang="en-US" dirty="0"/>
              <a:t> Class</a:t>
            </a:r>
            <a:endParaRPr lang="id-ID" dirty="0"/>
          </a:p>
        </p:txBody>
      </p:sp>
      <p:pic>
        <p:nvPicPr>
          <p:cNvPr id="5" name="Picture 6" descr="Who's That Pokemon? (@WhosThatPokebot) / Twitter">
            <a:extLst>
              <a:ext uri="{FF2B5EF4-FFF2-40B4-BE49-F238E27FC236}">
                <a16:creationId xmlns:a16="http://schemas.microsoft.com/office/drawing/2014/main" id="{347B5DCB-4BFD-D6E3-8F41-922E7BCA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56" y="2357701"/>
            <a:ext cx="4780936" cy="26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73338-7CC2-51EE-194E-5ED0EDF46C95}"/>
              </a:ext>
            </a:extLst>
          </p:cNvPr>
          <p:cNvSpPr txBox="1"/>
          <p:nvPr/>
        </p:nvSpPr>
        <p:spPr>
          <a:xfrm>
            <a:off x="2013010" y="4973935"/>
            <a:ext cx="248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Class: </a:t>
            </a:r>
            <a:r>
              <a:rPr lang="en-US" sz="2800" b="1" dirty="0" err="1">
                <a:solidFill>
                  <a:srgbClr val="FF0000"/>
                </a:solidFill>
              </a:rPr>
              <a:t>Pokemon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19BB625-DB72-A8C9-446D-43F3FE036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2" r="12892"/>
          <a:stretch/>
        </p:blipFill>
        <p:spPr>
          <a:xfrm>
            <a:off x="7757354" y="1270721"/>
            <a:ext cx="1228836" cy="1531131"/>
          </a:xfrm>
          <a:prstGeom prst="rect">
            <a:avLst/>
          </a:prstGeom>
        </p:spPr>
      </p:pic>
      <p:pic>
        <p:nvPicPr>
          <p:cNvPr id="8" name="Picture 16" descr="Pokemon charmander PNG Gambar Transparan | PNG Arts">
            <a:extLst>
              <a:ext uri="{FF2B5EF4-FFF2-40B4-BE49-F238E27FC236}">
                <a16:creationId xmlns:a16="http://schemas.microsoft.com/office/drawing/2014/main" id="{A9C42A8D-5E1B-139A-4601-18B7A1C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97" y="3041447"/>
            <a:ext cx="1235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AB6169E-D08A-8F15-01C5-70ACBEBB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353" y="4649042"/>
            <a:ext cx="1443489" cy="14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73B7E-7B52-37FA-E476-2BE8BDF65692}"/>
              </a:ext>
            </a:extLst>
          </p:cNvPr>
          <p:cNvSpPr txBox="1"/>
          <p:nvPr/>
        </p:nvSpPr>
        <p:spPr>
          <a:xfrm>
            <a:off x="8986189" y="2025519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Object: </a:t>
            </a:r>
            <a:r>
              <a:rPr lang="en-US" sz="2800" b="1" dirty="0">
                <a:solidFill>
                  <a:srgbClr val="FF0000"/>
                </a:solidFill>
              </a:rPr>
              <a:t>Pokemon1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8667F-403C-1272-5C83-34A7026EC2D1}"/>
              </a:ext>
            </a:extLst>
          </p:cNvPr>
          <p:cNvSpPr txBox="1"/>
          <p:nvPr/>
        </p:nvSpPr>
        <p:spPr>
          <a:xfrm>
            <a:off x="8986189" y="3618914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Object: </a:t>
            </a:r>
            <a:r>
              <a:rPr lang="en-US" sz="2800" b="1" dirty="0">
                <a:solidFill>
                  <a:srgbClr val="FF0000"/>
                </a:solidFill>
              </a:rPr>
              <a:t>Pokemon2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3C09A-0582-F670-3D0E-60B7A198410F}"/>
              </a:ext>
            </a:extLst>
          </p:cNvPr>
          <p:cNvSpPr txBox="1"/>
          <p:nvPr/>
        </p:nvSpPr>
        <p:spPr>
          <a:xfrm>
            <a:off x="8986189" y="4863822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Object: </a:t>
            </a:r>
            <a:r>
              <a:rPr lang="en-US" sz="2800" b="1" dirty="0">
                <a:solidFill>
                  <a:srgbClr val="FF0000"/>
                </a:solidFill>
              </a:rPr>
              <a:t>Pokemon3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68413B-0D2E-EFAE-E1BA-1A2E139287F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646992" y="2036287"/>
            <a:ext cx="2110362" cy="162953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84B399-333D-B8B0-9AAC-D5646C20494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646992" y="3665818"/>
            <a:ext cx="2214605" cy="596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4FC1B3-6EBC-F4F7-D3FA-5C56E343D1A6}"/>
              </a:ext>
            </a:extLst>
          </p:cNvPr>
          <p:cNvCxnSpPr>
            <a:stCxn id="5" idx="3"/>
            <a:endCxn id="2050" idx="1"/>
          </p:cNvCxnSpPr>
          <p:nvPr/>
        </p:nvCxnSpPr>
        <p:spPr>
          <a:xfrm>
            <a:off x="5646992" y="3665818"/>
            <a:ext cx="2110361" cy="17212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2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3F92-7069-C39D-5C87-52EF6EB3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 Object</a:t>
            </a:r>
            <a:endParaRPr lang="id-ID" dirty="0"/>
          </a:p>
        </p:txBody>
      </p:sp>
      <p:graphicFrame>
        <p:nvGraphicFramePr>
          <p:cNvPr id="4" name="Google Shape;157;p11">
            <a:extLst>
              <a:ext uri="{FF2B5EF4-FFF2-40B4-BE49-F238E27FC236}">
                <a16:creationId xmlns:a16="http://schemas.microsoft.com/office/drawing/2014/main" id="{1F4FC8B9-05FC-5F30-C255-06A8E880F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549616"/>
              </p:ext>
            </p:extLst>
          </p:nvPr>
        </p:nvGraphicFramePr>
        <p:xfrm>
          <a:off x="838200" y="1825625"/>
          <a:ext cx="9715450" cy="3383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Class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Object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Penjelasan</a:t>
                      </a:r>
                      <a:endParaRPr sz="22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Masih </a:t>
                      </a:r>
                      <a:r>
                        <a:rPr lang="en-US" sz="2200" dirty="0" err="1"/>
                        <a:t>berupa</a:t>
                      </a:r>
                      <a:r>
                        <a:rPr lang="en-US" sz="2200" dirty="0"/>
                        <a:t> </a:t>
                      </a:r>
                      <a:r>
                        <a:rPr lang="en-US" sz="2200" b="1" dirty="0" err="1"/>
                        <a:t>rancangan</a:t>
                      </a:r>
                      <a:r>
                        <a:rPr lang="en-US" sz="2200" b="1" dirty="0"/>
                        <a:t>/ template/ </a:t>
                      </a:r>
                      <a:r>
                        <a:rPr lang="en-US" sz="2200" b="1" dirty="0" err="1"/>
                        <a:t>desain</a:t>
                      </a:r>
                      <a:r>
                        <a:rPr lang="en-US" sz="2200" b="1" dirty="0"/>
                        <a:t>/ blueprint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Objek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nyata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dirty="0"/>
                        <a:t>yang sudah </a:t>
                      </a:r>
                      <a:r>
                        <a:rPr lang="en-US" sz="2200" dirty="0" err="1"/>
                        <a:t>dibentuk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dari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suatu</a:t>
                      </a:r>
                      <a:r>
                        <a:rPr lang="en-US" sz="2200" dirty="0"/>
                        <a:t> class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Sifat</a:t>
                      </a:r>
                      <a:endParaRPr sz="2200" b="1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Umum</a:t>
                      </a:r>
                      <a:endParaRPr sz="22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Spesifik</a:t>
                      </a:r>
                      <a:endParaRPr sz="22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Contoh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Mahasiswa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Dosen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Matakuliah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Mahasiswa</a:t>
                      </a:r>
                      <a:r>
                        <a:rPr lang="en-US" sz="2200" dirty="0"/>
                        <a:t> 1, </a:t>
                      </a:r>
                      <a:r>
                        <a:rPr lang="en-US" sz="2200" dirty="0" err="1"/>
                        <a:t>Mahasiswa</a:t>
                      </a:r>
                      <a:r>
                        <a:rPr lang="en-US" sz="2200" dirty="0"/>
                        <a:t> 2, </a:t>
                      </a:r>
                      <a:r>
                        <a:rPr lang="en-US" sz="2200" dirty="0" err="1"/>
                        <a:t>dst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Dosen A, Dosen B, </a:t>
                      </a:r>
                      <a:r>
                        <a:rPr lang="en-US" sz="2200" dirty="0" err="1"/>
                        <a:t>dst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Matakuliah</a:t>
                      </a:r>
                      <a:r>
                        <a:rPr lang="en-US" sz="2200" dirty="0"/>
                        <a:t> Sistem </a:t>
                      </a:r>
                      <a:r>
                        <a:rPr lang="en-US" sz="2200" dirty="0" err="1"/>
                        <a:t>Operasi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Matakuliah</a:t>
                      </a:r>
                      <a:r>
                        <a:rPr lang="en-US" sz="2200" dirty="0"/>
                        <a:t> Basis Data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40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7DF5-73AA-2A3F-A821-BA7C8BFE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Apakah class </a:t>
            </a:r>
            <a:r>
              <a:rPr lang="en-US" sz="4400" dirty="0" err="1"/>
              <a:t>memiliki</a:t>
            </a:r>
            <a:r>
              <a:rPr lang="en-US" sz="4400" dirty="0"/>
              <a:t> </a:t>
            </a:r>
            <a:r>
              <a:rPr lang="en-US" sz="4400" dirty="0" err="1"/>
              <a:t>atribut</a:t>
            </a:r>
            <a:r>
              <a:rPr lang="en-US" sz="4400" dirty="0"/>
              <a:t> dan method?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0124-3E00-8923-68FC-875D065B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/>
              <a:t>Karena </a:t>
            </a:r>
            <a:r>
              <a:rPr lang="en-US" sz="2800" b="1" dirty="0">
                <a:solidFill>
                  <a:srgbClr val="002060"/>
                </a:solidFill>
              </a:rPr>
              <a:t>class pasti dibuat </a:t>
            </a:r>
            <a:r>
              <a:rPr lang="en-US" sz="2800" b="1" dirty="0" err="1">
                <a:solidFill>
                  <a:srgbClr val="002060"/>
                </a:solidFill>
              </a:rPr>
              <a:t>terlebih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dahulu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 err="1"/>
              <a:t>sebelum</a:t>
            </a:r>
            <a:r>
              <a:rPr lang="en-US" sz="2800" dirty="0"/>
              <a:t> object, </a:t>
            </a:r>
            <a:r>
              <a:rPr lang="en-US" sz="2800" dirty="0" err="1"/>
              <a:t>tentunya</a:t>
            </a:r>
            <a:r>
              <a:rPr lang="en-US" sz="2800" dirty="0"/>
              <a:t> class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dan method, yang </a:t>
            </a:r>
            <a:r>
              <a:rPr lang="en-US" sz="2800" dirty="0" err="1"/>
              <a:t>kemudian</a:t>
            </a:r>
            <a:r>
              <a:rPr lang="en-US" sz="2800" dirty="0"/>
              <a:t> juga </a:t>
            </a:r>
            <a:r>
              <a:rPr lang="en-US" sz="2800" dirty="0" err="1"/>
              <a:t>dimiliki</a:t>
            </a:r>
            <a:r>
              <a:rPr lang="en-US" sz="2800" dirty="0"/>
              <a:t> oleh object </a:t>
            </a:r>
            <a:r>
              <a:rPr lang="en-US" sz="2800" dirty="0" err="1"/>
              <a:t>setelah</a:t>
            </a:r>
            <a:r>
              <a:rPr lang="en-US" sz="2800" dirty="0"/>
              <a:t> dibuat.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atribut</a:t>
            </a:r>
            <a:r>
              <a:rPr lang="en-US" sz="2800" dirty="0"/>
              <a:t> dan method pada </a:t>
            </a:r>
            <a:r>
              <a:rPr lang="en-US" sz="2800" b="1" dirty="0"/>
              <a:t>object sudah </a:t>
            </a:r>
            <a:r>
              <a:rPr lang="en-US" sz="2800" b="1" dirty="0" err="1"/>
              <a:t>nyata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diisikan</a:t>
            </a:r>
            <a:r>
              <a:rPr lang="en-US" sz="2800" dirty="0"/>
              <a:t> dengan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dirty="0"/>
              <a:t>),</a:t>
            </a:r>
            <a:r>
              <a:rPr lang="en-US" sz="2800" dirty="0"/>
              <a:t> </a:t>
            </a:r>
            <a:r>
              <a:rPr lang="en-US" sz="2800" dirty="0" err="1"/>
              <a:t>sementara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dan method pada </a:t>
            </a:r>
            <a:r>
              <a:rPr lang="en-US" sz="2800" b="1" dirty="0"/>
              <a:t>class </a:t>
            </a:r>
            <a:r>
              <a:rPr lang="en-US" sz="2800" b="1" dirty="0" err="1"/>
              <a:t>masih</a:t>
            </a:r>
            <a:r>
              <a:rPr lang="en-US" sz="2800" b="1" dirty="0"/>
              <a:t> </a:t>
            </a:r>
            <a:r>
              <a:rPr lang="en-US" sz="2800" b="1" dirty="0" err="1"/>
              <a:t>berupa</a:t>
            </a:r>
            <a:r>
              <a:rPr lang="en-US" sz="2800" b="1" dirty="0"/>
              <a:t> </a:t>
            </a:r>
            <a:r>
              <a:rPr lang="en-US" sz="2800" b="1" dirty="0" err="1"/>
              <a:t>rancangan</a:t>
            </a:r>
            <a:r>
              <a:rPr lang="en-US" sz="2800" dirty="0"/>
              <a:t> (tidak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diisikan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45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01E6-5CC3-7969-8ED7-1909FAB5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Class pada Java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81BD-94E2-46D8-40B0-C2C6A77D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Deklarasi</a:t>
            </a:r>
            <a:r>
              <a:rPr lang="en-US" dirty="0"/>
              <a:t> Class: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69C83-1F1A-CD0D-54CD-1C59D3380134}"/>
              </a:ext>
            </a:extLst>
          </p:cNvPr>
          <p:cNvSpPr/>
          <p:nvPr/>
        </p:nvSpPr>
        <p:spPr>
          <a:xfrm>
            <a:off x="1548581" y="2271250"/>
            <a:ext cx="5088194" cy="158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//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deklarasi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atribut</a:t>
            </a:r>
            <a:endParaRPr lang="en-US" sz="2400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//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deklarasi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method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71298-E197-286A-EBED-AA25BFF87D0C}"/>
              </a:ext>
            </a:extLst>
          </p:cNvPr>
          <p:cNvSpPr/>
          <p:nvPr/>
        </p:nvSpPr>
        <p:spPr>
          <a:xfrm>
            <a:off x="1548581" y="4330243"/>
            <a:ext cx="5088194" cy="158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HP{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</a:t>
            </a: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58292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D637-C592-09B1-BDCE-0746612C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7F61C-83C3-7688-84D6-56A587DA720D}"/>
              </a:ext>
            </a:extLst>
          </p:cNvPr>
          <p:cNvSpPr txBox="1">
            <a:spLocks/>
          </p:cNvSpPr>
          <p:nvPr/>
        </p:nvSpPr>
        <p:spPr>
          <a:xfrm>
            <a:off x="838200" y="2645429"/>
            <a:ext cx="10515600" cy="353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-US" dirty="0"/>
              <a:t>Nama </a:t>
            </a:r>
            <a:r>
              <a:rPr lang="en-US" dirty="0" err="1"/>
              <a:t>atribut</a:t>
            </a:r>
            <a:r>
              <a:rPr lang="en-US" dirty="0"/>
              <a:t> biasanya </a:t>
            </a:r>
            <a:r>
              <a:rPr lang="en-US" dirty="0" err="1"/>
              <a:t>ditandai</a:t>
            </a:r>
            <a:r>
              <a:rPr lang="en-US" dirty="0"/>
              <a:t> dengan </a:t>
            </a:r>
            <a:r>
              <a:rPr lang="en-US" b="1" dirty="0"/>
              <a:t>kata </a:t>
            </a:r>
            <a:r>
              <a:rPr lang="en-US" b="1" dirty="0" err="1"/>
              <a:t>benda</a:t>
            </a:r>
            <a:endParaRPr lang="en-US" b="1" dirty="0"/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oleh:</a:t>
            </a:r>
          </a:p>
          <a:p>
            <a:pPr marL="230400" indent="0">
              <a:buClr>
                <a:schemeClr val="dk1"/>
              </a:buClr>
              <a:buSzPts val="2800"/>
              <a:buNone/>
            </a:pPr>
            <a:r>
              <a:rPr lang="en-US" dirty="0"/>
              <a:t>Mahasiswa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nim, </a:t>
            </a:r>
            <a:r>
              <a:rPr lang="en-US" dirty="0" err="1"/>
              <a:t>nama</a:t>
            </a:r>
            <a:r>
              <a:rPr lang="en-US" dirty="0"/>
              <a:t>, IPK, </a:t>
            </a:r>
            <a:r>
              <a:rPr lang="en-US" dirty="0" err="1"/>
              <a:t>alamat</a:t>
            </a:r>
            <a:endParaRPr lang="en-US" dirty="0"/>
          </a:p>
          <a:p>
            <a:pPr marL="230400" indent="0">
              <a:buClr>
                <a:schemeClr val="dk1"/>
              </a:buClr>
              <a:buSzPts val="2800"/>
              <a:buNone/>
            </a:pPr>
            <a:r>
              <a:rPr lang="en-US" dirty="0"/>
              <a:t>HP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merk, </a:t>
            </a:r>
            <a:r>
              <a:rPr lang="en-US" dirty="0" err="1"/>
              <a:t>tipe</a:t>
            </a:r>
            <a:r>
              <a:rPr lang="en-US" dirty="0"/>
              <a:t>, </a:t>
            </a:r>
            <a:r>
              <a:rPr lang="en-US" dirty="0" err="1"/>
              <a:t>ukuranLayar</a:t>
            </a:r>
            <a:r>
              <a:rPr lang="en-US" dirty="0"/>
              <a:t>, </a:t>
            </a:r>
            <a:r>
              <a:rPr lang="en-US" dirty="0" err="1"/>
              <a:t>harga</a:t>
            </a:r>
            <a:endParaRPr lang="en-US" dirty="0"/>
          </a:p>
          <a:p>
            <a:pPr marL="230400" indent="0">
              <a:buClr>
                <a:schemeClr val="dk1"/>
              </a:buClr>
              <a:buSzPts val="2800"/>
              <a:buNone/>
            </a:pP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judul, </a:t>
            </a:r>
            <a:r>
              <a:rPr lang="en-US" dirty="0" err="1"/>
              <a:t>pengarang</a:t>
            </a:r>
            <a:r>
              <a:rPr lang="en-US" dirty="0"/>
              <a:t>, </a:t>
            </a:r>
            <a:r>
              <a:rPr lang="en-US" dirty="0" err="1"/>
              <a:t>halaman</a:t>
            </a:r>
            <a:r>
              <a:rPr lang="en-US" dirty="0"/>
              <a:t>, </a:t>
            </a:r>
            <a:r>
              <a:rPr lang="en-US" dirty="0" err="1"/>
              <a:t>penerbit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1F2D06-5FAA-A031-74B6-B145E776D780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FEBF12"/>
                </a:solidFill>
              </a:rPr>
              <a:t>Atribut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000" b="1" dirty="0">
                <a:solidFill>
                  <a:srgbClr val="FEBF12"/>
                </a:solidFill>
              </a:rPr>
              <a:t>data</a:t>
            </a:r>
            <a:r>
              <a:rPr lang="en-US" sz="3200" dirty="0"/>
              <a:t> yang </a:t>
            </a:r>
            <a:r>
              <a:rPr lang="en-US" sz="3200" dirty="0" err="1"/>
              <a:t>dimiliki</a:t>
            </a:r>
            <a:r>
              <a:rPr lang="en-US" sz="3200" dirty="0"/>
              <a:t> oleh object atau class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4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DF4E-0268-1233-4519-5D1463EC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pada Java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E4B39B-EBD5-75CB-F479-9999E61B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AB52B-4549-0354-0FA8-AA7A390B4BC5}"/>
              </a:ext>
            </a:extLst>
          </p:cNvPr>
          <p:cNvSpPr/>
          <p:nvPr/>
        </p:nvSpPr>
        <p:spPr>
          <a:xfrm>
            <a:off x="1548581" y="2271250"/>
            <a:ext cx="5088194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tipeData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namaAtribut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  <a:endParaRPr lang="id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BE18-AD39-45B9-47EE-83787AF66EE1}"/>
              </a:ext>
            </a:extLst>
          </p:cNvPr>
          <p:cNvSpPr/>
          <p:nvPr/>
        </p:nvSpPr>
        <p:spPr>
          <a:xfrm>
            <a:off x="1548581" y="3325764"/>
            <a:ext cx="5088194" cy="158544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merk;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sym typeface="Courier"/>
              </a:rPr>
              <a:t>String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Courier"/>
              </a:rPr>
              <a:t>tipe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sym typeface="Courier"/>
              </a:rPr>
              <a:t>float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Courier"/>
              </a:rPr>
              <a:t>ukuranLayar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Courier"/>
              </a:rPr>
              <a:t>harga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61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22BC-9EEE-ADA1-21F5-F70C6365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FBB30-0490-C5E4-9916-A5AD2896A0B2}"/>
              </a:ext>
            </a:extLst>
          </p:cNvPr>
          <p:cNvSpPr txBox="1">
            <a:spLocks/>
          </p:cNvSpPr>
          <p:nvPr/>
        </p:nvSpPr>
        <p:spPr>
          <a:xfrm>
            <a:off x="838200" y="2831690"/>
            <a:ext cx="10515600" cy="33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-US" dirty="0"/>
              <a:t>Method digunakan oleh object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dengan object yang lain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Nama method biasanya </a:t>
            </a:r>
            <a:r>
              <a:rPr lang="en-US" dirty="0" err="1"/>
              <a:t>ditandai</a:t>
            </a:r>
            <a:r>
              <a:rPr lang="en-US" dirty="0"/>
              <a:t> dengan </a:t>
            </a:r>
            <a:r>
              <a:rPr lang="en-US" b="1" dirty="0"/>
              <a:t>kata kerja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method yang </a:t>
            </a:r>
            <a:r>
              <a:rPr lang="en-US" dirty="0" err="1"/>
              <a:t>dimiliki</a:t>
            </a:r>
            <a:r>
              <a:rPr lang="en-US" dirty="0"/>
              <a:t> oleh mahasiswa: mengerjakan ujian, </a:t>
            </a:r>
            <a:r>
              <a:rPr lang="en-US" dirty="0" err="1"/>
              <a:t>melihat</a:t>
            </a:r>
            <a:r>
              <a:rPr lang="en-US" dirty="0"/>
              <a:t> KHS, </a:t>
            </a:r>
            <a:r>
              <a:rPr lang="en-US" dirty="0" err="1"/>
              <a:t>melihat</a:t>
            </a:r>
            <a:r>
              <a:rPr lang="en-US" dirty="0"/>
              <a:t> jadwal,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, </a:t>
            </a:r>
            <a:r>
              <a:rPr lang="en-US" dirty="0" err="1"/>
              <a:t>mengumpulkan</a:t>
            </a:r>
            <a:r>
              <a:rPr lang="en-US" dirty="0"/>
              <a:t> tugas</a:t>
            </a:r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B96DD0-3E8B-6DAB-3E4C-F4BBA7875CDF}"/>
              </a:ext>
            </a:extLst>
          </p:cNvPr>
          <p:cNvSpPr/>
          <p:nvPr/>
        </p:nvSpPr>
        <p:spPr>
          <a:xfrm>
            <a:off x="838200" y="1690687"/>
            <a:ext cx="10515600" cy="1044000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EBF12"/>
                </a:solidFill>
              </a:rPr>
              <a:t>Method</a:t>
            </a:r>
            <a:r>
              <a:rPr lang="en-US" sz="3000" dirty="0"/>
              <a:t>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EBF12"/>
                </a:solidFill>
              </a:rPr>
              <a:t>proses/</a:t>
            </a:r>
            <a:r>
              <a:rPr lang="en-US" sz="3000" b="1" dirty="0" err="1">
                <a:solidFill>
                  <a:srgbClr val="FEBF12"/>
                </a:solidFill>
              </a:rPr>
              <a:t>tingkah</a:t>
            </a:r>
            <a:r>
              <a:rPr lang="en-US" sz="3000" b="1" dirty="0">
                <a:solidFill>
                  <a:srgbClr val="FEBF12"/>
                </a:solidFill>
              </a:rPr>
              <a:t> </a:t>
            </a:r>
            <a:r>
              <a:rPr lang="en-US" sz="3000" b="1" dirty="0" err="1">
                <a:solidFill>
                  <a:srgbClr val="FEBF12"/>
                </a:solidFill>
              </a:rPr>
              <a:t>laku</a:t>
            </a:r>
            <a:r>
              <a:rPr lang="en-US" sz="3000" b="1" dirty="0">
                <a:solidFill>
                  <a:srgbClr val="FEBF12"/>
                </a:solidFill>
              </a:rPr>
              <a:t>/</a:t>
            </a:r>
            <a:r>
              <a:rPr lang="en-US" sz="3000" b="1" dirty="0" err="1">
                <a:solidFill>
                  <a:srgbClr val="FEBF12"/>
                </a:solidFill>
              </a:rPr>
              <a:t>fungsi</a:t>
            </a:r>
            <a:r>
              <a:rPr lang="en-US" sz="3000" b="1" dirty="0">
                <a:solidFill>
                  <a:srgbClr val="FEBF12"/>
                </a:solidFill>
              </a:rPr>
              <a:t> </a:t>
            </a:r>
            <a:r>
              <a:rPr lang="en-US" sz="3000" dirty="0"/>
              <a:t>yang </a:t>
            </a:r>
            <a:r>
              <a:rPr lang="en-US" sz="3000" dirty="0" err="1"/>
              <a:t>bisa</a:t>
            </a:r>
            <a:r>
              <a:rPr lang="en-US" sz="3000" dirty="0"/>
              <a:t> dilakukan oleh object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3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5E2AB-EC22-0FC8-3C24-FE0FE20D9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F36A-8390-8BEF-0277-78F2C753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Method pada Java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E546-0790-6BE7-77AC-32E989A1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Deklarasi</a:t>
            </a:r>
            <a:r>
              <a:rPr lang="en-US" dirty="0"/>
              <a:t> Method: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3200" dirty="0"/>
              <a:t>	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A947F-A295-3B08-994C-D20705F41F9F}"/>
              </a:ext>
            </a:extLst>
          </p:cNvPr>
          <p:cNvSpPr/>
          <p:nvPr/>
        </p:nvSpPr>
        <p:spPr>
          <a:xfrm>
            <a:off x="1548580" y="2271250"/>
            <a:ext cx="9144000" cy="115775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tipeData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namaMethod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tipeData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parameter){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//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method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B5B4E-650F-9F44-1F7D-8AC02290059A}"/>
              </a:ext>
            </a:extLst>
          </p:cNvPr>
          <p:cNvSpPr/>
          <p:nvPr/>
        </p:nvSpPr>
        <p:spPr>
          <a:xfrm>
            <a:off x="1548581" y="3967318"/>
            <a:ext cx="9144000" cy="22855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void </a:t>
            </a:r>
            <a:r>
              <a:rPr lang="en-US" sz="2400" b="1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cekKondisi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boolean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c){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if(c==true)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(“HP ini second\n”);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else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(“HP ini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masih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baru\n”);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05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1033-C0DF-FAEC-DE9E-9F92402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Instansiasi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7B1AC-8B50-2A19-F38A-F4CF72672ABC}"/>
              </a:ext>
            </a:extLst>
          </p:cNvPr>
          <p:cNvSpPr txBox="1">
            <a:spLocks/>
          </p:cNvSpPr>
          <p:nvPr/>
        </p:nvSpPr>
        <p:spPr>
          <a:xfrm>
            <a:off x="838200" y="2645429"/>
            <a:ext cx="10515600" cy="353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nn-NO" dirty="0"/>
              <a:t>Instansiasi ditandai dengan kata kunci </a:t>
            </a:r>
            <a:r>
              <a:rPr lang="nn-NO" b="1" dirty="0">
                <a:solidFill>
                  <a:srgbClr val="002060"/>
                </a:solidFill>
              </a:rPr>
              <a:t>new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Instansiasi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>
              <a:buClr>
                <a:schemeClr val="dk1"/>
              </a:buClr>
              <a:buSzPts val="2800"/>
            </a:pPr>
            <a:endParaRPr lang="nn-NO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1AC16C-D63D-8D34-104D-D87F2DAC330E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002060"/>
                </a:solidFill>
              </a:rPr>
              <a:t>Instansiasi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proses </a:t>
            </a:r>
            <a:r>
              <a:rPr lang="en-US" sz="3000" b="1" dirty="0" err="1">
                <a:solidFill>
                  <a:srgbClr val="002060"/>
                </a:solidFill>
              </a:rPr>
              <a:t>pembuatan</a:t>
            </a:r>
            <a:r>
              <a:rPr lang="en-US" sz="3000" b="1" dirty="0">
                <a:solidFill>
                  <a:srgbClr val="002060"/>
                </a:solidFill>
              </a:rPr>
              <a:t> object </a:t>
            </a:r>
            <a:r>
              <a:rPr lang="en-US" sz="3200" dirty="0" err="1"/>
              <a:t>dari</a:t>
            </a:r>
            <a:r>
              <a:rPr lang="en-US" sz="3200" dirty="0"/>
              <a:t> class</a:t>
            </a:r>
            <a:endParaRPr lang="en-US" sz="3000" b="1" dirty="0">
              <a:solidFill>
                <a:srgbClr val="FEBF1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892E7-0C5E-172C-4FB3-516B3463AC6D}"/>
              </a:ext>
            </a:extLst>
          </p:cNvPr>
          <p:cNvSpPr/>
          <p:nvPr/>
        </p:nvSpPr>
        <p:spPr>
          <a:xfrm>
            <a:off x="1548581" y="3465868"/>
            <a:ext cx="7093974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namaObject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</a:t>
            </a: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new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konstruktor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();</a:t>
            </a:r>
            <a:endParaRPr lang="id-ID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E2E03-77AE-9212-A689-B603970E89C2}"/>
              </a:ext>
            </a:extLst>
          </p:cNvPr>
          <p:cNvSpPr/>
          <p:nvPr/>
        </p:nvSpPr>
        <p:spPr>
          <a:xfrm>
            <a:off x="1548580" y="4520382"/>
            <a:ext cx="7093973" cy="50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HP phone1 = </a:t>
            </a: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new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HP();</a:t>
            </a:r>
            <a:endParaRPr lang="id-ID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EF76B-923F-0BEC-BB8C-8ED323453569}"/>
              </a:ext>
            </a:extLst>
          </p:cNvPr>
          <p:cNvSpPr txBox="1"/>
          <p:nvPr/>
        </p:nvSpPr>
        <p:spPr>
          <a:xfrm>
            <a:off x="838200" y="5374841"/>
            <a:ext cx="1087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Konstruktor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mempunyai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nama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sama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dengan class,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dibahas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lebih detail pada slide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berikutnya</a:t>
            </a:r>
            <a:endParaRPr lang="id-ID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8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D183-5A47-9F97-68E5-0D5C8764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Capaian Pembelajaran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9954-806E-70CF-E47D-0A580057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Setelah mempelajari materi </a:t>
            </a:r>
            <a:r>
              <a:rPr lang="id-ID" dirty="0" err="1"/>
              <a:t>Object</a:t>
            </a:r>
            <a:r>
              <a:rPr lang="id-ID" dirty="0"/>
              <a:t>, mahasiswa diharapkan mampu</a:t>
            </a:r>
          </a:p>
          <a:p>
            <a:r>
              <a:rPr lang="id-ID" dirty="0"/>
              <a:t>Memahami konsep </a:t>
            </a:r>
            <a:r>
              <a:rPr lang="id-ID" dirty="0" err="1"/>
              <a:t>object</a:t>
            </a:r>
            <a:endParaRPr lang="id-ID" dirty="0"/>
          </a:p>
          <a:p>
            <a:r>
              <a:rPr lang="id-ID" dirty="0"/>
              <a:t>Mendeklarasikan </a:t>
            </a:r>
            <a:r>
              <a:rPr lang="id-ID" dirty="0" err="1"/>
              <a:t>class</a:t>
            </a:r>
            <a:r>
              <a:rPr lang="id-ID" dirty="0"/>
              <a:t>, atribut dan </a:t>
            </a:r>
            <a:r>
              <a:rPr lang="id-ID" dirty="0" err="1"/>
              <a:t>method</a:t>
            </a:r>
            <a:endParaRPr lang="id-ID" dirty="0"/>
          </a:p>
          <a:p>
            <a:r>
              <a:rPr lang="id-ID" dirty="0"/>
              <a:t>Membuat </a:t>
            </a:r>
            <a:r>
              <a:rPr lang="id-ID" dirty="0" err="1"/>
              <a:t>object</a:t>
            </a:r>
            <a:r>
              <a:rPr lang="id-ID" dirty="0"/>
              <a:t> (</a:t>
            </a:r>
            <a:r>
              <a:rPr lang="id-ID" dirty="0" err="1"/>
              <a:t>instansiasi</a:t>
            </a:r>
            <a:r>
              <a:rPr lang="id-ID" dirty="0"/>
              <a:t>)</a:t>
            </a:r>
          </a:p>
          <a:p>
            <a:r>
              <a:rPr lang="id-ID" dirty="0"/>
              <a:t>Mengakses atribut dan </a:t>
            </a:r>
            <a:r>
              <a:rPr lang="id-ID" dirty="0" err="1"/>
              <a:t>method</a:t>
            </a:r>
            <a:r>
              <a:rPr lang="id-ID" dirty="0"/>
              <a:t> dari sebuah </a:t>
            </a:r>
            <a:r>
              <a:rPr lang="id-ID" dirty="0" err="1"/>
              <a:t>object</a:t>
            </a:r>
            <a:endParaRPr lang="id-ID" dirty="0"/>
          </a:p>
          <a:p>
            <a:r>
              <a:rPr lang="id-ID" dirty="0"/>
              <a:t>Memanggil </a:t>
            </a:r>
            <a:r>
              <a:rPr lang="id-ID" dirty="0" err="1"/>
              <a:t>konstruktor</a:t>
            </a:r>
            <a:endParaRPr lang="id-ID" dirty="0"/>
          </a:p>
          <a:p>
            <a:r>
              <a:rPr lang="id-ID" dirty="0"/>
              <a:t>Memahami konsep </a:t>
            </a:r>
            <a:r>
              <a:rPr lang="id-ID" dirty="0" err="1"/>
              <a:t>object</a:t>
            </a:r>
            <a:r>
              <a:rPr lang="id-ID" dirty="0"/>
              <a:t> dan menuliskan ke dalam bentuk </a:t>
            </a:r>
            <a:r>
              <a:rPr lang="id-ID" dirty="0" err="1"/>
              <a:t>class</a:t>
            </a:r>
            <a:r>
              <a:rPr lang="id-ID" dirty="0"/>
              <a:t> diagram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9411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FEB2-172F-21BB-AD43-3FD9A82B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Cara </a:t>
            </a:r>
            <a:r>
              <a:rPr lang="en-US" sz="4400" dirty="0" err="1"/>
              <a:t>Mengakses</a:t>
            </a:r>
            <a:r>
              <a:rPr lang="en-US" sz="4400" dirty="0"/>
              <a:t> </a:t>
            </a:r>
            <a:r>
              <a:rPr lang="en-US" sz="4400" dirty="0" err="1"/>
              <a:t>Atribut</a:t>
            </a:r>
            <a:r>
              <a:rPr lang="en-US" sz="4400" dirty="0"/>
              <a:t> dan Method </a:t>
            </a:r>
            <a:r>
              <a:rPr lang="en-US" sz="4400" dirty="0" err="1"/>
              <a:t>Suatu</a:t>
            </a:r>
            <a:r>
              <a:rPr lang="en-US" sz="4400" dirty="0"/>
              <a:t> Object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6998-46F7-6F9C-92C2-74F4B938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 err="1"/>
              <a:t>Setelah</a:t>
            </a:r>
            <a:r>
              <a:rPr lang="en-US" dirty="0"/>
              <a:t> object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method yang </a:t>
            </a:r>
            <a:r>
              <a:rPr lang="en-US" dirty="0" err="1"/>
              <a:t>dimiliki</a:t>
            </a:r>
            <a:r>
              <a:rPr lang="en-US" dirty="0"/>
              <a:t> object </a:t>
            </a:r>
            <a:r>
              <a:rPr lang="en-US" dirty="0" err="1"/>
              <a:t>tersebut</a:t>
            </a:r>
            <a:r>
              <a:rPr lang="en-US" dirty="0"/>
              <a:t> dapat digunakan atau </a:t>
            </a:r>
            <a:r>
              <a:rPr lang="en-US" dirty="0" err="1"/>
              <a:t>diakses</a:t>
            </a:r>
            <a:endParaRPr lang="en-US" dirty="0"/>
          </a:p>
          <a:p>
            <a:pPr>
              <a:buClr>
                <a:schemeClr val="dk1"/>
              </a:buClr>
              <a:buSzPct val="100000"/>
            </a:pPr>
            <a:r>
              <a:rPr lang="en-US" dirty="0"/>
              <a:t>Cara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pPr>
              <a:buClr>
                <a:schemeClr val="dk1"/>
              </a:buClr>
              <a:buSzPct val="100000"/>
            </a:pPr>
            <a:endParaRPr lang="en-US" dirty="0"/>
          </a:p>
          <a:p>
            <a:pPr>
              <a:buClr>
                <a:schemeClr val="dk1"/>
              </a:buClr>
              <a:buSzPct val="100000"/>
            </a:pPr>
            <a:r>
              <a:rPr lang="en-US" dirty="0"/>
              <a:t>Cara </a:t>
            </a:r>
            <a:r>
              <a:rPr lang="en-US" dirty="0" err="1"/>
              <a:t>mengakses</a:t>
            </a:r>
            <a:r>
              <a:rPr lang="en-US" dirty="0"/>
              <a:t> method:</a:t>
            </a:r>
          </a:p>
          <a:p>
            <a:pPr>
              <a:buClr>
                <a:schemeClr val="dk1"/>
              </a:buClr>
              <a:buSzPct val="100000"/>
            </a:pPr>
            <a:endParaRPr lang="en-US" dirty="0"/>
          </a:p>
          <a:p>
            <a:pPr>
              <a:buClr>
                <a:schemeClr val="dk1"/>
              </a:buClr>
              <a:buSzPct val="1000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8035F-21AA-E1EC-50B5-8C90F060369F}"/>
              </a:ext>
            </a:extLst>
          </p:cNvPr>
          <p:cNvSpPr/>
          <p:nvPr/>
        </p:nvSpPr>
        <p:spPr>
          <a:xfrm>
            <a:off x="1548581" y="3215149"/>
            <a:ext cx="5486400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namaObject.namaAtribut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nilai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6AB03-E548-AFD2-3A36-AC8654D9D383}"/>
              </a:ext>
            </a:extLst>
          </p:cNvPr>
          <p:cNvSpPr/>
          <p:nvPr/>
        </p:nvSpPr>
        <p:spPr>
          <a:xfrm>
            <a:off x="1548581" y="4229023"/>
            <a:ext cx="5486400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namaObject.namaMethod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();</a:t>
            </a:r>
            <a:endParaRPr lang="id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EE695-C48F-84E2-0E7E-AFA792347C4F}"/>
              </a:ext>
            </a:extLst>
          </p:cNvPr>
          <p:cNvSpPr/>
          <p:nvPr/>
        </p:nvSpPr>
        <p:spPr>
          <a:xfrm>
            <a:off x="1548580" y="5213401"/>
            <a:ext cx="5486399" cy="105925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phone1.merk = “Samsung”;</a:t>
            </a:r>
          </a:p>
          <a:p>
            <a:r>
              <a:rPr lang="id-ID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phone1.ukuranLayar = 6.8f;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sym typeface="Courier"/>
              </a:rPr>
              <a:t>phone1.cekKondisi(false);</a:t>
            </a:r>
          </a:p>
        </p:txBody>
      </p:sp>
    </p:spTree>
    <p:extLst>
      <p:ext uri="{BB962C8B-B14F-4D97-AF65-F5344CB8AC3E}">
        <p14:creationId xmlns:p14="http://schemas.microsoft.com/office/powerpoint/2010/main" val="423320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4DC2-0684-0A81-C680-DAC84CAE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Pembuatan</a:t>
            </a:r>
            <a:r>
              <a:rPr lang="en-US" dirty="0"/>
              <a:t> Class HP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A929-7FEE-88DB-48D2-CDCA769B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7AA-31B9-5B06-42B5-C581EE2BF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423212"/>
            <a:ext cx="8592369" cy="4891569"/>
          </a:xfrm>
          <a:prstGeom prst="rect">
            <a:avLst/>
          </a:prstGeom>
        </p:spPr>
      </p:pic>
      <p:sp>
        <p:nvSpPr>
          <p:cNvPr id="6" name="Google Shape;223;p20">
            <a:extLst>
              <a:ext uri="{FF2B5EF4-FFF2-40B4-BE49-F238E27FC236}">
                <a16:creationId xmlns:a16="http://schemas.microsoft.com/office/drawing/2014/main" id="{09A3620C-9AD9-5A29-36FB-E6481A5E978C}"/>
              </a:ext>
            </a:extLst>
          </p:cNvPr>
          <p:cNvSpPr/>
          <p:nvPr/>
        </p:nvSpPr>
        <p:spPr>
          <a:xfrm>
            <a:off x="838200" y="1386949"/>
            <a:ext cx="2700000" cy="226202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4;p20">
            <a:extLst>
              <a:ext uri="{FF2B5EF4-FFF2-40B4-BE49-F238E27FC236}">
                <a16:creationId xmlns:a16="http://schemas.microsoft.com/office/drawing/2014/main" id="{998378F6-CB3C-0FA5-620E-AAF075D90DDD}"/>
              </a:ext>
            </a:extLst>
          </p:cNvPr>
          <p:cNvSpPr txBox="1"/>
          <p:nvPr/>
        </p:nvSpPr>
        <p:spPr>
          <a:xfrm>
            <a:off x="3555221" y="1284835"/>
            <a:ext cx="16417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Deklarasi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  <a:endParaRPr dirty="0"/>
          </a:p>
        </p:txBody>
      </p:sp>
      <p:sp>
        <p:nvSpPr>
          <p:cNvPr id="8" name="Google Shape;225;p20">
            <a:extLst>
              <a:ext uri="{FF2B5EF4-FFF2-40B4-BE49-F238E27FC236}">
                <a16:creationId xmlns:a16="http://schemas.microsoft.com/office/drawing/2014/main" id="{D6E2B903-38BD-796F-118D-C5D26532ADD3}"/>
              </a:ext>
            </a:extLst>
          </p:cNvPr>
          <p:cNvSpPr/>
          <p:nvPr/>
        </p:nvSpPr>
        <p:spPr>
          <a:xfrm>
            <a:off x="838200" y="1622022"/>
            <a:ext cx="2124000" cy="80712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6;p20">
            <a:extLst>
              <a:ext uri="{FF2B5EF4-FFF2-40B4-BE49-F238E27FC236}">
                <a16:creationId xmlns:a16="http://schemas.microsoft.com/office/drawing/2014/main" id="{10778016-836F-AEA1-AE64-9E0A129F3F83}"/>
              </a:ext>
            </a:extLst>
          </p:cNvPr>
          <p:cNvSpPr/>
          <p:nvPr/>
        </p:nvSpPr>
        <p:spPr>
          <a:xfrm>
            <a:off x="838201" y="2566960"/>
            <a:ext cx="4688424" cy="1224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27;p20">
            <a:extLst>
              <a:ext uri="{FF2B5EF4-FFF2-40B4-BE49-F238E27FC236}">
                <a16:creationId xmlns:a16="http://schemas.microsoft.com/office/drawing/2014/main" id="{6DCCEC1E-49DA-3DEA-9B93-B211F341E7BE}"/>
              </a:ext>
            </a:extLst>
          </p:cNvPr>
          <p:cNvSpPr txBox="1"/>
          <p:nvPr/>
        </p:nvSpPr>
        <p:spPr>
          <a:xfrm>
            <a:off x="5569817" y="3059668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11" name="Google Shape;228;p20">
            <a:extLst>
              <a:ext uri="{FF2B5EF4-FFF2-40B4-BE49-F238E27FC236}">
                <a16:creationId xmlns:a16="http://schemas.microsoft.com/office/drawing/2014/main" id="{87C9D614-5CBB-971E-55E2-EE259196FA1D}"/>
              </a:ext>
            </a:extLst>
          </p:cNvPr>
          <p:cNvSpPr txBox="1"/>
          <p:nvPr/>
        </p:nvSpPr>
        <p:spPr>
          <a:xfrm>
            <a:off x="3033374" y="1825625"/>
            <a:ext cx="8620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Atribut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703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D111-EF3C-AED7-1316-D6ADBDF1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Pembuatan</a:t>
            </a:r>
            <a:r>
              <a:rPr lang="en-US" dirty="0"/>
              <a:t> Object phone1 </a:t>
            </a:r>
            <a:r>
              <a:rPr lang="en-US" dirty="0" err="1"/>
              <a:t>dari</a:t>
            </a:r>
            <a:r>
              <a:rPr lang="en-US" dirty="0"/>
              <a:t> Class HP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72E11-D65E-2AD2-5B91-F8B66DA34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1046" y="1964526"/>
            <a:ext cx="5058714" cy="2944979"/>
          </a:xfrm>
          <a:prstGeom prst="rect">
            <a:avLst/>
          </a:prstGeom>
        </p:spPr>
      </p:pic>
      <p:sp>
        <p:nvSpPr>
          <p:cNvPr id="6" name="Google Shape;235;p21">
            <a:extLst>
              <a:ext uri="{FF2B5EF4-FFF2-40B4-BE49-F238E27FC236}">
                <a16:creationId xmlns:a16="http://schemas.microsoft.com/office/drawing/2014/main" id="{5246113A-7347-E24C-2097-3481F5B24348}"/>
              </a:ext>
            </a:extLst>
          </p:cNvPr>
          <p:cNvSpPr/>
          <p:nvPr/>
        </p:nvSpPr>
        <p:spPr>
          <a:xfrm>
            <a:off x="3290160" y="2712042"/>
            <a:ext cx="4032000" cy="23657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36;p21">
            <a:extLst>
              <a:ext uri="{FF2B5EF4-FFF2-40B4-BE49-F238E27FC236}">
                <a16:creationId xmlns:a16="http://schemas.microsoft.com/office/drawing/2014/main" id="{7A11AD04-20A9-030D-A122-6C555F2FA05E}"/>
              </a:ext>
            </a:extLst>
          </p:cNvPr>
          <p:cNvSpPr txBox="1"/>
          <p:nvPr/>
        </p:nvSpPr>
        <p:spPr>
          <a:xfrm>
            <a:off x="7322160" y="2621198"/>
            <a:ext cx="1217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Instansiasi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37;p21">
            <a:extLst>
              <a:ext uri="{FF2B5EF4-FFF2-40B4-BE49-F238E27FC236}">
                <a16:creationId xmlns:a16="http://schemas.microsoft.com/office/drawing/2014/main" id="{BBF2F5B2-E470-D63D-C829-CC660F0A35A1}"/>
              </a:ext>
            </a:extLst>
          </p:cNvPr>
          <p:cNvSpPr txBox="1"/>
          <p:nvPr/>
        </p:nvSpPr>
        <p:spPr>
          <a:xfrm>
            <a:off x="730046" y="4842329"/>
            <a:ext cx="2971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phone1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8;p21">
            <a:extLst>
              <a:ext uri="{FF2B5EF4-FFF2-40B4-BE49-F238E27FC236}">
                <a16:creationId xmlns:a16="http://schemas.microsoft.com/office/drawing/2014/main" id="{F32CDB40-87F8-5F66-B0B5-34BC3F8A415D}"/>
              </a:ext>
            </a:extLst>
          </p:cNvPr>
          <p:cNvSpPr/>
          <p:nvPr/>
        </p:nvSpPr>
        <p:spPr>
          <a:xfrm>
            <a:off x="3522981" y="2998334"/>
            <a:ext cx="3060000" cy="23657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9;p21">
            <a:extLst>
              <a:ext uri="{FF2B5EF4-FFF2-40B4-BE49-F238E27FC236}">
                <a16:creationId xmlns:a16="http://schemas.microsoft.com/office/drawing/2014/main" id="{21AB2EAC-5436-43A8-7204-FCD900CF4497}"/>
              </a:ext>
            </a:extLst>
          </p:cNvPr>
          <p:cNvSpPr txBox="1"/>
          <p:nvPr/>
        </p:nvSpPr>
        <p:spPr>
          <a:xfrm>
            <a:off x="5506808" y="4849236"/>
            <a:ext cx="41239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Menjalankan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phone1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40;p21">
            <a:extLst>
              <a:ext uri="{FF2B5EF4-FFF2-40B4-BE49-F238E27FC236}">
                <a16:creationId xmlns:a16="http://schemas.microsoft.com/office/drawing/2014/main" id="{409B0160-394F-B1DA-9BEB-7A3D58355B33}"/>
              </a:ext>
            </a:extLst>
          </p:cNvPr>
          <p:cNvSpPr/>
          <p:nvPr/>
        </p:nvSpPr>
        <p:spPr>
          <a:xfrm>
            <a:off x="3522981" y="3815422"/>
            <a:ext cx="3233666" cy="23657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41;p21">
            <a:extLst>
              <a:ext uri="{FF2B5EF4-FFF2-40B4-BE49-F238E27FC236}">
                <a16:creationId xmlns:a16="http://schemas.microsoft.com/office/drawing/2014/main" id="{76E06F9A-AD07-2009-949B-5A72FDC613A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15946" y="3116619"/>
            <a:ext cx="1306960" cy="172571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" name="Google Shape;242;p21">
            <a:extLst>
              <a:ext uri="{FF2B5EF4-FFF2-40B4-BE49-F238E27FC236}">
                <a16:creationId xmlns:a16="http://schemas.microsoft.com/office/drawing/2014/main" id="{E9025CAE-6B16-F0EB-AD7E-C2AAF774E6A0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756722" y="4052136"/>
            <a:ext cx="812062" cy="7971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66498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0BD4-9E86-AC3F-F4D4-B5EDCD60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endParaRPr lang="id-ID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891178-BC23-057C-AD13-DA96E0ECBFCB}"/>
              </a:ext>
            </a:extLst>
          </p:cNvPr>
          <p:cNvSpPr/>
          <p:nvPr/>
        </p:nvSpPr>
        <p:spPr>
          <a:xfrm>
            <a:off x="838200" y="1690687"/>
            <a:ext cx="10515600" cy="104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002060"/>
                </a:solidFill>
              </a:rPr>
              <a:t>Konstruktor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000" b="1" dirty="0">
                <a:solidFill>
                  <a:srgbClr val="002060"/>
                </a:solidFill>
              </a:rPr>
              <a:t>method </a:t>
            </a:r>
            <a:r>
              <a:rPr lang="en-US" sz="3000" b="1" dirty="0" err="1">
                <a:solidFill>
                  <a:srgbClr val="002060"/>
                </a:solidFill>
              </a:rPr>
              <a:t>istimewa</a:t>
            </a:r>
            <a:r>
              <a:rPr lang="en-US" sz="3000" b="1" dirty="0">
                <a:solidFill>
                  <a:srgbClr val="002060"/>
                </a:solidFill>
              </a:rPr>
              <a:t> </a:t>
            </a:r>
            <a:r>
              <a:rPr lang="en-US" sz="3200" dirty="0"/>
              <a:t>yang digunakan saat </a:t>
            </a:r>
            <a:r>
              <a:rPr lang="en-US" sz="3200" dirty="0" err="1"/>
              <a:t>pembuatan</a:t>
            </a:r>
            <a:r>
              <a:rPr lang="en-US" sz="3200" dirty="0"/>
              <a:t> object (</a:t>
            </a:r>
            <a:r>
              <a:rPr lang="en-US" sz="3200" dirty="0" err="1"/>
              <a:t>instansiasi</a:t>
            </a:r>
            <a:r>
              <a:rPr lang="en-US" sz="3200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67D91A-1A12-41DF-6C9B-56A232BB5856}"/>
              </a:ext>
            </a:extLst>
          </p:cNvPr>
          <p:cNvSpPr txBox="1">
            <a:spLocks/>
          </p:cNvSpPr>
          <p:nvPr/>
        </p:nvSpPr>
        <p:spPr>
          <a:xfrm>
            <a:off x="838200" y="2831690"/>
            <a:ext cx="10515600" cy="33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dirty="0"/>
              <a:t>Istimewa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Nama method </a:t>
            </a:r>
            <a:r>
              <a:rPr lang="en-US" dirty="0" err="1"/>
              <a:t>sama</a:t>
            </a:r>
            <a:r>
              <a:rPr lang="en-US" dirty="0"/>
              <a:t> dengan </a:t>
            </a:r>
            <a:r>
              <a:rPr lang="en-US" dirty="0" err="1"/>
              <a:t>nama</a:t>
            </a:r>
            <a:r>
              <a:rPr lang="en-US" dirty="0"/>
              <a:t> class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Tidak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method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Hanya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/</a:t>
            </a:r>
            <a:r>
              <a:rPr lang="en-US" dirty="0" err="1"/>
              <a:t>dipanggil</a:t>
            </a:r>
            <a:r>
              <a:rPr lang="en-US" dirty="0"/>
              <a:t> pada proses </a:t>
            </a:r>
            <a:r>
              <a:rPr lang="en-US" dirty="0" err="1"/>
              <a:t>instansiasi</a:t>
            </a:r>
            <a:endParaRPr lang="en-US" dirty="0"/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Bisa </a:t>
            </a:r>
            <a:r>
              <a:rPr lang="en-US" dirty="0" err="1"/>
              <a:t>memiliki</a:t>
            </a:r>
            <a:r>
              <a:rPr lang="en-US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120008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D1FD-5BD1-E213-6EC0-05BDED2B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Konstruktor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55D827-6243-F1BC-6D72-EF64274D5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830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DE62C7-C389-0861-C9AB-E110AD4492F7}"/>
              </a:ext>
            </a:extLst>
          </p:cNvPr>
          <p:cNvSpPr/>
          <p:nvPr/>
        </p:nvSpPr>
        <p:spPr>
          <a:xfrm>
            <a:off x="1702593" y="2997000"/>
            <a:ext cx="6657823" cy="86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public HP(){</a:t>
            </a: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2FD25-91B2-19BC-7F68-4B5077FA005D}"/>
              </a:ext>
            </a:extLst>
          </p:cNvPr>
          <p:cNvSpPr/>
          <p:nvPr/>
        </p:nvSpPr>
        <p:spPr>
          <a:xfrm>
            <a:off x="1702593" y="5133003"/>
            <a:ext cx="6657823" cy="86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public HP(String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mr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String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tp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float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ukuran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){</a:t>
            </a: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974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4BEE-8239-7E06-C0C2-63762439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Saat </a:t>
            </a:r>
            <a:r>
              <a:rPr lang="en-US" dirty="0" err="1"/>
              <a:t>Instansiasi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4EB2-007D-F020-69E1-09089345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 err="1"/>
              <a:t>Konstruktor</a:t>
            </a:r>
            <a:r>
              <a:rPr lang="en-US" dirty="0"/>
              <a:t> digunakan pada saat </a:t>
            </a:r>
            <a:r>
              <a:rPr lang="en-US" dirty="0" err="1"/>
              <a:t>instansiasi</a:t>
            </a:r>
            <a:endParaRPr lang="en-US" dirty="0"/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default: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berparameter</a:t>
            </a:r>
            <a:r>
              <a:rPr lang="en-US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99875-80BA-46C2-878F-BE51574FB40B}"/>
              </a:ext>
            </a:extLst>
          </p:cNvPr>
          <p:cNvSpPr/>
          <p:nvPr/>
        </p:nvSpPr>
        <p:spPr>
          <a:xfrm>
            <a:off x="1702593" y="2834772"/>
            <a:ext cx="8606530" cy="50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HP phone1 = new HP();</a:t>
            </a:r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77D5E-DAEF-1AD8-63DC-E9AA03FF60EA}"/>
              </a:ext>
            </a:extLst>
          </p:cNvPr>
          <p:cNvSpPr/>
          <p:nvPr/>
        </p:nvSpPr>
        <p:spPr>
          <a:xfrm>
            <a:off x="1702593" y="3849898"/>
            <a:ext cx="8606530" cy="50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HP phone1 = new HP(“Samsung”, “S23 Ultra”, 6.8f);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87110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E4837A-E49D-2120-C520-DD1F7609B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096" y="111806"/>
            <a:ext cx="8819596" cy="3656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59FE4-FA22-1B0B-9EE6-C40262BD6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5593" y="3768499"/>
            <a:ext cx="8976912" cy="2545692"/>
          </a:xfrm>
          <a:prstGeom prst="rect">
            <a:avLst/>
          </a:prstGeom>
        </p:spPr>
      </p:pic>
      <p:sp>
        <p:nvSpPr>
          <p:cNvPr id="8" name="Google Shape;235;p21">
            <a:extLst>
              <a:ext uri="{FF2B5EF4-FFF2-40B4-BE49-F238E27FC236}">
                <a16:creationId xmlns:a16="http://schemas.microsoft.com/office/drawing/2014/main" id="{34F0A6D7-4918-AA46-159D-FE2E077F1A8A}"/>
              </a:ext>
            </a:extLst>
          </p:cNvPr>
          <p:cNvSpPr/>
          <p:nvPr/>
        </p:nvSpPr>
        <p:spPr>
          <a:xfrm>
            <a:off x="3365638" y="1265704"/>
            <a:ext cx="4111794" cy="110878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25EBFB-3D10-F38E-A6DB-6BFB80FD03E3}"/>
              </a:ext>
            </a:extLst>
          </p:cNvPr>
          <p:cNvSpPr txBox="1">
            <a:spLocks/>
          </p:cNvSpPr>
          <p:nvPr/>
        </p:nvSpPr>
        <p:spPr>
          <a:xfrm>
            <a:off x="172061" y="1820096"/>
            <a:ext cx="3013532" cy="254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Kode Program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endParaRPr lang="id-ID" dirty="0"/>
          </a:p>
        </p:txBody>
      </p:sp>
      <p:sp>
        <p:nvSpPr>
          <p:cNvPr id="10" name="Google Shape;227;p20">
            <a:extLst>
              <a:ext uri="{FF2B5EF4-FFF2-40B4-BE49-F238E27FC236}">
                <a16:creationId xmlns:a16="http://schemas.microsoft.com/office/drawing/2014/main" id="{50BEDE2D-1C60-F977-E1DF-06720DF0353C}"/>
              </a:ext>
            </a:extLst>
          </p:cNvPr>
          <p:cNvSpPr txBox="1"/>
          <p:nvPr/>
        </p:nvSpPr>
        <p:spPr>
          <a:xfrm>
            <a:off x="7565894" y="1487947"/>
            <a:ext cx="17403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berparameter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48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0DAF-29A8-6DA7-8716-988B7004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Saat </a:t>
            </a:r>
            <a:r>
              <a:rPr lang="en-US" dirty="0" err="1"/>
              <a:t>Instansiasi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8646-86D4-21D6-06B4-58762B150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5879" y="1885015"/>
            <a:ext cx="7369799" cy="3087969"/>
          </a:xfrm>
          <a:prstGeom prst="rect">
            <a:avLst/>
          </a:prstGeom>
        </p:spPr>
      </p:pic>
      <p:sp>
        <p:nvSpPr>
          <p:cNvPr id="6" name="Google Shape;235;p21">
            <a:extLst>
              <a:ext uri="{FF2B5EF4-FFF2-40B4-BE49-F238E27FC236}">
                <a16:creationId xmlns:a16="http://schemas.microsoft.com/office/drawing/2014/main" id="{85400F13-CC07-08FD-FFF3-853F86BEBD66}"/>
              </a:ext>
            </a:extLst>
          </p:cNvPr>
          <p:cNvSpPr/>
          <p:nvPr/>
        </p:nvSpPr>
        <p:spPr>
          <a:xfrm>
            <a:off x="3097161" y="4129547"/>
            <a:ext cx="6470055" cy="324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7;p20">
            <a:extLst>
              <a:ext uri="{FF2B5EF4-FFF2-40B4-BE49-F238E27FC236}">
                <a16:creationId xmlns:a16="http://schemas.microsoft.com/office/drawing/2014/main" id="{26C58BB0-58AE-C784-2265-10C87E608618}"/>
              </a:ext>
            </a:extLst>
          </p:cNvPr>
          <p:cNvSpPr txBox="1"/>
          <p:nvPr/>
        </p:nvSpPr>
        <p:spPr>
          <a:xfrm>
            <a:off x="9655678" y="3921431"/>
            <a:ext cx="17403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berparameter</a:t>
            </a:r>
            <a:endParaRPr dirty="0"/>
          </a:p>
        </p:txBody>
      </p:sp>
      <p:sp>
        <p:nvSpPr>
          <p:cNvPr id="8" name="Google Shape;235;p21">
            <a:extLst>
              <a:ext uri="{FF2B5EF4-FFF2-40B4-BE49-F238E27FC236}">
                <a16:creationId xmlns:a16="http://schemas.microsoft.com/office/drawing/2014/main" id="{415A5511-FD32-8C9D-A51E-38BAC92EB7CC}"/>
              </a:ext>
            </a:extLst>
          </p:cNvPr>
          <p:cNvSpPr/>
          <p:nvPr/>
        </p:nvSpPr>
        <p:spPr>
          <a:xfrm>
            <a:off x="3097161" y="2550582"/>
            <a:ext cx="3924000" cy="324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7;p20">
            <a:extLst>
              <a:ext uri="{FF2B5EF4-FFF2-40B4-BE49-F238E27FC236}">
                <a16:creationId xmlns:a16="http://schemas.microsoft.com/office/drawing/2014/main" id="{5F7451A9-92C3-A9FE-4FF9-8E73BABB3246}"/>
              </a:ext>
            </a:extLst>
          </p:cNvPr>
          <p:cNvSpPr txBox="1"/>
          <p:nvPr/>
        </p:nvSpPr>
        <p:spPr>
          <a:xfrm>
            <a:off x="7021161" y="2498440"/>
            <a:ext cx="2738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default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96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9B41-6476-9D6A-7C86-F264BE07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(1)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972F-5C27-D5A7-7E14-B011FBC6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object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id-ID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6588A1-E1BA-1B4E-833F-BF258FEE17F5}"/>
              </a:ext>
            </a:extLst>
          </p:cNvPr>
          <p:cNvGrpSpPr/>
          <p:nvPr/>
        </p:nvGrpSpPr>
        <p:grpSpPr>
          <a:xfrm>
            <a:off x="1166633" y="2808627"/>
            <a:ext cx="9540696" cy="3368336"/>
            <a:chOff x="4320817" y="1885258"/>
            <a:chExt cx="3192462" cy="3368336"/>
          </a:xfrm>
        </p:grpSpPr>
        <p:sp>
          <p:nvSpPr>
            <p:cNvPr id="5" name="Google Shape;270;p25">
              <a:extLst>
                <a:ext uri="{FF2B5EF4-FFF2-40B4-BE49-F238E27FC236}">
                  <a16:creationId xmlns:a16="http://schemas.microsoft.com/office/drawing/2014/main" id="{544AA4EE-ADCA-3B49-A50B-47D12DAE4BD1}"/>
                </a:ext>
              </a:extLst>
            </p:cNvPr>
            <p:cNvSpPr/>
            <p:nvPr/>
          </p:nvSpPr>
          <p:spPr>
            <a:xfrm>
              <a:off x="4320817" y="1885258"/>
              <a:ext cx="3192462" cy="59707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HP</a:t>
              </a:r>
              <a:endParaRPr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71;p25">
              <a:extLst>
                <a:ext uri="{FF2B5EF4-FFF2-40B4-BE49-F238E27FC236}">
                  <a16:creationId xmlns:a16="http://schemas.microsoft.com/office/drawing/2014/main" id="{FDAB4D56-53AA-0947-A91E-AFABB9788B59}"/>
                </a:ext>
              </a:extLst>
            </p:cNvPr>
            <p:cNvSpPr/>
            <p:nvPr/>
          </p:nvSpPr>
          <p:spPr>
            <a:xfrm>
              <a:off x="4320817" y="2445957"/>
              <a:ext cx="3192462" cy="151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merk: String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tipe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ukuranLayar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float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harga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int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2;p25">
              <a:extLst>
                <a:ext uri="{FF2B5EF4-FFF2-40B4-BE49-F238E27FC236}">
                  <a16:creationId xmlns:a16="http://schemas.microsoft.com/office/drawing/2014/main" id="{846D942C-52CC-8B4A-9970-0351396CC8D9}"/>
                </a:ext>
              </a:extLst>
            </p:cNvPr>
            <p:cNvSpPr/>
            <p:nvPr/>
          </p:nvSpPr>
          <p:spPr>
            <a:xfrm>
              <a:off x="4320817" y="4015945"/>
              <a:ext cx="3192462" cy="123764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cekKondisi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(c: 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boolean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): void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tampilInformasi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(): void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mengirimPesan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psn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String, 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penerima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pkt: String):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void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781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645B-0472-107B-49FA-0986C22E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(2)</a:t>
            </a:r>
            <a:endParaRPr lang="id-ID" dirty="0"/>
          </a:p>
        </p:txBody>
      </p:sp>
      <p:pic>
        <p:nvPicPr>
          <p:cNvPr id="2050" name="Picture 2" descr="Object Oriented Programming using Python | GLUG MVIT">
            <a:extLst>
              <a:ext uri="{FF2B5EF4-FFF2-40B4-BE49-F238E27FC236}">
                <a16:creationId xmlns:a16="http://schemas.microsoft.com/office/drawing/2014/main" id="{755729E5-E6BB-024B-AAA4-EDE34E94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84" y="1825625"/>
            <a:ext cx="7706631" cy="42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CB449-A8BE-EA70-9543-41963DC75814}"/>
              </a:ext>
            </a:extLst>
          </p:cNvPr>
          <p:cNvSpPr txBox="1"/>
          <p:nvPr/>
        </p:nvSpPr>
        <p:spPr>
          <a:xfrm>
            <a:off x="9383031" y="5923047"/>
            <a:ext cx="23290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https://blog.glugmvit.com/oops/</a:t>
            </a:r>
          </a:p>
        </p:txBody>
      </p:sp>
    </p:spTree>
    <p:extLst>
      <p:ext uri="{BB962C8B-B14F-4D97-AF65-F5344CB8AC3E}">
        <p14:creationId xmlns:p14="http://schemas.microsoft.com/office/powerpoint/2010/main" val="408820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8723-195C-4A45-1FD9-F33D0D84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Konsep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(1)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EC90-E353-5FFD-3CBF-5F092DCA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Pada MK Dasar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pemrograman</a:t>
            </a:r>
            <a:r>
              <a:rPr lang="en-US" dirty="0"/>
              <a:t> dilakukan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prosedural</a:t>
            </a:r>
            <a:r>
              <a:rPr lang="en-US" dirty="0"/>
              <a:t> dengan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atau </a:t>
            </a:r>
            <a:r>
              <a:rPr lang="en-US" dirty="0">
                <a:solidFill>
                  <a:srgbClr val="002060"/>
                </a:solidFill>
              </a:rPr>
              <a:t>method/</a:t>
            </a:r>
            <a:r>
              <a:rPr lang="en-US" dirty="0" err="1">
                <a:solidFill>
                  <a:srgbClr val="002060"/>
                </a:solidFill>
              </a:rPr>
              <a:t>fungsi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melakukan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operasi</a:t>
            </a:r>
            <a:r>
              <a:rPr lang="en-US" dirty="0">
                <a:solidFill>
                  <a:srgbClr val="002060"/>
                </a:solidFill>
              </a:rPr>
              <a:t> pada data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PBO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objek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berisi</a:t>
            </a:r>
            <a:r>
              <a:rPr lang="en-US" dirty="0">
                <a:solidFill>
                  <a:srgbClr val="FF0000"/>
                </a:solidFill>
              </a:rPr>
              <a:t> data dan method/</a:t>
            </a:r>
            <a:r>
              <a:rPr lang="en-US" dirty="0" err="1">
                <a:solidFill>
                  <a:srgbClr val="FF0000"/>
                </a:solidFill>
              </a:rPr>
              <a:t>fungsi</a:t>
            </a:r>
            <a:r>
              <a:rPr lang="en-US" dirty="0"/>
              <a:t>.</a:t>
            </a:r>
          </a:p>
          <a:p>
            <a:r>
              <a:rPr lang="en-US" b="1" dirty="0"/>
              <a:t>Java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secara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(PBO) / </a:t>
            </a:r>
            <a:r>
              <a:rPr lang="en-US" i="1" dirty="0"/>
              <a:t>Object Oriented Programming</a:t>
            </a:r>
            <a:r>
              <a:rPr lang="en-US" dirty="0"/>
              <a:t> (OOP) </a:t>
            </a:r>
          </a:p>
          <a:p>
            <a:r>
              <a:rPr lang="en-US" dirty="0"/>
              <a:t>PBO </a:t>
            </a:r>
            <a:r>
              <a:rPr lang="en-US" dirty="0" err="1"/>
              <a:t>merupakan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/>
              <a:t>program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kumpulan</a:t>
            </a:r>
            <a:r>
              <a:rPr lang="en-US" b="1" dirty="0"/>
              <a:t> </a:t>
            </a:r>
            <a:r>
              <a:rPr lang="en-US" b="1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b="1" dirty="0" err="1"/>
              <a:t>berinteraksi</a:t>
            </a: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Ketika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program,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dulu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objek-objek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dalam sistem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7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3B94-E7C6-4A56-FE69-6DD8AB2D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8FF0-8E0A-CDE2-6F9A-F76BCC1A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+mj-lt"/>
              <a:buAutoNum type="arabicPeriod"/>
            </a:pP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object yang </a:t>
            </a:r>
            <a:r>
              <a:rPr lang="en-US" sz="2600" dirty="0" err="1"/>
              <a:t>ada</a:t>
            </a:r>
            <a:r>
              <a:rPr lang="en-US" sz="2600" dirty="0"/>
              <a:t> di sekitar Anda, </a:t>
            </a:r>
            <a:r>
              <a:rPr lang="en-US" sz="2600" dirty="0" err="1"/>
              <a:t>serta</a:t>
            </a:r>
            <a:r>
              <a:rPr lang="en-US" sz="2600" dirty="0"/>
              <a:t> </a:t>
            </a: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dirty="0" err="1"/>
              <a:t>atribut</a:t>
            </a:r>
            <a:r>
              <a:rPr lang="en-US" sz="2600" dirty="0"/>
              <a:t> (minimal 4) dan method (minimal 3) yang </a:t>
            </a:r>
            <a:r>
              <a:rPr lang="en-US" sz="2600" dirty="0" err="1"/>
              <a:t>dimiliki</a:t>
            </a:r>
            <a:r>
              <a:rPr lang="en-US" sz="2600" dirty="0"/>
              <a:t> oleh object </a:t>
            </a:r>
            <a:r>
              <a:rPr lang="en-US" sz="2600" dirty="0" err="1"/>
              <a:t>tersebut</a:t>
            </a:r>
            <a:r>
              <a:rPr lang="en-US" sz="2600" dirty="0"/>
              <a:t>!</a:t>
            </a:r>
          </a:p>
          <a:p>
            <a:pPr marL="354013" indent="-354013">
              <a:buFont typeface="+mj-lt"/>
              <a:buAutoNum type="arabicPeriod"/>
            </a:pPr>
            <a:r>
              <a:rPr lang="en-US" sz="2600" dirty="0"/>
              <a:t>Pada Sistem Informasi </a:t>
            </a:r>
            <a:r>
              <a:rPr lang="en-US" sz="2600" dirty="0" err="1"/>
              <a:t>Manajemen</a:t>
            </a:r>
            <a:r>
              <a:rPr lang="en-US" sz="2600" dirty="0"/>
              <a:t> </a:t>
            </a:r>
            <a:r>
              <a:rPr lang="en-US" sz="2600" dirty="0" err="1"/>
              <a:t>Peminjaman</a:t>
            </a:r>
            <a:r>
              <a:rPr lang="en-US" sz="2600" dirty="0"/>
              <a:t> Ruang </a:t>
            </a:r>
            <a:r>
              <a:rPr lang="en-US" sz="2600" dirty="0" err="1"/>
              <a:t>Kelas</a:t>
            </a:r>
            <a:r>
              <a:rPr lang="en-US" sz="2600" dirty="0"/>
              <a:t> JTI, </a:t>
            </a: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dirty="0" err="1"/>
              <a:t>apa</a:t>
            </a:r>
            <a:r>
              <a:rPr lang="en-US" sz="2600" dirty="0"/>
              <a:t> saja object-</a:t>
            </a:r>
            <a:r>
              <a:rPr lang="en-US" sz="2600" dirty="0" err="1"/>
              <a:t>nya</a:t>
            </a:r>
            <a:r>
              <a:rPr lang="en-US" sz="2600" dirty="0"/>
              <a:t>!</a:t>
            </a:r>
          </a:p>
          <a:p>
            <a:pPr marL="354013" indent="-354013">
              <a:buFont typeface="+mj-lt"/>
              <a:buAutoNum type="arabicPeriod"/>
            </a:pPr>
            <a:r>
              <a:rPr lang="en-US" sz="2600" dirty="0" err="1"/>
              <a:t>Terdapat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class </a:t>
            </a:r>
            <a:r>
              <a:rPr lang="en-US" sz="2600" dirty="0" err="1"/>
              <a:t>bernama</a:t>
            </a:r>
            <a:r>
              <a:rPr lang="en-US" sz="2600" dirty="0"/>
              <a:t> </a:t>
            </a:r>
            <a:r>
              <a:rPr lang="en-US" sz="2600" b="1" dirty="0" err="1"/>
              <a:t>BangunRuang</a:t>
            </a:r>
            <a:r>
              <a:rPr lang="en-US" sz="2600" dirty="0"/>
              <a:t>, dengan dua object </a:t>
            </a:r>
            <a:r>
              <a:rPr lang="en-US" sz="2600" b="1" dirty="0" err="1"/>
              <a:t>PrismaSegitiga</a:t>
            </a:r>
            <a:r>
              <a:rPr lang="en-US" sz="2600" dirty="0"/>
              <a:t> dan </a:t>
            </a:r>
            <a:r>
              <a:rPr lang="en-US" sz="2600" b="1" dirty="0" err="1"/>
              <a:t>Balok</a:t>
            </a:r>
            <a:r>
              <a:rPr lang="en-US" sz="2600" dirty="0"/>
              <a:t> seperti pada </a:t>
            </a:r>
            <a:r>
              <a:rPr lang="en-US" sz="2600" dirty="0" err="1"/>
              <a:t>gambar</a:t>
            </a:r>
            <a:r>
              <a:rPr lang="en-US" sz="2600" dirty="0"/>
              <a:t> </a:t>
            </a:r>
            <a:r>
              <a:rPr lang="en-US" sz="2600" dirty="0" err="1"/>
              <a:t>berikut</a:t>
            </a:r>
            <a:r>
              <a:rPr lang="en-US" sz="2600" dirty="0"/>
              <a:t>. </a:t>
            </a:r>
            <a:r>
              <a:rPr lang="en-US" sz="2600" dirty="0" err="1"/>
              <a:t>Buatlah</a:t>
            </a:r>
            <a:r>
              <a:rPr lang="en-US" sz="2600" dirty="0"/>
              <a:t> class diagram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b="1" dirty="0" err="1"/>
              <a:t>BangunRuang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!</a:t>
            </a:r>
          </a:p>
        </p:txBody>
      </p:sp>
      <p:pic>
        <p:nvPicPr>
          <p:cNvPr id="3074" name="Picture 2" descr="Berikut contoh soal luas permukaan balok.">
            <a:extLst>
              <a:ext uri="{FF2B5EF4-FFF2-40B4-BE49-F238E27FC236}">
                <a16:creationId xmlns:a16="http://schemas.microsoft.com/office/drawing/2014/main" id="{408A1560-FA39-9FA9-60D4-F215C7CDB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17010" r="18000" b="36903"/>
          <a:stretch/>
        </p:blipFill>
        <p:spPr bwMode="auto">
          <a:xfrm>
            <a:off x="5365954" y="4684067"/>
            <a:ext cx="2996381" cy="155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23F2C3-12A9-A3D2-A86A-6D17FC88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t="6174" b="5728"/>
          <a:stretch/>
        </p:blipFill>
        <p:spPr bwMode="auto">
          <a:xfrm>
            <a:off x="1413387" y="4726770"/>
            <a:ext cx="2996381" cy="15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D460-59B8-C141-8C11-396D1B06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Google Shape;101;p3">
            <a:extLst>
              <a:ext uri="{FF2B5EF4-FFF2-40B4-BE49-F238E27FC236}">
                <a16:creationId xmlns:a16="http://schemas.microsoft.com/office/drawing/2014/main" id="{1A9455F7-7CCC-224B-B564-B55F40A18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220052"/>
              </p:ext>
            </p:extLst>
          </p:nvPr>
        </p:nvGraphicFramePr>
        <p:xfrm>
          <a:off x="970873" y="1810252"/>
          <a:ext cx="9883940" cy="414402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98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4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3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PBO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Prosedural</a:t>
                      </a:r>
                      <a:endParaRPr sz="22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Sudut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pandang</a:t>
                      </a:r>
                      <a:endParaRPr sz="22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Program </a:t>
                      </a:r>
                      <a:r>
                        <a:rPr lang="en-US" sz="2200" dirty="0" err="1"/>
                        <a:t>dianggap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sebagai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kumpulan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objek-objek</a:t>
                      </a:r>
                      <a:r>
                        <a:rPr lang="en-US" sz="2200" dirty="0"/>
                        <a:t> yang </a:t>
                      </a:r>
                      <a:r>
                        <a:rPr lang="en-US" sz="2200" dirty="0" err="1"/>
                        <a:t>berinteraksi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Program </a:t>
                      </a:r>
                      <a:r>
                        <a:rPr lang="en-US" sz="2200" dirty="0" err="1"/>
                        <a:t>dianggap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sebagai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kumpulan</a:t>
                      </a:r>
                      <a:r>
                        <a:rPr lang="en-US" sz="2200" dirty="0"/>
                        <a:t> proses atau </a:t>
                      </a:r>
                      <a:r>
                        <a:rPr lang="en-US" sz="2200" dirty="0" err="1"/>
                        <a:t>prosedur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Fokus utama</a:t>
                      </a:r>
                      <a:endParaRPr sz="2200" b="1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Objek</a:t>
                      </a:r>
                      <a:endParaRPr sz="22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Proses/</a:t>
                      </a:r>
                      <a:r>
                        <a:rPr lang="en-US" sz="2200" dirty="0" err="1"/>
                        <a:t>Prosedur</a:t>
                      </a:r>
                      <a:r>
                        <a:rPr lang="en-US" sz="2200" dirty="0"/>
                        <a:t>/</a:t>
                      </a:r>
                      <a:r>
                        <a:rPr lang="en-US" sz="2200" dirty="0" err="1"/>
                        <a:t>Fungsi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27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Contoh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Sistem </a:t>
                      </a:r>
                      <a:r>
                        <a:rPr lang="en-US" sz="2200" dirty="0" err="1"/>
                        <a:t>Perbankan</a:t>
                      </a:r>
                      <a:r>
                        <a:rPr lang="en-US" sz="2200" dirty="0"/>
                        <a:t>: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Nasabah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Akun </a:t>
                      </a:r>
                      <a:r>
                        <a:rPr lang="en-US" sz="2200" dirty="0" err="1"/>
                        <a:t>rekening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Transaksi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Teller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Uang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200" dirty="0"/>
                        <a:t>Sistem </a:t>
                      </a:r>
                      <a:r>
                        <a:rPr lang="en-US" sz="2200" dirty="0" err="1"/>
                        <a:t>Perbankan</a:t>
                      </a:r>
                      <a:r>
                        <a:rPr lang="en-US" sz="2200" dirty="0"/>
                        <a:t>: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Ubah</a:t>
                      </a:r>
                      <a:r>
                        <a:rPr lang="en-US" sz="2200" dirty="0"/>
                        <a:t> PIN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Transfer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Tarik </a:t>
                      </a:r>
                      <a:r>
                        <a:rPr lang="en-US" sz="2200" dirty="0" err="1"/>
                        <a:t>tunai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Setor</a:t>
                      </a:r>
                      <a:endParaRPr lang="en-US" sz="2200" dirty="0"/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07E6C45-7124-368F-F962-1F608249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59900" cy="1325563"/>
          </a:xfrm>
        </p:spPr>
        <p:txBody>
          <a:bodyPr/>
          <a:lstStyle/>
          <a:p>
            <a:r>
              <a:rPr lang="en-US" sz="4400" dirty="0" err="1"/>
              <a:t>Konsep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(2)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082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93A9-10FF-ABDD-13A0-6EBCFABC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Konsep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(3)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FB82-8006-025E-BE07-BDA74380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/>
              <a:t>Class</a:t>
            </a:r>
            <a:r>
              <a:rPr lang="sv-SE" dirty="0"/>
              <a:t> dan </a:t>
            </a:r>
            <a:r>
              <a:rPr lang="sv-SE" b="1" dirty="0"/>
              <a:t>object</a:t>
            </a:r>
            <a:r>
              <a:rPr lang="sv-SE" dirty="0"/>
              <a:t> adalah dua aspek utama dalam PBO</a:t>
            </a:r>
          </a:p>
          <a:p>
            <a:r>
              <a:rPr lang="sv-SE" dirty="0"/>
              <a:t>Selain kedua aspek tersebut, ada beberapa aspek dasar lain, seperti Enkapsulasi, Inheritance, Polimorfisme, dll yang akan dijelaskan lebih detil pada MK PBO di Semester 3</a:t>
            </a:r>
          </a:p>
          <a:p>
            <a:r>
              <a:rPr lang="sv-SE" dirty="0"/>
              <a:t>Pada MK ini, aspek utama yang digunakan adalah Class dan Object</a:t>
            </a:r>
          </a:p>
        </p:txBody>
      </p:sp>
    </p:spTree>
    <p:extLst>
      <p:ext uri="{BB962C8B-B14F-4D97-AF65-F5344CB8AC3E}">
        <p14:creationId xmlns:p14="http://schemas.microsoft.com/office/powerpoint/2010/main" val="284876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1667-52CB-14A0-CC23-8D5D443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D977-83D2-178D-F218-87608981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429"/>
            <a:ext cx="10515600" cy="35315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object di dalam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:</a:t>
            </a:r>
          </a:p>
          <a:p>
            <a:r>
              <a:rPr lang="en-US" dirty="0"/>
              <a:t>Kasur</a:t>
            </a:r>
          </a:p>
          <a:p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en-US" dirty="0"/>
          </a:p>
          <a:p>
            <a:r>
              <a:rPr lang="en-US" dirty="0"/>
              <a:t>Bantal1, Bantal2, </a:t>
            </a:r>
            <a:r>
              <a:rPr lang="en-US" dirty="0" err="1"/>
              <a:t>dst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object di dalam </a:t>
            </a:r>
            <a:r>
              <a:rPr lang="en-US" dirty="0" err="1"/>
              <a:t>kelas</a:t>
            </a:r>
            <a:r>
              <a:rPr lang="en-US" dirty="0"/>
              <a:t>:</a:t>
            </a:r>
          </a:p>
          <a:p>
            <a:r>
              <a:rPr lang="en-US" dirty="0"/>
              <a:t>Mahasiswa1, Mahasiswa2, Mahasiswa3, </a:t>
            </a:r>
            <a:r>
              <a:rPr lang="en-US" dirty="0" err="1"/>
              <a:t>dst</a:t>
            </a:r>
            <a:endParaRPr lang="en-US" dirty="0"/>
          </a:p>
          <a:p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tulis</a:t>
            </a:r>
            <a:endParaRPr lang="en-US" dirty="0"/>
          </a:p>
          <a:p>
            <a:r>
              <a:rPr lang="en-US" dirty="0"/>
              <a:t>PC1, PC2, PC3, </a:t>
            </a:r>
            <a:r>
              <a:rPr lang="en-US" dirty="0" err="1"/>
              <a:t>dst</a:t>
            </a:r>
            <a:endParaRPr lang="id-ID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660B22BA-5540-D54B-FDFB-CFFE7B6A49FE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EBF12"/>
                </a:solidFill>
              </a:rPr>
              <a:t>Object</a:t>
            </a:r>
            <a:r>
              <a:rPr lang="en-US" sz="3000" dirty="0"/>
              <a:t>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representasi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b="1" dirty="0" err="1">
                <a:solidFill>
                  <a:srgbClr val="FEBF12"/>
                </a:solidFill>
              </a:rPr>
              <a:t>benda</a:t>
            </a:r>
            <a:r>
              <a:rPr lang="en-US" sz="3000" b="1" dirty="0">
                <a:solidFill>
                  <a:srgbClr val="FEBF12"/>
                </a:solidFill>
              </a:rPr>
              <a:t> </a:t>
            </a:r>
            <a:r>
              <a:rPr lang="en-US" sz="3000" b="1" dirty="0" err="1">
                <a:solidFill>
                  <a:srgbClr val="FEBF12"/>
                </a:solidFill>
              </a:rPr>
              <a:t>nyata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2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759C-9418-14E4-51BF-7796DEF5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Object</a:t>
            </a:r>
            <a:endParaRPr lang="id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32F80C-7682-64F1-0825-41C97E006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99172"/>
              </p:ext>
            </p:extLst>
          </p:nvPr>
        </p:nvGraphicFramePr>
        <p:xfrm>
          <a:off x="-194188" y="2029241"/>
          <a:ext cx="10392387" cy="414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EB5F7C-B82B-02D3-188F-7BAD5C5661E2}"/>
              </a:ext>
            </a:extLst>
          </p:cNvPr>
          <p:cNvSpPr txBox="1"/>
          <p:nvPr/>
        </p:nvSpPr>
        <p:spPr>
          <a:xfrm>
            <a:off x="5978013" y="1506021"/>
            <a:ext cx="109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Istilah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227256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23D6-5FEA-A972-9E00-526A8ED6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Object (1)</a:t>
            </a:r>
            <a:endParaRPr lang="id-ID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3B1340AB-CD09-F469-70F4-B4E419A2A0FC}"/>
              </a:ext>
            </a:extLst>
          </p:cNvPr>
          <p:cNvSpPr/>
          <p:nvPr/>
        </p:nvSpPr>
        <p:spPr>
          <a:xfrm>
            <a:off x="1571097" y="5431809"/>
            <a:ext cx="2106835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Mahasiswa1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BDC9B6E4-9A16-3202-2A1F-165F310C6964}"/>
              </a:ext>
            </a:extLst>
          </p:cNvPr>
          <p:cNvSpPr/>
          <p:nvPr/>
        </p:nvSpPr>
        <p:spPr>
          <a:xfrm>
            <a:off x="4898899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Atribut</a:t>
            </a:r>
            <a:endParaRPr lang="en-US" sz="2400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4556E977-F592-4B61-5B90-54A2039742E0}"/>
              </a:ext>
            </a:extLst>
          </p:cNvPr>
          <p:cNvSpPr/>
          <p:nvPr/>
        </p:nvSpPr>
        <p:spPr>
          <a:xfrm>
            <a:off x="8133553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C19DC-2351-1FD4-5969-0BFD7B66FCA7}"/>
              </a:ext>
            </a:extLst>
          </p:cNvPr>
          <p:cNvSpPr txBox="1"/>
          <p:nvPr/>
        </p:nvSpPr>
        <p:spPr>
          <a:xfrm>
            <a:off x="4898899" y="3684427"/>
            <a:ext cx="29180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NIM </a:t>
            </a:r>
            <a:r>
              <a:rPr lang="en-US" sz="2200" dirty="0">
                <a:sym typeface="Wingdings" pitchFamily="2" charset="2"/>
              </a:rPr>
              <a:t> 2414210045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Nama  Will Dafoe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IPK  3.8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Alamat  Malang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4619F-B63C-34A3-313B-36B0EAC6FA4E}"/>
              </a:ext>
            </a:extLst>
          </p:cNvPr>
          <p:cNvSpPr txBox="1"/>
          <p:nvPr/>
        </p:nvSpPr>
        <p:spPr>
          <a:xfrm>
            <a:off x="8133553" y="3684427"/>
            <a:ext cx="3252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Mengerjakan ujian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Melihat</a:t>
            </a:r>
            <a:r>
              <a:rPr lang="en-US" sz="2200" dirty="0"/>
              <a:t> KHS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Melihat</a:t>
            </a:r>
            <a:r>
              <a:rPr lang="en-US" sz="2200" dirty="0"/>
              <a:t> </a:t>
            </a:r>
            <a:r>
              <a:rPr lang="en-US" sz="2200" dirty="0" err="1"/>
              <a:t>jadwal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absensi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Mengumpulkan</a:t>
            </a:r>
            <a:r>
              <a:rPr lang="en-US" sz="2200" dirty="0"/>
              <a:t> tugas</a:t>
            </a:r>
          </a:p>
        </p:txBody>
      </p:sp>
      <p:pic>
        <p:nvPicPr>
          <p:cNvPr id="9" name="Graphic 8" descr="School boy with solid fill">
            <a:extLst>
              <a:ext uri="{FF2B5EF4-FFF2-40B4-BE49-F238E27FC236}">
                <a16:creationId xmlns:a16="http://schemas.microsoft.com/office/drawing/2014/main" id="{EB09C2AD-B260-C485-4972-A6F05375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471" y="1937653"/>
            <a:ext cx="3956088" cy="39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F631-8A83-3222-2B4A-D5E805DA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Object (2)</a:t>
            </a:r>
            <a:endParaRPr lang="id-ID" dirty="0"/>
          </a:p>
        </p:txBody>
      </p:sp>
      <p:pic>
        <p:nvPicPr>
          <p:cNvPr id="5" name="Content Placeholder 4" descr="A screen shot of a cell phone&#10;&#10;Description automatically generated">
            <a:extLst>
              <a:ext uri="{FF2B5EF4-FFF2-40B4-BE49-F238E27FC236}">
                <a16:creationId xmlns:a16="http://schemas.microsoft.com/office/drawing/2014/main" id="{45D6484F-31D6-B5D6-92F1-5E5663059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5889" y="2364690"/>
            <a:ext cx="2177249" cy="3079802"/>
          </a:xfrm>
        </p:spPr>
      </p:pic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C5790F6B-C39C-29E8-F7D7-6882FE776D7E}"/>
              </a:ext>
            </a:extLst>
          </p:cNvPr>
          <p:cNvSpPr/>
          <p:nvPr/>
        </p:nvSpPr>
        <p:spPr>
          <a:xfrm>
            <a:off x="1571097" y="5431809"/>
            <a:ext cx="2106835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HP1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650FD551-4CBF-2E04-125A-07286F656725}"/>
              </a:ext>
            </a:extLst>
          </p:cNvPr>
          <p:cNvSpPr/>
          <p:nvPr/>
        </p:nvSpPr>
        <p:spPr>
          <a:xfrm>
            <a:off x="4898899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Atribut</a:t>
            </a:r>
            <a:endParaRPr lang="en-US" sz="2400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CC0706C-DB7A-2E00-9867-6A7D2AB17F36}"/>
              </a:ext>
            </a:extLst>
          </p:cNvPr>
          <p:cNvSpPr/>
          <p:nvPr/>
        </p:nvSpPr>
        <p:spPr>
          <a:xfrm>
            <a:off x="8133553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52D1C-6396-C674-8A6C-DFC4D0ED2E5D}"/>
              </a:ext>
            </a:extLst>
          </p:cNvPr>
          <p:cNvSpPr txBox="1"/>
          <p:nvPr/>
        </p:nvSpPr>
        <p:spPr>
          <a:xfrm>
            <a:off x="4898899" y="3684427"/>
            <a:ext cx="3094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Merk </a:t>
            </a:r>
            <a:r>
              <a:rPr lang="en-US" sz="2200" dirty="0">
                <a:sym typeface="Wingdings" panose="05000000000000000000" pitchFamily="2" charset="2"/>
              </a:rPr>
              <a:t> Samsung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anose="05000000000000000000" pitchFamily="2" charset="2"/>
              </a:rPr>
              <a:t>Tipe</a:t>
            </a:r>
            <a:r>
              <a:rPr lang="en-US" sz="2200" dirty="0">
                <a:sym typeface="Wingdings" panose="05000000000000000000" pitchFamily="2" charset="2"/>
              </a:rPr>
              <a:t>  S23 Ultra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anose="05000000000000000000" pitchFamily="2" charset="2"/>
              </a:rPr>
              <a:t>UkuranLayar</a:t>
            </a:r>
            <a:r>
              <a:rPr lang="en-US" sz="2200" dirty="0">
                <a:sym typeface="Wingdings" panose="05000000000000000000" pitchFamily="2" charset="2"/>
              </a:rPr>
              <a:t>  6.8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Harga  20.000.000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AB3E9-1AF3-6CF6-ED74-3441B70CD90A}"/>
              </a:ext>
            </a:extLst>
          </p:cNvPr>
          <p:cNvSpPr txBox="1"/>
          <p:nvPr/>
        </p:nvSpPr>
        <p:spPr>
          <a:xfrm>
            <a:off x="8133553" y="3684427"/>
            <a:ext cx="32522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Mengirim</a:t>
            </a:r>
            <a:r>
              <a:rPr lang="en-US" sz="2200" dirty="0"/>
              <a:t> </a:t>
            </a:r>
            <a:r>
              <a:rPr lang="en-US" sz="2200" dirty="0" err="1"/>
              <a:t>pesan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/>
              <a:t>panggilan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Membuka</a:t>
            </a:r>
            <a:r>
              <a:rPr lang="en-US" sz="2200" dirty="0"/>
              <a:t> </a:t>
            </a:r>
            <a:r>
              <a:rPr lang="en-US" sz="2200" dirty="0" err="1"/>
              <a:t>dokumen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Connect </a:t>
            </a:r>
            <a:r>
              <a:rPr lang="en-US" sz="2200" dirty="0" err="1"/>
              <a:t>bluetooth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6718015"/>
      </p:ext>
    </p:extLst>
  </p:cSld>
  <p:clrMapOvr>
    <a:masterClrMapping/>
  </p:clrMapOvr>
</p:sld>
</file>

<file path=ppt/theme/theme1.xml><?xml version="1.0" encoding="utf-8"?>
<a:theme xmlns:a="http://schemas.openxmlformats.org/drawingml/2006/main" name="ASD-202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D-2024" id="{CEAC96D5-0699-47F5-B822-D21D5C2717D3}" vid="{7A67E3AF-06A9-423D-A449-06E26FD118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ASD-2024</Template>
  <TotalTime>266</TotalTime>
  <Words>1184</Words>
  <Application>Microsoft Office PowerPoint</Application>
  <PresentationFormat>Widescreen</PresentationFormat>
  <Paragraphs>248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Roboto Condensed Light</vt:lpstr>
      <vt:lpstr>Wingdings</vt:lpstr>
      <vt:lpstr>ASD-2024</vt:lpstr>
      <vt:lpstr>OBJECT</vt:lpstr>
      <vt:lpstr>Capaian Pembelajaran</vt:lpstr>
      <vt:lpstr>Konsep Pemrograman Berorientasi Objek (1)</vt:lpstr>
      <vt:lpstr>Konsep Pemrograman Berorientasi Objek (2)</vt:lpstr>
      <vt:lpstr>Konsep Pemrograman Berorientasi Objek (3)</vt:lpstr>
      <vt:lpstr>Object</vt:lpstr>
      <vt:lpstr>Karakteristik Object</vt:lpstr>
      <vt:lpstr>Contoh Object (1)</vt:lpstr>
      <vt:lpstr>Contoh Object (2)</vt:lpstr>
      <vt:lpstr>Class</vt:lpstr>
      <vt:lpstr>Analogi Class</vt:lpstr>
      <vt:lpstr>Class VS Object</vt:lpstr>
      <vt:lpstr>Apakah class memiliki atribut dan method?</vt:lpstr>
      <vt:lpstr>Implementasi Class pada Java</vt:lpstr>
      <vt:lpstr>Atribut</vt:lpstr>
      <vt:lpstr>Implementasi Atribut pada Java</vt:lpstr>
      <vt:lpstr>Method</vt:lpstr>
      <vt:lpstr>Implementasi Method pada Java</vt:lpstr>
      <vt:lpstr>Instansiasi</vt:lpstr>
      <vt:lpstr>Cara Mengakses Atribut dan Method Suatu Object</vt:lpstr>
      <vt:lpstr>Kode Program Pembuatan Class HP</vt:lpstr>
      <vt:lpstr>Kode Program Pembuatan Object phone1 dari Class HP</vt:lpstr>
      <vt:lpstr>Konstruktor</vt:lpstr>
      <vt:lpstr>Jenis Konstruktor</vt:lpstr>
      <vt:lpstr>Penggunaan Konstruktor Saat Instansiasi</vt:lpstr>
      <vt:lpstr>PowerPoint Presentation</vt:lpstr>
      <vt:lpstr>Kode Program Penggunaan Konstruktor Saat Instansiasi</vt:lpstr>
      <vt:lpstr>Class Diagram (1)</vt:lpstr>
      <vt:lpstr>Class Diagram (2)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</dc:title>
  <dc:creator>Vivi Nur Wijayaningrum</dc:creator>
  <cp:lastModifiedBy>Vivi Nur Wijayaningrum</cp:lastModifiedBy>
  <cp:revision>30</cp:revision>
  <dcterms:created xsi:type="dcterms:W3CDTF">2024-02-18T04:26:58Z</dcterms:created>
  <dcterms:modified xsi:type="dcterms:W3CDTF">2024-02-18T09:24:18Z</dcterms:modified>
</cp:coreProperties>
</file>