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6"/>
  </p:handoutMasterIdLst>
  <p:sldIdLst>
    <p:sldId id="304" r:id="rId3"/>
    <p:sldId id="257" r:id="rId4"/>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277" r:id="rId4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CC3300"/>
    <a:srgbClr val="003399"/>
    <a:srgbClr val="336699"/>
    <a:srgbClr val="008080"/>
    <a:srgbClr val="0099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5620"/>
    <p:restoredTop sz="94660"/>
  </p:normalViewPr>
  <p:slideViewPr>
    <p:cSldViewPr showGuides="1">
      <p:cViewPr varScale="1">
        <p:scale>
          <a:sx n="121" d="100"/>
          <a:sy n="121" d="100"/>
        </p:scale>
        <p:origin x="-312" y="-112"/>
      </p:cViewPr>
      <p:guideLst>
        <p:guide orient="horz" pos="2160"/>
        <p:guide pos="2848"/>
      </p:guideLst>
    </p:cSldViewPr>
  </p:slideViewPr>
  <p:outlineViewPr>
    <p:cViewPr>
      <p:scale>
        <a:sx n="33" d="100"/>
        <a:sy n="33" d="100"/>
      </p:scale>
      <p:origin x="0" y="0"/>
    </p:cViewPr>
  </p:outlineViewPr>
  <p:sorterViewPr showFormatting="0">
    <p:cViewPr>
      <p:scale>
        <a:sx n="66" d="100"/>
        <a:sy n="66" d="100"/>
      </p:scale>
      <p:origin x="0" y="0"/>
    </p:cViewPr>
  </p:sorterViewPr>
  <p:gridSpacing cx="45006" cy="45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410" name="Header Placeholder 17409"/>
          <p:cNvSpPr>
            <a:spLocks noGrp="1"/>
          </p:cNvSpPr>
          <p:nvPr>
            <p:ph type="hdr" sz="quarter"/>
          </p:nvPr>
        </p:nvSpPr>
        <p:spPr>
          <a:xfrm>
            <a:off x="0" y="0"/>
            <a:ext cx="2971800" cy="457200"/>
          </a:xfrm>
          <a:prstGeom prst="rect">
            <a:avLst/>
          </a:prstGeom>
          <a:noFill/>
          <a:ln w="9525">
            <a:noFill/>
          </a:ln>
        </p:spPr>
        <p:txBody>
          <a:bodyPr/>
          <a:p>
            <a:pPr lvl="0"/>
            <a:endParaRPr lang="en-US" altLang="en-US" sz="1200"/>
          </a:p>
        </p:txBody>
      </p:sp>
      <p:sp>
        <p:nvSpPr>
          <p:cNvPr id="17411" name="Date Placeholder 17410"/>
          <p:cNvSpPr>
            <a:spLocks noGrp="1"/>
          </p:cNvSpPr>
          <p:nvPr>
            <p:ph type="dt" sz="quarter" idx="1"/>
          </p:nvPr>
        </p:nvSpPr>
        <p:spPr>
          <a:xfrm>
            <a:off x="3886200" y="0"/>
            <a:ext cx="2971800" cy="457200"/>
          </a:xfrm>
          <a:prstGeom prst="rect">
            <a:avLst/>
          </a:prstGeom>
          <a:noFill/>
          <a:ln w="9525">
            <a:noFill/>
          </a:ln>
        </p:spPr>
        <p:txBody>
          <a:bodyPr/>
          <a:p>
            <a:pPr lvl="0" algn="r"/>
            <a:endParaRPr lang="en-US" altLang="en-US" sz="1200"/>
          </a:p>
        </p:txBody>
      </p:sp>
      <p:sp>
        <p:nvSpPr>
          <p:cNvPr id="17412" name="Footer Placeholder 17411"/>
          <p:cNvSpPr>
            <a:spLocks noGrp="1"/>
          </p:cNvSpPr>
          <p:nvPr>
            <p:ph type="ftr" sz="quarter" idx="2"/>
          </p:nvPr>
        </p:nvSpPr>
        <p:spPr>
          <a:xfrm>
            <a:off x="0" y="8686800"/>
            <a:ext cx="2971800" cy="457200"/>
          </a:xfrm>
          <a:prstGeom prst="rect">
            <a:avLst/>
          </a:prstGeom>
          <a:noFill/>
          <a:ln w="9525">
            <a:noFill/>
          </a:ln>
        </p:spPr>
        <p:txBody>
          <a:bodyPr anchor="b" anchorCtr="0"/>
          <a:p>
            <a:pPr lvl="0"/>
            <a:r>
              <a:rPr altLang="en-US" sz="1200"/>
              <a:t>Histograms:  A Valuable Tool for Quality Management</a:t>
            </a:r>
            <a:endParaRPr altLang="en-US" sz="1200"/>
          </a:p>
        </p:txBody>
      </p:sp>
      <p:sp>
        <p:nvSpPr>
          <p:cNvPr id="17413" name="Slide Number Placeholder 17412"/>
          <p:cNvSpPr>
            <a:spLocks noGrp="1"/>
          </p:cNvSpPr>
          <p:nvPr>
            <p:ph type="sldNum" sz="quarter" idx="3"/>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en-US" sz="1200"/>
            </a:fld>
            <a:endParaRPr lang="en-US" altLang="en-US"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Header Placeholder 15361"/>
          <p:cNvSpPr>
            <a:spLocks noGrp="1"/>
          </p:cNvSpPr>
          <p:nvPr>
            <p:ph type="hdr" sz="quarter"/>
          </p:nvPr>
        </p:nvSpPr>
        <p:spPr>
          <a:xfrm>
            <a:off x="0" y="0"/>
            <a:ext cx="2971800" cy="457200"/>
          </a:xfrm>
          <a:prstGeom prst="rect">
            <a:avLst/>
          </a:prstGeom>
          <a:noFill/>
          <a:ln w="9525">
            <a:noFill/>
          </a:ln>
        </p:spPr>
        <p:txBody>
          <a:bodyPr/>
          <a:p>
            <a:pPr lvl="0"/>
            <a:endParaRPr lang="en-US" altLang="en-US" sz="1200" dirty="0"/>
          </a:p>
        </p:txBody>
      </p:sp>
      <p:sp>
        <p:nvSpPr>
          <p:cNvPr id="15363" name="Date Placeholder 15362"/>
          <p:cNvSpPr>
            <a:spLocks noGrp="1"/>
          </p:cNvSpPr>
          <p:nvPr>
            <p:ph type="dt" idx="1"/>
          </p:nvPr>
        </p:nvSpPr>
        <p:spPr>
          <a:xfrm>
            <a:off x="3886200" y="0"/>
            <a:ext cx="2971800" cy="457200"/>
          </a:xfrm>
          <a:prstGeom prst="rect">
            <a:avLst/>
          </a:prstGeom>
          <a:noFill/>
          <a:ln w="9525">
            <a:noFill/>
          </a:ln>
        </p:spPr>
        <p:txBody>
          <a:bodyPr/>
          <a:p>
            <a:pPr lvl="0" algn="r"/>
            <a:endParaRPr lang="en-US" altLang="en-US" sz="1200" dirty="0"/>
          </a:p>
        </p:txBody>
      </p:sp>
      <p:sp>
        <p:nvSpPr>
          <p:cNvPr id="15364" name="Slide Image Placeholder 15363"/>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15365" name="Text Placeholder 15364"/>
          <p:cNvSpPr>
            <a:spLocks noGrp="1"/>
          </p:cNvSpPr>
          <p:nvPr>
            <p:ph type="body" sz="quarter" idx="3"/>
          </p:nvPr>
        </p:nvSpPr>
        <p:spPr>
          <a:xfrm>
            <a:off x="914400" y="4343400"/>
            <a:ext cx="5029200" cy="4114800"/>
          </a:xfrm>
          <a:prstGeom prst="rect">
            <a:avLst/>
          </a:prstGeom>
          <a:noFill/>
          <a:ln w="9525">
            <a:noFill/>
          </a:ln>
        </p:spPr>
        <p:txBody>
          <a:bodyPr/>
          <a:p>
            <a:pPr lvl="0"/>
            <a:r>
              <a:rPr altLang="en-US" dirty="0"/>
              <a:t>Click to edit Master text styles</a:t>
            </a:r>
            <a:endParaRPr altLang="en-US" dirty="0"/>
          </a:p>
          <a:p>
            <a:pPr lvl="1"/>
            <a:r>
              <a:rPr altLang="en-US" dirty="0"/>
              <a:t>Second level</a:t>
            </a:r>
            <a:endParaRPr altLang="en-US" dirty="0"/>
          </a:p>
          <a:p>
            <a:pPr lvl="2"/>
            <a:r>
              <a:rPr altLang="en-US" dirty="0"/>
              <a:t>Third level</a:t>
            </a:r>
            <a:endParaRPr altLang="en-US" dirty="0"/>
          </a:p>
          <a:p>
            <a:pPr lvl="3"/>
            <a:r>
              <a:rPr altLang="en-US" dirty="0"/>
              <a:t>Fourth level</a:t>
            </a:r>
            <a:endParaRPr altLang="en-US" dirty="0"/>
          </a:p>
          <a:p>
            <a:pPr lvl="4"/>
            <a:r>
              <a:rPr altLang="en-US" dirty="0"/>
              <a:t>Fifth level</a:t>
            </a:r>
            <a:endParaRPr altLang="en-US" dirty="0"/>
          </a:p>
        </p:txBody>
      </p:sp>
      <p:sp>
        <p:nvSpPr>
          <p:cNvPr id="15366" name="Footer Placeholder 15365"/>
          <p:cNvSpPr>
            <a:spLocks noGrp="1"/>
          </p:cNvSpPr>
          <p:nvPr>
            <p:ph type="ftr" sz="quarter" idx="4"/>
          </p:nvPr>
        </p:nvSpPr>
        <p:spPr>
          <a:xfrm>
            <a:off x="0" y="8686800"/>
            <a:ext cx="2971800" cy="457200"/>
          </a:xfrm>
          <a:prstGeom prst="rect">
            <a:avLst/>
          </a:prstGeom>
          <a:noFill/>
          <a:ln w="9525">
            <a:noFill/>
          </a:ln>
        </p:spPr>
        <p:txBody>
          <a:bodyPr anchor="b" anchorCtr="0"/>
          <a:p>
            <a:pPr lvl="0"/>
            <a:endParaRPr lang="en-US" altLang="en-US" sz="1200" dirty="0"/>
          </a:p>
        </p:txBody>
      </p:sp>
      <p:sp>
        <p:nvSpPr>
          <p:cNvPr id="15367" name="Slide Number Placeholder 15366"/>
          <p:cNvSpPr>
            <a:spLocks noGrp="1"/>
          </p:cNvSpPr>
          <p:nvPr>
            <p:ph type="sldNum" sz="quarter" idx="5"/>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en-US" sz="1200" dirty="0"/>
            </a:fld>
            <a:endParaRPr lang="en-US"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23554" name="Slide Image Placeholder 23553"/>
          <p:cNvSpPr>
            <a:spLocks noTextEdit="1"/>
          </p:cNvSpPr>
          <p:nvPr>
            <p:ph type="sldImg"/>
          </p:nvPr>
        </p:nvSpPr>
        <p:spPr/>
      </p:sp>
      <p:sp>
        <p:nvSpPr>
          <p:cNvPr id="23555" name="Text Placeholder 23554"/>
          <p:cNvSpPr>
            <a:spLocks noGrp="1"/>
          </p:cNvSpPr>
          <p:nvPr>
            <p:ph type="body" idx="1"/>
          </p:nvPr>
        </p:nvSpPr>
        <p:spPr/>
        <p:txBody>
          <a:bodyPr/>
          <a:p>
            <a:pPr lvl="0"/>
            <a:r>
              <a:rPr altLang="en-US"/>
              <a:t>This slide serves to give an overview, or outline, of the information that I will discuss.  It gives my audience a step-by-step plan that they can follow, so that they always know where we are, and where we are going next in the tutorial.</a:t>
            </a:r>
            <a:endParaRPr altLang="en-US"/>
          </a:p>
          <a:p>
            <a:pPr lvl="0"/>
            <a:endParaRP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41986" name="Slide Image Placeholder 41985"/>
          <p:cNvSpPr>
            <a:spLocks noTextEdit="1"/>
          </p:cNvSpPr>
          <p:nvPr>
            <p:ph type="sldImg"/>
          </p:nvPr>
        </p:nvSpPr>
        <p:spPr/>
      </p:sp>
      <p:sp>
        <p:nvSpPr>
          <p:cNvPr id="41987" name="Text Placeholder 41986"/>
          <p:cNvSpPr>
            <a:spLocks noGrp="1"/>
          </p:cNvSpPr>
          <p:nvPr>
            <p:ph type="body" idx="1"/>
          </p:nvPr>
        </p:nvSpPr>
        <p:spPr/>
        <p:txBody>
          <a:bodyPr/>
          <a:p>
            <a:pPr lvl="0"/>
            <a:r>
              <a:rPr altLang="en-US"/>
              <a:t>The five shapes that a histogram could take include: normal distribution, positively skewed, negatively skewed, bi-modal distribution, and multi-modal distribution.</a:t>
            </a:r>
            <a:endParaRP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54274" name="Slide Image Placeholder 54273"/>
          <p:cNvSpPr>
            <a:spLocks noTextEdit="1"/>
          </p:cNvSpPr>
          <p:nvPr>
            <p:ph type="sldImg"/>
          </p:nvPr>
        </p:nvSpPr>
        <p:spPr/>
      </p:sp>
      <p:sp>
        <p:nvSpPr>
          <p:cNvPr id="54275" name="Text Placeholder 54274"/>
          <p:cNvSpPr>
            <a:spLocks noGrp="1"/>
          </p:cNvSpPr>
          <p:nvPr>
            <p:ph type="body" idx="1"/>
          </p:nvPr>
        </p:nvSpPr>
        <p:spPr/>
        <p:txBody>
          <a:bodyPr/>
          <a:p>
            <a:pPr lvl="0"/>
            <a:endParaRPr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55298" name="Slide Image Placeholder 55297"/>
          <p:cNvSpPr>
            <a:spLocks noTextEdit="1"/>
          </p:cNvSpPr>
          <p:nvPr>
            <p:ph type="sldImg"/>
          </p:nvPr>
        </p:nvSpPr>
        <p:spPr/>
      </p:sp>
      <p:sp>
        <p:nvSpPr>
          <p:cNvPr id="55299" name="Text Placeholder 55298"/>
          <p:cNvSpPr>
            <a:spLocks noGrp="1"/>
          </p:cNvSpPr>
          <p:nvPr>
            <p:ph type="body" idx="1"/>
          </p:nvPr>
        </p:nvSpPr>
        <p:spPr/>
        <p:txBody>
          <a:bodyPr/>
          <a:p>
            <a:pPr lvl="0"/>
            <a:endParaRPr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43010" name="Slide Image Placeholder 43009"/>
          <p:cNvSpPr>
            <a:spLocks noTextEdit="1"/>
          </p:cNvSpPr>
          <p:nvPr>
            <p:ph type="sldImg"/>
          </p:nvPr>
        </p:nvSpPr>
        <p:spPr/>
      </p:sp>
      <p:sp>
        <p:nvSpPr>
          <p:cNvPr id="43011" name="Text Placeholder 43010"/>
          <p:cNvSpPr>
            <a:spLocks noGrp="1"/>
          </p:cNvSpPr>
          <p:nvPr>
            <p:ph type="body" idx="1"/>
          </p:nvPr>
        </p:nvSpPr>
        <p:spPr/>
        <p:txBody>
          <a:bodyPr/>
          <a:p>
            <a:pPr lvl="0"/>
            <a:r>
              <a:rPr altLang="en-US"/>
              <a:t>After completing the Histogram, its’ use as a tool for quality improvement can be seen.  You can look at the completed histogram and analyze its’ shape.  Along with the statistics that you calculated, you can get a good idea of where any problems might be, or where to make any changes to the process.</a:t>
            </a:r>
            <a:endParaRP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46082" name="Slide Image Placeholder 46081"/>
          <p:cNvSpPr>
            <a:spLocks noTextEdit="1"/>
          </p:cNvSpPr>
          <p:nvPr>
            <p:ph type="sldImg"/>
          </p:nvPr>
        </p:nvSpPr>
        <p:spPr/>
      </p:sp>
      <p:sp>
        <p:nvSpPr>
          <p:cNvPr id="46083" name="Text Placeholder 46082"/>
          <p:cNvSpPr>
            <a:spLocks noGrp="1"/>
          </p:cNvSpPr>
          <p:nvPr>
            <p:ph type="body" idx="1"/>
          </p:nvPr>
        </p:nvSpPr>
        <p:spPr/>
        <p:txBody>
          <a:bodyPr/>
          <a:p>
            <a:pPr lvl="0"/>
            <a:r>
              <a:rPr altLang="en-US"/>
              <a:t>This is a fairly simple histogram.  It plots the relative frequencies(how many students are at each height) and the actual heights.  From this we can see that most of the students are between five and six feet tall.  Many fewer students are between two and four feet, as well as between six and eight feet tall.  A decision that could me made from this might be to make the doorways in the new school higher than seven feet, so that everyone could be accommodated. But once again, this is a very simple histogram</a:t>
            </a:r>
            <a:endParaRP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56322" name="Slide Image Placeholder 56321"/>
          <p:cNvSpPr>
            <a:spLocks noTextEdit="1"/>
          </p:cNvSpPr>
          <p:nvPr>
            <p:ph type="sldImg"/>
          </p:nvPr>
        </p:nvSpPr>
        <p:spPr/>
      </p:sp>
      <p:sp>
        <p:nvSpPr>
          <p:cNvPr id="56323" name="Text Placeholder 56322"/>
          <p:cNvSpPr>
            <a:spLocks noGrp="1"/>
          </p:cNvSpPr>
          <p:nvPr>
            <p:ph type="body" idx="1"/>
          </p:nvPr>
        </p:nvSpPr>
        <p:spPr/>
        <p:txBody>
          <a:bodyPr/>
          <a:p>
            <a:pPr lvl="0"/>
            <a:endParaRPr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25602" name="Slide Image Placeholder 25601"/>
          <p:cNvSpPr>
            <a:spLocks noTextEdit="1"/>
          </p:cNvSpPr>
          <p:nvPr>
            <p:ph type="sldImg"/>
          </p:nvPr>
        </p:nvSpPr>
        <p:spPr/>
      </p:sp>
      <p:sp>
        <p:nvSpPr>
          <p:cNvPr id="25603" name="Text Placeholder 25602"/>
          <p:cNvSpPr>
            <a:spLocks noGrp="1"/>
          </p:cNvSpPr>
          <p:nvPr>
            <p:ph type="body" idx="1"/>
          </p:nvPr>
        </p:nvSpPr>
        <p:spPr/>
        <p:txBody>
          <a:bodyPr/>
          <a:p>
            <a:pPr lvl="0"/>
            <a:r>
              <a:rPr altLang="en-US"/>
              <a:t>This slide is basically the beginning of my tutorial.  I start off with the explanation of what exactly a Histogram is. A Histogram is a variation of a bar chart in which data values are grouped together and put into different classes. This grouping allows you see how frequently data in each class occur in the data set.</a:t>
            </a:r>
            <a:endParaRPr altLang="en-US"/>
          </a:p>
          <a:p>
            <a:pPr lvl="0"/>
            <a:endParaRPr altLang="en-US"/>
          </a:p>
          <a:p>
            <a:pPr lvl="0"/>
            <a:endParaRP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27650" name="Slide Image Placeholder 27649"/>
          <p:cNvSpPr>
            <a:spLocks noTextEdit="1"/>
          </p:cNvSpPr>
          <p:nvPr>
            <p:ph type="sldImg"/>
          </p:nvPr>
        </p:nvSpPr>
        <p:spPr/>
      </p:sp>
      <p:sp>
        <p:nvSpPr>
          <p:cNvPr id="27651" name="Text Placeholder 27650"/>
          <p:cNvSpPr>
            <a:spLocks noGrp="1"/>
          </p:cNvSpPr>
          <p:nvPr>
            <p:ph type="body" idx="1"/>
          </p:nvPr>
        </p:nvSpPr>
        <p:spPr/>
        <p:txBody>
          <a:bodyPr/>
          <a:p>
            <a:pPr lvl="0"/>
            <a:r>
              <a:rPr altLang="en-US"/>
              <a:t>This slide gives further explanation about what a Histogram is.  I explain the relationship between the height of the bars in the Histogram, to the amount of data values in each class.  More data values mean taller bars.  The opposite would be true for fewer data values, meaning lower bars for fewer data values.  Next is a simple example of what a histogram might look like.</a:t>
            </a:r>
            <a:endParaRP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26626" name="Slide Image Placeholder 26625"/>
          <p:cNvSpPr>
            <a:spLocks noTextEdit="1"/>
          </p:cNvSpPr>
          <p:nvPr>
            <p:ph type="sldImg"/>
          </p:nvPr>
        </p:nvSpPr>
        <p:spPr/>
      </p:sp>
      <p:sp>
        <p:nvSpPr>
          <p:cNvPr id="26627" name="Text Placeholder 26626"/>
          <p:cNvSpPr>
            <a:spLocks noGrp="1"/>
          </p:cNvSpPr>
          <p:nvPr>
            <p:ph type="body" idx="1"/>
          </p:nvPr>
        </p:nvSpPr>
        <p:spPr/>
        <p:txBody>
          <a:bodyPr/>
          <a:p>
            <a:pPr lvl="0"/>
            <a:r>
              <a:rPr altLang="en-US"/>
              <a:t>This is a simple example of what a Histogram looks like.  This gives my audience at least some picture of what a very basic histogram would look like.</a:t>
            </a:r>
            <a:endParaRP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28674" name="Slide Image Placeholder 28673"/>
          <p:cNvSpPr>
            <a:spLocks noTextEdit="1"/>
          </p:cNvSpPr>
          <p:nvPr>
            <p:ph type="sldImg"/>
          </p:nvPr>
        </p:nvSpPr>
        <p:spPr/>
      </p:sp>
      <p:sp>
        <p:nvSpPr>
          <p:cNvPr id="28675" name="Text Placeholder 28674"/>
          <p:cNvSpPr>
            <a:spLocks noGrp="1"/>
          </p:cNvSpPr>
          <p:nvPr>
            <p:ph type="body" idx="1"/>
          </p:nvPr>
        </p:nvSpPr>
        <p:spPr/>
        <p:txBody>
          <a:bodyPr/>
          <a:p>
            <a:pPr lvl="0"/>
            <a:r>
              <a:rPr altLang="en-US"/>
              <a:t>Here, I name some of the uses for a Histogram.  I tell what makes this tool useful in making quality improvements.  Since the histogram is such a useful tool, it can have many uses.  Histograms can be used to display large amounts of data in a simple chart view.  They can be used to find any patterns that the data might reveal.  They can be used to tell relative frequency of occurrence for certain data values.  They can also be used to see the distribution, or any variations in the data values.  One other use would be to make predictions regarding the future based on the way the data values pan out.</a:t>
            </a:r>
            <a:endParaRP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29698" name="Slide Image Placeholder 29697"/>
          <p:cNvSpPr>
            <a:spLocks noTextEdit="1"/>
          </p:cNvSpPr>
          <p:nvPr>
            <p:ph type="sldImg"/>
          </p:nvPr>
        </p:nvSpPr>
        <p:spPr/>
      </p:sp>
      <p:sp>
        <p:nvSpPr>
          <p:cNvPr id="29699" name="Text Placeholder 29698"/>
          <p:cNvSpPr>
            <a:spLocks noGrp="1"/>
          </p:cNvSpPr>
          <p:nvPr>
            <p:ph type="body" idx="1"/>
          </p:nvPr>
        </p:nvSpPr>
        <p:spPr/>
        <p:txBody>
          <a:bodyPr/>
          <a:p>
            <a:pPr lvl="0"/>
            <a:r>
              <a:rPr altLang="en-US"/>
              <a:t>This slide serves to give my audience some idea of where the Histogram came from.  I tell a little bit about Isikawa and what he was about.  Then I tied in his development of the Histogram.  Kaoru Ishikawa was a pioneer in quality improvement, not only for Japan, but for the rest of the world as well.  Although his practices weren’t very highly regarded in the U.S., any company that seeks to improve quality would ultimately have to use his practices.  This is what makes his work so important.</a:t>
            </a:r>
            <a:endParaRP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30722" name="Slide Image Placeholder 30721"/>
          <p:cNvSpPr>
            <a:spLocks noTextEdit="1"/>
          </p:cNvSpPr>
          <p:nvPr>
            <p:ph type="sldImg"/>
          </p:nvPr>
        </p:nvSpPr>
        <p:spPr/>
      </p:sp>
      <p:sp>
        <p:nvSpPr>
          <p:cNvPr id="30723" name="Text Placeholder 30722"/>
          <p:cNvSpPr>
            <a:spLocks noGrp="1"/>
          </p:cNvSpPr>
          <p:nvPr>
            <p:ph type="body" idx="1"/>
          </p:nvPr>
        </p:nvSpPr>
        <p:spPr/>
        <p:txBody>
          <a:bodyPr/>
          <a:p>
            <a:pPr lvl="0"/>
            <a:r>
              <a:rPr altLang="en-US"/>
              <a:t>This slide goes right along with the previous one.  It explains that the Histogram was developed by Ishikawa, along with the other basic seven tools of quality.  These tools were the major contribution of Ishikawa to the quality improvement community.  The other six tools include Pareto Charts, Cause and Effect Diagrams, Check Sheets, Scatter Diagrams, Flowcharts, and Control Charts.  </a:t>
            </a:r>
            <a:endParaRP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40962" name="Slide Image Placeholder 40961"/>
          <p:cNvSpPr>
            <a:spLocks noTextEdit="1"/>
          </p:cNvSpPr>
          <p:nvPr>
            <p:ph type="sldImg"/>
          </p:nvPr>
        </p:nvSpPr>
        <p:spPr/>
      </p:sp>
      <p:sp>
        <p:nvSpPr>
          <p:cNvPr id="40963" name="Text Placeholder 40962"/>
          <p:cNvSpPr>
            <a:spLocks noGrp="1"/>
          </p:cNvSpPr>
          <p:nvPr>
            <p:ph type="body" idx="1"/>
          </p:nvPr>
        </p:nvSpPr>
        <p:spPr/>
        <p:txBody>
          <a:bodyPr/>
          <a:p>
            <a:pPr lvl="0"/>
            <a:r>
              <a:rPr altLang="en-US"/>
              <a:t>Histograms are a valuable tool for quality improvement, as long as you know how to use them properly.  First, you have to pick a process that you would like to measure.  This can be anything from number of items output per week, to the number of calls incoming per day.  Basically anything that occurs over an extended period of time.  You need to be able to collect a whole lot of data for a histogram, at least 100 data values.  The more data values, the better.  After you collect all of your data, you need to assemble a table of data values.  The important thing here is that you must take into account the frequency of data values.    </a:t>
            </a:r>
            <a:endParaRP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altLang="en-US" sz="1200" dirty="0"/>
            </a:fld>
            <a:endParaRPr lang="en-US" altLang="en-US" sz="1200" dirty="0"/>
          </a:p>
        </p:txBody>
      </p:sp>
      <p:sp>
        <p:nvSpPr>
          <p:cNvPr id="35842" name="Slide Image Placeholder 35841"/>
          <p:cNvSpPr>
            <a:spLocks noTextEdit="1"/>
          </p:cNvSpPr>
          <p:nvPr>
            <p:ph type="sldImg"/>
          </p:nvPr>
        </p:nvSpPr>
        <p:spPr/>
      </p:sp>
      <p:sp>
        <p:nvSpPr>
          <p:cNvPr id="35843" name="Text Placeholder 35842"/>
          <p:cNvSpPr>
            <a:spLocks noGrp="1"/>
          </p:cNvSpPr>
          <p:nvPr>
            <p:ph type="body" idx="1"/>
          </p:nvPr>
        </p:nvSpPr>
        <p:spPr/>
        <p:txBody>
          <a:bodyPr/>
          <a:p>
            <a:pPr lvl="0"/>
            <a:r>
              <a:rPr altLang="en-US"/>
              <a:t>The next part in using a Histogram is to calculate some statistics so you can make a chart.  You need to calculate the mean, minimum, maximum, standard deviation, class width, number of classes, skewness, and kurtosis.  Mean is the average of all values.  Minimum is the smallest value.  Maximum is the biggest value.  Standard Deviation is how widely spread the values are around the mean.  Class Width is the x-axis distance between the left and right edges of each bar in the histogram</a:t>
            </a:r>
            <a:r>
              <a:rPr altLang="en-US">
                <a:latin typeface="Verdana" panose="020B0604030504040204" pitchFamily="34" charset="0"/>
              </a:rPr>
              <a:t>.  Number of Classes is the number of bars in the Histogram.  Skewness is the alignment of the Histogram.  Kurtosis is a measure of the pointiness of the distribution.  After you calculate these statistics, you can create the actual histogram.</a:t>
            </a:r>
            <a:endParaRPr altLang="en-US">
              <a:latin typeface="Verdana" panose="020B0604030504040204" pitchFamily="34" charset="0"/>
            </a:endParaRPr>
          </a:p>
          <a:p>
            <a:pPr lvl="0"/>
            <a:endParaRP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eaLnBrk="1" hangingPunct="1"/>
            <a:fld id="{BB962C8B-B14F-4D97-AF65-F5344CB8AC3E}" type="datetime1">
              <a:rPr lang="en-US" altLang="en-US"/>
            </a:fld>
            <a:endParaRPr lang="en-US" altLang="en-US"/>
          </a:p>
        </p:txBody>
      </p:sp>
      <p:sp>
        <p:nvSpPr>
          <p:cNvPr id="5" name="Footer Placeholder 4"/>
          <p:cNvSpPr>
            <a:spLocks noGrp="1"/>
          </p:cNvSpPr>
          <p:nvPr>
            <p:ph type="ftr" sz="quarter" idx="11"/>
          </p:nvPr>
        </p:nvSpPr>
        <p:spPr/>
        <p:txBody>
          <a:bodyPr/>
          <a:lstStyle/>
          <a:p>
            <a:pPr lvl="0" eaLnBrk="1" hangingPunct="1"/>
            <a:endParaRPr lang="en-US" altLang="en-US"/>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en-US"/>
            </a:fld>
            <a:endParaRPr lang="en-US" altLang="en-US"/>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897D7747-D9D0-4222-AE01-C647B9939E3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oleObject" Target="../embeddings/oleObject2.bin"/><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oleObject" Target="../embeddings/oleObject3.bin"/><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2.xml"/><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sz="quarter"/>
          </p:nvPr>
        </p:nvSpPr>
        <p:spPr>
          <a:xfrm>
            <a:off x="971233" y="5140008"/>
            <a:ext cx="7772400" cy="645160"/>
          </a:xfrm>
        </p:spPr>
        <p:txBody>
          <a:bodyPr/>
          <a:p>
            <a:r>
              <a:rPr lang="en-US"/>
              <a:t>KTI PERTEMUAN 10</a:t>
            </a:r>
            <a:endParaRPr lang="en-US"/>
          </a:p>
        </p:txBody>
      </p:sp>
      <p:sp>
        <p:nvSpPr>
          <p:cNvPr id="3" name="Subtitle 2"/>
          <p:cNvSpPr>
            <a:spLocks noGrp="1"/>
          </p:cNvSpPr>
          <p:nvPr>
            <p:ph type="subTitle" sz="quarter" idx="1"/>
          </p:nvPr>
        </p:nvSpPr>
        <p:spPr/>
        <p:txBody>
          <a:bodyPr/>
          <a:p>
            <a:r>
              <a:rPr lang="en-US"/>
              <a:t>REPRESENTASI DATA 2</a:t>
            </a:r>
            <a:endParaRPr lang="en-US"/>
          </a:p>
        </p:txBody>
      </p:sp>
      <p:sp>
        <p:nvSpPr>
          <p:cNvPr id="4" name="Date Placeholder 3"/>
          <p:cNvSpPr>
            <a:spLocks noGrp="1"/>
          </p:cNvSpPr>
          <p:nvPr>
            <p:ph type="dt" sz="half" idx="10"/>
          </p:nvPr>
        </p:nvSpPr>
        <p:spPr/>
        <p:txBody>
          <a:bodyPr/>
          <a:p>
            <a:pPr lvl="0" eaLnBrk="1" hangingPunct="1"/>
            <a:fld id="{BB962C8B-B14F-4D97-AF65-F5344CB8AC3E}" type="datetime1">
              <a:rPr lang="en-US" altLang="en-US"/>
            </a:fld>
            <a:endParaRPr lang="en-US" altLang="en-US"/>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en-US"/>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34817"/>
          <p:cNvSpPr>
            <a:spLocks noGrp="1"/>
          </p:cNvSpPr>
          <p:nvPr>
            <p:ph type="title"/>
          </p:nvPr>
        </p:nvSpPr>
        <p:spPr>
          <a:xfrm>
            <a:off x="914400" y="50800"/>
            <a:ext cx="7772400" cy="1381125"/>
          </a:xfrm>
        </p:spPr>
        <p:txBody>
          <a:bodyPr anchor="b" anchorCtr="0">
            <a:spAutoFit/>
          </a:bodyPr>
          <a:p>
            <a:r>
              <a:rPr altLang="en-US"/>
              <a:t>How do Histograms Work? (cont)</a:t>
            </a:r>
            <a:endParaRPr altLang="en-US"/>
          </a:p>
        </p:txBody>
      </p:sp>
      <p:sp>
        <p:nvSpPr>
          <p:cNvPr id="34819" name="Text Placeholder 34818"/>
          <p:cNvSpPr>
            <a:spLocks noGrp="1"/>
          </p:cNvSpPr>
          <p:nvPr>
            <p:ph type="body" idx="1"/>
          </p:nvPr>
        </p:nvSpPr>
        <p:spPr/>
        <p:txBody>
          <a:bodyPr/>
          <a:p>
            <a:pPr>
              <a:buClr>
                <a:schemeClr val="bg2"/>
              </a:buClr>
            </a:pPr>
            <a:r>
              <a:rPr altLang="en-US" sz="2800"/>
              <a:t>Next, you need to calculate some statistics for the Histogram, including: mean, minimum, maximum, standard deviation, class width, number of classes, skewness, and kurtosis.</a:t>
            </a:r>
            <a:endParaRPr altLang="en-US" sz="2800"/>
          </a:p>
          <a:p>
            <a:pPr>
              <a:buClr>
                <a:schemeClr val="bg2"/>
              </a:buClr>
            </a:pPr>
            <a:endParaRPr altLang="en-US" sz="2800"/>
          </a:p>
          <a:p>
            <a:pPr>
              <a:buClr>
                <a:schemeClr val="bg2"/>
              </a:buClr>
            </a:pPr>
            <a:r>
              <a:rPr altLang="en-US" sz="2800"/>
              <a:t>Then, you actually create the Histogram using these statistics. </a:t>
            </a:r>
            <a:endParaRPr altLang="en-US" sz="2800"/>
          </a:p>
          <a:p>
            <a:pPr>
              <a:buNone/>
            </a:pPr>
            <a:endParaRPr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36865"/>
          <p:cNvSpPr>
            <a:spLocks noGrp="1"/>
          </p:cNvSpPr>
          <p:nvPr>
            <p:ph type="title"/>
          </p:nvPr>
        </p:nvSpPr>
        <p:spPr>
          <a:xfrm>
            <a:off x="914400" y="50800"/>
            <a:ext cx="7772400" cy="1381125"/>
          </a:xfrm>
        </p:spPr>
        <p:txBody>
          <a:bodyPr anchor="b" anchorCtr="0">
            <a:spAutoFit/>
          </a:bodyPr>
          <a:p>
            <a:r>
              <a:rPr altLang="en-US"/>
              <a:t>How do Histograms Work? (cont)</a:t>
            </a:r>
            <a:endParaRPr altLang="en-US"/>
          </a:p>
        </p:txBody>
      </p:sp>
      <p:sp>
        <p:nvSpPr>
          <p:cNvPr id="36867" name="Text Placeholder 36866"/>
          <p:cNvSpPr>
            <a:spLocks noGrp="1"/>
          </p:cNvSpPr>
          <p:nvPr>
            <p:ph type="body" idx="1"/>
          </p:nvPr>
        </p:nvSpPr>
        <p:spPr>
          <a:xfrm>
            <a:off x="685800" y="1981200"/>
            <a:ext cx="7848600" cy="4114800"/>
          </a:xfrm>
        </p:spPr>
        <p:txBody>
          <a:bodyPr/>
          <a:p>
            <a:pPr>
              <a:buClr>
                <a:schemeClr val="bg2"/>
              </a:buClr>
            </a:pPr>
            <a:r>
              <a:rPr altLang="en-US"/>
              <a:t>After you have created a Histogram, it will take one of five shapes:</a:t>
            </a:r>
            <a:endParaRPr altLang="en-US"/>
          </a:p>
          <a:p>
            <a:pPr>
              <a:buClr>
                <a:schemeClr val="bg2"/>
              </a:buClr>
            </a:pPr>
            <a:endParaRPr altLang="en-US" u="sng"/>
          </a:p>
          <a:p>
            <a:pPr>
              <a:buClr>
                <a:schemeClr val="bg2"/>
              </a:buClr>
            </a:pPr>
            <a:r>
              <a:rPr altLang="en-US" u="sng"/>
              <a:t>Normal Distribution</a:t>
            </a:r>
            <a:r>
              <a:rPr altLang="en-US"/>
              <a:t>:</a:t>
            </a:r>
            <a:endParaRPr altLang="en-US"/>
          </a:p>
          <a:p>
            <a:endParaRPr altLang="en-US"/>
          </a:p>
          <a:p>
            <a:pPr>
              <a:buNone/>
            </a:pPr>
            <a:endParaRPr altLang="en-US" u="sng"/>
          </a:p>
        </p:txBody>
      </p:sp>
      <p:pic>
        <p:nvPicPr>
          <p:cNvPr id="36870" name="Picture 36869" descr="Center.gif (638 bytes)"/>
          <p:cNvPicPr>
            <a:picLocks noChangeAspect="1"/>
          </p:cNvPicPr>
          <p:nvPr/>
        </p:nvPicPr>
        <p:blipFill>
          <a:blip r:embed="rId1"/>
          <a:stretch>
            <a:fillRect/>
          </a:stretch>
        </p:blipFill>
        <p:spPr>
          <a:xfrm>
            <a:off x="5715000" y="4038600"/>
            <a:ext cx="3200400" cy="21336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37889"/>
          <p:cNvSpPr>
            <a:spLocks noGrp="1"/>
          </p:cNvSpPr>
          <p:nvPr>
            <p:ph type="title"/>
          </p:nvPr>
        </p:nvSpPr>
        <p:spPr>
          <a:xfrm>
            <a:off x="914400" y="50800"/>
            <a:ext cx="7772400" cy="1381125"/>
          </a:xfrm>
        </p:spPr>
        <p:txBody>
          <a:bodyPr anchor="b" anchorCtr="0">
            <a:spAutoFit/>
          </a:bodyPr>
          <a:p>
            <a:r>
              <a:rPr altLang="en-US"/>
              <a:t>How do Histograms Work? (cont)</a:t>
            </a:r>
            <a:endParaRPr altLang="en-US"/>
          </a:p>
        </p:txBody>
      </p:sp>
      <p:sp>
        <p:nvSpPr>
          <p:cNvPr id="37891" name="Text Placeholder 37890"/>
          <p:cNvSpPr>
            <a:spLocks noGrp="1"/>
          </p:cNvSpPr>
          <p:nvPr>
            <p:ph type="body" idx="1"/>
          </p:nvPr>
        </p:nvSpPr>
        <p:spPr>
          <a:xfrm>
            <a:off x="609600" y="2057400"/>
            <a:ext cx="7848600" cy="4114800"/>
          </a:xfrm>
        </p:spPr>
        <p:txBody>
          <a:bodyPr/>
          <a:p>
            <a:pPr>
              <a:buClr>
                <a:schemeClr val="bg2"/>
              </a:buClr>
            </a:pPr>
            <a:r>
              <a:rPr altLang="en-US" u="sng"/>
              <a:t>Positively Skewed</a:t>
            </a:r>
            <a:r>
              <a:rPr altLang="en-US"/>
              <a:t>:</a:t>
            </a:r>
            <a:endParaRPr altLang="en-US"/>
          </a:p>
          <a:p>
            <a:pPr>
              <a:buClr>
                <a:schemeClr val="bg2"/>
              </a:buClr>
            </a:pPr>
            <a:endParaRPr altLang="en-US"/>
          </a:p>
          <a:p>
            <a:pPr>
              <a:buClr>
                <a:schemeClr val="bg2"/>
              </a:buClr>
            </a:pPr>
            <a:endParaRPr altLang="en-US"/>
          </a:p>
          <a:p>
            <a:pPr>
              <a:buClr>
                <a:schemeClr val="bg2"/>
              </a:buClr>
            </a:pPr>
            <a:endParaRPr altLang="en-US"/>
          </a:p>
          <a:p>
            <a:pPr>
              <a:buClr>
                <a:schemeClr val="bg2"/>
              </a:buClr>
            </a:pPr>
            <a:r>
              <a:rPr altLang="en-US" u="sng"/>
              <a:t>Negatively Skewed</a:t>
            </a:r>
            <a:r>
              <a:rPr altLang="en-US"/>
              <a:t>:</a:t>
            </a:r>
            <a:endParaRPr altLang="en-US"/>
          </a:p>
        </p:txBody>
      </p:sp>
      <p:pic>
        <p:nvPicPr>
          <p:cNvPr id="37894" name="Picture 37893" descr="Skewed.gif (658 bytes)"/>
          <p:cNvPicPr>
            <a:picLocks noChangeAspect="1"/>
          </p:cNvPicPr>
          <p:nvPr/>
        </p:nvPicPr>
        <p:blipFill>
          <a:blip r:embed="rId1"/>
          <a:stretch>
            <a:fillRect/>
          </a:stretch>
        </p:blipFill>
        <p:spPr>
          <a:xfrm>
            <a:off x="5562600" y="2133600"/>
            <a:ext cx="2895600" cy="1930400"/>
          </a:xfrm>
          <a:prstGeom prst="rect">
            <a:avLst/>
          </a:prstGeom>
          <a:noFill/>
          <a:ln w="9525">
            <a:noFill/>
          </a:ln>
        </p:spPr>
      </p:pic>
      <p:graphicFrame>
        <p:nvGraphicFramePr>
          <p:cNvPr id="37895" name="Object 37894"/>
          <p:cNvGraphicFramePr/>
          <p:nvPr/>
        </p:nvGraphicFramePr>
        <p:xfrm>
          <a:off x="5562600" y="4495800"/>
          <a:ext cx="2971800" cy="1909763"/>
        </p:xfrm>
        <a:graphic>
          <a:graphicData uri="http://schemas.openxmlformats.org/presentationml/2006/ole">
            <mc:AlternateContent xmlns:mc="http://schemas.openxmlformats.org/markup-compatibility/2006">
              <mc:Choice xmlns:v="urn:schemas-microsoft-com:vml" Requires="v">
                <p:oleObj spid="_x0000_s3076" name="" r:id="rId2" imgW="1314450" imgH="866775" progId="Paint.Picture">
                  <p:embed/>
                </p:oleObj>
              </mc:Choice>
              <mc:Fallback>
                <p:oleObj name="" r:id="rId2" imgW="1314450" imgH="866775" progId="Paint.Picture">
                  <p:embed/>
                  <p:pic>
                    <p:nvPicPr>
                      <p:cNvPr id="0" name="Picture 3075"/>
                      <p:cNvPicPr/>
                      <p:nvPr/>
                    </p:nvPicPr>
                    <p:blipFill>
                      <a:blip r:embed="rId3"/>
                      <a:stretch>
                        <a:fillRect/>
                      </a:stretch>
                    </p:blipFill>
                    <p:spPr>
                      <a:xfrm>
                        <a:off x="5562600" y="4495800"/>
                        <a:ext cx="2971800" cy="1909763"/>
                      </a:xfrm>
                      <a:prstGeom prst="rect">
                        <a:avLst/>
                      </a:prstGeom>
                      <a:noFill/>
                      <a:ln w="38100">
                        <a:noFill/>
                        <a:miter/>
                      </a:ln>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38913"/>
          <p:cNvSpPr>
            <a:spLocks noGrp="1"/>
          </p:cNvSpPr>
          <p:nvPr>
            <p:ph type="title"/>
          </p:nvPr>
        </p:nvSpPr>
        <p:spPr>
          <a:xfrm>
            <a:off x="685800" y="66675"/>
            <a:ext cx="7772400" cy="1381125"/>
          </a:xfrm>
        </p:spPr>
        <p:txBody>
          <a:bodyPr anchor="b" anchorCtr="0">
            <a:spAutoFit/>
          </a:bodyPr>
          <a:p>
            <a:r>
              <a:rPr altLang="en-US"/>
              <a:t>How do Histograms Work? (cont)</a:t>
            </a:r>
            <a:endParaRPr altLang="en-US"/>
          </a:p>
        </p:txBody>
      </p:sp>
      <p:sp>
        <p:nvSpPr>
          <p:cNvPr id="38915" name="Text Placeholder 38914"/>
          <p:cNvSpPr>
            <a:spLocks noGrp="1"/>
          </p:cNvSpPr>
          <p:nvPr>
            <p:ph type="body" idx="1"/>
          </p:nvPr>
        </p:nvSpPr>
        <p:spPr>
          <a:xfrm>
            <a:off x="228600" y="1981200"/>
            <a:ext cx="7848600" cy="4114800"/>
          </a:xfrm>
        </p:spPr>
        <p:txBody>
          <a:bodyPr/>
          <a:p>
            <a:pPr>
              <a:buClr>
                <a:schemeClr val="bg2"/>
              </a:buClr>
            </a:pPr>
            <a:r>
              <a:rPr altLang="en-US" u="sng"/>
              <a:t>Bi-Modal Distribution</a:t>
            </a:r>
            <a:r>
              <a:rPr altLang="en-US"/>
              <a:t>:</a:t>
            </a:r>
            <a:endParaRPr altLang="en-US"/>
          </a:p>
          <a:p>
            <a:pPr>
              <a:buClr>
                <a:schemeClr val="bg2"/>
              </a:buClr>
            </a:pPr>
            <a:endParaRPr altLang="en-US"/>
          </a:p>
          <a:p>
            <a:pPr>
              <a:buClr>
                <a:schemeClr val="bg2"/>
              </a:buClr>
            </a:pPr>
            <a:endParaRPr altLang="en-US"/>
          </a:p>
          <a:p>
            <a:pPr>
              <a:buClr>
                <a:schemeClr val="bg2"/>
              </a:buClr>
            </a:pPr>
            <a:endParaRPr altLang="en-US"/>
          </a:p>
          <a:p>
            <a:pPr>
              <a:buClr>
                <a:schemeClr val="bg2"/>
              </a:buClr>
            </a:pPr>
            <a:r>
              <a:rPr altLang="en-US" u="sng"/>
              <a:t>Multi-Modal Distribution</a:t>
            </a:r>
            <a:r>
              <a:rPr altLang="en-US"/>
              <a:t>:</a:t>
            </a:r>
            <a:endParaRPr altLang="en-US"/>
          </a:p>
        </p:txBody>
      </p:sp>
      <p:pic>
        <p:nvPicPr>
          <p:cNvPr id="38918" name="Picture 38917" descr="Dpeak.gif (775 bytes)"/>
          <p:cNvPicPr>
            <a:picLocks noChangeAspect="1"/>
          </p:cNvPicPr>
          <p:nvPr/>
        </p:nvPicPr>
        <p:blipFill>
          <a:blip r:embed="rId1"/>
          <a:stretch>
            <a:fillRect/>
          </a:stretch>
        </p:blipFill>
        <p:spPr>
          <a:xfrm>
            <a:off x="6172200" y="1981200"/>
            <a:ext cx="2971800" cy="1981200"/>
          </a:xfrm>
          <a:prstGeom prst="rect">
            <a:avLst/>
          </a:prstGeom>
          <a:noFill/>
          <a:ln w="9525">
            <a:noFill/>
          </a:ln>
        </p:spPr>
      </p:pic>
      <p:graphicFrame>
        <p:nvGraphicFramePr>
          <p:cNvPr id="38919" name="Object 38918"/>
          <p:cNvGraphicFramePr/>
          <p:nvPr/>
        </p:nvGraphicFramePr>
        <p:xfrm>
          <a:off x="6248400" y="4419600"/>
          <a:ext cx="2895600" cy="2003425"/>
        </p:xfrm>
        <a:graphic>
          <a:graphicData uri="http://schemas.openxmlformats.org/presentationml/2006/ole">
            <mc:AlternateContent xmlns:mc="http://schemas.openxmlformats.org/markup-compatibility/2006">
              <mc:Choice xmlns:v="urn:schemas-microsoft-com:vml" Requires="v">
                <p:oleObj spid="_x0000_s3077" name="" r:id="rId2" imgW="1266825" imgH="876300" progId="Paint.Picture">
                  <p:embed/>
                </p:oleObj>
              </mc:Choice>
              <mc:Fallback>
                <p:oleObj name="" r:id="rId2" imgW="1266825" imgH="876300" progId="Paint.Picture">
                  <p:embed/>
                  <p:pic>
                    <p:nvPicPr>
                      <p:cNvPr id="0" name="Picture 3076"/>
                      <p:cNvPicPr/>
                      <p:nvPr/>
                    </p:nvPicPr>
                    <p:blipFill>
                      <a:blip r:embed="rId3"/>
                      <a:stretch>
                        <a:fillRect/>
                      </a:stretch>
                    </p:blipFill>
                    <p:spPr>
                      <a:xfrm>
                        <a:off x="6248400" y="4419600"/>
                        <a:ext cx="2895600" cy="2003425"/>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39937"/>
          <p:cNvSpPr>
            <a:spLocks noGrp="1"/>
          </p:cNvSpPr>
          <p:nvPr>
            <p:ph type="title"/>
          </p:nvPr>
        </p:nvSpPr>
        <p:spPr>
          <a:xfrm>
            <a:off x="685800" y="-9525"/>
            <a:ext cx="7772400" cy="1381125"/>
          </a:xfrm>
        </p:spPr>
        <p:txBody>
          <a:bodyPr anchor="b" anchorCtr="0">
            <a:spAutoFit/>
          </a:bodyPr>
          <a:p>
            <a:r>
              <a:rPr altLang="en-US"/>
              <a:t>How do Histograms Work? (cont)</a:t>
            </a:r>
            <a:endParaRPr altLang="en-US"/>
          </a:p>
        </p:txBody>
      </p:sp>
      <p:sp>
        <p:nvSpPr>
          <p:cNvPr id="39939" name="Text Placeholder 39938"/>
          <p:cNvSpPr>
            <a:spLocks noGrp="1"/>
          </p:cNvSpPr>
          <p:nvPr>
            <p:ph type="body" idx="1"/>
          </p:nvPr>
        </p:nvSpPr>
        <p:spPr/>
        <p:txBody>
          <a:bodyPr/>
          <a:p>
            <a:pPr>
              <a:lnSpc>
                <a:spcPct val="90000"/>
              </a:lnSpc>
              <a:buClr>
                <a:schemeClr val="bg2"/>
              </a:buClr>
            </a:pPr>
            <a:r>
              <a:rPr altLang="en-US"/>
              <a:t>Once your Histogram is complete, you can analyze its shape, as well as the statistics that you came up with.  </a:t>
            </a:r>
            <a:endParaRPr altLang="en-US"/>
          </a:p>
          <a:p>
            <a:pPr>
              <a:lnSpc>
                <a:spcPct val="90000"/>
              </a:lnSpc>
              <a:buClr>
                <a:schemeClr val="bg2"/>
              </a:buClr>
            </a:pPr>
            <a:endParaRPr altLang="en-US"/>
          </a:p>
          <a:p>
            <a:pPr>
              <a:lnSpc>
                <a:spcPct val="90000"/>
              </a:lnSpc>
              <a:buClr>
                <a:schemeClr val="bg2"/>
              </a:buClr>
            </a:pPr>
            <a:r>
              <a:rPr altLang="en-US"/>
              <a:t>This analysis will help you to make better decisions toward quality improvements.</a:t>
            </a:r>
            <a:endParaRPr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44033"/>
          <p:cNvSpPr>
            <a:spLocks noGrp="1"/>
          </p:cNvSpPr>
          <p:nvPr>
            <p:ph type="title"/>
          </p:nvPr>
        </p:nvSpPr>
        <p:spPr>
          <a:xfrm>
            <a:off x="838200" y="406400"/>
            <a:ext cx="7772400" cy="736600"/>
          </a:xfrm>
        </p:spPr>
        <p:txBody>
          <a:bodyPr anchor="b" anchorCtr="0">
            <a:spAutoFit/>
          </a:bodyPr>
          <a:p>
            <a:r>
              <a:rPr altLang="en-US"/>
              <a:t>Real World Example</a:t>
            </a:r>
            <a:endParaRPr altLang="en-US"/>
          </a:p>
        </p:txBody>
      </p:sp>
      <p:sp>
        <p:nvSpPr>
          <p:cNvPr id="44035" name="Text Placeholder 44034"/>
          <p:cNvSpPr>
            <a:spLocks noGrp="1"/>
          </p:cNvSpPr>
          <p:nvPr>
            <p:ph type="body" idx="1"/>
          </p:nvPr>
        </p:nvSpPr>
        <p:spPr>
          <a:xfrm>
            <a:off x="0" y="6019800"/>
            <a:ext cx="9144000" cy="609600"/>
          </a:xfrm>
        </p:spPr>
        <p:txBody>
          <a:bodyPr/>
          <a:p>
            <a:pPr>
              <a:buClr>
                <a:schemeClr val="bg2"/>
              </a:buClr>
            </a:pPr>
            <a:r>
              <a:rPr altLang="en-US" sz="1600"/>
              <a:t>This Histogram is courtesy of http://www.gcsemaths.fsnet.co.uk/page5.html</a:t>
            </a:r>
            <a:endParaRPr altLang="en-US" sz="1600"/>
          </a:p>
          <a:p>
            <a:endParaRPr altLang="en-US" sz="1600"/>
          </a:p>
        </p:txBody>
      </p:sp>
      <p:pic>
        <p:nvPicPr>
          <p:cNvPr id="44039" name="Picture 44038" descr="Image of histogram.gif"/>
          <p:cNvPicPr>
            <a:picLocks noChangeAspect="1"/>
          </p:cNvPicPr>
          <p:nvPr/>
        </p:nvPicPr>
        <p:blipFill>
          <a:blip r:embed="rId1"/>
          <a:stretch>
            <a:fillRect/>
          </a:stretch>
        </p:blipFill>
        <p:spPr>
          <a:xfrm>
            <a:off x="1143000" y="1371600"/>
            <a:ext cx="7543800" cy="4646613"/>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45057"/>
          <p:cNvSpPr>
            <a:spLocks noGrp="1"/>
          </p:cNvSpPr>
          <p:nvPr>
            <p:ph type="title"/>
          </p:nvPr>
        </p:nvSpPr>
        <p:spPr>
          <a:xfrm>
            <a:off x="685800" y="635000"/>
            <a:ext cx="7772400" cy="736600"/>
          </a:xfrm>
        </p:spPr>
        <p:txBody>
          <a:bodyPr anchor="b" anchorCtr="0">
            <a:spAutoFit/>
          </a:bodyPr>
          <a:p>
            <a:r>
              <a:rPr altLang="en-US"/>
              <a:t>Real World Example</a:t>
            </a:r>
            <a:endParaRPr altLang="en-US"/>
          </a:p>
        </p:txBody>
      </p:sp>
      <p:sp>
        <p:nvSpPr>
          <p:cNvPr id="45059" name="Text Placeholder 45058"/>
          <p:cNvSpPr>
            <a:spLocks noGrp="1"/>
          </p:cNvSpPr>
          <p:nvPr>
            <p:ph type="body" idx="1"/>
          </p:nvPr>
        </p:nvSpPr>
        <p:spPr>
          <a:xfrm>
            <a:off x="685800" y="1600200"/>
            <a:ext cx="7772400" cy="4114800"/>
          </a:xfrm>
        </p:spPr>
        <p:txBody>
          <a:bodyPr/>
          <a:p>
            <a:pPr>
              <a:buClr>
                <a:schemeClr val="bg2"/>
              </a:buClr>
            </a:pPr>
            <a:r>
              <a:rPr altLang="en-US" sz="2800"/>
              <a:t>The next slide contains a real world example of a histogram.  It plots the relative frequency of the heights of some students based on the data below.  </a:t>
            </a:r>
            <a:endParaRPr altLang="en-US" sz="2800"/>
          </a:p>
        </p:txBody>
      </p:sp>
      <p:sp>
        <p:nvSpPr>
          <p:cNvPr id="45062" name="Rectangles 45061"/>
          <p:cNvSpPr/>
          <p:nvPr/>
        </p:nvSpPr>
        <p:spPr>
          <a:xfrm>
            <a:off x="1143000" y="3886200"/>
            <a:ext cx="8001000" cy="2667000"/>
          </a:xfrm>
          <a:prstGeom prst="rect">
            <a:avLst/>
          </a:prstGeom>
          <a:noFill/>
          <a:ln w="9525">
            <a:noFill/>
          </a:ln>
        </p:spPr>
        <p:txBody>
          <a:bodyPr anchor="ctr" anchorCtr="0"/>
          <a:p>
            <a:pPr eaLnBrk="0" hangingPunct="0"/>
            <a:r>
              <a:rPr altLang="en-US" sz="2400"/>
              <a:t>                             Frequency:</a:t>
            </a:r>
            <a:br>
              <a:rPr altLang="en-US" sz="2400"/>
            </a:br>
            <a:r>
              <a:rPr altLang="en-US" sz="2400"/>
              <a:t>Height (feet):          (Number of pupils)     Relative frequency:</a:t>
            </a:r>
            <a:br>
              <a:rPr altLang="en-US" sz="2400"/>
            </a:br>
            <a:r>
              <a:rPr altLang="en-US" sz="2400"/>
              <a:t>0-2                        0                                0</a:t>
            </a:r>
            <a:br>
              <a:rPr altLang="en-US" sz="2400"/>
            </a:br>
            <a:r>
              <a:rPr altLang="en-US" sz="2400"/>
              <a:t>2-4                        1                                1</a:t>
            </a:r>
            <a:br>
              <a:rPr altLang="en-US" sz="2400"/>
            </a:br>
            <a:r>
              <a:rPr altLang="en-US" sz="2400"/>
              <a:t>4-5                        4                                8</a:t>
            </a:r>
            <a:br>
              <a:rPr altLang="en-US" sz="2400"/>
            </a:br>
            <a:r>
              <a:rPr altLang="en-US" sz="2400"/>
              <a:t>5-6                        8                                16</a:t>
            </a:r>
            <a:br>
              <a:rPr altLang="en-US" sz="2400"/>
            </a:br>
            <a:r>
              <a:rPr altLang="en-US" sz="2400"/>
              <a:t>6-8                        2                                2</a:t>
            </a:r>
            <a:br>
              <a:rPr altLang="en-US" sz="2400"/>
            </a:br>
            <a:br>
              <a:rPr altLang="en-US" sz="2400"/>
            </a:br>
            <a:endParaRPr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a:xfrm>
            <a:off x="1150938" y="214313"/>
            <a:ext cx="7793038" cy="1462088"/>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CONTOH</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graphicFrame>
        <p:nvGraphicFramePr>
          <p:cNvPr id="20515" name="Group 35"/>
          <p:cNvGraphicFramePr>
            <a:graphicFrameLocks noGrp="1"/>
          </p:cNvGraphicFramePr>
          <p:nvPr>
            <p:ph type="tbl" idx="1"/>
          </p:nvPr>
        </p:nvGraphicFramePr>
        <p:xfrm>
          <a:off x="3132138" y="2492375"/>
          <a:ext cx="2519363" cy="2401888"/>
        </p:xfrm>
        <a:graphic>
          <a:graphicData uri="http://schemas.openxmlformats.org/drawingml/2006/table">
            <a:tbl>
              <a:tblPr/>
              <a:tblGrid>
                <a:gridCol w="1223962"/>
                <a:gridCol w="1295400"/>
              </a:tblGrid>
              <a:tr h="30480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Tinggi Badan</a:t>
                      </a:r>
                      <a:endParaRPr kumimoji="0" lang="en-US" sz="1400" b="0" i="0" u="none" strike="noStrike" cap="none" normalizeH="0" baseline="0">
                        <a:ln>
                          <a:noFill/>
                        </a:ln>
                        <a:solidFill>
                          <a:schemeClr val="tx1"/>
                        </a:solidFill>
                        <a:effectLst/>
                        <a:latin typeface="Tahoma" panose="020B0604030504040204" pitchFamily="34"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Frekuensi</a:t>
                      </a:r>
                      <a:endParaRPr kumimoji="0" lang="en-US" sz="1400" b="0" i="0" u="none" strike="noStrike" cap="none" normalizeH="0" baseline="0">
                        <a:ln>
                          <a:noFill/>
                        </a:ln>
                        <a:solidFill>
                          <a:schemeClr val="tx1"/>
                        </a:solidFill>
                        <a:effectLst/>
                        <a:latin typeface="Tahoma" panose="020B0604030504040204" pitchFamily="34"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20970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151-153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154-156</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157-159</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160-162</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163-165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166-168</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169-171</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172-174</a:t>
                      </a:r>
                      <a:endParaRPr kumimoji="0" lang="en-US" sz="1400" b="0" i="0" u="none" strike="noStrike" cap="none" normalizeH="0" baseline="0">
                        <a:ln>
                          <a:noFill/>
                        </a:ln>
                        <a:solidFill>
                          <a:schemeClr val="tx1"/>
                        </a:solidFill>
                        <a:effectLst/>
                        <a:latin typeface="Tahoma" panose="020B0604030504040204" pitchFamily="34" charset="0"/>
                      </a:endParaRPr>
                    </a:p>
                  </a:txBody>
                  <a:tcPr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12</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18</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11</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a:t>
                      </a:r>
                      <a:endParaRPr kumimoji="0" lang="en-US" sz="1400" b="0" i="0" u="none" strike="noStrike" cap="none" normalizeH="0" baseline="0">
                        <a:ln>
                          <a:noFill/>
                        </a:ln>
                        <a:solidFill>
                          <a:schemeClr val="tx1"/>
                        </a:solidFill>
                        <a:effectLst/>
                        <a:latin typeface="Tahoma" panose="020B0604030504040204" pitchFamily="34" charset="0"/>
                      </a:endParaRPr>
                    </a:p>
                  </a:txBody>
                  <a:tcPr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398" name="Text Box 36"/>
          <p:cNvSpPr txBox="1"/>
          <p:nvPr/>
        </p:nvSpPr>
        <p:spPr>
          <a:xfrm>
            <a:off x="1384300" y="4956175"/>
            <a:ext cx="184150" cy="366713"/>
          </a:xfrm>
          <a:prstGeom prst="rect">
            <a:avLst/>
          </a:prstGeom>
          <a:noFill/>
          <a:ln w="9525">
            <a:noFill/>
          </a:ln>
        </p:spPr>
        <p:txBody>
          <a:bodyPr wrap="none">
            <a:spAutoFit/>
          </a:bodyPr>
          <a:p>
            <a:pPr eaLnBrk="1" hangingPunct="1"/>
            <a:endParaRPr lang="id-ID" altLang="id-ID" dirty="0">
              <a:latin typeface="Century Schoolbook" panose="02040604050505020304" pitchFamily="18" charset="0"/>
            </a:endParaRPr>
          </a:p>
        </p:txBody>
      </p:sp>
      <p:sp>
        <p:nvSpPr>
          <p:cNvPr id="20517" name="Text Box 37"/>
          <p:cNvSpPr txBox="1"/>
          <p:nvPr/>
        </p:nvSpPr>
        <p:spPr>
          <a:xfrm>
            <a:off x="251460" y="1628458"/>
            <a:ext cx="5553075" cy="398780"/>
          </a:xfrm>
          <a:prstGeom prst="rect">
            <a:avLst/>
          </a:prstGeom>
          <a:noFill/>
          <a:ln w="9525">
            <a:noFill/>
          </a:ln>
        </p:spPr>
        <p:txBody>
          <a:bodyPr wrap="none">
            <a:spAutoFit/>
          </a:bodyPr>
          <a:p>
            <a:pPr eaLnBrk="1" hangingPunct="1"/>
            <a:r>
              <a:rPr lang="en-US" altLang="id-ID" sz="2000" dirty="0">
                <a:latin typeface="Century Schoolbook" panose="02040604050505020304" pitchFamily="18" charset="0"/>
              </a:rPr>
              <a:t>Distribusi Frekuensi Tinggi Badan 100 Siswa</a:t>
            </a:r>
            <a:endParaRPr lang="en-US" altLang="id-ID" sz="2000" dirty="0">
              <a:latin typeface="Century Schoolbook" panose="02040604050505020304" pitchFamily="18" charset="0"/>
            </a:endParaRPr>
          </a:p>
        </p:txBody>
      </p:sp>
      <p:sp>
        <p:nvSpPr>
          <p:cNvPr id="20518" name="Text Box 38"/>
          <p:cNvSpPr txBox="1"/>
          <p:nvPr/>
        </p:nvSpPr>
        <p:spPr>
          <a:xfrm>
            <a:off x="3040063" y="5100638"/>
            <a:ext cx="2355850"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Sumber: Data buatan</a:t>
            </a:r>
            <a:endParaRPr lang="en-US" altLang="id-ID" dirty="0">
              <a:latin typeface="Century Schoolbook" panose="0204060405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0517">
                                            <p:txEl>
                                              <p:charRg st="0" end="52"/>
                                            </p:txEl>
                                          </p:spTgt>
                                        </p:tgtEl>
                                        <p:attrNameLst>
                                          <p:attrName>style.visibility</p:attrName>
                                        </p:attrNameLst>
                                      </p:cBhvr>
                                      <p:to>
                                        <p:strVal val="visible"/>
                                      </p:to>
                                    </p:set>
                                    <p:anim calcmode="lin" valueType="num">
                                      <p:cBhvr>
                                        <p:cTn id="7" dur="500" decel="50000" fill="hold">
                                          <p:stCondLst>
                                            <p:cond delay="0"/>
                                          </p:stCondLst>
                                        </p:cTn>
                                        <p:tgtEl>
                                          <p:spTgt spid="20517">
                                            <p:txEl>
                                              <p:charRg st="0" end="52"/>
                                            </p:txEl>
                                          </p:spTgt>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20517">
                                            <p:txEl>
                                              <p:charRg st="0" end="52"/>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0517">
                                            <p:txEl>
                                              <p:charRg st="0" end="52"/>
                                            </p:txEl>
                                          </p:spTgt>
                                        </p:tgtEl>
                                        <p:attrNameLst>
                                          <p:attrName>ppt_w</p:attrName>
                                        </p:attrNameLst>
                                      </p:cBhvr>
                                      <p:tavLst>
                                        <p:tav tm="0">
                                          <p:val>
                                            <p:strVal val="#ppt_w*.05"/>
                                          </p:val>
                                        </p:tav>
                                        <p:tav tm="100000">
                                          <p:val>
                                            <p:strVal val="#ppt_w"/>
                                          </p:val>
                                        </p:tav>
                                      </p:tavLst>
                                    </p:anim>
                                    <p:anim calcmode="lin" valueType="num">
                                      <p:cBhvr>
                                        <p:cTn id="10" dur="1000" fill="hold"/>
                                        <p:tgtEl>
                                          <p:spTgt spid="20517">
                                            <p:txEl>
                                              <p:charRg st="0" end="52"/>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0517">
                                            <p:txEl>
                                              <p:charRg st="0" end="52"/>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0517">
                                            <p:txEl>
                                              <p:charRg st="0" end="52"/>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0517">
                                            <p:txEl>
                                              <p:charRg st="0" end="52"/>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0517">
                                            <p:txEl>
                                              <p:charRg st="0" end="5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0515"/>
                                        </p:tgtEl>
                                        <p:attrNameLst>
                                          <p:attrName>style.visibility</p:attrName>
                                        </p:attrNameLst>
                                      </p:cBhvr>
                                      <p:to>
                                        <p:strVal val="visible"/>
                                      </p:to>
                                    </p:set>
                                    <p:animEffect transition="in" filter="wipe(down)">
                                      <p:cBhvr>
                                        <p:cTn id="19" dur="500"/>
                                        <p:tgtEl>
                                          <p:spTgt spid="20515"/>
                                        </p:tgtEl>
                                      </p:cBhvr>
                                    </p:animEffect>
                                  </p:childTnLst>
                                </p:cTn>
                              </p:par>
                            </p:childTnLst>
                          </p:cTn>
                        </p:par>
                      </p:childTnLst>
                    </p:cTn>
                  </p:par>
                  <p:par>
                    <p:cTn id="20" fill="hold">
                      <p:stCondLst>
                        <p:cond delay="indefinite"/>
                      </p:stCondLst>
                      <p:childTnLst>
                        <p:par>
                          <p:cTn id="21" fill="hold">
                            <p:stCondLst>
                              <p:cond delay="0"/>
                            </p:stCondLst>
                            <p:childTnLst>
                              <p:par>
                                <p:cTn id="22" presetID="34" presetClass="entr" presetSubtype="0" fill="hold" grpId="0" nodeType="clickEffect">
                                  <p:stCondLst>
                                    <p:cond delay="0"/>
                                  </p:stCondLst>
                                  <p:childTnLst>
                                    <p:set>
                                      <p:cBhvr>
                                        <p:cTn id="23" dur="1" fill="hold">
                                          <p:stCondLst>
                                            <p:cond delay="0"/>
                                          </p:stCondLst>
                                        </p:cTn>
                                        <p:tgtEl>
                                          <p:spTgt spid="20518"/>
                                        </p:tgtEl>
                                        <p:attrNameLst>
                                          <p:attrName>style.visibility</p:attrName>
                                        </p:attrNameLst>
                                      </p:cBhvr>
                                      <p:to>
                                        <p:strVal val="visible"/>
                                      </p:to>
                                    </p:set>
                                    <p:anim from="(-#ppt_w/2)" to="(#ppt_x)" calcmode="lin" valueType="num">
                                      <p:cBhvr>
                                        <p:cTn id="24" dur="600" fill="hold">
                                          <p:stCondLst>
                                            <p:cond delay="0"/>
                                          </p:stCondLst>
                                        </p:cTn>
                                        <p:tgtEl>
                                          <p:spTgt spid="20518"/>
                                        </p:tgtEl>
                                        <p:attrNameLst>
                                          <p:attrName>ppt_x</p:attrName>
                                        </p:attrNameLst>
                                      </p:cBhvr>
                                    </p:anim>
                                    <p:anim from="0" to="-1.0" calcmode="lin" valueType="num">
                                      <p:cBhvr>
                                        <p:cTn id="25" dur="200" decel="50000" autoRev="1" fill="hold">
                                          <p:stCondLst>
                                            <p:cond delay="600"/>
                                          </p:stCondLst>
                                        </p:cTn>
                                        <p:tgtEl>
                                          <p:spTgt spid="20518"/>
                                        </p:tgtEl>
                                        <p:attrNameLst>
                                          <p:attrName>xshear</p:attrName>
                                        </p:attrNameLst>
                                      </p:cBhvr>
                                    </p:anim>
                                    <p:animScale>
                                      <p:cBhvr>
                                        <p:cTn id="26" dur="200" decel="100000" autoRev="1" fill="hold">
                                          <p:stCondLst>
                                            <p:cond delay="600"/>
                                          </p:stCondLst>
                                        </p:cTn>
                                        <p:tgtEl>
                                          <p:spTgt spid="20518"/>
                                        </p:tgtEl>
                                      </p:cBhvr>
                                      <p:from x="100000" y="100000"/>
                                      <p:to x="80000" y="100000"/>
                                    </p:animScale>
                                    <p:anim by="(#ppt_h/3+#ppt_w*0.1)" calcmode="lin" valueType="num">
                                      <p:cBhvr additive="sum">
                                        <p:cTn id="27" dur="200" decel="100000" autoRev="1" fill="hold">
                                          <p:stCondLst>
                                            <p:cond delay="600"/>
                                          </p:stCondLst>
                                        </p:cTn>
                                        <p:tgtEl>
                                          <p:spTgt spid="20518"/>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small" spc="0" normalizeH="0" baseline="0" noProof="0" dirty="0">
                <a:ln>
                  <a:noFill/>
                </a:ln>
                <a:solidFill>
                  <a:schemeClr val="tx2"/>
                </a:solidFill>
                <a:effectLst/>
                <a:uLnTx/>
                <a:uFillTx/>
                <a:latin typeface="+mj-lt"/>
                <a:ea typeface="+mj-ea"/>
                <a:cs typeface="+mj-cs"/>
              </a:rPr>
              <a:t>ISTILAH DALAM TABEL DISTRIBUSI FREKUENSI DATA BERKELOMPOK</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graphicFrame>
        <p:nvGraphicFramePr>
          <p:cNvPr id="4" name="Content Placeholder 3"/>
          <p:cNvGraphicFramePr>
            <a:graphicFrameLocks noGrp="1"/>
          </p:cNvGraphicFramePr>
          <p:nvPr>
            <p:ph sz="quarter" idx="1"/>
          </p:nvPr>
        </p:nvGraphicFramePr>
        <p:xfrm>
          <a:off x="1500188" y="1928813"/>
          <a:ext cx="6500813" cy="4071938"/>
        </p:xfrm>
        <a:graphic>
          <a:graphicData uri="http://schemas.openxmlformats.org/drawingml/2006/table">
            <a:tbl>
              <a:tblPr/>
              <a:tblGrid>
                <a:gridCol w="3534991"/>
                <a:gridCol w="2965821"/>
              </a:tblGrid>
              <a:tr h="589233">
                <a:tc>
                  <a:txBody>
                    <a:bodyPr/>
                    <a:lstStyle/>
                    <a:p>
                      <a:pPr algn="ctr">
                        <a:lnSpc>
                          <a:spcPct val="150000"/>
                        </a:lnSpc>
                        <a:spcAft>
                          <a:spcPts val="0"/>
                        </a:spcAft>
                      </a:pPr>
                      <a:r>
                        <a:rPr lang="en-US" sz="2000" b="1" dirty="0" err="1">
                          <a:latin typeface="Times New Roman" panose="02020603050405020304"/>
                          <a:ea typeface="Calibri" panose="020F0502020204030204"/>
                          <a:cs typeface="Times New Roman" panose="02020603050405020304"/>
                        </a:rPr>
                        <a:t>Berat</a:t>
                      </a:r>
                      <a:r>
                        <a:rPr lang="en-US" sz="2000" b="1" dirty="0">
                          <a:latin typeface="Times New Roman" panose="02020603050405020304"/>
                          <a:ea typeface="Calibri" panose="020F0502020204030204"/>
                          <a:cs typeface="Times New Roman" panose="02020603050405020304"/>
                        </a:rPr>
                        <a:t> </a:t>
                      </a:r>
                      <a:r>
                        <a:rPr lang="en-US" sz="2000" b="1" dirty="0" err="1">
                          <a:latin typeface="Times New Roman" panose="02020603050405020304"/>
                          <a:ea typeface="Calibri" panose="020F0502020204030204"/>
                          <a:cs typeface="Times New Roman" panose="02020603050405020304"/>
                        </a:rPr>
                        <a:t>Badan</a:t>
                      </a:r>
                      <a:r>
                        <a:rPr lang="en-US" sz="2000" b="1" dirty="0">
                          <a:latin typeface="Times New Roman" panose="02020603050405020304"/>
                          <a:ea typeface="Calibri" panose="020F0502020204030204"/>
                          <a:cs typeface="Times New Roman" panose="02020603050405020304"/>
                        </a:rPr>
                        <a:t> (Kg)(x</a:t>
                      </a:r>
                      <a:r>
                        <a:rPr lang="en-US" sz="2000" b="1" baseline="-25000" dirty="0">
                          <a:latin typeface="Times New Roman" panose="02020603050405020304"/>
                          <a:ea typeface="Calibri" panose="020F0502020204030204"/>
                          <a:cs typeface="Times New Roman" panose="02020603050405020304"/>
                        </a:rPr>
                        <a:t>i</a:t>
                      </a:r>
                      <a:r>
                        <a:rPr lang="en-US" sz="2000" b="1" dirty="0">
                          <a:latin typeface="Times New Roman" panose="02020603050405020304"/>
                          <a:ea typeface="Calibri" panose="020F0502020204030204"/>
                          <a:cs typeface="Times New Roman" panose="02020603050405020304"/>
                        </a:rPr>
                        <a:t>)</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b="1" dirty="0" err="1">
                          <a:latin typeface="Times New Roman" panose="02020603050405020304"/>
                          <a:ea typeface="Calibri" panose="020F0502020204030204"/>
                          <a:cs typeface="Times New Roman" panose="02020603050405020304"/>
                        </a:rPr>
                        <a:t>Frekuensi</a:t>
                      </a:r>
                      <a:r>
                        <a:rPr lang="en-US" sz="2000" b="1" dirty="0">
                          <a:latin typeface="Times New Roman" panose="02020603050405020304"/>
                          <a:ea typeface="Calibri" panose="020F0502020204030204"/>
                          <a:cs typeface="Times New Roman" panose="02020603050405020304"/>
                        </a:rPr>
                        <a:t> (</a:t>
                      </a:r>
                      <a:r>
                        <a:rPr lang="en-US" sz="2000" b="1" dirty="0" err="1">
                          <a:latin typeface="Times New Roman" panose="02020603050405020304"/>
                          <a:ea typeface="Calibri" panose="020F0502020204030204"/>
                          <a:cs typeface="Times New Roman" panose="02020603050405020304"/>
                        </a:rPr>
                        <a:t>f</a:t>
                      </a:r>
                      <a:r>
                        <a:rPr lang="en-US" sz="2000" b="1" baseline="-25000" dirty="0" err="1">
                          <a:latin typeface="Times New Roman" panose="02020603050405020304"/>
                          <a:ea typeface="Calibri" panose="020F0502020204030204"/>
                          <a:cs typeface="Times New Roman" panose="02020603050405020304"/>
                        </a:rPr>
                        <a:t>i</a:t>
                      </a:r>
                      <a:r>
                        <a:rPr lang="en-US" sz="2000" b="1" dirty="0">
                          <a:latin typeface="Times New Roman" panose="02020603050405020304"/>
                          <a:ea typeface="Calibri" panose="020F0502020204030204"/>
                          <a:cs typeface="Times New Roman" panose="02020603050405020304"/>
                        </a:rPr>
                        <a:t>)</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233">
                <a:tc>
                  <a:txBody>
                    <a:bodyPr/>
                    <a:lstStyle/>
                    <a:p>
                      <a:pPr algn="ctr">
                        <a:lnSpc>
                          <a:spcPct val="150000"/>
                        </a:lnSpc>
                        <a:spcAft>
                          <a:spcPts val="0"/>
                        </a:spcAft>
                      </a:pPr>
                      <a:r>
                        <a:rPr lang="en-US" sz="2000" dirty="0">
                          <a:latin typeface="Times New Roman" panose="02020603050405020304"/>
                          <a:ea typeface="Calibri" panose="020F0502020204030204"/>
                          <a:cs typeface="Times New Roman" panose="02020603050405020304"/>
                        </a:rPr>
                        <a:t>35 – 39</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dirty="0">
                          <a:latin typeface="Times New Roman" panose="02020603050405020304"/>
                          <a:ea typeface="Calibri" panose="020F0502020204030204"/>
                          <a:cs typeface="Times New Roman" panose="02020603050405020304"/>
                        </a:rPr>
                        <a:t>11</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233">
                <a:tc>
                  <a:txBody>
                    <a:bodyPr/>
                    <a:lstStyle/>
                    <a:p>
                      <a:pPr algn="ctr">
                        <a:lnSpc>
                          <a:spcPct val="150000"/>
                        </a:lnSpc>
                        <a:spcAft>
                          <a:spcPts val="0"/>
                        </a:spcAft>
                      </a:pPr>
                      <a:r>
                        <a:rPr lang="en-US" sz="2000">
                          <a:latin typeface="Times New Roman" panose="02020603050405020304"/>
                          <a:ea typeface="Calibri" panose="020F0502020204030204"/>
                          <a:cs typeface="Times New Roman" panose="02020603050405020304"/>
                        </a:rPr>
                        <a:t>40 – 44</a:t>
                      </a:r>
                      <a:endParaRPr lang="en-US" sz="20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dirty="0">
                          <a:latin typeface="Times New Roman" panose="02020603050405020304"/>
                          <a:ea typeface="Calibri" panose="020F0502020204030204"/>
                          <a:cs typeface="Times New Roman" panose="02020603050405020304"/>
                        </a:rPr>
                        <a:t>14</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233">
                <a:tc>
                  <a:txBody>
                    <a:bodyPr/>
                    <a:lstStyle/>
                    <a:p>
                      <a:pPr algn="ctr">
                        <a:lnSpc>
                          <a:spcPct val="150000"/>
                        </a:lnSpc>
                        <a:spcAft>
                          <a:spcPts val="0"/>
                        </a:spcAft>
                      </a:pPr>
                      <a:r>
                        <a:rPr lang="en-US" sz="2000">
                          <a:latin typeface="Times New Roman" panose="02020603050405020304"/>
                          <a:ea typeface="Calibri" panose="020F0502020204030204"/>
                          <a:cs typeface="Times New Roman" panose="02020603050405020304"/>
                        </a:rPr>
                        <a:t>45 – 49</a:t>
                      </a:r>
                      <a:endParaRPr lang="en-US" sz="20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dirty="0">
                          <a:latin typeface="Times New Roman" panose="02020603050405020304"/>
                          <a:ea typeface="Calibri" panose="020F0502020204030204"/>
                          <a:cs typeface="Times New Roman" panose="02020603050405020304"/>
                        </a:rPr>
                        <a:t>21</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233">
                <a:tc>
                  <a:txBody>
                    <a:bodyPr/>
                    <a:lstStyle/>
                    <a:p>
                      <a:pPr algn="ctr">
                        <a:lnSpc>
                          <a:spcPct val="150000"/>
                        </a:lnSpc>
                        <a:spcAft>
                          <a:spcPts val="0"/>
                        </a:spcAft>
                      </a:pPr>
                      <a:r>
                        <a:rPr lang="en-US" sz="2000">
                          <a:latin typeface="Times New Roman" panose="02020603050405020304"/>
                          <a:ea typeface="Calibri" panose="020F0502020204030204"/>
                          <a:cs typeface="Times New Roman" panose="02020603050405020304"/>
                        </a:rPr>
                        <a:t>50 – 54</a:t>
                      </a:r>
                      <a:endParaRPr lang="en-US" sz="20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dirty="0">
                          <a:latin typeface="Times New Roman" panose="02020603050405020304"/>
                          <a:ea typeface="Calibri" panose="020F0502020204030204"/>
                          <a:cs typeface="Times New Roman" panose="02020603050405020304"/>
                        </a:rPr>
                        <a:t>22</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9233">
                <a:tc>
                  <a:txBody>
                    <a:bodyPr/>
                    <a:lstStyle/>
                    <a:p>
                      <a:pPr algn="ctr">
                        <a:lnSpc>
                          <a:spcPct val="150000"/>
                        </a:lnSpc>
                        <a:spcAft>
                          <a:spcPts val="0"/>
                        </a:spcAft>
                      </a:pPr>
                      <a:r>
                        <a:rPr lang="en-US" sz="2000">
                          <a:latin typeface="Times New Roman" panose="02020603050405020304"/>
                          <a:ea typeface="Calibri" panose="020F0502020204030204"/>
                          <a:cs typeface="Times New Roman" panose="02020603050405020304"/>
                        </a:rPr>
                        <a:t>55 – 59</a:t>
                      </a:r>
                      <a:endParaRPr lang="en-US" sz="20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a:latin typeface="Times New Roman" panose="02020603050405020304"/>
                          <a:ea typeface="Calibri" panose="020F0502020204030204"/>
                          <a:cs typeface="Times New Roman" panose="02020603050405020304"/>
                        </a:rPr>
                        <a:t>12</a:t>
                      </a:r>
                      <a:endParaRPr lang="en-US" sz="20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6538">
                <a:tc>
                  <a:txBody>
                    <a:bodyPr/>
                    <a:lstStyle/>
                    <a:p>
                      <a:pPr algn="ctr">
                        <a:lnSpc>
                          <a:spcPct val="150000"/>
                        </a:lnSpc>
                        <a:spcAft>
                          <a:spcPts val="0"/>
                        </a:spcAft>
                      </a:pPr>
                      <a:r>
                        <a:rPr lang="en-US" sz="2000" b="1">
                          <a:latin typeface="Times New Roman" panose="02020603050405020304"/>
                          <a:ea typeface="Calibri" panose="020F0502020204030204"/>
                          <a:cs typeface="Times New Roman" panose="02020603050405020304"/>
                        </a:rPr>
                        <a:t>Jumlah</a:t>
                      </a:r>
                      <a:endParaRPr lang="en-US" sz="200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2000" dirty="0">
                          <a:latin typeface="Times New Roman" panose="02020603050405020304"/>
                          <a:ea typeface="Calibri" panose="020F0502020204030204"/>
                          <a:cs typeface="Times New Roman" panose="02020603050405020304"/>
                        </a:rPr>
                        <a:t>80</a:t>
                      </a:r>
                      <a:endParaRPr lang="en-US" sz="2000" dirty="0">
                        <a:latin typeface="Calibri" panose="020F0502020204030204"/>
                        <a:ea typeface="Calibri" panose="020F0502020204030204"/>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small" spc="0" normalizeH="0" baseline="0" noProof="0" dirty="0">
                <a:ln>
                  <a:noFill/>
                </a:ln>
                <a:solidFill>
                  <a:schemeClr val="tx2"/>
                </a:solidFill>
                <a:effectLst/>
                <a:uLnTx/>
                <a:uFillTx/>
                <a:latin typeface="+mj-lt"/>
                <a:ea typeface="+mj-ea"/>
                <a:cs typeface="+mj-cs"/>
              </a:rPr>
              <a:t>ISTILAH DALAM TABEL DISTRIBUSI FREKUENSI DATA BERKELOMPOK</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18435" name="Content Placeholder 2"/>
          <p:cNvSpPr>
            <a:spLocks noGrp="1"/>
          </p:cNvSpPr>
          <p:nvPr>
            <p:ph sz="quarter" idx="1"/>
          </p:nvPr>
        </p:nvSpPr>
        <p:spPr/>
        <p:txBody>
          <a:bodyPr vert="horz" wrap="square" lIns="91440" tIns="45720" rIns="91440" bIns="45720" anchor="t" anchorCtr="0"/>
          <a:p>
            <a:pPr eaLnBrk="1" hangingPunct="1">
              <a:buClr>
                <a:schemeClr val="accent1"/>
              </a:buClr>
              <a:buSzPct val="70000"/>
              <a:buFont typeface="Wingdings" panose="05000000000000000000" pitchFamily="2" charset="2"/>
            </a:pPr>
            <a:r>
              <a:rPr lang="en-US" altLang="id-ID" dirty="0"/>
              <a:t>Kelas adalah kelompok – kelompok data berbentuk </a:t>
            </a:r>
            <a:r>
              <a:rPr lang="en-US" altLang="id-ID" i="1" dirty="0"/>
              <a:t>a – b</a:t>
            </a:r>
            <a:r>
              <a:rPr lang="en-US" altLang="id-ID" dirty="0"/>
              <a:t> </a:t>
            </a:r>
            <a:endParaRPr lang="en-US" altLang="id-ID" dirty="0"/>
          </a:p>
          <a:p>
            <a:pPr eaLnBrk="1" hangingPunct="1">
              <a:buClr>
                <a:schemeClr val="accent1"/>
              </a:buClr>
              <a:buSzPct val="70000"/>
              <a:buFont typeface="Wingdings" panose="05000000000000000000" pitchFamily="2" charset="2"/>
              <a:buNone/>
            </a:pPr>
            <a:r>
              <a:rPr lang="en-US" altLang="id-ID" dirty="0"/>
              <a:t>	Contoh: 35 – 39 </a:t>
            </a:r>
            <a:endParaRPr lang="en-US" altLang="id-ID" dirty="0"/>
          </a:p>
          <a:p>
            <a:pPr eaLnBrk="1" hangingPunct="1">
              <a:buClr>
                <a:schemeClr val="accent1"/>
              </a:buClr>
              <a:buSzPct val="70000"/>
              <a:buFont typeface="Wingdings" panose="05000000000000000000" pitchFamily="2" charset="2"/>
            </a:pPr>
            <a:r>
              <a:rPr lang="en-US" altLang="id-ID" dirty="0"/>
              <a:t>Ujung kelas adalah nilai-nilai ujung yang terdapat pada suatu kelas</a:t>
            </a:r>
            <a:endParaRPr lang="en-US" altLang="id-ID" dirty="0"/>
          </a:p>
          <a:p>
            <a:pPr eaLnBrk="1" hangingPunct="1">
              <a:buClr>
                <a:schemeClr val="accent1"/>
              </a:buClr>
              <a:buSzPct val="70000"/>
              <a:buFont typeface="Wingdings" panose="05000000000000000000" pitchFamily="2" charset="2"/>
              <a:buNone/>
            </a:pPr>
            <a:r>
              <a:rPr lang="en-US" altLang="id-ID" dirty="0"/>
              <a:t>	Contoh:</a:t>
            </a:r>
            <a:endParaRPr lang="en-US" altLang="id-ID" dirty="0"/>
          </a:p>
          <a:p>
            <a:pPr eaLnBrk="1" hangingPunct="1">
              <a:buClr>
                <a:schemeClr val="accent1"/>
              </a:buClr>
              <a:buSzPct val="70000"/>
              <a:buFont typeface="Wingdings" panose="05000000000000000000" pitchFamily="2" charset="2"/>
              <a:buNone/>
            </a:pPr>
            <a:r>
              <a:rPr lang="en-US" altLang="id-ID" dirty="0"/>
              <a:t>	Untuk kelas 35 – 39</a:t>
            </a:r>
            <a:endParaRPr lang="en-US" altLang="id-ID" dirty="0"/>
          </a:p>
          <a:p>
            <a:pPr eaLnBrk="1" hangingPunct="1">
              <a:buClr>
                <a:schemeClr val="accent1"/>
              </a:buClr>
              <a:buSzPct val="70000"/>
              <a:buFont typeface="Wingdings" panose="05000000000000000000" pitchFamily="2" charset="2"/>
              <a:buNone/>
            </a:pPr>
            <a:r>
              <a:rPr lang="en-US" altLang="id-ID" dirty="0"/>
              <a:t>	Ujung atas (</a:t>
            </a:r>
            <a:r>
              <a:rPr lang="en-US" altLang="id-ID" i="1" dirty="0"/>
              <a:t>ua</a:t>
            </a:r>
            <a:r>
              <a:rPr lang="en-US" altLang="id-ID" dirty="0"/>
              <a:t>) : 39</a:t>
            </a:r>
            <a:endParaRPr lang="en-US" altLang="id-ID" dirty="0"/>
          </a:p>
          <a:p>
            <a:pPr eaLnBrk="1" hangingPunct="1">
              <a:buClr>
                <a:schemeClr val="accent1"/>
              </a:buClr>
              <a:buSzPct val="70000"/>
              <a:buFont typeface="Wingdings" panose="05000000000000000000" pitchFamily="2" charset="2"/>
              <a:buNone/>
            </a:pPr>
            <a:r>
              <a:rPr lang="en-US" altLang="id-ID" dirty="0"/>
              <a:t>	Ujung bawah (</a:t>
            </a:r>
            <a:r>
              <a:rPr lang="en-US" altLang="id-ID" i="1" dirty="0"/>
              <a:t>ub</a:t>
            </a:r>
            <a:r>
              <a:rPr lang="en-US" altLang="id-ID" dirty="0"/>
              <a:t>) : 35</a:t>
            </a:r>
            <a:endParaRPr lang="en-US" altLang="id-ID" dirty="0"/>
          </a:p>
          <a:p>
            <a:pPr eaLnBrk="1" hangingPunct="1">
              <a:buClr>
                <a:schemeClr val="accent1"/>
              </a:buClr>
              <a:buSzPct val="70000"/>
              <a:buFont typeface="Wingdings" panose="05000000000000000000" pitchFamily="2" charset="2"/>
            </a:pPr>
            <a:endParaRPr lang="en-US" altLang="id-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6" name="Title 5125"/>
          <p:cNvSpPr>
            <a:spLocks noGrp="1"/>
          </p:cNvSpPr>
          <p:nvPr>
            <p:ph type="title"/>
          </p:nvPr>
        </p:nvSpPr>
        <p:spPr>
          <a:xfrm>
            <a:off x="791210" y="368300"/>
            <a:ext cx="7772400" cy="736600"/>
          </a:xfrm>
        </p:spPr>
        <p:txBody>
          <a:bodyPr anchor="b" anchorCtr="0">
            <a:spAutoFit/>
          </a:bodyPr>
          <a:p>
            <a:r>
              <a:rPr altLang="en-US"/>
              <a:t>Overview</a:t>
            </a:r>
            <a:endParaRPr altLang="en-US"/>
          </a:p>
        </p:txBody>
      </p:sp>
      <p:sp>
        <p:nvSpPr>
          <p:cNvPr id="5127" name="Text Placeholder 5126"/>
          <p:cNvSpPr>
            <a:spLocks noGrp="1"/>
          </p:cNvSpPr>
          <p:nvPr>
            <p:ph type="body" idx="1"/>
          </p:nvPr>
        </p:nvSpPr>
        <p:spPr/>
        <p:txBody>
          <a:bodyPr/>
          <a:p>
            <a:pPr marL="609600" indent="-609600">
              <a:lnSpc>
                <a:spcPct val="90000"/>
              </a:lnSpc>
              <a:buClr>
                <a:schemeClr val="bg2"/>
              </a:buClr>
              <a:buFont typeface="Wingdings" panose="05000000000000000000" pitchFamily="2" charset="2"/>
              <a:buAutoNum type="arabicParenR"/>
            </a:pPr>
            <a:r>
              <a:rPr altLang="en-US"/>
              <a:t>What is a Histogram?</a:t>
            </a:r>
            <a:endParaRPr altLang="en-US"/>
          </a:p>
          <a:p>
            <a:pPr marL="609600" indent="-609600">
              <a:lnSpc>
                <a:spcPct val="90000"/>
              </a:lnSpc>
              <a:buClr>
                <a:schemeClr val="bg2"/>
              </a:buClr>
              <a:buFont typeface="Wingdings" panose="05000000000000000000" pitchFamily="2" charset="2"/>
              <a:buAutoNum type="arabicParenR"/>
            </a:pPr>
            <a:r>
              <a:rPr altLang="en-US"/>
              <a:t>What are some possible uses for a Histogram?</a:t>
            </a:r>
            <a:endParaRPr altLang="en-US"/>
          </a:p>
          <a:p>
            <a:pPr marL="609600" indent="-609600">
              <a:lnSpc>
                <a:spcPct val="90000"/>
              </a:lnSpc>
              <a:buClr>
                <a:schemeClr val="bg2"/>
              </a:buClr>
              <a:buFont typeface="Wingdings" panose="05000000000000000000" pitchFamily="2" charset="2"/>
              <a:buAutoNum type="arabicParenR"/>
            </a:pPr>
            <a:r>
              <a:rPr altLang="en-US"/>
              <a:t>Where did the Histogram come from?</a:t>
            </a:r>
            <a:endParaRPr altLang="en-US"/>
          </a:p>
          <a:p>
            <a:pPr marL="609600" indent="-609600">
              <a:lnSpc>
                <a:spcPct val="90000"/>
              </a:lnSpc>
              <a:buClr>
                <a:schemeClr val="bg2"/>
              </a:buClr>
              <a:buFont typeface="Wingdings" panose="05000000000000000000" pitchFamily="2" charset="2"/>
              <a:buAutoNum type="arabicParenR"/>
            </a:pPr>
            <a:r>
              <a:rPr altLang="en-US"/>
              <a:t>How do Histograms work?</a:t>
            </a:r>
            <a:endParaRPr altLang="en-US"/>
          </a:p>
          <a:p>
            <a:pPr marL="609600" indent="-609600">
              <a:lnSpc>
                <a:spcPct val="90000"/>
              </a:lnSpc>
              <a:buClr>
                <a:schemeClr val="bg2"/>
              </a:buClr>
              <a:buFont typeface="Wingdings" panose="05000000000000000000" pitchFamily="2" charset="2"/>
              <a:buAutoNum type="arabicParenR"/>
            </a:pPr>
            <a:r>
              <a:rPr altLang="en-US"/>
              <a:t>A real world example.</a:t>
            </a:r>
            <a:endParaRPr altLang="en-US"/>
          </a:p>
          <a:p>
            <a:pPr marL="609600" indent="-609600">
              <a:lnSpc>
                <a:spcPct val="90000"/>
              </a:lnSpc>
              <a:buClr>
                <a:schemeClr val="bg2"/>
              </a:buClr>
              <a:buFont typeface="Wingdings" panose="05000000000000000000" pitchFamily="2" charset="2"/>
              <a:buAutoNum type="arabicParenR"/>
            </a:pPr>
            <a:r>
              <a:rPr altLang="en-US"/>
              <a:t>An exercise.</a:t>
            </a:r>
            <a:endParaRPr altLang="en-US"/>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small" spc="0" normalizeH="0" baseline="0" noProof="0" dirty="0">
                <a:ln>
                  <a:noFill/>
                </a:ln>
                <a:solidFill>
                  <a:schemeClr val="tx2"/>
                </a:solidFill>
                <a:effectLst/>
                <a:uLnTx/>
                <a:uFillTx/>
                <a:latin typeface="+mj-lt"/>
                <a:ea typeface="+mj-ea"/>
                <a:cs typeface="+mj-cs"/>
              </a:rPr>
              <a:t>ISTILAH DALAM TABEL DISTRIBUSI FREKUENSI DATA BERKELOMPOK</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19459" name="Content Placeholder 2"/>
          <p:cNvSpPr>
            <a:spLocks noGrp="1"/>
          </p:cNvSpPr>
          <p:nvPr>
            <p:ph sz="quarter" idx="1"/>
          </p:nvPr>
        </p:nvSpPr>
        <p:spPr/>
        <p:txBody>
          <a:bodyPr vert="horz" wrap="square" lIns="91440" tIns="45720" rIns="91440" bIns="45720" anchor="t" anchorCtr="0"/>
          <a:p>
            <a:pPr eaLnBrk="1" hangingPunct="1">
              <a:buClr>
                <a:schemeClr val="accent1"/>
              </a:buClr>
              <a:buSzPct val="70000"/>
              <a:buFont typeface="Wingdings" panose="05000000000000000000" pitchFamily="2" charset="2"/>
            </a:pPr>
            <a:r>
              <a:rPr lang="en-US" altLang="id-ID" dirty="0"/>
              <a:t>Batas</a:t>
            </a:r>
            <a:r>
              <a:rPr lang="id-ID" altLang="id-ID" dirty="0"/>
              <a:t>/tepi</a:t>
            </a:r>
            <a:r>
              <a:rPr lang="en-US" altLang="id-ID" dirty="0"/>
              <a:t> kelas tergantung pada ketelitian data yang digunakan</a:t>
            </a:r>
            <a:endParaRPr lang="en-US" altLang="id-ID" dirty="0"/>
          </a:p>
          <a:p>
            <a:pPr eaLnBrk="1" hangingPunct="1">
              <a:buClr>
                <a:schemeClr val="accent1"/>
              </a:buClr>
              <a:buSzPct val="70000"/>
              <a:buFont typeface="Wingdings" panose="05000000000000000000" pitchFamily="2" charset="2"/>
              <a:buNone/>
            </a:pPr>
            <a:r>
              <a:rPr lang="en-US" altLang="id-ID" dirty="0"/>
              <a:t>	Batas bawah = ujung bawah – ½ spt (satuan pengukuran terkecil)</a:t>
            </a:r>
            <a:endParaRPr lang="en-US" altLang="id-ID" dirty="0"/>
          </a:p>
          <a:p>
            <a:pPr eaLnBrk="1" hangingPunct="1">
              <a:buClr>
                <a:schemeClr val="accent1"/>
              </a:buClr>
              <a:buSzPct val="70000"/>
              <a:buFont typeface="Wingdings" panose="05000000000000000000" pitchFamily="2" charset="2"/>
              <a:buNone/>
            </a:pPr>
            <a:r>
              <a:rPr lang="en-US" altLang="id-ID" dirty="0"/>
              <a:t>	Batas atas = ujung atas + ½ spt </a:t>
            </a:r>
            <a:endParaRPr lang="en-US" altLang="id-ID" dirty="0"/>
          </a:p>
          <a:p>
            <a:pPr eaLnBrk="1" hangingPunct="1">
              <a:buClr>
                <a:schemeClr val="accent1"/>
              </a:buClr>
              <a:buSzPct val="70000"/>
              <a:buFont typeface="Wingdings" panose="05000000000000000000" pitchFamily="2" charset="2"/>
            </a:pPr>
            <a:endParaRPr lang="en-US" altLang="id-ID"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small" spc="0" normalizeH="0" baseline="0" noProof="0" dirty="0">
                <a:ln>
                  <a:noFill/>
                </a:ln>
                <a:solidFill>
                  <a:schemeClr val="tx2"/>
                </a:solidFill>
                <a:effectLst/>
                <a:uLnTx/>
                <a:uFillTx/>
                <a:latin typeface="+mj-lt"/>
                <a:ea typeface="+mj-ea"/>
                <a:cs typeface="+mj-cs"/>
              </a:rPr>
              <a:t>ISTILAH DALAM TABEL DISTRIBUSI FREKUENSI DATA BERKELOMPOK</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20483" name="Content Placeholder 2"/>
          <p:cNvSpPr>
            <a:spLocks noGrp="1"/>
          </p:cNvSpPr>
          <p:nvPr>
            <p:ph sz="quarter" idx="1"/>
          </p:nvPr>
        </p:nvSpPr>
        <p:spPr/>
        <p:txBody>
          <a:bodyPr vert="horz" wrap="square" lIns="91440" tIns="45720" rIns="91440" bIns="45720" anchor="t" anchorCtr="0"/>
          <a:p>
            <a:pPr eaLnBrk="1" hangingPunct="1">
              <a:buClr>
                <a:schemeClr val="accent1"/>
              </a:buClr>
              <a:buSzPct val="70000"/>
              <a:buFont typeface="Wingdings" panose="05000000000000000000" pitchFamily="2" charset="2"/>
            </a:pPr>
            <a:r>
              <a:rPr lang="en-US" altLang="id-ID" u="sng" dirty="0"/>
              <a:t>Contoh satuan pengukuran terkecil:</a:t>
            </a:r>
            <a:endParaRPr lang="en-US" altLang="id-ID" dirty="0"/>
          </a:p>
          <a:p>
            <a:pPr eaLnBrk="1" hangingPunct="1">
              <a:buClr>
                <a:schemeClr val="accent1"/>
              </a:buClr>
              <a:buSzPct val="70000"/>
              <a:buFont typeface="Wingdings" panose="05000000000000000000" pitchFamily="2" charset="2"/>
              <a:buNone/>
            </a:pPr>
            <a:r>
              <a:rPr lang="en-US" altLang="id-ID" dirty="0"/>
              <a:t>	Untuk data 35, 34, 32, satuan pengukuran terkecilnya 1</a:t>
            </a:r>
            <a:endParaRPr lang="en-US" altLang="id-ID" dirty="0"/>
          </a:p>
          <a:p>
            <a:pPr eaLnBrk="1" hangingPunct="1">
              <a:buClr>
                <a:schemeClr val="accent1"/>
              </a:buClr>
              <a:buSzPct val="70000"/>
              <a:buFont typeface="Wingdings" panose="05000000000000000000" pitchFamily="2" charset="2"/>
              <a:buNone/>
            </a:pPr>
            <a:r>
              <a:rPr lang="en-US" altLang="id-ID" dirty="0"/>
              <a:t>	Untuk data 35,1; 34,2; 32,5 satuan pengukuran terkecilnya 0,1</a:t>
            </a:r>
            <a:endParaRPr lang="en-US" altLang="id-ID" dirty="0"/>
          </a:p>
          <a:p>
            <a:pPr eaLnBrk="1" hangingPunct="1">
              <a:buClr>
                <a:schemeClr val="accent1"/>
              </a:buClr>
              <a:buSzPct val="70000"/>
              <a:buFont typeface="Wingdings" panose="05000000000000000000" pitchFamily="2" charset="2"/>
            </a:pPr>
            <a:r>
              <a:rPr lang="en-US" altLang="id-ID" u="sng" dirty="0"/>
              <a:t>Contoh batas kelas:</a:t>
            </a:r>
            <a:endParaRPr lang="en-US" altLang="id-ID" dirty="0"/>
          </a:p>
          <a:p>
            <a:pPr eaLnBrk="1" hangingPunct="1">
              <a:buClr>
                <a:schemeClr val="accent1"/>
              </a:buClr>
              <a:buSzPct val="70000"/>
              <a:buFont typeface="Wingdings" panose="05000000000000000000" pitchFamily="2" charset="2"/>
              <a:buNone/>
            </a:pPr>
            <a:r>
              <a:rPr lang="en-US" altLang="id-ID" dirty="0"/>
              <a:t>	Untuk kelas 35 – 39</a:t>
            </a:r>
            <a:endParaRPr lang="en-US" altLang="id-ID" dirty="0"/>
          </a:p>
          <a:p>
            <a:pPr eaLnBrk="1" hangingPunct="1">
              <a:buClr>
                <a:schemeClr val="accent1"/>
              </a:buClr>
              <a:buSzPct val="70000"/>
              <a:buFont typeface="Wingdings" panose="05000000000000000000" pitchFamily="2" charset="2"/>
              <a:buNone/>
            </a:pPr>
            <a:r>
              <a:rPr lang="en-US" altLang="id-ID" dirty="0"/>
              <a:t>	Batas bawah (</a:t>
            </a:r>
            <a:r>
              <a:rPr lang="en-US" altLang="id-ID" i="1" dirty="0"/>
              <a:t>bb</a:t>
            </a:r>
            <a:r>
              <a:rPr lang="en-US" altLang="id-ID" dirty="0"/>
              <a:t>) : 35 – 0,5 = 34,5</a:t>
            </a:r>
            <a:endParaRPr lang="en-US" altLang="id-ID" dirty="0"/>
          </a:p>
          <a:p>
            <a:pPr eaLnBrk="1" hangingPunct="1">
              <a:buClr>
                <a:schemeClr val="accent1"/>
              </a:buClr>
              <a:buSzPct val="70000"/>
              <a:buFont typeface="Wingdings" panose="05000000000000000000" pitchFamily="2" charset="2"/>
              <a:buNone/>
            </a:pPr>
            <a:r>
              <a:rPr lang="en-US" altLang="id-ID" dirty="0"/>
              <a:t>	Batas atas (</a:t>
            </a:r>
            <a:r>
              <a:rPr lang="en-US" altLang="id-ID" i="1" dirty="0"/>
              <a:t>ba</a:t>
            </a:r>
            <a:r>
              <a:rPr lang="en-US" altLang="id-ID" dirty="0"/>
              <a:t>) : 39 + 0,5 = 39,5</a:t>
            </a:r>
            <a:endParaRPr lang="en-US" altLang="id-ID" dirty="0"/>
          </a:p>
          <a:p>
            <a:pPr eaLnBrk="1" hangingPunct="1">
              <a:buClr>
                <a:schemeClr val="accent1"/>
              </a:buClr>
              <a:buSzPct val="70000"/>
              <a:buFont typeface="Wingdings" panose="05000000000000000000" pitchFamily="2" charset="2"/>
            </a:pPr>
            <a:endParaRPr lang="en-US" altLang="id-ID"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small" spc="0" normalizeH="0" baseline="0" noProof="0" dirty="0">
                <a:ln>
                  <a:noFill/>
                </a:ln>
                <a:solidFill>
                  <a:schemeClr val="tx2"/>
                </a:solidFill>
                <a:effectLst/>
                <a:uLnTx/>
                <a:uFillTx/>
                <a:latin typeface="+mj-lt"/>
                <a:ea typeface="+mj-ea"/>
                <a:cs typeface="+mj-cs"/>
              </a:rPr>
              <a:t>ISTILAH DALAM TABEL DISTRIBUSI FREKUENSI DATA BERKELOMPOK</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21507" name="Content Placeholder 2"/>
          <p:cNvSpPr>
            <a:spLocks noGrp="1"/>
          </p:cNvSpPr>
          <p:nvPr>
            <p:ph sz="quarter" idx="1"/>
          </p:nvPr>
        </p:nvSpPr>
        <p:spPr/>
        <p:txBody>
          <a:bodyPr vert="horz" wrap="square" lIns="91440" tIns="45720" rIns="91440" bIns="45720" anchor="t" anchorCtr="0"/>
          <a:p>
            <a:pPr eaLnBrk="1" hangingPunct="1">
              <a:buClr>
                <a:schemeClr val="accent1"/>
              </a:buClr>
              <a:buSzPct val="70000"/>
              <a:buFont typeface="Wingdings" panose="05000000000000000000" pitchFamily="2" charset="2"/>
            </a:pPr>
            <a:r>
              <a:rPr lang="en-US" altLang="id-ID" dirty="0"/>
              <a:t>Panjang kelas (</a:t>
            </a:r>
            <a:r>
              <a:rPr lang="en-US" altLang="id-ID" i="1" dirty="0"/>
              <a:t>p</a:t>
            </a:r>
            <a:r>
              <a:rPr lang="en-US" altLang="id-ID" dirty="0"/>
              <a:t>)</a:t>
            </a:r>
            <a:endParaRPr lang="en-US" altLang="id-ID" dirty="0"/>
          </a:p>
          <a:p>
            <a:pPr eaLnBrk="1" hangingPunct="1">
              <a:buClr>
                <a:schemeClr val="accent1"/>
              </a:buClr>
              <a:buSzPct val="70000"/>
              <a:buFont typeface="Wingdings" panose="05000000000000000000" pitchFamily="2" charset="2"/>
              <a:buNone/>
            </a:pPr>
            <a:r>
              <a:rPr lang="en-US" altLang="id-ID" i="1" dirty="0"/>
              <a:t>	P = ba – bb</a:t>
            </a:r>
            <a:endParaRPr lang="en-US" altLang="id-ID" dirty="0"/>
          </a:p>
          <a:p>
            <a:pPr eaLnBrk="1" hangingPunct="1">
              <a:buClr>
                <a:schemeClr val="accent1"/>
              </a:buClr>
              <a:buSzPct val="70000"/>
              <a:buFont typeface="Wingdings" panose="05000000000000000000" pitchFamily="2" charset="2"/>
            </a:pPr>
            <a:r>
              <a:rPr lang="en-US" altLang="id-ID" dirty="0"/>
              <a:t>Cont</a:t>
            </a:r>
            <a:r>
              <a:rPr lang="en-US" altLang="id-ID" i="1" dirty="0"/>
              <a:t>oh:</a:t>
            </a:r>
            <a:endParaRPr lang="en-US" altLang="id-ID" dirty="0"/>
          </a:p>
          <a:p>
            <a:pPr eaLnBrk="1" hangingPunct="1">
              <a:buClr>
                <a:schemeClr val="accent1"/>
              </a:buClr>
              <a:buSzPct val="70000"/>
              <a:buFont typeface="Wingdings" panose="05000000000000000000" pitchFamily="2" charset="2"/>
              <a:buNone/>
            </a:pPr>
            <a:r>
              <a:rPr lang="en-US" altLang="id-ID" dirty="0"/>
              <a:t>	Untuk kelas 35 – 39</a:t>
            </a:r>
            <a:endParaRPr lang="en-US" altLang="id-ID" dirty="0"/>
          </a:p>
          <a:p>
            <a:pPr eaLnBrk="1" hangingPunct="1">
              <a:buClr>
                <a:schemeClr val="accent1"/>
              </a:buClr>
              <a:buSzPct val="70000"/>
              <a:buFont typeface="Wingdings" panose="05000000000000000000" pitchFamily="2" charset="2"/>
              <a:buNone/>
            </a:pPr>
            <a:r>
              <a:rPr lang="en-US" altLang="id-ID" i="1" dirty="0"/>
              <a:t>	P = 39,5 – 34,5 = 5</a:t>
            </a:r>
            <a:endParaRPr lang="en-US" altLang="id-ID" i="1" dirty="0"/>
          </a:p>
          <a:p>
            <a:pPr eaLnBrk="1" hangingPunct="1">
              <a:buClr>
                <a:schemeClr val="accent1"/>
              </a:buClr>
              <a:buSzPct val="70000"/>
              <a:buFont typeface="Wingdings" panose="05000000000000000000" pitchFamily="2" charset="2"/>
            </a:pPr>
            <a:r>
              <a:rPr lang="en-US" altLang="id-ID" dirty="0"/>
              <a:t>Titik tengah kelas disebut juga nilai tengah kelas</a:t>
            </a:r>
            <a:endParaRPr lang="en-US" altLang="id-ID" dirty="0"/>
          </a:p>
          <a:p>
            <a:pPr eaLnBrk="1" hangingPunct="1">
              <a:buClr>
                <a:schemeClr val="accent1"/>
              </a:buClr>
              <a:buSzPct val="70000"/>
              <a:buFont typeface="Wingdings" panose="05000000000000000000" pitchFamily="2" charset="2"/>
              <a:buNone/>
            </a:pPr>
            <a:r>
              <a:rPr lang="en-US" altLang="id-ID" dirty="0"/>
              <a:t>	Titik tengah kelas = ½ (</a:t>
            </a:r>
            <a:r>
              <a:rPr lang="en-US" altLang="id-ID" i="1" dirty="0"/>
              <a:t>ua + ub</a:t>
            </a:r>
            <a:r>
              <a:rPr lang="en-US" altLang="id-ID" dirty="0"/>
              <a:t>)</a:t>
            </a:r>
            <a:endParaRPr lang="en-US" altLang="id-ID" dirty="0"/>
          </a:p>
          <a:p>
            <a:pPr eaLnBrk="1" hangingPunct="1">
              <a:buClr>
                <a:schemeClr val="accent1"/>
              </a:buClr>
              <a:buSzPct val="70000"/>
              <a:buFont typeface="Wingdings" panose="05000000000000000000" pitchFamily="2" charset="2"/>
            </a:pPr>
            <a:r>
              <a:rPr lang="en-US" altLang="id-ID" dirty="0"/>
              <a:t>Frekuensi adalah banyak data pada setiap kelas</a:t>
            </a:r>
            <a:endParaRPr lang="en-US" altLang="id-ID" dirty="0"/>
          </a:p>
          <a:p>
            <a:pPr eaLnBrk="1" hangingPunct="1">
              <a:buClr>
                <a:schemeClr val="accent1"/>
              </a:buClr>
              <a:buSzPct val="70000"/>
              <a:buFont typeface="Wingdings" panose="05000000000000000000" pitchFamily="2" charset="2"/>
              <a:buNone/>
            </a:pPr>
            <a:endParaRPr lang="en-US" altLang="id-ID" dirty="0"/>
          </a:p>
          <a:p>
            <a:pPr eaLnBrk="1" hangingPunct="1">
              <a:buClr>
                <a:schemeClr val="accent1"/>
              </a:buClr>
              <a:buSzPct val="70000"/>
              <a:buFont typeface="Wingdings" panose="05000000000000000000" pitchFamily="2" charset="2"/>
            </a:pPr>
            <a:endParaRPr lang="en-US" altLang="id-ID"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small" spc="0" normalizeH="0" baseline="0" noProof="0" dirty="0">
                <a:ln>
                  <a:noFill/>
                </a:ln>
                <a:solidFill>
                  <a:schemeClr val="tx2"/>
                </a:solidFill>
                <a:effectLst/>
                <a:uLnTx/>
                <a:uFillTx/>
                <a:latin typeface="+mj-lt"/>
                <a:ea typeface="+mj-ea"/>
                <a:cs typeface="+mj-cs"/>
              </a:rPr>
              <a:t>LANGKAH-LANGKAH MEMBUAT TABEL DISTRIBUSI FREKUENSI</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3" name="Content Placeholder 2"/>
          <p:cNvSpPr>
            <a:spLocks noGrp="1"/>
          </p:cNvSpPr>
          <p:nvPr>
            <p:ph sz="quarter" idx="1"/>
          </p:nvPr>
        </p:nvSpPr>
        <p:spPr/>
        <p:txBody>
          <a:bodyPr vert="horz" wrap="square" lIns="91440" tIns="45720" rIns="91440" bIns="45720" numCol="1" anchor="t" anchorCtr="0" compatLnSpc="1">
            <a:normAutofit/>
          </a:bodyPr>
          <a:lstStyle/>
          <a:p>
            <a:pPr marL="514350" marR="0" lvl="0" indent="-514350" algn="l" defTabSz="914400" rtl="0" eaLnBrk="1" fontAlgn="auto" latinLnBrk="0" hangingPunct="1">
              <a:lnSpc>
                <a:spcPct val="100000"/>
              </a:lnSpc>
              <a:spcBef>
                <a:spcPts val="600"/>
              </a:spcBef>
              <a:spcAft>
                <a:spcPts val="0"/>
              </a:spcAft>
              <a:buClr>
                <a:schemeClr val="accent1"/>
              </a:buClr>
              <a:buSzPct val="70000"/>
              <a:buFont typeface="+mj-lt"/>
              <a:buAutoNum type="arabicPeriod"/>
              <a:defRPr/>
            </a:pPr>
            <a:r>
              <a:rPr kumimoji="0" lang="en-US" sz="2400" b="0" i="0" u="none" strike="noStrike" kern="1200" cap="none" spc="0" normalizeH="0" baseline="0" noProof="0" dirty="0" err="1">
                <a:ln>
                  <a:noFill/>
                </a:ln>
                <a:solidFill>
                  <a:schemeClr val="tx1"/>
                </a:solidFill>
                <a:effectLst/>
                <a:uLnTx/>
                <a:uFillTx/>
                <a:latin typeface="+mn-lt"/>
                <a:ea typeface="+mn-ea"/>
                <a:cs typeface="+mn-cs"/>
              </a:rPr>
              <a:t>Tentukan</a:t>
            </a:r>
            <a:r>
              <a:rPr kumimoji="0" 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err="1">
                <a:ln>
                  <a:noFill/>
                </a:ln>
                <a:solidFill>
                  <a:schemeClr val="tx1"/>
                </a:solidFill>
                <a:effectLst/>
                <a:uLnTx/>
                <a:uFillTx/>
                <a:latin typeface="+mn-lt"/>
                <a:ea typeface="+mn-ea"/>
                <a:cs typeface="+mn-cs"/>
              </a:rPr>
              <a:t>banyaknya</a:t>
            </a:r>
            <a:r>
              <a:rPr kumimoji="0" 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err="1">
                <a:ln>
                  <a:noFill/>
                </a:ln>
                <a:solidFill>
                  <a:schemeClr val="tx1"/>
                </a:solidFill>
                <a:effectLst/>
                <a:uLnTx/>
                <a:uFillTx/>
                <a:latin typeface="+mn-lt"/>
                <a:ea typeface="+mn-ea"/>
                <a:cs typeface="+mn-cs"/>
              </a:rPr>
              <a:t>kelas</a:t>
            </a:r>
            <a:r>
              <a:rPr kumimoji="0" lang="en-US" sz="2400" b="0" i="0" u="none" strike="noStrike" kern="1200" cap="none" spc="0" normalizeH="0" baseline="0" noProof="0" dirty="0">
                <a:ln>
                  <a:noFill/>
                </a:ln>
                <a:solidFill>
                  <a:schemeClr val="tx1"/>
                </a:solidFill>
                <a:effectLst/>
                <a:uLnTx/>
                <a:uFillTx/>
                <a:latin typeface="+mn-lt"/>
                <a:ea typeface="+mn-ea"/>
                <a:cs typeface="+mn-cs"/>
              </a:rPr>
              <a:t> yang </a:t>
            </a:r>
            <a:r>
              <a:rPr kumimoji="0" lang="en-US" sz="2400" b="0" i="0" u="none" strike="noStrike" kern="1200" cap="none" spc="0" normalizeH="0" baseline="0" noProof="0" dirty="0" err="1">
                <a:ln>
                  <a:noFill/>
                </a:ln>
                <a:solidFill>
                  <a:schemeClr val="tx1"/>
                </a:solidFill>
                <a:effectLst/>
                <a:uLnTx/>
                <a:uFillTx/>
                <a:latin typeface="+mn-lt"/>
                <a:ea typeface="+mn-ea"/>
                <a:cs typeface="+mn-cs"/>
              </a:rPr>
              <a:t>diperlukan</a:t>
            </a:r>
            <a:r>
              <a:rPr kumimoji="0" 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sz="2400" b="0" i="1" u="none" strike="noStrike" kern="1200" cap="none" spc="0" normalizeH="0" baseline="0" noProof="0" dirty="0">
                <a:ln>
                  <a:noFill/>
                </a:ln>
                <a:solidFill>
                  <a:schemeClr val="tx1"/>
                </a:solidFill>
                <a:effectLst/>
                <a:uLnTx/>
                <a:uFillTx/>
                <a:latin typeface="+mn-lt"/>
                <a:ea typeface="+mn-ea"/>
                <a:cs typeface="+mn-cs"/>
              </a:rPr>
              <a:t>(k)</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err="1">
                <a:ln>
                  <a:noFill/>
                </a:ln>
                <a:solidFill>
                  <a:schemeClr val="tx1"/>
                </a:solidFill>
                <a:effectLst/>
                <a:uLnTx/>
                <a:uFillTx/>
                <a:latin typeface="+mn-lt"/>
                <a:ea typeface="+mn-ea"/>
                <a:cs typeface="+mn-cs"/>
              </a:rPr>
              <a:t>Aturan</a:t>
            </a:r>
            <a:r>
              <a:rPr kumimoji="0" 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err="1">
                <a:ln>
                  <a:noFill/>
                </a:ln>
                <a:solidFill>
                  <a:schemeClr val="tx1"/>
                </a:solidFill>
                <a:effectLst/>
                <a:uLnTx/>
                <a:uFillTx/>
                <a:latin typeface="+mn-lt"/>
                <a:ea typeface="+mn-ea"/>
                <a:cs typeface="+mn-cs"/>
              </a:rPr>
              <a:t>Sturgess</a:t>
            </a:r>
            <a:r>
              <a:rPr kumimoji="0" lang="en-US" sz="2400" b="0" i="0" u="none" strike="noStrike" kern="1200" cap="none" spc="0" normalizeH="0" baseline="0" noProof="0" dirty="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None/>
              <a:defRPr/>
            </a:pPr>
            <a:r>
              <a:rPr kumimoji="0" lang="en-US" sz="2400" b="0" i="1" u="none" strike="noStrike" kern="1200" cap="none" spc="0" normalizeH="0" baseline="0" noProof="0" dirty="0">
                <a:ln>
                  <a:noFill/>
                </a:ln>
                <a:solidFill>
                  <a:schemeClr val="tx1"/>
                </a:solidFill>
                <a:effectLst/>
                <a:uLnTx/>
                <a:uFillTx/>
                <a:latin typeface="+mn-lt"/>
                <a:ea typeface="+mn-ea"/>
                <a:cs typeface="+mn-cs"/>
              </a:rPr>
              <a:t>	k = </a:t>
            </a:r>
            <a:r>
              <a:rPr kumimoji="0" lang="en-US" sz="2400" b="0" i="0" u="none" strike="noStrike" kern="1200" cap="none" spc="0" normalizeH="0" baseline="0" noProof="0" dirty="0">
                <a:ln>
                  <a:noFill/>
                </a:ln>
                <a:solidFill>
                  <a:schemeClr val="tx1"/>
                </a:solidFill>
                <a:effectLst/>
                <a:uLnTx/>
                <a:uFillTx/>
                <a:latin typeface="+mn-lt"/>
                <a:ea typeface="+mn-ea"/>
                <a:cs typeface="+mn-cs"/>
              </a:rPr>
              <a:t>1 + 3,3 log </a:t>
            </a:r>
            <a:r>
              <a:rPr kumimoji="0" lang="en-US" sz="2400" b="0" i="1" u="none" strike="noStrike" kern="1200" cap="none" spc="0" normalizeH="0" baseline="0" noProof="0" dirty="0">
                <a:ln>
                  <a:noFill/>
                </a:ln>
                <a:solidFill>
                  <a:schemeClr val="tx1"/>
                </a:solidFill>
                <a:effectLst/>
                <a:uLnTx/>
                <a:uFillTx/>
                <a:latin typeface="+mn-lt"/>
                <a:ea typeface="+mn-ea"/>
                <a:cs typeface="+mn-cs"/>
              </a:rPr>
              <a:t>n</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None/>
              <a:defRPr/>
            </a:pPr>
            <a:r>
              <a:rPr kumimoji="0" lang="en-US" sz="2400" b="0" i="1" u="none" strike="noStrike" kern="1200" cap="none" spc="0" normalizeH="0" baseline="0" noProof="0" dirty="0">
                <a:ln>
                  <a:noFill/>
                </a:ln>
                <a:solidFill>
                  <a:schemeClr val="tx1"/>
                </a:solidFill>
                <a:effectLst/>
                <a:uLnTx/>
                <a:uFillTx/>
                <a:latin typeface="+mn-lt"/>
                <a:ea typeface="+mn-ea"/>
                <a:cs typeface="+mn-cs"/>
              </a:rPr>
              <a:t>	n</a:t>
            </a:r>
            <a:r>
              <a:rPr kumimoji="0" lang="en-US" sz="2400" b="0" i="0" u="none" strike="noStrike" kern="1200" cap="none" spc="0" normalizeH="0" baseline="0" noProof="0" dirty="0">
                <a:ln>
                  <a:noFill/>
                </a:ln>
                <a:solidFill>
                  <a:schemeClr val="tx1"/>
                </a:solidFill>
                <a:effectLst/>
                <a:uLnTx/>
                <a:uFillTx/>
                <a:latin typeface="+mn-lt"/>
                <a:ea typeface="+mn-ea"/>
                <a:cs typeface="+mn-cs"/>
              </a:rPr>
              <a:t> : </a:t>
            </a:r>
            <a:r>
              <a:rPr kumimoji="0" lang="en-US" sz="2400" b="0" i="0" u="none" strike="noStrike" kern="1200" cap="none" spc="0" normalizeH="0" baseline="0" noProof="0" dirty="0" err="1">
                <a:ln>
                  <a:noFill/>
                </a:ln>
                <a:solidFill>
                  <a:schemeClr val="tx1"/>
                </a:solidFill>
                <a:effectLst/>
                <a:uLnTx/>
                <a:uFillTx/>
                <a:latin typeface="+mn-lt"/>
                <a:ea typeface="+mn-ea"/>
                <a:cs typeface="+mn-cs"/>
              </a:rPr>
              <a:t>banyaknya</a:t>
            </a:r>
            <a:r>
              <a:rPr kumimoji="0" 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err="1">
                <a:ln>
                  <a:noFill/>
                </a:ln>
                <a:solidFill>
                  <a:schemeClr val="tx1"/>
                </a:solidFill>
                <a:effectLst/>
                <a:uLnTx/>
                <a:uFillTx/>
                <a:latin typeface="+mn-lt"/>
                <a:ea typeface="+mn-ea"/>
                <a:cs typeface="+mn-cs"/>
              </a:rPr>
              <a:t>keseluruhan</a:t>
            </a:r>
            <a:r>
              <a:rPr kumimoji="0" lang="en-US" sz="2400" b="0" i="0" u="none" strike="noStrike" kern="1200" cap="none" spc="0" normalizeH="0" baseline="0" noProof="0" dirty="0">
                <a:ln>
                  <a:noFill/>
                </a:ln>
                <a:solidFill>
                  <a:schemeClr val="tx1"/>
                </a:solidFill>
                <a:effectLst/>
                <a:uLnTx/>
                <a:uFillTx/>
                <a:latin typeface="+mn-lt"/>
                <a:ea typeface="+mn-ea"/>
                <a:cs typeface="+mn-cs"/>
              </a:rPr>
              <a:t> data</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600"/>
              </a:spcBef>
              <a:spcAft>
                <a:spcPts val="0"/>
              </a:spcAft>
              <a:buClr>
                <a:schemeClr val="accent1"/>
              </a:buClr>
              <a:buSzPct val="70000"/>
              <a:buFont typeface="Wingdings" panose="05000000000000000000"/>
              <a:buNone/>
              <a:defRPr/>
            </a:pPr>
            <a:r>
              <a:rPr kumimoji="0" lang="en-US" sz="2400" b="0" i="0" u="none" strike="noStrike" kern="1200" cap="none" spc="0" normalizeH="0" baseline="0" noProof="0" dirty="0">
                <a:ln>
                  <a:noFill/>
                </a:ln>
                <a:solidFill>
                  <a:schemeClr val="tx1"/>
                </a:solidFill>
                <a:effectLst/>
                <a:uLnTx/>
                <a:uFillTx/>
                <a:latin typeface="+mn-lt"/>
                <a:ea typeface="+mn-ea"/>
                <a:cs typeface="+mn-cs"/>
              </a:rPr>
              <a:t>2. </a:t>
            </a:r>
            <a:r>
              <a:rPr kumimoji="0" lang="en-US" sz="2400" b="0" i="0" u="none" strike="noStrike" kern="1200" cap="none" spc="0" normalizeH="0" baseline="0" noProof="0" dirty="0" err="1">
                <a:ln>
                  <a:noFill/>
                </a:ln>
                <a:solidFill>
                  <a:schemeClr val="tx1"/>
                </a:solidFill>
                <a:effectLst/>
                <a:uLnTx/>
                <a:uFillTx/>
                <a:latin typeface="+mn-lt"/>
                <a:ea typeface="+mn-ea"/>
                <a:cs typeface="+mn-cs"/>
              </a:rPr>
              <a:t>Tentukan</a:t>
            </a:r>
            <a:r>
              <a:rPr kumimoji="0" lang="en-US" sz="2400" b="0" i="0" u="none" strike="noStrike" kern="1200" cap="none" spc="0" normalizeH="0" baseline="0" noProof="0" dirty="0">
                <a:ln>
                  <a:noFill/>
                </a:ln>
                <a:solidFill>
                  <a:schemeClr val="tx1"/>
                </a:solidFill>
                <a:effectLst/>
                <a:uLnTx/>
                <a:uFillTx/>
                <a:latin typeface="+mn-lt"/>
                <a:ea typeface="+mn-ea"/>
                <a:cs typeface="+mn-cs"/>
              </a:rPr>
              <a:t> </a:t>
            </a:r>
            <a:r>
              <a:rPr kumimoji="0" lang="en-US" sz="2400" b="0" i="0" u="none" strike="noStrike" kern="1200" cap="none" spc="0" normalizeH="0" baseline="0" noProof="0" dirty="0" err="1">
                <a:ln>
                  <a:noFill/>
                </a:ln>
                <a:solidFill>
                  <a:schemeClr val="tx1"/>
                </a:solidFill>
                <a:effectLst/>
                <a:uLnTx/>
                <a:uFillTx/>
                <a:latin typeface="+mn-lt"/>
                <a:ea typeface="+mn-ea"/>
                <a:cs typeface="+mn-cs"/>
              </a:rPr>
              <a:t>rentang</a:t>
            </a:r>
            <a:r>
              <a:rPr kumimoji="0" lang="en-US" sz="2400" b="0" i="0" u="none" strike="noStrike" kern="1200" cap="none" spc="0" normalizeH="0" baseline="0" noProof="0" dirty="0">
                <a:ln>
                  <a:noFill/>
                </a:ln>
                <a:solidFill>
                  <a:schemeClr val="tx1"/>
                </a:solidFill>
                <a:effectLst/>
                <a:uLnTx/>
                <a:uFillTx/>
                <a:latin typeface="+mn-lt"/>
                <a:ea typeface="+mn-ea"/>
                <a:cs typeface="+mn-cs"/>
              </a:rPr>
              <a:t> data (</a:t>
            </a:r>
            <a:r>
              <a:rPr kumimoji="0" lang="en-US" sz="2400" b="0" i="1" u="none" strike="noStrike" kern="1200" cap="none" spc="0" normalizeH="0" baseline="0" noProof="0" dirty="0">
                <a:ln>
                  <a:noFill/>
                </a:ln>
                <a:solidFill>
                  <a:schemeClr val="tx1"/>
                </a:solidFill>
                <a:effectLst/>
                <a:uLnTx/>
                <a:uFillTx/>
                <a:latin typeface="+mn-lt"/>
                <a:ea typeface="+mn-ea"/>
                <a:cs typeface="+mn-cs"/>
              </a:rPr>
              <a:t>R</a:t>
            </a:r>
            <a:r>
              <a:rPr kumimoji="0" lang="en-US" sz="2400" b="0" i="0" u="none" strike="noStrike" kern="1200" cap="none" spc="0" normalizeH="0" baseline="0" noProof="0" dirty="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None/>
              <a:defRPr/>
            </a:pPr>
            <a:r>
              <a:rPr kumimoji="0" lang="en-US" sz="2400" b="0" i="1" u="none" strike="noStrike" kern="1200" cap="none" spc="0" normalizeH="0" baseline="0" noProof="0" dirty="0">
                <a:ln>
                  <a:noFill/>
                </a:ln>
                <a:solidFill>
                  <a:schemeClr val="tx1"/>
                </a:solidFill>
                <a:effectLst/>
                <a:uLnTx/>
                <a:uFillTx/>
                <a:latin typeface="+mn-lt"/>
                <a:ea typeface="+mn-ea"/>
                <a:cs typeface="+mn-cs"/>
              </a:rPr>
              <a:t>	R</a:t>
            </a:r>
            <a:r>
              <a:rPr kumimoji="0" lang="en-US" sz="2400" b="0" i="0" u="none" strike="noStrike" kern="1200" cap="none" spc="0" normalizeH="0" baseline="0" noProof="0" dirty="0">
                <a:ln>
                  <a:noFill/>
                </a:ln>
                <a:solidFill>
                  <a:schemeClr val="tx1"/>
                </a:solidFill>
                <a:effectLst/>
                <a:uLnTx/>
                <a:uFillTx/>
                <a:latin typeface="+mn-lt"/>
                <a:ea typeface="+mn-ea"/>
                <a:cs typeface="+mn-cs"/>
              </a:rPr>
              <a:t> = </a:t>
            </a:r>
            <a:r>
              <a:rPr kumimoji="0" lang="en-US" sz="2400" b="0" i="1" u="none" strike="noStrike" kern="1200" cap="none" spc="0" normalizeH="0" baseline="0" noProof="0" dirty="0" err="1">
                <a:ln>
                  <a:noFill/>
                </a:ln>
                <a:solidFill>
                  <a:schemeClr val="tx1"/>
                </a:solidFill>
                <a:effectLst/>
                <a:uLnTx/>
                <a:uFillTx/>
                <a:latin typeface="+mn-lt"/>
                <a:ea typeface="+mn-ea"/>
                <a:cs typeface="+mn-cs"/>
              </a:rPr>
              <a:t>x</a:t>
            </a:r>
            <a:r>
              <a:rPr kumimoji="0" lang="en-US" sz="2400" b="0" i="0" u="none" strike="noStrike" kern="1200" cap="none" spc="0" normalizeH="0" baseline="0" noProof="0" dirty="0" err="1">
                <a:ln>
                  <a:noFill/>
                </a:ln>
                <a:solidFill>
                  <a:schemeClr val="tx1"/>
                </a:solidFill>
                <a:effectLst/>
                <a:uLnTx/>
                <a:uFillTx/>
                <a:latin typeface="+mn-lt"/>
                <a:ea typeface="+mn-ea"/>
                <a:cs typeface="+mn-cs"/>
              </a:rPr>
              <a:t>­</a:t>
            </a:r>
            <a:r>
              <a:rPr kumimoji="0" lang="en-US" sz="2400" b="0" i="0" u="none" strike="noStrike" kern="1200" cap="none" spc="0" normalizeH="0" baseline="-25000" noProof="0" dirty="0" err="1">
                <a:ln>
                  <a:noFill/>
                </a:ln>
                <a:solidFill>
                  <a:schemeClr val="tx1"/>
                </a:solidFill>
                <a:effectLst/>
                <a:uLnTx/>
                <a:uFillTx/>
                <a:latin typeface="+mn-lt"/>
                <a:ea typeface="+mn-ea"/>
                <a:cs typeface="+mn-cs"/>
              </a:rPr>
              <a:t>maks</a:t>
            </a:r>
            <a:r>
              <a:rPr kumimoji="0" lang="en-US" sz="2400" b="0" i="0" u="none" strike="noStrike" kern="1200" cap="none" spc="0" normalizeH="0" baseline="0" noProof="0" dirty="0">
                <a:ln>
                  <a:noFill/>
                </a:ln>
                <a:solidFill>
                  <a:schemeClr val="tx1"/>
                </a:solidFill>
                <a:effectLst/>
                <a:uLnTx/>
                <a:uFillTx/>
                <a:latin typeface="+mn-lt"/>
                <a:ea typeface="+mn-ea"/>
                <a:cs typeface="+mn-cs"/>
              </a:rPr>
              <a:t> – </a:t>
            </a:r>
            <a:r>
              <a:rPr kumimoji="0" lang="en-US" sz="2400" b="0" i="1" u="none" strike="noStrike" kern="1200" cap="none" spc="0" normalizeH="0" baseline="0" noProof="0" dirty="0" err="1">
                <a:ln>
                  <a:noFill/>
                </a:ln>
                <a:solidFill>
                  <a:schemeClr val="tx1"/>
                </a:solidFill>
                <a:effectLst/>
                <a:uLnTx/>
                <a:uFillTx/>
                <a:latin typeface="+mn-lt"/>
                <a:ea typeface="+mn-ea"/>
                <a:cs typeface="+mn-cs"/>
              </a:rPr>
              <a:t>x</a:t>
            </a:r>
            <a:r>
              <a:rPr kumimoji="0" lang="en-US" sz="2400" b="0" i="0" u="none" strike="noStrike" kern="1200" cap="none" spc="0" normalizeH="0" baseline="-25000" noProof="0" dirty="0" err="1">
                <a:ln>
                  <a:noFill/>
                </a:ln>
                <a:solidFill>
                  <a:schemeClr val="tx1"/>
                </a:solidFill>
                <a:effectLst/>
                <a:uLnTx/>
                <a:uFillTx/>
                <a:latin typeface="+mn-lt"/>
                <a:ea typeface="+mn-ea"/>
                <a:cs typeface="+mn-cs"/>
              </a:rPr>
              <a:t>min</a:t>
            </a:r>
            <a:endParaRPr kumimoji="0" lang="en-US" sz="2400" b="0" i="0" u="none" strike="noStrike" kern="1200" cap="none" spc="0" normalizeH="0" baseline="-2500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600"/>
              </a:spcBef>
              <a:spcAft>
                <a:spcPts val="0"/>
              </a:spcAft>
              <a:buClr>
                <a:schemeClr val="accent1"/>
              </a:buClr>
              <a:buSzPct val="70000"/>
              <a:buFont typeface="Wingdings" panose="05000000000000000000"/>
              <a:buNone/>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small" spc="0" normalizeH="0" baseline="0" noProof="0" dirty="0">
                <a:ln>
                  <a:noFill/>
                </a:ln>
                <a:solidFill>
                  <a:schemeClr val="tx2"/>
                </a:solidFill>
                <a:effectLst/>
                <a:uLnTx/>
                <a:uFillTx/>
                <a:latin typeface="+mj-lt"/>
                <a:ea typeface="+mj-ea"/>
                <a:cs typeface="+mj-cs"/>
              </a:rPr>
              <a:t>LANGKAH-LANGKAH MEMBUAT TABEL DISTRIBUSI FREKUENSI</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23555" name="Content Placeholder 2"/>
          <p:cNvSpPr>
            <a:spLocks noGrp="1"/>
          </p:cNvSpPr>
          <p:nvPr>
            <p:ph sz="quarter" idx="1"/>
          </p:nvPr>
        </p:nvSpPr>
        <p:spPr/>
        <p:txBody>
          <a:bodyPr vert="horz" wrap="square" lIns="91440" tIns="45720" rIns="91440" bIns="45720" anchor="t" anchorCtr="0"/>
          <a:p>
            <a:pPr eaLnBrk="1" hangingPunct="1">
              <a:buClr>
                <a:schemeClr val="accent1"/>
              </a:buClr>
              <a:buSzPct val="70000"/>
              <a:buFont typeface="Wingdings" panose="05000000000000000000" pitchFamily="2" charset="2"/>
              <a:buNone/>
            </a:pPr>
            <a:r>
              <a:rPr lang="en-US" altLang="id-ID" dirty="0"/>
              <a:t>3. Bagilah rentang data dengan banyaknya kelas untuk menentukan panjang kelas:</a:t>
            </a:r>
            <a:endParaRPr lang="en-US" altLang="id-ID" dirty="0"/>
          </a:p>
          <a:p>
            <a:pPr eaLnBrk="1" hangingPunct="1">
              <a:buClr>
                <a:schemeClr val="accent1"/>
              </a:buClr>
              <a:buSzPct val="70000"/>
              <a:buFont typeface="Wingdings" panose="05000000000000000000" pitchFamily="2" charset="2"/>
              <a:buNone/>
            </a:pPr>
            <a:r>
              <a:rPr lang="en-US" altLang="id-ID" i="1" dirty="0"/>
              <a:t>		p = R/k</a:t>
            </a:r>
            <a:endParaRPr lang="en-US" altLang="id-ID" dirty="0"/>
          </a:p>
          <a:p>
            <a:pPr eaLnBrk="1" hangingPunct="1">
              <a:buClr>
                <a:schemeClr val="accent1"/>
              </a:buClr>
              <a:buSzPct val="70000"/>
              <a:buFont typeface="Wingdings" panose="05000000000000000000" pitchFamily="2" charset="2"/>
              <a:buNone/>
            </a:pPr>
            <a:r>
              <a:rPr lang="en-US" altLang="id-ID" dirty="0"/>
              <a:t>4. Tentukan ujung bawah kelas pertama,</a:t>
            </a:r>
            <a:endParaRPr lang="en-US" altLang="id-ID" dirty="0"/>
          </a:p>
          <a:p>
            <a:pPr eaLnBrk="1" hangingPunct="1">
              <a:buClr>
                <a:schemeClr val="accent1"/>
              </a:buClr>
              <a:buSzPct val="70000"/>
              <a:buFont typeface="Wingdings" panose="05000000000000000000" pitchFamily="2" charset="2"/>
              <a:buNone/>
            </a:pPr>
            <a:r>
              <a:rPr lang="en-US" altLang="id-ID" dirty="0"/>
              <a:t>	Pilih data yang paling kecil atau kurang dari yang paling kecil</a:t>
            </a:r>
            <a:endParaRPr lang="en-US" altLang="id-ID" dirty="0"/>
          </a:p>
          <a:p>
            <a:pPr eaLnBrk="1" hangingPunct="1">
              <a:buClr>
                <a:schemeClr val="accent1"/>
              </a:buClr>
              <a:buSzPct val="70000"/>
              <a:buFont typeface="Wingdings" panose="05000000000000000000" pitchFamily="2" charset="2"/>
              <a:buNone/>
            </a:pPr>
            <a:r>
              <a:rPr lang="en-US" altLang="id-ID" dirty="0"/>
              <a:t>5. Tentukan batas bawah kelas pertama</a:t>
            </a:r>
            <a:endParaRPr lang="en-US" altLang="id-ID" dirty="0"/>
          </a:p>
          <a:p>
            <a:pPr eaLnBrk="1" hangingPunct="1">
              <a:buClr>
                <a:schemeClr val="accent1"/>
              </a:buClr>
              <a:buSzPct val="70000"/>
              <a:buFont typeface="Wingdings" panose="05000000000000000000" pitchFamily="2" charset="2"/>
              <a:buNone/>
            </a:pPr>
            <a:r>
              <a:rPr lang="en-US" altLang="id-ID" i="1" dirty="0"/>
              <a:t>		bb = ub – ½ </a:t>
            </a:r>
            <a:r>
              <a:rPr lang="en-US" altLang="id-ID" dirty="0"/>
              <a:t>spt</a:t>
            </a:r>
            <a:endParaRPr lang="en-US" altLang="id-ID" dirty="0"/>
          </a:p>
          <a:p>
            <a:pPr eaLnBrk="1" hangingPunct="1">
              <a:buClr>
                <a:schemeClr val="accent1"/>
              </a:buClr>
              <a:buSzPct val="70000"/>
              <a:buFont typeface="Wingdings" panose="05000000000000000000" pitchFamily="2" charset="2"/>
            </a:pPr>
            <a:endParaRPr lang="en-US" altLang="id-ID"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small" spc="0" normalizeH="0" baseline="0" noProof="0" dirty="0">
                <a:ln>
                  <a:noFill/>
                </a:ln>
                <a:solidFill>
                  <a:schemeClr val="tx2"/>
                </a:solidFill>
                <a:effectLst/>
                <a:uLnTx/>
                <a:uFillTx/>
                <a:latin typeface="+mj-lt"/>
                <a:ea typeface="+mj-ea"/>
                <a:cs typeface="+mj-cs"/>
              </a:rPr>
              <a:t>LANGKAH-LANGKAH MEMBUAT TABEL DISTRIBUSI FREKUENSI</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24579" name="Content Placeholder 2"/>
          <p:cNvSpPr>
            <a:spLocks noGrp="1"/>
          </p:cNvSpPr>
          <p:nvPr>
            <p:ph sz="quarter" idx="1"/>
          </p:nvPr>
        </p:nvSpPr>
        <p:spPr/>
        <p:txBody>
          <a:bodyPr vert="horz" wrap="square" lIns="91440" tIns="45720" rIns="91440" bIns="45720" anchor="t" anchorCtr="0"/>
          <a:p>
            <a:pPr eaLnBrk="1" hangingPunct="1">
              <a:buClr>
                <a:schemeClr val="accent1"/>
              </a:buClr>
              <a:buSzPct val="70000"/>
              <a:buFont typeface="Wingdings" panose="05000000000000000000" pitchFamily="2" charset="2"/>
              <a:buNone/>
            </a:pPr>
            <a:r>
              <a:rPr lang="en-US" altLang="id-ID" dirty="0"/>
              <a:t>6. Tentukan batas atas kelas pertama</a:t>
            </a:r>
            <a:endParaRPr lang="en-US" altLang="id-ID" dirty="0"/>
          </a:p>
          <a:p>
            <a:pPr eaLnBrk="1" hangingPunct="1">
              <a:buClr>
                <a:schemeClr val="accent1"/>
              </a:buClr>
              <a:buSzPct val="70000"/>
              <a:buFont typeface="Wingdings" panose="05000000000000000000" pitchFamily="2" charset="2"/>
              <a:buNone/>
            </a:pPr>
            <a:r>
              <a:rPr lang="en-US" altLang="id-ID" i="1" dirty="0"/>
              <a:t>		ba = bb + p</a:t>
            </a:r>
            <a:endParaRPr lang="en-US" altLang="id-ID" dirty="0"/>
          </a:p>
          <a:p>
            <a:pPr eaLnBrk="1" hangingPunct="1">
              <a:buClr>
                <a:schemeClr val="accent1"/>
              </a:buClr>
              <a:buSzPct val="70000"/>
              <a:buFont typeface="Wingdings" panose="05000000000000000000" pitchFamily="2" charset="2"/>
              <a:buNone/>
            </a:pPr>
            <a:r>
              <a:rPr lang="en-US" altLang="id-ID" dirty="0"/>
              <a:t>7. Tentukan ujung atas kelas pertama</a:t>
            </a:r>
            <a:endParaRPr lang="en-US" altLang="id-ID" dirty="0"/>
          </a:p>
          <a:p>
            <a:pPr eaLnBrk="1" hangingPunct="1">
              <a:buClr>
                <a:schemeClr val="accent1"/>
              </a:buClr>
              <a:buSzPct val="70000"/>
              <a:buFont typeface="Wingdings" panose="05000000000000000000" pitchFamily="2" charset="2"/>
              <a:buNone/>
            </a:pPr>
            <a:r>
              <a:rPr lang="en-US" altLang="id-ID" i="1" dirty="0"/>
              <a:t>		ua = ba – ½ </a:t>
            </a:r>
            <a:r>
              <a:rPr lang="en-US" altLang="id-ID" dirty="0"/>
              <a:t>spt</a:t>
            </a:r>
            <a:endParaRPr lang="en-US" altLang="id-ID" dirty="0"/>
          </a:p>
          <a:p>
            <a:pPr eaLnBrk="1" hangingPunct="1">
              <a:buClr>
                <a:schemeClr val="accent1"/>
              </a:buClr>
              <a:buSzPct val="70000"/>
              <a:buFont typeface="Wingdings" panose="05000000000000000000" pitchFamily="2" charset="2"/>
              <a:buNone/>
            </a:pPr>
            <a:r>
              <a:rPr lang="en-US" altLang="id-ID" dirty="0"/>
              <a:t>8. Daftarkan semua ujung dengan cara menambahkan panjang kelas pada ujung kelas sebelumnya.</a:t>
            </a:r>
            <a:endParaRPr lang="en-US" altLang="id-ID" dirty="0"/>
          </a:p>
          <a:p>
            <a:pPr eaLnBrk="1" hangingPunct="1">
              <a:buClr>
                <a:schemeClr val="accent1"/>
              </a:buClr>
              <a:buSzPct val="70000"/>
              <a:buFont typeface="Wingdings" panose="05000000000000000000" pitchFamily="2" charset="2"/>
              <a:buNone/>
            </a:pPr>
            <a:endParaRPr lang="en-US" altLang="id-ID" dirty="0"/>
          </a:p>
          <a:p>
            <a:pPr eaLnBrk="1" hangingPunct="1">
              <a:buClr>
                <a:schemeClr val="accent1"/>
              </a:buClr>
              <a:buSzPct val="70000"/>
              <a:buFont typeface="Wingdings" panose="05000000000000000000" pitchFamily="2" charset="2"/>
            </a:pPr>
            <a:endParaRPr lang="en-US" altLang="id-ID"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small" spc="0" normalizeH="0" baseline="0" noProof="0" dirty="0">
                <a:ln>
                  <a:noFill/>
                </a:ln>
                <a:solidFill>
                  <a:schemeClr val="tx2"/>
                </a:solidFill>
                <a:effectLst/>
                <a:uLnTx/>
                <a:uFillTx/>
                <a:latin typeface="+mj-lt"/>
                <a:ea typeface="+mj-ea"/>
                <a:cs typeface="+mj-cs"/>
              </a:rPr>
              <a:t>LANGKAH-LANGKAH MEMBUAT TABEL DISTRIBUSI FREKUENSI</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25603" name="Content Placeholder 2"/>
          <p:cNvSpPr>
            <a:spLocks noGrp="1"/>
          </p:cNvSpPr>
          <p:nvPr>
            <p:ph sz="quarter" idx="1"/>
          </p:nvPr>
        </p:nvSpPr>
        <p:spPr/>
        <p:txBody>
          <a:bodyPr vert="horz" wrap="square" lIns="91440" tIns="45720" rIns="91440" bIns="45720" anchor="t" anchorCtr="0"/>
          <a:p>
            <a:pPr eaLnBrk="1" hangingPunct="1">
              <a:buClr>
                <a:schemeClr val="accent1"/>
              </a:buClr>
              <a:buSzPct val="70000"/>
              <a:buFont typeface="Wingdings" panose="05000000000000000000" pitchFamily="2" charset="2"/>
              <a:buNone/>
            </a:pPr>
            <a:r>
              <a:rPr lang="en-US" altLang="id-ID" dirty="0"/>
              <a:t>9. Tentukan frekuensi bagi masing-masing kelas dengan menggunakan turus atau tally</a:t>
            </a:r>
            <a:endParaRPr lang="en-US" altLang="id-ID" dirty="0"/>
          </a:p>
          <a:p>
            <a:pPr eaLnBrk="1" hangingPunct="1">
              <a:buClr>
                <a:schemeClr val="accent1"/>
              </a:buClr>
              <a:buSzPct val="70000"/>
              <a:buFont typeface="Wingdings" panose="05000000000000000000" pitchFamily="2" charset="2"/>
              <a:buNone/>
            </a:pPr>
            <a:r>
              <a:rPr lang="en-US" altLang="id-ID" dirty="0"/>
              <a:t>10. Jumlahkan kolom frekuensi dan periksa apakah hasilnya sama dengan banyaknya total pengamatan atau keseluruhan data.</a:t>
            </a:r>
            <a:endParaRPr lang="en-US" altLang="id-ID" dirty="0"/>
          </a:p>
          <a:p>
            <a:pPr eaLnBrk="1" hangingPunct="1">
              <a:buClr>
                <a:schemeClr val="accent1"/>
              </a:buClr>
              <a:buSzPct val="70000"/>
              <a:buFont typeface="Wingdings" panose="05000000000000000000" pitchFamily="2" charset="2"/>
            </a:pPr>
            <a:endParaRPr lang="en-US" altLang="id-ID"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a:xfrm>
            <a:off x="1150938" y="214313"/>
            <a:ext cx="7793038" cy="1462088"/>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CONTOH</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sp>
        <p:nvSpPr>
          <p:cNvPr id="26627" name="Rectangle 3"/>
          <p:cNvSpPr>
            <a:spLocks noGrp="1"/>
          </p:cNvSpPr>
          <p:nvPr>
            <p:ph type="body" sz="half" idx="1"/>
          </p:nvPr>
        </p:nvSpPr>
        <p:spPr>
          <a:xfrm>
            <a:off x="1182688" y="2017713"/>
            <a:ext cx="7493000" cy="4114800"/>
          </a:xfrm>
        </p:spPr>
        <p:txBody>
          <a:bodyPr vert="horz" wrap="square" lIns="91440" tIns="45720" rIns="91440" bIns="45720" anchor="t" anchorCtr="0"/>
          <a:p>
            <a:pPr marL="0" indent="0" eaLnBrk="1" hangingPunct="1">
              <a:buClr>
                <a:schemeClr val="accent1"/>
              </a:buClr>
              <a:buSzPct val="70000"/>
              <a:buFont typeface="Wingdings" panose="05000000000000000000" pitchFamily="2" charset="2"/>
              <a:buNone/>
            </a:pPr>
            <a:r>
              <a:rPr lang="en-US" altLang="id-ID" sz="2800" dirty="0"/>
              <a:t>Data hasil ujian akhir Mata Kuliah Statistika dari 60 orang mahasiswa</a:t>
            </a:r>
            <a:endParaRPr lang="en-US" altLang="id-ID" sz="2800" dirty="0"/>
          </a:p>
          <a:p>
            <a:pPr marL="0" indent="0" eaLnBrk="1" hangingPunct="1">
              <a:buClr>
                <a:schemeClr val="accent1"/>
              </a:buClr>
              <a:buSzPct val="70000"/>
              <a:buFont typeface="Wingdings" panose="05000000000000000000" pitchFamily="2" charset="2"/>
              <a:buNone/>
            </a:pPr>
            <a:endParaRPr lang="en-US" altLang="id-ID" sz="2800" dirty="0"/>
          </a:p>
          <a:p>
            <a:pPr marL="0" indent="0" eaLnBrk="1" hangingPunct="1">
              <a:buClr>
                <a:schemeClr val="accent1"/>
              </a:buClr>
              <a:buSzPct val="70000"/>
              <a:buFont typeface="Wingdings" panose="05000000000000000000" pitchFamily="2" charset="2"/>
              <a:buNone/>
            </a:pPr>
            <a:endParaRPr lang="en-US" altLang="id-ID" sz="2800" dirty="0"/>
          </a:p>
        </p:txBody>
      </p:sp>
      <p:graphicFrame>
        <p:nvGraphicFramePr>
          <p:cNvPr id="26712" name="Group 88"/>
          <p:cNvGraphicFramePr>
            <a:graphicFrameLocks noGrp="1"/>
          </p:cNvGraphicFramePr>
          <p:nvPr>
            <p:ph sz="half" idx="1"/>
          </p:nvPr>
        </p:nvGraphicFramePr>
        <p:xfrm>
          <a:off x="2627313" y="3068638"/>
          <a:ext cx="3810000" cy="2774950"/>
        </p:xfrm>
        <a:graphic>
          <a:graphicData uri="http://schemas.openxmlformats.org/drawingml/2006/table">
            <a:tbl>
              <a:tblPr/>
              <a:tblGrid>
                <a:gridCol w="381000"/>
                <a:gridCol w="381000"/>
                <a:gridCol w="381000"/>
                <a:gridCol w="381000"/>
                <a:gridCol w="381000"/>
                <a:gridCol w="381000"/>
                <a:gridCol w="381000"/>
                <a:gridCol w="381000"/>
                <a:gridCol w="381000"/>
                <a:gridCol w="381000"/>
              </a:tblGrid>
              <a:tr h="463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23</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60</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79</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32</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57</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74</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52</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70</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82</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36</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80</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77</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81</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95</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41</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65</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92</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85</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55</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76</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52</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10</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64</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75</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78</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25</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80</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98</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81</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67</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41</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71</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83</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54</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64</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72</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88</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62</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74</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43</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60</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78</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89</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76</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84</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48</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84</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90</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15</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79</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34</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67</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17</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82</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69</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74</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63</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80</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85</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61</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26627">
                                            <p:txEl>
                                              <p:charRg st="0" end="70"/>
                                            </p:txEl>
                                          </p:spTgt>
                                        </p:tgtEl>
                                        <p:attrNameLst>
                                          <p:attrName>style.visibility</p:attrName>
                                        </p:attrNameLst>
                                      </p:cBhvr>
                                      <p:to>
                                        <p:strVal val="visible"/>
                                      </p:to>
                                    </p:set>
                                    <p:anim calcmode="lin" valueType="num">
                                      <p:cBhvr>
                                        <p:cTn id="7" dur="500" fill="hold"/>
                                        <p:tgtEl>
                                          <p:spTgt spid="26627">
                                            <p:txEl>
                                              <p:charRg st="0" end="70"/>
                                            </p:txEl>
                                          </p:spTgt>
                                        </p:tgtEl>
                                        <p:attrNameLst>
                                          <p:attrName>ppt_w</p:attrName>
                                        </p:attrNameLst>
                                      </p:cBhvr>
                                      <p:tavLst>
                                        <p:tav tm="0">
                                          <p:val>
                                            <p:fltVal val="0,000000"/>
                                          </p:val>
                                        </p:tav>
                                        <p:tav tm="100000">
                                          <p:val>
                                            <p:strVal val="#ppt_w"/>
                                          </p:val>
                                        </p:tav>
                                      </p:tavLst>
                                    </p:anim>
                                    <p:anim calcmode="lin" valueType="num">
                                      <p:cBhvr>
                                        <p:cTn id="8" dur="500" fill="hold"/>
                                        <p:tgtEl>
                                          <p:spTgt spid="26627">
                                            <p:txEl>
                                              <p:charRg st="0" end="7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nodeType="clickEffect">
                                  <p:stCondLst>
                                    <p:cond delay="0"/>
                                  </p:stCondLst>
                                  <p:childTnLst>
                                    <p:set>
                                      <p:cBhvr>
                                        <p:cTn id="12" dur="1" fill="hold">
                                          <p:stCondLst>
                                            <p:cond delay="0"/>
                                          </p:stCondLst>
                                        </p:cTn>
                                        <p:tgtEl>
                                          <p:spTgt spid="26712"/>
                                        </p:tgtEl>
                                        <p:attrNameLst>
                                          <p:attrName>style.visibility</p:attrName>
                                        </p:attrNameLst>
                                      </p:cBhvr>
                                      <p:to>
                                        <p:strVal val="visible"/>
                                      </p:to>
                                    </p:set>
                                    <p:anim calcmode="lin" valueType="num">
                                      <p:cBhvr>
                                        <p:cTn id="13" dur="500" decel="50000" fill="hold">
                                          <p:stCondLst>
                                            <p:cond delay="0"/>
                                          </p:stCondLst>
                                        </p:cTn>
                                        <p:tgtEl>
                                          <p:spTgt spid="26712"/>
                                        </p:tgtEl>
                                        <p:attrNameLst>
                                          <p:attrName>style.rotation</p:attrName>
                                        </p:attrNameLst>
                                      </p:cBhvr>
                                      <p:tavLst>
                                        <p:tav tm="0">
                                          <p:val>
                                            <p:fltVal val="-90,000000"/>
                                          </p:val>
                                        </p:tav>
                                        <p:tav tm="100000">
                                          <p:val>
                                            <p:fltVal val="0,000000"/>
                                          </p:val>
                                        </p:tav>
                                      </p:tavLst>
                                    </p:anim>
                                    <p:anim calcmode="lin" valueType="num">
                                      <p:cBhvr>
                                        <p:cTn id="14" dur="500" decel="50000" fill="hold">
                                          <p:stCondLst>
                                            <p:cond delay="0"/>
                                          </p:stCondLst>
                                        </p:cTn>
                                        <p:tgtEl>
                                          <p:spTgt spid="26712"/>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26712"/>
                                        </p:tgtEl>
                                        <p:attrNameLst>
                                          <p:attrName>ppt_w</p:attrName>
                                        </p:attrNameLst>
                                      </p:cBhvr>
                                      <p:tavLst>
                                        <p:tav tm="0">
                                          <p:val>
                                            <p:strVal val="#ppt_w*.05"/>
                                          </p:val>
                                        </p:tav>
                                        <p:tav tm="100000">
                                          <p:val>
                                            <p:strVal val="#ppt_w"/>
                                          </p:val>
                                        </p:tav>
                                      </p:tavLst>
                                    </p:anim>
                                    <p:anim calcmode="lin" valueType="num">
                                      <p:cBhvr>
                                        <p:cTn id="16" dur="1000" fill="hold"/>
                                        <p:tgtEl>
                                          <p:spTgt spid="26712"/>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26712"/>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26712"/>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26712"/>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26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JAWAB</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sp>
        <p:nvSpPr>
          <p:cNvPr id="28675" name="Rectangle 3"/>
          <p:cNvSpPr>
            <a:spLocks noGrp="1"/>
          </p:cNvSpPr>
          <p:nvPr>
            <p:ph sz="quarter" idx="1"/>
          </p:nvPr>
        </p:nvSpPr>
        <p:spPr/>
        <p:txBody>
          <a:bodyPr vert="horz" wrap="square" lIns="91440" tIns="45720" rIns="91440" bIns="45720" anchor="t" anchorCtr="0"/>
          <a:p>
            <a:pPr marL="609600" indent="-609600" eaLnBrk="1" hangingPunct="1">
              <a:buClr>
                <a:schemeClr val="accent1"/>
              </a:buClr>
              <a:buSzPct val="70000"/>
              <a:buFont typeface="Wingdings" panose="05000000000000000000" pitchFamily="2" charset="2"/>
              <a:buAutoNum type="arabicPeriod"/>
            </a:pPr>
            <a:endParaRPr lang="en-US" altLang="id-ID" sz="2000" dirty="0"/>
          </a:p>
          <a:p>
            <a:pPr marL="609600" indent="-609600" eaLnBrk="1" hangingPunct="1">
              <a:buClr>
                <a:schemeClr val="accent1"/>
              </a:buClr>
              <a:buSzPct val="70000"/>
              <a:buFont typeface="Wingdings" panose="05000000000000000000" pitchFamily="2" charset="2"/>
              <a:buAutoNum type="arabicPeriod"/>
            </a:pPr>
            <a:r>
              <a:rPr lang="en-US" altLang="id-ID" sz="2000" dirty="0"/>
              <a:t>Data terkecil = 10 dan Data terbesar = 98</a:t>
            </a:r>
            <a:endParaRPr lang="en-US" altLang="id-ID" sz="2000" dirty="0"/>
          </a:p>
          <a:p>
            <a:pPr marL="609600" indent="-609600" eaLnBrk="1" hangingPunct="1">
              <a:buClr>
                <a:schemeClr val="accent1"/>
              </a:buClr>
              <a:buSzPct val="70000"/>
              <a:buFont typeface="Wingdings" panose="05000000000000000000" pitchFamily="2" charset="2"/>
              <a:buNone/>
            </a:pPr>
            <a:r>
              <a:rPr lang="en-US" altLang="id-ID" sz="2000" dirty="0"/>
              <a:t>	r = 98 – 10 = 88</a:t>
            </a:r>
            <a:endParaRPr lang="en-US" altLang="id-ID" sz="2000" dirty="0"/>
          </a:p>
          <a:p>
            <a:pPr marL="609600" indent="-609600" eaLnBrk="1" hangingPunct="1">
              <a:buClr>
                <a:schemeClr val="accent1"/>
              </a:buClr>
              <a:buSzPct val="70000"/>
              <a:buFont typeface="Wingdings" panose="05000000000000000000" pitchFamily="2" charset="2"/>
              <a:buNone/>
            </a:pPr>
            <a:r>
              <a:rPr lang="en-US" altLang="id-ID" sz="2000" dirty="0"/>
              <a:t>	Jadi rentang/jangkauannya adalah sebesar 88</a:t>
            </a:r>
            <a:endParaRPr lang="en-US" altLang="id-ID" sz="2000" dirty="0"/>
          </a:p>
          <a:p>
            <a:pPr marL="609600" indent="-609600" eaLnBrk="1" hangingPunct="1">
              <a:buClr>
                <a:schemeClr val="accent1"/>
              </a:buClr>
              <a:buSzPct val="70000"/>
              <a:buFont typeface="Wingdings" panose="05000000000000000000" pitchFamily="2" charset="2"/>
              <a:buAutoNum type="arabicPeriod" startAt="2"/>
            </a:pPr>
            <a:r>
              <a:rPr lang="en-US" altLang="id-ID" sz="2000" dirty="0"/>
              <a:t>Banyak kelas (k) = 1 + 3,3 log 60 = 6,8</a:t>
            </a:r>
            <a:endParaRPr lang="en-US" altLang="id-ID" sz="2000" dirty="0"/>
          </a:p>
          <a:p>
            <a:pPr marL="609600" indent="-609600" eaLnBrk="1" hangingPunct="1">
              <a:buClr>
                <a:schemeClr val="accent1"/>
              </a:buClr>
              <a:buSzPct val="70000"/>
              <a:buFont typeface="Wingdings" panose="05000000000000000000" pitchFamily="2" charset="2"/>
              <a:buNone/>
            </a:pPr>
            <a:r>
              <a:rPr lang="en-US" altLang="id-ID" sz="2000" dirty="0"/>
              <a:t>	Jadi banyak kelas adalah sebanyak 7 kelas</a:t>
            </a:r>
            <a:endParaRPr lang="en-US" altLang="id-ID" sz="2000" dirty="0"/>
          </a:p>
          <a:p>
            <a:pPr marL="609600" indent="-609600" eaLnBrk="1" hangingPunct="1">
              <a:buClr>
                <a:schemeClr val="accent1"/>
              </a:buClr>
              <a:buSzPct val="70000"/>
              <a:buFont typeface="Wingdings" panose="05000000000000000000" pitchFamily="2" charset="2"/>
              <a:buAutoNum type="arabicPeriod" startAt="3"/>
            </a:pPr>
            <a:r>
              <a:rPr lang="en-US" altLang="id-ID" sz="2000" dirty="0"/>
              <a:t>Panjang kelas (p) = 88 / 7 = 12,5 mendekati 13</a:t>
            </a:r>
            <a:endParaRPr lang="en-US" altLang="id-ID" sz="2000" dirty="0"/>
          </a:p>
          <a:p>
            <a:pPr marL="609600" indent="-609600" eaLnBrk="1" hangingPunct="1">
              <a:buClr>
                <a:schemeClr val="accent1"/>
              </a:buClr>
              <a:buSzPct val="70000"/>
              <a:buFont typeface="Wingdings" panose="05000000000000000000" pitchFamily="2" charset="2"/>
              <a:buAutoNum type="arabicPeriod" startAt="3"/>
            </a:pPr>
            <a:r>
              <a:rPr lang="en-US" altLang="id-ID" sz="2000" dirty="0"/>
              <a:t>Ujung bawah kelas pertama adalah 10, dibuat beberapa alternatif ujung bawah kelas yaitu 10, 9, dan 8</a:t>
            </a:r>
            <a:endParaRPr lang="en-US" altLang="id-ID" sz="2000" dirty="0"/>
          </a:p>
          <a:p>
            <a:pPr marL="609600" indent="-609600" eaLnBrk="1" hangingPunct="1">
              <a:buClr>
                <a:schemeClr val="accent1"/>
              </a:buClr>
              <a:buSzPct val="70000"/>
              <a:buFont typeface="Wingdings" panose="05000000000000000000" pitchFamily="2" charset="2"/>
              <a:buNone/>
            </a:pPr>
            <a:r>
              <a:rPr lang="en-US" altLang="id-ID" sz="2000" dirty="0"/>
              <a:t>	Maka batas bawah kelas-nya adalah 9,5  ; 8,5 ; dan 7,5</a:t>
            </a:r>
            <a:endParaRPr lang="en-US" altLang="id-ID" sz="2000" dirty="0"/>
          </a:p>
          <a:p>
            <a:pPr marL="609600" indent="-609600" eaLnBrk="1" hangingPunct="1">
              <a:buClr>
                <a:schemeClr val="accent1"/>
              </a:buClr>
              <a:buSzPct val="70000"/>
              <a:buFont typeface="Wingdings" panose="05000000000000000000" pitchFamily="2" charset="2"/>
              <a:buAutoNum type="arabicPeriod" startAt="5"/>
            </a:pPr>
            <a:endParaRPr lang="en-US" altLang="id-ID" sz="2000" dirty="0"/>
          </a:p>
          <a:p>
            <a:pPr marL="609600" indent="-609600" eaLnBrk="1" hangingPunct="1">
              <a:buClr>
                <a:schemeClr val="accent1"/>
              </a:buClr>
              <a:buSzPct val="70000"/>
              <a:buFont typeface="Wingdings" panose="05000000000000000000" pitchFamily="2" charset="2"/>
              <a:buNone/>
            </a:pPr>
            <a:endParaRPr lang="en-US" altLang="id-ID"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8675">
                                            <p:txEl>
                                              <p:charRg st="1" end="43"/>
                                            </p:txEl>
                                          </p:spTgt>
                                        </p:tgtEl>
                                        <p:attrNameLst>
                                          <p:attrName>style.visibility</p:attrName>
                                        </p:attrNameLst>
                                      </p:cBhvr>
                                      <p:to>
                                        <p:strVal val="visible"/>
                                      </p:to>
                                    </p:set>
                                    <p:animEffect transition="in" filter="fade">
                                      <p:cBhvr>
                                        <p:cTn id="7" dur="800" decel="100000"/>
                                        <p:tgtEl>
                                          <p:spTgt spid="28675">
                                            <p:txEl>
                                              <p:charRg st="1" end="43"/>
                                            </p:txEl>
                                          </p:spTgt>
                                        </p:tgtEl>
                                      </p:cBhvr>
                                    </p:animEffect>
                                    <p:anim calcmode="lin" valueType="num">
                                      <p:cBhvr>
                                        <p:cTn id="8" dur="800" decel="100000" fill="hold"/>
                                        <p:tgtEl>
                                          <p:spTgt spid="28675">
                                            <p:txEl>
                                              <p:charRg st="1" end="43"/>
                                            </p:txEl>
                                          </p:spTgt>
                                        </p:tgtEl>
                                        <p:attrNameLst>
                                          <p:attrName>style.rotation</p:attrName>
                                        </p:attrNameLst>
                                      </p:cBhvr>
                                      <p:tavLst>
                                        <p:tav tm="0">
                                          <p:val>
                                            <p:fltVal val="-90,000000"/>
                                          </p:val>
                                        </p:tav>
                                        <p:tav tm="100000">
                                          <p:val>
                                            <p:fltVal val="0,000000"/>
                                          </p:val>
                                        </p:tav>
                                      </p:tavLst>
                                    </p:anim>
                                    <p:anim calcmode="lin" valueType="num">
                                      <p:cBhvr>
                                        <p:cTn id="9" dur="800" decel="100000" fill="hold"/>
                                        <p:tgtEl>
                                          <p:spTgt spid="28675">
                                            <p:txEl>
                                              <p:charRg st="1" end="43"/>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28675">
                                            <p:txEl>
                                              <p:charRg st="1" end="43"/>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8675">
                                            <p:txEl>
                                              <p:charRg st="1" end="43"/>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8675">
                                            <p:txEl>
                                              <p:charRg st="1" end="43"/>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4" presetClass="entr" presetSubtype="0" fill="hold" nodeType="clickEffect">
                                  <p:stCondLst>
                                    <p:cond delay="0"/>
                                  </p:stCondLst>
                                  <p:childTnLst>
                                    <p:set>
                                      <p:cBhvr>
                                        <p:cTn id="16" dur="1" fill="hold">
                                          <p:stCondLst>
                                            <p:cond delay="0"/>
                                          </p:stCondLst>
                                        </p:cTn>
                                        <p:tgtEl>
                                          <p:spTgt spid="28675">
                                            <p:txEl>
                                              <p:charRg st="43" end="61"/>
                                            </p:txEl>
                                          </p:spTgt>
                                        </p:tgtEl>
                                        <p:attrNameLst>
                                          <p:attrName>style.visibility</p:attrName>
                                        </p:attrNameLst>
                                      </p:cBhvr>
                                      <p:to>
                                        <p:strVal val="visible"/>
                                      </p:to>
                                    </p:set>
                                    <p:anim from="(-#ppt_w/2)" to="(#ppt_x)" calcmode="lin" valueType="num">
                                      <p:cBhvr>
                                        <p:cTn id="17" dur="600" fill="hold">
                                          <p:stCondLst>
                                            <p:cond delay="0"/>
                                          </p:stCondLst>
                                        </p:cTn>
                                        <p:tgtEl>
                                          <p:spTgt spid="28675">
                                            <p:txEl>
                                              <p:charRg st="43" end="61"/>
                                            </p:txEl>
                                          </p:spTgt>
                                        </p:tgtEl>
                                        <p:attrNameLst>
                                          <p:attrName>ppt_x</p:attrName>
                                        </p:attrNameLst>
                                      </p:cBhvr>
                                    </p:anim>
                                    <p:anim from="0" to="-1.0" calcmode="lin" valueType="num">
                                      <p:cBhvr>
                                        <p:cTn id="18" dur="200" decel="50000" autoRev="1" fill="hold">
                                          <p:stCondLst>
                                            <p:cond delay="600"/>
                                          </p:stCondLst>
                                        </p:cTn>
                                        <p:tgtEl>
                                          <p:spTgt spid="28675">
                                            <p:txEl>
                                              <p:charRg st="43" end="61"/>
                                            </p:txEl>
                                          </p:spTgt>
                                        </p:tgtEl>
                                        <p:attrNameLst>
                                          <p:attrName>xshear</p:attrName>
                                        </p:attrNameLst>
                                      </p:cBhvr>
                                    </p:anim>
                                    <p:animScale>
                                      <p:cBhvr>
                                        <p:cTn id="19" dur="200" decel="100000" autoRev="1" fill="hold">
                                          <p:stCondLst>
                                            <p:cond delay="600"/>
                                          </p:stCondLst>
                                        </p:cTn>
                                        <p:tgtEl>
                                          <p:spTgt spid="28675">
                                            <p:txEl>
                                              <p:charRg st="43" end="61"/>
                                            </p:txEl>
                                          </p:spTgt>
                                        </p:tgtEl>
                                      </p:cBhvr>
                                      <p:from x="100000" y="100000"/>
                                      <p:to x="80000" y="100000"/>
                                    </p:animScale>
                                    <p:anim by="(#ppt_h/3+#ppt_w*0.1)" calcmode="lin" valueType="num">
                                      <p:cBhvr additive="sum">
                                        <p:cTn id="20" dur="200" decel="100000" autoRev="1" fill="hold">
                                          <p:stCondLst>
                                            <p:cond delay="600"/>
                                          </p:stCondLst>
                                        </p:cTn>
                                        <p:tgtEl>
                                          <p:spTgt spid="28675">
                                            <p:txEl>
                                              <p:charRg st="43" end="61"/>
                                            </p:txEl>
                                          </p:spTgt>
                                        </p:tgtEl>
                                        <p:attrNameLst>
                                          <p:attrName>ppt_x</p:attrName>
                                        </p:attrNameLst>
                                      </p:cBhvr>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nodeType="clickEffect">
                                  <p:stCondLst>
                                    <p:cond delay="0"/>
                                  </p:stCondLst>
                                  <p:childTnLst>
                                    <p:set>
                                      <p:cBhvr>
                                        <p:cTn id="24" dur="1" fill="hold">
                                          <p:stCondLst>
                                            <p:cond delay="0"/>
                                          </p:stCondLst>
                                        </p:cTn>
                                        <p:tgtEl>
                                          <p:spTgt spid="28675">
                                            <p:txEl>
                                              <p:charRg st="61" end="106"/>
                                            </p:txEl>
                                          </p:spTgt>
                                        </p:tgtEl>
                                        <p:attrNameLst>
                                          <p:attrName>style.visibility</p:attrName>
                                        </p:attrNameLst>
                                      </p:cBhvr>
                                      <p:to>
                                        <p:strVal val="visible"/>
                                      </p:to>
                                    </p:set>
                                    <p:animEffect transition="in" filter="fade">
                                      <p:cBhvr>
                                        <p:cTn id="25" dur="1000"/>
                                        <p:tgtEl>
                                          <p:spTgt spid="28675">
                                            <p:txEl>
                                              <p:charRg st="61" end="106"/>
                                            </p:txEl>
                                          </p:spTgt>
                                        </p:tgtEl>
                                      </p:cBhvr>
                                    </p:animEffect>
                                    <p:anim calcmode="lin" valueType="num">
                                      <p:cBhvr>
                                        <p:cTn id="26" dur="1000" fill="hold"/>
                                        <p:tgtEl>
                                          <p:spTgt spid="28675">
                                            <p:txEl>
                                              <p:charRg st="61" end="106"/>
                                            </p:txEl>
                                          </p:spTgt>
                                        </p:tgtEl>
                                        <p:attrNameLst>
                                          <p:attrName>ppt_x</p:attrName>
                                        </p:attrNameLst>
                                      </p:cBhvr>
                                      <p:tavLst>
                                        <p:tav tm="0">
                                          <p:val>
                                            <p:strVal val="#ppt_x"/>
                                          </p:val>
                                        </p:tav>
                                        <p:tav tm="100000">
                                          <p:val>
                                            <p:strVal val="#ppt_x"/>
                                          </p:val>
                                        </p:tav>
                                      </p:tavLst>
                                    </p:anim>
                                    <p:anim calcmode="lin" valueType="num">
                                      <p:cBhvr>
                                        <p:cTn id="27" dur="1000" fill="hold"/>
                                        <p:tgtEl>
                                          <p:spTgt spid="28675">
                                            <p:txEl>
                                              <p:charRg st="61" end="106"/>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nodeType="clickEffect">
                                  <p:stCondLst>
                                    <p:cond delay="0"/>
                                  </p:stCondLst>
                                  <p:childTnLst>
                                    <p:set>
                                      <p:cBhvr>
                                        <p:cTn id="31" dur="1" fill="hold">
                                          <p:stCondLst>
                                            <p:cond delay="0"/>
                                          </p:stCondLst>
                                        </p:cTn>
                                        <p:tgtEl>
                                          <p:spTgt spid="28675">
                                            <p:txEl>
                                              <p:charRg st="106" end="146"/>
                                            </p:txEl>
                                          </p:spTgt>
                                        </p:tgtEl>
                                        <p:attrNameLst>
                                          <p:attrName>style.visibility</p:attrName>
                                        </p:attrNameLst>
                                      </p:cBhvr>
                                      <p:to>
                                        <p:strVal val="visible"/>
                                      </p:to>
                                    </p:set>
                                    <p:animEffect transition="in" filter="fade">
                                      <p:cBhvr>
                                        <p:cTn id="32" dur="800" decel="100000"/>
                                        <p:tgtEl>
                                          <p:spTgt spid="28675">
                                            <p:txEl>
                                              <p:charRg st="106" end="146"/>
                                            </p:txEl>
                                          </p:spTgt>
                                        </p:tgtEl>
                                      </p:cBhvr>
                                    </p:animEffect>
                                    <p:anim calcmode="lin" valueType="num">
                                      <p:cBhvr>
                                        <p:cTn id="33" dur="800" decel="100000" fill="hold"/>
                                        <p:tgtEl>
                                          <p:spTgt spid="28675">
                                            <p:txEl>
                                              <p:charRg st="106" end="146"/>
                                            </p:txEl>
                                          </p:spTgt>
                                        </p:tgtEl>
                                        <p:attrNameLst>
                                          <p:attrName>style.rotation</p:attrName>
                                        </p:attrNameLst>
                                      </p:cBhvr>
                                      <p:tavLst>
                                        <p:tav tm="0">
                                          <p:val>
                                            <p:fltVal val="-90,000000"/>
                                          </p:val>
                                        </p:tav>
                                        <p:tav tm="100000">
                                          <p:val>
                                            <p:fltVal val="0,000000"/>
                                          </p:val>
                                        </p:tav>
                                      </p:tavLst>
                                    </p:anim>
                                    <p:anim calcmode="lin" valueType="num">
                                      <p:cBhvr>
                                        <p:cTn id="34" dur="800" decel="100000" fill="hold"/>
                                        <p:tgtEl>
                                          <p:spTgt spid="28675">
                                            <p:txEl>
                                              <p:charRg st="106" end="146"/>
                                            </p:txEl>
                                          </p:spTgt>
                                        </p:tgtEl>
                                        <p:attrNameLst>
                                          <p:attrName>ppt_x</p:attrName>
                                        </p:attrNameLst>
                                      </p:cBhvr>
                                      <p:tavLst>
                                        <p:tav tm="0">
                                          <p:val>
                                            <p:strVal val="#ppt_x+0.4"/>
                                          </p:val>
                                        </p:tav>
                                        <p:tav tm="100000">
                                          <p:val>
                                            <p:strVal val="#ppt_x-0.05"/>
                                          </p:val>
                                        </p:tav>
                                      </p:tavLst>
                                    </p:anim>
                                    <p:anim calcmode="lin" valueType="num">
                                      <p:cBhvr>
                                        <p:cTn id="35" dur="800" decel="100000" fill="hold"/>
                                        <p:tgtEl>
                                          <p:spTgt spid="28675">
                                            <p:txEl>
                                              <p:charRg st="106" end="146"/>
                                            </p:txEl>
                                          </p:spTgt>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28675">
                                            <p:txEl>
                                              <p:charRg st="106" end="146"/>
                                            </p:txEl>
                                          </p:spTgt>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28675">
                                            <p:txEl>
                                              <p:charRg st="106" end="146"/>
                                            </p:txEl>
                                          </p:spTgt>
                                        </p:tgtEl>
                                        <p:attrNameLst>
                                          <p:attrName>ppt_y</p:attrName>
                                        </p:attrNameLst>
                                      </p:cBhvr>
                                      <p:tavLst>
                                        <p:tav tm="0">
                                          <p:val>
                                            <p:strVal val="#ppt_y+0.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4" presetClass="entr" presetSubtype="0" fill="hold" nodeType="clickEffect">
                                  <p:stCondLst>
                                    <p:cond delay="0"/>
                                  </p:stCondLst>
                                  <p:childTnLst>
                                    <p:set>
                                      <p:cBhvr>
                                        <p:cTn id="41" dur="1" fill="hold">
                                          <p:stCondLst>
                                            <p:cond delay="0"/>
                                          </p:stCondLst>
                                        </p:cTn>
                                        <p:tgtEl>
                                          <p:spTgt spid="28675">
                                            <p:txEl>
                                              <p:charRg st="146" end="189"/>
                                            </p:txEl>
                                          </p:spTgt>
                                        </p:tgtEl>
                                        <p:attrNameLst>
                                          <p:attrName>style.visibility</p:attrName>
                                        </p:attrNameLst>
                                      </p:cBhvr>
                                      <p:to>
                                        <p:strVal val="visible"/>
                                      </p:to>
                                    </p:set>
                                    <p:anim from="(-#ppt_w/2)" to="(#ppt_x)" calcmode="lin" valueType="num">
                                      <p:cBhvr>
                                        <p:cTn id="42" dur="600" fill="hold">
                                          <p:stCondLst>
                                            <p:cond delay="0"/>
                                          </p:stCondLst>
                                        </p:cTn>
                                        <p:tgtEl>
                                          <p:spTgt spid="28675">
                                            <p:txEl>
                                              <p:charRg st="146" end="189"/>
                                            </p:txEl>
                                          </p:spTgt>
                                        </p:tgtEl>
                                        <p:attrNameLst>
                                          <p:attrName>ppt_x</p:attrName>
                                        </p:attrNameLst>
                                      </p:cBhvr>
                                    </p:anim>
                                    <p:anim from="0" to="-1.0" calcmode="lin" valueType="num">
                                      <p:cBhvr>
                                        <p:cTn id="43" dur="200" decel="50000" autoRev="1" fill="hold">
                                          <p:stCondLst>
                                            <p:cond delay="600"/>
                                          </p:stCondLst>
                                        </p:cTn>
                                        <p:tgtEl>
                                          <p:spTgt spid="28675">
                                            <p:txEl>
                                              <p:charRg st="146" end="189"/>
                                            </p:txEl>
                                          </p:spTgt>
                                        </p:tgtEl>
                                        <p:attrNameLst>
                                          <p:attrName>xshear</p:attrName>
                                        </p:attrNameLst>
                                      </p:cBhvr>
                                    </p:anim>
                                    <p:animScale>
                                      <p:cBhvr>
                                        <p:cTn id="44" dur="200" decel="100000" autoRev="1" fill="hold">
                                          <p:stCondLst>
                                            <p:cond delay="600"/>
                                          </p:stCondLst>
                                        </p:cTn>
                                        <p:tgtEl>
                                          <p:spTgt spid="28675">
                                            <p:txEl>
                                              <p:charRg st="146" end="189"/>
                                            </p:txEl>
                                          </p:spTgt>
                                        </p:tgtEl>
                                      </p:cBhvr>
                                      <p:from x="100000" y="100000"/>
                                      <p:to x="80000" y="100000"/>
                                    </p:animScale>
                                    <p:anim by="(#ppt_h/3+#ppt_w*0.1)" calcmode="lin" valueType="num">
                                      <p:cBhvr additive="sum">
                                        <p:cTn id="45" dur="200" decel="100000" autoRev="1" fill="hold">
                                          <p:stCondLst>
                                            <p:cond delay="600"/>
                                          </p:stCondLst>
                                        </p:cTn>
                                        <p:tgtEl>
                                          <p:spTgt spid="28675">
                                            <p:txEl>
                                              <p:charRg st="146" end="189"/>
                                            </p:txEl>
                                          </p:spTgt>
                                        </p:tgtEl>
                                        <p:attrNameLst>
                                          <p:attrName>ppt_x</p:attrName>
                                        </p:attrNameLst>
                                      </p:cBhvr>
                                    </p:anim>
                                  </p:childTnLst>
                                </p:cTn>
                              </p:par>
                            </p:childTnLst>
                          </p:cTn>
                        </p:par>
                      </p:childTnLst>
                    </p:cTn>
                  </p:par>
                  <p:par>
                    <p:cTn id="46" fill="hold">
                      <p:stCondLst>
                        <p:cond delay="indefinite"/>
                      </p:stCondLst>
                      <p:childTnLst>
                        <p:par>
                          <p:cTn id="47" fill="hold">
                            <p:stCondLst>
                              <p:cond delay="0"/>
                            </p:stCondLst>
                            <p:childTnLst>
                              <p:par>
                                <p:cTn id="48" presetID="30" presetClass="entr" presetSubtype="0" fill="hold" nodeType="clickEffect">
                                  <p:stCondLst>
                                    <p:cond delay="0"/>
                                  </p:stCondLst>
                                  <p:childTnLst>
                                    <p:set>
                                      <p:cBhvr>
                                        <p:cTn id="49" dur="1" fill="hold">
                                          <p:stCondLst>
                                            <p:cond delay="0"/>
                                          </p:stCondLst>
                                        </p:cTn>
                                        <p:tgtEl>
                                          <p:spTgt spid="28675">
                                            <p:txEl>
                                              <p:charRg st="189" end="236"/>
                                            </p:txEl>
                                          </p:spTgt>
                                        </p:tgtEl>
                                        <p:attrNameLst>
                                          <p:attrName>style.visibility</p:attrName>
                                        </p:attrNameLst>
                                      </p:cBhvr>
                                      <p:to>
                                        <p:strVal val="visible"/>
                                      </p:to>
                                    </p:set>
                                    <p:animEffect transition="in" filter="fade">
                                      <p:cBhvr>
                                        <p:cTn id="50" dur="800" decel="100000"/>
                                        <p:tgtEl>
                                          <p:spTgt spid="28675">
                                            <p:txEl>
                                              <p:charRg st="189" end="236"/>
                                            </p:txEl>
                                          </p:spTgt>
                                        </p:tgtEl>
                                      </p:cBhvr>
                                    </p:animEffect>
                                    <p:anim calcmode="lin" valueType="num">
                                      <p:cBhvr>
                                        <p:cTn id="51" dur="800" decel="100000" fill="hold"/>
                                        <p:tgtEl>
                                          <p:spTgt spid="28675">
                                            <p:txEl>
                                              <p:charRg st="189" end="236"/>
                                            </p:txEl>
                                          </p:spTgt>
                                        </p:tgtEl>
                                        <p:attrNameLst>
                                          <p:attrName>style.rotation</p:attrName>
                                        </p:attrNameLst>
                                      </p:cBhvr>
                                      <p:tavLst>
                                        <p:tav tm="0">
                                          <p:val>
                                            <p:fltVal val="-90,000000"/>
                                          </p:val>
                                        </p:tav>
                                        <p:tav tm="100000">
                                          <p:val>
                                            <p:fltVal val="0,000000"/>
                                          </p:val>
                                        </p:tav>
                                      </p:tavLst>
                                    </p:anim>
                                    <p:anim calcmode="lin" valueType="num">
                                      <p:cBhvr>
                                        <p:cTn id="52" dur="800" decel="100000" fill="hold"/>
                                        <p:tgtEl>
                                          <p:spTgt spid="28675">
                                            <p:txEl>
                                              <p:charRg st="189" end="236"/>
                                            </p:txEl>
                                          </p:spTgt>
                                        </p:tgtEl>
                                        <p:attrNameLst>
                                          <p:attrName>ppt_x</p:attrName>
                                        </p:attrNameLst>
                                      </p:cBhvr>
                                      <p:tavLst>
                                        <p:tav tm="0">
                                          <p:val>
                                            <p:strVal val="#ppt_x+0.4"/>
                                          </p:val>
                                        </p:tav>
                                        <p:tav tm="100000">
                                          <p:val>
                                            <p:strVal val="#ppt_x-0.05"/>
                                          </p:val>
                                        </p:tav>
                                      </p:tavLst>
                                    </p:anim>
                                    <p:anim calcmode="lin" valueType="num">
                                      <p:cBhvr>
                                        <p:cTn id="53" dur="800" decel="100000" fill="hold"/>
                                        <p:tgtEl>
                                          <p:spTgt spid="28675">
                                            <p:txEl>
                                              <p:charRg st="189" end="236"/>
                                            </p:txEl>
                                          </p:spTgt>
                                        </p:tgtEl>
                                        <p:attrNameLst>
                                          <p:attrName>ppt_y</p:attrName>
                                        </p:attrNameLst>
                                      </p:cBhvr>
                                      <p:tavLst>
                                        <p:tav tm="0">
                                          <p:val>
                                            <p:strVal val="#ppt_y-0.4"/>
                                          </p:val>
                                        </p:tav>
                                        <p:tav tm="100000">
                                          <p:val>
                                            <p:strVal val="#ppt_y+0.1"/>
                                          </p:val>
                                        </p:tav>
                                      </p:tavLst>
                                    </p:anim>
                                    <p:anim calcmode="lin" valueType="num">
                                      <p:cBhvr>
                                        <p:cTn id="54" dur="200" accel="100000" fill="hold">
                                          <p:stCondLst>
                                            <p:cond delay="800"/>
                                          </p:stCondLst>
                                        </p:cTn>
                                        <p:tgtEl>
                                          <p:spTgt spid="28675">
                                            <p:txEl>
                                              <p:charRg st="189" end="236"/>
                                            </p:txEl>
                                          </p:spTgt>
                                        </p:tgtEl>
                                        <p:attrNameLst>
                                          <p:attrName>ppt_x</p:attrName>
                                        </p:attrNameLst>
                                      </p:cBhvr>
                                      <p:tavLst>
                                        <p:tav tm="0">
                                          <p:val>
                                            <p:strVal val="#ppt_x-0.05"/>
                                          </p:val>
                                        </p:tav>
                                        <p:tav tm="100000">
                                          <p:val>
                                            <p:strVal val="#ppt_x"/>
                                          </p:val>
                                        </p:tav>
                                      </p:tavLst>
                                    </p:anim>
                                    <p:anim calcmode="lin" valueType="num">
                                      <p:cBhvr>
                                        <p:cTn id="55" dur="200" accel="100000" fill="hold">
                                          <p:stCondLst>
                                            <p:cond delay="800"/>
                                          </p:stCondLst>
                                        </p:cTn>
                                        <p:tgtEl>
                                          <p:spTgt spid="28675">
                                            <p:txEl>
                                              <p:charRg st="189" end="236"/>
                                            </p:txEl>
                                          </p:spTgt>
                                        </p:tgtEl>
                                        <p:attrNameLst>
                                          <p:attrName>ppt_y</p:attrName>
                                        </p:attrNameLst>
                                      </p:cBhvr>
                                      <p:tavLst>
                                        <p:tav tm="0">
                                          <p:val>
                                            <p:strVal val="#ppt_y+0.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30" presetClass="entr" presetSubtype="0" fill="hold" nodeType="clickEffect">
                                  <p:stCondLst>
                                    <p:cond delay="0"/>
                                  </p:stCondLst>
                                  <p:childTnLst>
                                    <p:set>
                                      <p:cBhvr>
                                        <p:cTn id="59" dur="1" fill="hold">
                                          <p:stCondLst>
                                            <p:cond delay="0"/>
                                          </p:stCondLst>
                                        </p:cTn>
                                        <p:tgtEl>
                                          <p:spTgt spid="28675">
                                            <p:txEl>
                                              <p:charRg st="236" end="337"/>
                                            </p:txEl>
                                          </p:spTgt>
                                        </p:tgtEl>
                                        <p:attrNameLst>
                                          <p:attrName>style.visibility</p:attrName>
                                        </p:attrNameLst>
                                      </p:cBhvr>
                                      <p:to>
                                        <p:strVal val="visible"/>
                                      </p:to>
                                    </p:set>
                                    <p:animEffect transition="in" filter="fade">
                                      <p:cBhvr>
                                        <p:cTn id="60" dur="800" decel="100000"/>
                                        <p:tgtEl>
                                          <p:spTgt spid="28675">
                                            <p:txEl>
                                              <p:charRg st="236" end="337"/>
                                            </p:txEl>
                                          </p:spTgt>
                                        </p:tgtEl>
                                      </p:cBhvr>
                                    </p:animEffect>
                                    <p:anim calcmode="lin" valueType="num">
                                      <p:cBhvr>
                                        <p:cTn id="61" dur="800" decel="100000" fill="hold"/>
                                        <p:tgtEl>
                                          <p:spTgt spid="28675">
                                            <p:txEl>
                                              <p:charRg st="236" end="337"/>
                                            </p:txEl>
                                          </p:spTgt>
                                        </p:tgtEl>
                                        <p:attrNameLst>
                                          <p:attrName>style.rotation</p:attrName>
                                        </p:attrNameLst>
                                      </p:cBhvr>
                                      <p:tavLst>
                                        <p:tav tm="0">
                                          <p:val>
                                            <p:fltVal val="-90,000000"/>
                                          </p:val>
                                        </p:tav>
                                        <p:tav tm="100000">
                                          <p:val>
                                            <p:fltVal val="0,000000"/>
                                          </p:val>
                                        </p:tav>
                                      </p:tavLst>
                                    </p:anim>
                                    <p:anim calcmode="lin" valueType="num">
                                      <p:cBhvr>
                                        <p:cTn id="62" dur="800" decel="100000" fill="hold"/>
                                        <p:tgtEl>
                                          <p:spTgt spid="28675">
                                            <p:txEl>
                                              <p:charRg st="236" end="337"/>
                                            </p:txEl>
                                          </p:spTgt>
                                        </p:tgtEl>
                                        <p:attrNameLst>
                                          <p:attrName>ppt_x</p:attrName>
                                        </p:attrNameLst>
                                      </p:cBhvr>
                                      <p:tavLst>
                                        <p:tav tm="0">
                                          <p:val>
                                            <p:strVal val="#ppt_x+0.4"/>
                                          </p:val>
                                        </p:tav>
                                        <p:tav tm="100000">
                                          <p:val>
                                            <p:strVal val="#ppt_x-0.05"/>
                                          </p:val>
                                        </p:tav>
                                      </p:tavLst>
                                    </p:anim>
                                    <p:anim calcmode="lin" valueType="num">
                                      <p:cBhvr>
                                        <p:cTn id="63" dur="800" decel="100000" fill="hold"/>
                                        <p:tgtEl>
                                          <p:spTgt spid="28675">
                                            <p:txEl>
                                              <p:charRg st="236" end="337"/>
                                            </p:txEl>
                                          </p:spTgt>
                                        </p:tgtEl>
                                        <p:attrNameLst>
                                          <p:attrName>ppt_y</p:attrName>
                                        </p:attrNameLst>
                                      </p:cBhvr>
                                      <p:tavLst>
                                        <p:tav tm="0">
                                          <p:val>
                                            <p:strVal val="#ppt_y-0.4"/>
                                          </p:val>
                                        </p:tav>
                                        <p:tav tm="100000">
                                          <p:val>
                                            <p:strVal val="#ppt_y+0.1"/>
                                          </p:val>
                                        </p:tav>
                                      </p:tavLst>
                                    </p:anim>
                                    <p:anim calcmode="lin" valueType="num">
                                      <p:cBhvr>
                                        <p:cTn id="64" dur="200" accel="100000" fill="hold">
                                          <p:stCondLst>
                                            <p:cond delay="800"/>
                                          </p:stCondLst>
                                        </p:cTn>
                                        <p:tgtEl>
                                          <p:spTgt spid="28675">
                                            <p:txEl>
                                              <p:charRg st="236" end="337"/>
                                            </p:txEl>
                                          </p:spTgt>
                                        </p:tgtEl>
                                        <p:attrNameLst>
                                          <p:attrName>ppt_x</p:attrName>
                                        </p:attrNameLst>
                                      </p:cBhvr>
                                      <p:tavLst>
                                        <p:tav tm="0">
                                          <p:val>
                                            <p:strVal val="#ppt_x-0.05"/>
                                          </p:val>
                                        </p:tav>
                                        <p:tav tm="100000">
                                          <p:val>
                                            <p:strVal val="#ppt_x"/>
                                          </p:val>
                                        </p:tav>
                                      </p:tavLst>
                                    </p:anim>
                                    <p:anim calcmode="lin" valueType="num">
                                      <p:cBhvr>
                                        <p:cTn id="65" dur="200" accel="100000" fill="hold">
                                          <p:stCondLst>
                                            <p:cond delay="800"/>
                                          </p:stCondLst>
                                        </p:cTn>
                                        <p:tgtEl>
                                          <p:spTgt spid="28675">
                                            <p:txEl>
                                              <p:charRg st="236" end="337"/>
                                            </p:txEl>
                                          </p:spTgt>
                                        </p:tgtEl>
                                        <p:attrNameLst>
                                          <p:attrName>ppt_y</p:attrName>
                                        </p:attrNameLst>
                                      </p:cBhvr>
                                      <p:tavLst>
                                        <p:tav tm="0">
                                          <p:val>
                                            <p:strVal val="#ppt_y+0.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5" presetClass="entr" presetSubtype="0" fill="hold" nodeType="clickEffect">
                                  <p:stCondLst>
                                    <p:cond delay="0"/>
                                  </p:stCondLst>
                                  <p:childTnLst>
                                    <p:set>
                                      <p:cBhvr>
                                        <p:cTn id="69" dur="1" fill="hold">
                                          <p:stCondLst>
                                            <p:cond delay="0"/>
                                          </p:stCondLst>
                                        </p:cTn>
                                        <p:tgtEl>
                                          <p:spTgt spid="28675">
                                            <p:txEl>
                                              <p:charRg st="337" end="393"/>
                                            </p:txEl>
                                          </p:spTgt>
                                        </p:tgtEl>
                                        <p:attrNameLst>
                                          <p:attrName>style.visibility</p:attrName>
                                        </p:attrNameLst>
                                      </p:cBhvr>
                                      <p:to>
                                        <p:strVal val="visible"/>
                                      </p:to>
                                    </p:set>
                                    <p:anim calcmode="lin" valueType="num">
                                      <p:cBhvr>
                                        <p:cTn id="70" dur="500" decel="50000" fill="hold">
                                          <p:stCondLst>
                                            <p:cond delay="0"/>
                                          </p:stCondLst>
                                        </p:cTn>
                                        <p:tgtEl>
                                          <p:spTgt spid="28675">
                                            <p:txEl>
                                              <p:charRg st="337" end="393"/>
                                            </p:txEl>
                                          </p:spTgt>
                                        </p:tgtEl>
                                        <p:attrNameLst>
                                          <p:attrName>style.rotation</p:attrName>
                                        </p:attrNameLst>
                                      </p:cBhvr>
                                      <p:tavLst>
                                        <p:tav tm="0">
                                          <p:val>
                                            <p:fltVal val="-90,000000"/>
                                          </p:val>
                                        </p:tav>
                                        <p:tav tm="100000">
                                          <p:val>
                                            <p:fltVal val="0,000000"/>
                                          </p:val>
                                        </p:tav>
                                      </p:tavLst>
                                    </p:anim>
                                    <p:anim calcmode="lin" valueType="num">
                                      <p:cBhvr>
                                        <p:cTn id="71" dur="500" decel="50000" fill="hold">
                                          <p:stCondLst>
                                            <p:cond delay="0"/>
                                          </p:stCondLst>
                                        </p:cTn>
                                        <p:tgtEl>
                                          <p:spTgt spid="28675">
                                            <p:txEl>
                                              <p:charRg st="337" end="393"/>
                                            </p:txEl>
                                          </p:spTgt>
                                        </p:tgtEl>
                                        <p:attrNameLst>
                                          <p:attrName>ppt_w</p:attrName>
                                        </p:attrNameLst>
                                      </p:cBhvr>
                                      <p:tavLst>
                                        <p:tav tm="0">
                                          <p:val>
                                            <p:strVal val="#ppt_w"/>
                                          </p:val>
                                        </p:tav>
                                        <p:tav tm="100000">
                                          <p:val>
                                            <p:strVal val="#ppt_w*.05"/>
                                          </p:val>
                                        </p:tav>
                                      </p:tavLst>
                                    </p:anim>
                                    <p:anim calcmode="lin" valueType="num">
                                      <p:cBhvr>
                                        <p:cTn id="72" dur="500" accel="50000" fill="hold">
                                          <p:stCondLst>
                                            <p:cond delay="500"/>
                                          </p:stCondLst>
                                        </p:cTn>
                                        <p:tgtEl>
                                          <p:spTgt spid="28675">
                                            <p:txEl>
                                              <p:charRg st="337" end="393"/>
                                            </p:txEl>
                                          </p:spTgt>
                                        </p:tgtEl>
                                        <p:attrNameLst>
                                          <p:attrName>ppt_w</p:attrName>
                                        </p:attrNameLst>
                                      </p:cBhvr>
                                      <p:tavLst>
                                        <p:tav tm="0">
                                          <p:val>
                                            <p:strVal val="#ppt_w*.05"/>
                                          </p:val>
                                        </p:tav>
                                        <p:tav tm="100000">
                                          <p:val>
                                            <p:strVal val="#ppt_w"/>
                                          </p:val>
                                        </p:tav>
                                      </p:tavLst>
                                    </p:anim>
                                    <p:anim calcmode="lin" valueType="num">
                                      <p:cBhvr>
                                        <p:cTn id="73" dur="1000" fill="hold"/>
                                        <p:tgtEl>
                                          <p:spTgt spid="28675">
                                            <p:txEl>
                                              <p:charRg st="337" end="393"/>
                                            </p:txEl>
                                          </p:spTgt>
                                        </p:tgtEl>
                                        <p:attrNameLst>
                                          <p:attrName>ppt_h</p:attrName>
                                        </p:attrNameLst>
                                      </p:cBhvr>
                                      <p:tavLst>
                                        <p:tav tm="0">
                                          <p:val>
                                            <p:strVal val="#ppt_h"/>
                                          </p:val>
                                        </p:tav>
                                        <p:tav tm="100000">
                                          <p:val>
                                            <p:strVal val="#ppt_h"/>
                                          </p:val>
                                        </p:tav>
                                      </p:tavLst>
                                    </p:anim>
                                    <p:anim calcmode="lin" valueType="num">
                                      <p:cBhvr>
                                        <p:cTn id="74" dur="500" decel="50000" fill="hold">
                                          <p:stCondLst>
                                            <p:cond delay="0"/>
                                          </p:stCondLst>
                                        </p:cTn>
                                        <p:tgtEl>
                                          <p:spTgt spid="28675">
                                            <p:txEl>
                                              <p:charRg st="337" end="393"/>
                                            </p:txEl>
                                          </p:spTgt>
                                        </p:tgtEl>
                                        <p:attrNameLst>
                                          <p:attrName>ppt_x</p:attrName>
                                        </p:attrNameLst>
                                      </p:cBhvr>
                                      <p:tavLst>
                                        <p:tav tm="0">
                                          <p:val>
                                            <p:strVal val="#ppt_x+.4"/>
                                          </p:val>
                                        </p:tav>
                                        <p:tav tm="100000">
                                          <p:val>
                                            <p:strVal val="#ppt_x"/>
                                          </p:val>
                                        </p:tav>
                                      </p:tavLst>
                                    </p:anim>
                                    <p:anim calcmode="lin" valueType="num">
                                      <p:cBhvr>
                                        <p:cTn id="75" dur="500" decel="50000" fill="hold">
                                          <p:stCondLst>
                                            <p:cond delay="0"/>
                                          </p:stCondLst>
                                        </p:cTn>
                                        <p:tgtEl>
                                          <p:spTgt spid="28675">
                                            <p:txEl>
                                              <p:charRg st="337" end="393"/>
                                            </p:txEl>
                                          </p:spTgt>
                                        </p:tgtEl>
                                        <p:attrNameLst>
                                          <p:attrName>ppt_y</p:attrName>
                                        </p:attrNameLst>
                                      </p:cBhvr>
                                      <p:tavLst>
                                        <p:tav tm="0">
                                          <p:val>
                                            <p:strVal val="#ppt_y-.2"/>
                                          </p:val>
                                        </p:tav>
                                        <p:tav tm="100000">
                                          <p:val>
                                            <p:strVal val="#ppt_y+.1"/>
                                          </p:val>
                                        </p:tav>
                                      </p:tavLst>
                                    </p:anim>
                                    <p:anim calcmode="lin" valueType="num">
                                      <p:cBhvr>
                                        <p:cTn id="76" dur="500" accel="50000" fill="hold">
                                          <p:stCondLst>
                                            <p:cond delay="500"/>
                                          </p:stCondLst>
                                        </p:cTn>
                                        <p:tgtEl>
                                          <p:spTgt spid="28675">
                                            <p:txEl>
                                              <p:charRg st="337" end="393"/>
                                            </p:txEl>
                                          </p:spTgt>
                                        </p:tgtEl>
                                        <p:attrNameLst>
                                          <p:attrName>ppt_y</p:attrName>
                                        </p:attrNameLst>
                                      </p:cBhvr>
                                      <p:tavLst>
                                        <p:tav tm="0">
                                          <p:val>
                                            <p:strVal val="#ppt_y+.1"/>
                                          </p:val>
                                        </p:tav>
                                        <p:tav tm="100000">
                                          <p:val>
                                            <p:strVal val="#ppt_y"/>
                                          </p:val>
                                        </p:tav>
                                      </p:tavLst>
                                    </p:anim>
                                    <p:animEffect transition="in" filter="fade">
                                      <p:cBhvr>
                                        <p:cTn id="77" dur="1000" decel="50000">
                                          <p:stCondLst>
                                            <p:cond delay="0"/>
                                          </p:stCondLst>
                                        </p:cTn>
                                        <p:tgtEl>
                                          <p:spTgt spid="28675">
                                            <p:txEl>
                                              <p:charRg st="337" end="3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JAWAB (lanjutan)</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sp>
        <p:nvSpPr>
          <p:cNvPr id="29699" name="Rectangle 3"/>
          <p:cNvSpPr>
            <a:spLocks noGrp="1"/>
          </p:cNvSpPr>
          <p:nvPr>
            <p:ph sz="quarter" idx="1"/>
          </p:nvPr>
        </p:nvSpPr>
        <p:spPr/>
        <p:txBody>
          <a:bodyPr vert="horz" wrap="square" lIns="91440" tIns="45720" rIns="91440" bIns="45720" anchor="t" anchorCtr="0"/>
          <a:p>
            <a:pPr marL="609600" indent="-609600" eaLnBrk="1" hangingPunct="1">
              <a:buClr>
                <a:schemeClr val="accent1"/>
              </a:buClr>
              <a:buSzPct val="70000"/>
              <a:buFont typeface="Wingdings" panose="05000000000000000000" pitchFamily="2" charset="2"/>
              <a:buAutoNum type="arabicPeriod" startAt="5"/>
            </a:pPr>
            <a:endParaRPr lang="en-US" altLang="id-ID" sz="2000" dirty="0"/>
          </a:p>
          <a:p>
            <a:pPr marL="609600" indent="-609600" eaLnBrk="1" hangingPunct="1">
              <a:buClr>
                <a:schemeClr val="accent1"/>
              </a:buClr>
              <a:buSzPct val="70000"/>
              <a:buFont typeface="Wingdings" panose="05000000000000000000" pitchFamily="2" charset="2"/>
              <a:buAutoNum type="arabicPeriod" startAt="5"/>
            </a:pPr>
            <a:r>
              <a:rPr lang="en-US" altLang="id-ID" sz="2000" dirty="0"/>
              <a:t>Batas atas kelas pertama adalah batas bawah kelas ditambah lebar kelas, yaitu sebesar</a:t>
            </a:r>
            <a:endParaRPr lang="en-US" altLang="id-ID" sz="2000" dirty="0"/>
          </a:p>
          <a:p>
            <a:pPr marL="609600" indent="-609600" eaLnBrk="1" hangingPunct="1">
              <a:buClr>
                <a:schemeClr val="accent1"/>
              </a:buClr>
              <a:buSzPct val="70000"/>
              <a:buFont typeface="Wingdings" panose="05000000000000000000" pitchFamily="2" charset="2"/>
              <a:buNone/>
            </a:pPr>
            <a:r>
              <a:rPr lang="en-US" altLang="id-ID" sz="2000" dirty="0"/>
              <a:t>	- 9,5 + 13 = 22,5</a:t>
            </a:r>
            <a:endParaRPr lang="en-US" altLang="id-ID" sz="2000" dirty="0"/>
          </a:p>
          <a:p>
            <a:pPr marL="609600" indent="-609600" eaLnBrk="1" hangingPunct="1">
              <a:buClr>
                <a:schemeClr val="accent1"/>
              </a:buClr>
              <a:buSzPct val="70000"/>
              <a:buFont typeface="Wingdings" panose="05000000000000000000" pitchFamily="2" charset="2"/>
              <a:buNone/>
            </a:pPr>
            <a:r>
              <a:rPr lang="en-US" altLang="id-ID" sz="2000" dirty="0"/>
              <a:t>	- 8,5 + 13 = 21,5 </a:t>
            </a:r>
            <a:endParaRPr lang="en-US" altLang="id-ID" sz="2000" dirty="0"/>
          </a:p>
          <a:p>
            <a:pPr marL="609600" indent="-609600" eaLnBrk="1" hangingPunct="1">
              <a:buClr>
                <a:schemeClr val="accent1"/>
              </a:buClr>
              <a:buSzPct val="70000"/>
              <a:buFont typeface="Wingdings" panose="05000000000000000000" pitchFamily="2" charset="2"/>
              <a:buNone/>
            </a:pPr>
            <a:r>
              <a:rPr lang="en-US" altLang="id-ID" sz="2000" dirty="0"/>
              <a:t>	- 7,5 + 13 = 20,5</a:t>
            </a:r>
            <a:endParaRPr lang="en-US" altLang="id-ID" sz="2000" dirty="0"/>
          </a:p>
          <a:p>
            <a:pPr marL="609600" indent="-609600" eaLnBrk="1" hangingPunct="1">
              <a:buClr>
                <a:schemeClr val="accent1"/>
              </a:buClr>
              <a:buSzPct val="70000"/>
              <a:buFont typeface="Wingdings" panose="05000000000000000000" pitchFamily="2" charset="2"/>
              <a:buAutoNum type="arabicPeriod" startAt="6"/>
            </a:pPr>
            <a:r>
              <a:rPr lang="en-US" altLang="id-ID" sz="2000" dirty="0"/>
              <a:t>Ujung atas atas kelas pertama adalah sebesar</a:t>
            </a:r>
            <a:endParaRPr lang="en-US" altLang="id-ID" sz="2000" dirty="0"/>
          </a:p>
          <a:p>
            <a:pPr marL="609600" indent="-609600" eaLnBrk="1" hangingPunct="1">
              <a:buClr>
                <a:schemeClr val="accent1"/>
              </a:buClr>
              <a:buSzPct val="70000"/>
              <a:buFont typeface="Wingdings" panose="05000000000000000000" pitchFamily="2" charset="2"/>
              <a:buNone/>
            </a:pPr>
            <a:r>
              <a:rPr lang="en-US" altLang="id-ID" sz="2000" dirty="0"/>
              <a:t>	- 22,5 - 0,5 = 22</a:t>
            </a:r>
            <a:endParaRPr lang="en-US" altLang="id-ID" sz="2000" dirty="0"/>
          </a:p>
          <a:p>
            <a:pPr marL="609600" indent="-609600" eaLnBrk="1" hangingPunct="1">
              <a:buClr>
                <a:schemeClr val="accent1"/>
              </a:buClr>
              <a:buSzPct val="70000"/>
              <a:buFont typeface="Wingdings" panose="05000000000000000000" pitchFamily="2" charset="2"/>
              <a:buNone/>
            </a:pPr>
            <a:r>
              <a:rPr lang="en-US" altLang="id-ID" sz="2000" dirty="0"/>
              <a:t>	- 21,5 - 0,5 = 21</a:t>
            </a:r>
            <a:endParaRPr lang="en-US" altLang="id-ID" sz="2000" dirty="0"/>
          </a:p>
          <a:p>
            <a:pPr marL="609600" indent="-609600" eaLnBrk="1" hangingPunct="1">
              <a:buClr>
                <a:schemeClr val="accent1"/>
              </a:buClr>
              <a:buSzPct val="70000"/>
              <a:buFont typeface="Wingdings" panose="05000000000000000000" pitchFamily="2" charset="2"/>
              <a:buNone/>
            </a:pPr>
            <a:r>
              <a:rPr lang="en-US" altLang="id-ID" sz="2000" dirty="0"/>
              <a:t>	- 20,5 – 0,5 = 20</a:t>
            </a:r>
            <a:endParaRPr lang="en-US" altLang="id-ID" sz="2000" dirty="0"/>
          </a:p>
          <a:p>
            <a:pPr marL="609600" indent="-609600" eaLnBrk="1" hangingPunct="1">
              <a:buClr>
                <a:schemeClr val="accent1"/>
              </a:buClr>
              <a:buSzPct val="70000"/>
              <a:buFont typeface="Wingdings" panose="05000000000000000000" pitchFamily="2" charset="2"/>
              <a:buNone/>
            </a:pPr>
            <a:endParaRPr lang="en-US" alt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9699">
                                            <p:txEl>
                                              <p:charRg st="1" end="87"/>
                                            </p:txEl>
                                          </p:spTgt>
                                        </p:tgtEl>
                                        <p:attrNameLst>
                                          <p:attrName>style.visibility</p:attrName>
                                        </p:attrNameLst>
                                      </p:cBhvr>
                                      <p:to>
                                        <p:strVal val="visible"/>
                                      </p:to>
                                    </p:set>
                                    <p:animEffect transition="in" filter="fade">
                                      <p:cBhvr>
                                        <p:cTn id="7" dur="1000"/>
                                        <p:tgtEl>
                                          <p:spTgt spid="29699">
                                            <p:txEl>
                                              <p:charRg st="1" end="87"/>
                                            </p:txEl>
                                          </p:spTgt>
                                        </p:tgtEl>
                                      </p:cBhvr>
                                    </p:animEffect>
                                    <p:anim calcmode="lin" valueType="num">
                                      <p:cBhvr>
                                        <p:cTn id="8" dur="1000" fill="hold"/>
                                        <p:tgtEl>
                                          <p:spTgt spid="29699">
                                            <p:txEl>
                                              <p:charRg st="1" end="87"/>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charRg st="1" end="87"/>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9699">
                                            <p:txEl>
                                              <p:charRg st="87" end="106"/>
                                            </p:txEl>
                                          </p:spTgt>
                                        </p:tgtEl>
                                        <p:attrNameLst>
                                          <p:attrName>style.visibility</p:attrName>
                                        </p:attrNameLst>
                                      </p:cBhvr>
                                      <p:to>
                                        <p:strVal val="visible"/>
                                      </p:to>
                                    </p:set>
                                    <p:animEffect transition="in" filter="fade">
                                      <p:cBhvr>
                                        <p:cTn id="12" dur="1000"/>
                                        <p:tgtEl>
                                          <p:spTgt spid="29699">
                                            <p:txEl>
                                              <p:charRg st="87" end="106"/>
                                            </p:txEl>
                                          </p:spTgt>
                                        </p:tgtEl>
                                      </p:cBhvr>
                                    </p:animEffect>
                                    <p:anim calcmode="lin" valueType="num">
                                      <p:cBhvr>
                                        <p:cTn id="13" dur="1000" fill="hold"/>
                                        <p:tgtEl>
                                          <p:spTgt spid="29699">
                                            <p:txEl>
                                              <p:charRg st="87" end="106"/>
                                            </p:txEl>
                                          </p:spTgt>
                                        </p:tgtEl>
                                        <p:attrNameLst>
                                          <p:attrName>ppt_x</p:attrName>
                                        </p:attrNameLst>
                                      </p:cBhvr>
                                      <p:tavLst>
                                        <p:tav tm="0">
                                          <p:val>
                                            <p:strVal val="#ppt_x"/>
                                          </p:val>
                                        </p:tav>
                                        <p:tav tm="100000">
                                          <p:val>
                                            <p:strVal val="#ppt_x"/>
                                          </p:val>
                                        </p:tav>
                                      </p:tavLst>
                                    </p:anim>
                                    <p:anim calcmode="lin" valueType="num">
                                      <p:cBhvr>
                                        <p:cTn id="14" dur="1000" fill="hold"/>
                                        <p:tgtEl>
                                          <p:spTgt spid="29699">
                                            <p:txEl>
                                              <p:charRg st="87" end="106"/>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9699">
                                            <p:txEl>
                                              <p:charRg st="106" end="126"/>
                                            </p:txEl>
                                          </p:spTgt>
                                        </p:tgtEl>
                                        <p:attrNameLst>
                                          <p:attrName>style.visibility</p:attrName>
                                        </p:attrNameLst>
                                      </p:cBhvr>
                                      <p:to>
                                        <p:strVal val="visible"/>
                                      </p:to>
                                    </p:set>
                                    <p:animEffect transition="in" filter="fade">
                                      <p:cBhvr>
                                        <p:cTn id="17" dur="1000"/>
                                        <p:tgtEl>
                                          <p:spTgt spid="29699">
                                            <p:txEl>
                                              <p:charRg st="106" end="126"/>
                                            </p:txEl>
                                          </p:spTgt>
                                        </p:tgtEl>
                                      </p:cBhvr>
                                    </p:animEffect>
                                    <p:anim calcmode="lin" valueType="num">
                                      <p:cBhvr>
                                        <p:cTn id="18" dur="1000" fill="hold"/>
                                        <p:tgtEl>
                                          <p:spTgt spid="29699">
                                            <p:txEl>
                                              <p:charRg st="106" end="126"/>
                                            </p:txEl>
                                          </p:spTgt>
                                        </p:tgtEl>
                                        <p:attrNameLst>
                                          <p:attrName>ppt_x</p:attrName>
                                        </p:attrNameLst>
                                      </p:cBhvr>
                                      <p:tavLst>
                                        <p:tav tm="0">
                                          <p:val>
                                            <p:strVal val="#ppt_x"/>
                                          </p:val>
                                        </p:tav>
                                        <p:tav tm="100000">
                                          <p:val>
                                            <p:strVal val="#ppt_x"/>
                                          </p:val>
                                        </p:tav>
                                      </p:tavLst>
                                    </p:anim>
                                    <p:anim calcmode="lin" valueType="num">
                                      <p:cBhvr>
                                        <p:cTn id="19" dur="1000" fill="hold"/>
                                        <p:tgtEl>
                                          <p:spTgt spid="29699">
                                            <p:txEl>
                                              <p:charRg st="106" end="126"/>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29699">
                                            <p:txEl>
                                              <p:charRg st="126" end="145"/>
                                            </p:txEl>
                                          </p:spTgt>
                                        </p:tgtEl>
                                        <p:attrNameLst>
                                          <p:attrName>style.visibility</p:attrName>
                                        </p:attrNameLst>
                                      </p:cBhvr>
                                      <p:to>
                                        <p:strVal val="visible"/>
                                      </p:to>
                                    </p:set>
                                    <p:animEffect transition="in" filter="fade">
                                      <p:cBhvr>
                                        <p:cTn id="22" dur="1000"/>
                                        <p:tgtEl>
                                          <p:spTgt spid="29699">
                                            <p:txEl>
                                              <p:charRg st="126" end="145"/>
                                            </p:txEl>
                                          </p:spTgt>
                                        </p:tgtEl>
                                      </p:cBhvr>
                                    </p:animEffect>
                                    <p:anim calcmode="lin" valueType="num">
                                      <p:cBhvr>
                                        <p:cTn id="23" dur="1000" fill="hold"/>
                                        <p:tgtEl>
                                          <p:spTgt spid="29699">
                                            <p:txEl>
                                              <p:charRg st="126" end="145"/>
                                            </p:txEl>
                                          </p:spTgt>
                                        </p:tgtEl>
                                        <p:attrNameLst>
                                          <p:attrName>ppt_x</p:attrName>
                                        </p:attrNameLst>
                                      </p:cBhvr>
                                      <p:tavLst>
                                        <p:tav tm="0">
                                          <p:val>
                                            <p:strVal val="#ppt_x"/>
                                          </p:val>
                                        </p:tav>
                                        <p:tav tm="100000">
                                          <p:val>
                                            <p:strVal val="#ppt_x"/>
                                          </p:val>
                                        </p:tav>
                                      </p:tavLst>
                                    </p:anim>
                                    <p:anim calcmode="lin" valueType="num">
                                      <p:cBhvr>
                                        <p:cTn id="24" dur="1000" fill="hold"/>
                                        <p:tgtEl>
                                          <p:spTgt spid="29699">
                                            <p:txEl>
                                              <p:charRg st="126" end="14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29699">
                                            <p:txEl>
                                              <p:charRg st="145" end="190"/>
                                            </p:txEl>
                                          </p:spTgt>
                                        </p:tgtEl>
                                        <p:attrNameLst>
                                          <p:attrName>style.visibility</p:attrName>
                                        </p:attrNameLst>
                                      </p:cBhvr>
                                      <p:to>
                                        <p:strVal val="visible"/>
                                      </p:to>
                                    </p:set>
                                    <p:anim calcmode="lin" valueType="num">
                                      <p:cBhvr>
                                        <p:cTn id="29" dur="500" decel="50000" fill="hold">
                                          <p:stCondLst>
                                            <p:cond delay="0"/>
                                          </p:stCondLst>
                                        </p:cTn>
                                        <p:tgtEl>
                                          <p:spTgt spid="29699">
                                            <p:txEl>
                                              <p:charRg st="145" end="190"/>
                                            </p:txEl>
                                          </p:spTgt>
                                        </p:tgtEl>
                                        <p:attrNameLst>
                                          <p:attrName>style.rotation</p:attrName>
                                        </p:attrNameLst>
                                      </p:cBhvr>
                                      <p:tavLst>
                                        <p:tav tm="0">
                                          <p:val>
                                            <p:fltVal val="-90,000000"/>
                                          </p:val>
                                        </p:tav>
                                        <p:tav tm="100000">
                                          <p:val>
                                            <p:fltVal val="0,000000"/>
                                          </p:val>
                                        </p:tav>
                                      </p:tavLst>
                                    </p:anim>
                                    <p:anim calcmode="lin" valueType="num">
                                      <p:cBhvr>
                                        <p:cTn id="30" dur="500" decel="50000" fill="hold">
                                          <p:stCondLst>
                                            <p:cond delay="0"/>
                                          </p:stCondLst>
                                        </p:cTn>
                                        <p:tgtEl>
                                          <p:spTgt spid="29699">
                                            <p:txEl>
                                              <p:charRg st="145" end="190"/>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29699">
                                            <p:txEl>
                                              <p:charRg st="145" end="190"/>
                                            </p:txEl>
                                          </p:spTgt>
                                        </p:tgtEl>
                                        <p:attrNameLst>
                                          <p:attrName>ppt_w</p:attrName>
                                        </p:attrNameLst>
                                      </p:cBhvr>
                                      <p:tavLst>
                                        <p:tav tm="0">
                                          <p:val>
                                            <p:strVal val="#ppt_w*.05"/>
                                          </p:val>
                                        </p:tav>
                                        <p:tav tm="100000">
                                          <p:val>
                                            <p:strVal val="#ppt_w"/>
                                          </p:val>
                                        </p:tav>
                                      </p:tavLst>
                                    </p:anim>
                                    <p:anim calcmode="lin" valueType="num">
                                      <p:cBhvr>
                                        <p:cTn id="32" dur="1000" fill="hold"/>
                                        <p:tgtEl>
                                          <p:spTgt spid="29699">
                                            <p:txEl>
                                              <p:charRg st="145" end="190"/>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29699">
                                            <p:txEl>
                                              <p:charRg st="145" end="190"/>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29699">
                                            <p:txEl>
                                              <p:charRg st="145" end="190"/>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29699">
                                            <p:txEl>
                                              <p:charRg st="145" end="190"/>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29699">
                                            <p:txEl>
                                              <p:charRg st="145" end="190"/>
                                            </p:txEl>
                                          </p:spTgt>
                                        </p:tgtEl>
                                      </p:cBhvr>
                                    </p:animEffect>
                                  </p:childTnLst>
                                </p:cTn>
                              </p:par>
                              <p:par>
                                <p:cTn id="37" presetID="25" presetClass="entr" presetSubtype="0" fill="hold" nodeType="withEffect">
                                  <p:stCondLst>
                                    <p:cond delay="0"/>
                                  </p:stCondLst>
                                  <p:childTnLst>
                                    <p:set>
                                      <p:cBhvr>
                                        <p:cTn id="38" dur="1" fill="hold">
                                          <p:stCondLst>
                                            <p:cond delay="0"/>
                                          </p:stCondLst>
                                        </p:cTn>
                                        <p:tgtEl>
                                          <p:spTgt spid="29699">
                                            <p:txEl>
                                              <p:charRg st="190" end="209"/>
                                            </p:txEl>
                                          </p:spTgt>
                                        </p:tgtEl>
                                        <p:attrNameLst>
                                          <p:attrName>style.visibility</p:attrName>
                                        </p:attrNameLst>
                                      </p:cBhvr>
                                      <p:to>
                                        <p:strVal val="visible"/>
                                      </p:to>
                                    </p:set>
                                    <p:anim calcmode="lin" valueType="num">
                                      <p:cBhvr>
                                        <p:cTn id="39" dur="500" decel="50000" fill="hold">
                                          <p:stCondLst>
                                            <p:cond delay="0"/>
                                          </p:stCondLst>
                                        </p:cTn>
                                        <p:tgtEl>
                                          <p:spTgt spid="29699">
                                            <p:txEl>
                                              <p:charRg st="190" end="209"/>
                                            </p:txEl>
                                          </p:spTgt>
                                        </p:tgtEl>
                                        <p:attrNameLst>
                                          <p:attrName>style.rotation</p:attrName>
                                        </p:attrNameLst>
                                      </p:cBhvr>
                                      <p:tavLst>
                                        <p:tav tm="0">
                                          <p:val>
                                            <p:fltVal val="-90,000000"/>
                                          </p:val>
                                        </p:tav>
                                        <p:tav tm="100000">
                                          <p:val>
                                            <p:fltVal val="0,000000"/>
                                          </p:val>
                                        </p:tav>
                                      </p:tavLst>
                                    </p:anim>
                                    <p:anim calcmode="lin" valueType="num">
                                      <p:cBhvr>
                                        <p:cTn id="40" dur="500" decel="50000" fill="hold">
                                          <p:stCondLst>
                                            <p:cond delay="0"/>
                                          </p:stCondLst>
                                        </p:cTn>
                                        <p:tgtEl>
                                          <p:spTgt spid="29699">
                                            <p:txEl>
                                              <p:charRg st="190" end="209"/>
                                            </p:txEl>
                                          </p:spTgt>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29699">
                                            <p:txEl>
                                              <p:charRg st="190" end="209"/>
                                            </p:txEl>
                                          </p:spTgt>
                                        </p:tgtEl>
                                        <p:attrNameLst>
                                          <p:attrName>ppt_w</p:attrName>
                                        </p:attrNameLst>
                                      </p:cBhvr>
                                      <p:tavLst>
                                        <p:tav tm="0">
                                          <p:val>
                                            <p:strVal val="#ppt_w*.05"/>
                                          </p:val>
                                        </p:tav>
                                        <p:tav tm="100000">
                                          <p:val>
                                            <p:strVal val="#ppt_w"/>
                                          </p:val>
                                        </p:tav>
                                      </p:tavLst>
                                    </p:anim>
                                    <p:anim calcmode="lin" valueType="num">
                                      <p:cBhvr>
                                        <p:cTn id="42" dur="1000" fill="hold"/>
                                        <p:tgtEl>
                                          <p:spTgt spid="29699">
                                            <p:txEl>
                                              <p:charRg st="190" end="209"/>
                                            </p:txEl>
                                          </p:spTgt>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29699">
                                            <p:txEl>
                                              <p:charRg st="190" end="209"/>
                                            </p:txEl>
                                          </p:spTgt>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29699">
                                            <p:txEl>
                                              <p:charRg st="190" end="209"/>
                                            </p:txEl>
                                          </p:spTgt>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29699">
                                            <p:txEl>
                                              <p:charRg st="190" end="209"/>
                                            </p:txEl>
                                          </p:spTgt>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29699">
                                            <p:txEl>
                                              <p:charRg st="190" end="209"/>
                                            </p:txEl>
                                          </p:spTgt>
                                        </p:tgtEl>
                                      </p:cBhvr>
                                    </p:animEffect>
                                  </p:childTnLst>
                                </p:cTn>
                              </p:par>
                              <p:par>
                                <p:cTn id="47" presetID="25" presetClass="entr" presetSubtype="0" fill="hold" nodeType="withEffect">
                                  <p:stCondLst>
                                    <p:cond delay="0"/>
                                  </p:stCondLst>
                                  <p:childTnLst>
                                    <p:set>
                                      <p:cBhvr>
                                        <p:cTn id="48" dur="1" fill="hold">
                                          <p:stCondLst>
                                            <p:cond delay="0"/>
                                          </p:stCondLst>
                                        </p:cTn>
                                        <p:tgtEl>
                                          <p:spTgt spid="29699">
                                            <p:txEl>
                                              <p:charRg st="209" end="228"/>
                                            </p:txEl>
                                          </p:spTgt>
                                        </p:tgtEl>
                                        <p:attrNameLst>
                                          <p:attrName>style.visibility</p:attrName>
                                        </p:attrNameLst>
                                      </p:cBhvr>
                                      <p:to>
                                        <p:strVal val="visible"/>
                                      </p:to>
                                    </p:set>
                                    <p:anim calcmode="lin" valueType="num">
                                      <p:cBhvr>
                                        <p:cTn id="49" dur="500" decel="50000" fill="hold">
                                          <p:stCondLst>
                                            <p:cond delay="0"/>
                                          </p:stCondLst>
                                        </p:cTn>
                                        <p:tgtEl>
                                          <p:spTgt spid="29699">
                                            <p:txEl>
                                              <p:charRg st="209" end="228"/>
                                            </p:txEl>
                                          </p:spTgt>
                                        </p:tgtEl>
                                        <p:attrNameLst>
                                          <p:attrName>style.rotation</p:attrName>
                                        </p:attrNameLst>
                                      </p:cBhvr>
                                      <p:tavLst>
                                        <p:tav tm="0">
                                          <p:val>
                                            <p:fltVal val="-90,000000"/>
                                          </p:val>
                                        </p:tav>
                                        <p:tav tm="100000">
                                          <p:val>
                                            <p:fltVal val="0,000000"/>
                                          </p:val>
                                        </p:tav>
                                      </p:tavLst>
                                    </p:anim>
                                    <p:anim calcmode="lin" valueType="num">
                                      <p:cBhvr>
                                        <p:cTn id="50" dur="500" decel="50000" fill="hold">
                                          <p:stCondLst>
                                            <p:cond delay="0"/>
                                          </p:stCondLst>
                                        </p:cTn>
                                        <p:tgtEl>
                                          <p:spTgt spid="29699">
                                            <p:txEl>
                                              <p:charRg st="209" end="228"/>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29699">
                                            <p:txEl>
                                              <p:charRg st="209" end="228"/>
                                            </p:txEl>
                                          </p:spTgt>
                                        </p:tgtEl>
                                        <p:attrNameLst>
                                          <p:attrName>ppt_w</p:attrName>
                                        </p:attrNameLst>
                                      </p:cBhvr>
                                      <p:tavLst>
                                        <p:tav tm="0">
                                          <p:val>
                                            <p:strVal val="#ppt_w*.05"/>
                                          </p:val>
                                        </p:tav>
                                        <p:tav tm="100000">
                                          <p:val>
                                            <p:strVal val="#ppt_w"/>
                                          </p:val>
                                        </p:tav>
                                      </p:tavLst>
                                    </p:anim>
                                    <p:anim calcmode="lin" valueType="num">
                                      <p:cBhvr>
                                        <p:cTn id="52" dur="1000" fill="hold"/>
                                        <p:tgtEl>
                                          <p:spTgt spid="29699">
                                            <p:txEl>
                                              <p:charRg st="209" end="228"/>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29699">
                                            <p:txEl>
                                              <p:charRg st="209" end="228"/>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29699">
                                            <p:txEl>
                                              <p:charRg st="209" end="228"/>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29699">
                                            <p:txEl>
                                              <p:charRg st="209" end="228"/>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29699">
                                            <p:txEl>
                                              <p:charRg st="209" end="228"/>
                                            </p:txEl>
                                          </p:spTgt>
                                        </p:tgtEl>
                                      </p:cBhvr>
                                    </p:animEffect>
                                  </p:childTnLst>
                                </p:cTn>
                              </p:par>
                              <p:par>
                                <p:cTn id="57" presetID="25" presetClass="entr" presetSubtype="0" fill="hold" nodeType="withEffect">
                                  <p:stCondLst>
                                    <p:cond delay="0"/>
                                  </p:stCondLst>
                                  <p:childTnLst>
                                    <p:set>
                                      <p:cBhvr>
                                        <p:cTn id="58" dur="1" fill="hold">
                                          <p:stCondLst>
                                            <p:cond delay="0"/>
                                          </p:stCondLst>
                                        </p:cTn>
                                        <p:tgtEl>
                                          <p:spTgt spid="29699">
                                            <p:txEl>
                                              <p:charRg st="228" end="247"/>
                                            </p:txEl>
                                          </p:spTgt>
                                        </p:tgtEl>
                                        <p:attrNameLst>
                                          <p:attrName>style.visibility</p:attrName>
                                        </p:attrNameLst>
                                      </p:cBhvr>
                                      <p:to>
                                        <p:strVal val="visible"/>
                                      </p:to>
                                    </p:set>
                                    <p:anim calcmode="lin" valueType="num">
                                      <p:cBhvr>
                                        <p:cTn id="59" dur="500" decel="50000" fill="hold">
                                          <p:stCondLst>
                                            <p:cond delay="0"/>
                                          </p:stCondLst>
                                        </p:cTn>
                                        <p:tgtEl>
                                          <p:spTgt spid="29699">
                                            <p:txEl>
                                              <p:charRg st="228" end="247"/>
                                            </p:txEl>
                                          </p:spTgt>
                                        </p:tgtEl>
                                        <p:attrNameLst>
                                          <p:attrName>style.rotation</p:attrName>
                                        </p:attrNameLst>
                                      </p:cBhvr>
                                      <p:tavLst>
                                        <p:tav tm="0">
                                          <p:val>
                                            <p:fltVal val="-90,000000"/>
                                          </p:val>
                                        </p:tav>
                                        <p:tav tm="100000">
                                          <p:val>
                                            <p:fltVal val="0,000000"/>
                                          </p:val>
                                        </p:tav>
                                      </p:tavLst>
                                    </p:anim>
                                    <p:anim calcmode="lin" valueType="num">
                                      <p:cBhvr>
                                        <p:cTn id="60" dur="500" decel="50000" fill="hold">
                                          <p:stCondLst>
                                            <p:cond delay="0"/>
                                          </p:stCondLst>
                                        </p:cTn>
                                        <p:tgtEl>
                                          <p:spTgt spid="29699">
                                            <p:txEl>
                                              <p:charRg st="228" end="247"/>
                                            </p:txEl>
                                          </p:spTgt>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29699">
                                            <p:txEl>
                                              <p:charRg st="228" end="247"/>
                                            </p:txEl>
                                          </p:spTgt>
                                        </p:tgtEl>
                                        <p:attrNameLst>
                                          <p:attrName>ppt_w</p:attrName>
                                        </p:attrNameLst>
                                      </p:cBhvr>
                                      <p:tavLst>
                                        <p:tav tm="0">
                                          <p:val>
                                            <p:strVal val="#ppt_w*.05"/>
                                          </p:val>
                                        </p:tav>
                                        <p:tav tm="100000">
                                          <p:val>
                                            <p:strVal val="#ppt_w"/>
                                          </p:val>
                                        </p:tav>
                                      </p:tavLst>
                                    </p:anim>
                                    <p:anim calcmode="lin" valueType="num">
                                      <p:cBhvr>
                                        <p:cTn id="62" dur="1000" fill="hold"/>
                                        <p:tgtEl>
                                          <p:spTgt spid="29699">
                                            <p:txEl>
                                              <p:charRg st="228" end="247"/>
                                            </p:txEl>
                                          </p:spTgt>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29699">
                                            <p:txEl>
                                              <p:charRg st="228" end="247"/>
                                            </p:txEl>
                                          </p:spTgt>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29699">
                                            <p:txEl>
                                              <p:charRg st="228" end="247"/>
                                            </p:txEl>
                                          </p:spTgt>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29699">
                                            <p:txEl>
                                              <p:charRg st="228" end="247"/>
                                            </p:txEl>
                                          </p:spTgt>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29699">
                                            <p:txEl>
                                              <p:charRg st="228" end="2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6" name="Title 7175"/>
          <p:cNvSpPr>
            <a:spLocks noGrp="1"/>
          </p:cNvSpPr>
          <p:nvPr>
            <p:ph type="title"/>
          </p:nvPr>
        </p:nvSpPr>
        <p:spPr/>
        <p:txBody>
          <a:bodyPr anchor="b" anchorCtr="0">
            <a:spAutoFit/>
          </a:bodyPr>
          <a:p>
            <a:r>
              <a:rPr altLang="en-US"/>
              <a:t>What is a Histogram?</a:t>
            </a:r>
            <a:endParaRPr altLang="en-US"/>
          </a:p>
        </p:txBody>
      </p:sp>
      <p:sp>
        <p:nvSpPr>
          <p:cNvPr id="7177" name="Text Placeholder 7176"/>
          <p:cNvSpPr>
            <a:spLocks noGrp="1"/>
          </p:cNvSpPr>
          <p:nvPr>
            <p:ph type="body" idx="1"/>
          </p:nvPr>
        </p:nvSpPr>
        <p:spPr/>
        <p:txBody>
          <a:bodyPr/>
          <a:p>
            <a:pPr>
              <a:lnSpc>
                <a:spcPct val="90000"/>
              </a:lnSpc>
              <a:buClr>
                <a:schemeClr val="bg2"/>
              </a:buClr>
            </a:pPr>
            <a:r>
              <a:rPr altLang="en-US"/>
              <a:t>A Histogram is a variation of a bar chart in which data values are grouped together and put into different classes. </a:t>
            </a:r>
            <a:endParaRPr altLang="en-US"/>
          </a:p>
          <a:p>
            <a:pPr>
              <a:lnSpc>
                <a:spcPct val="90000"/>
              </a:lnSpc>
            </a:pPr>
            <a:endParaRPr altLang="en-US"/>
          </a:p>
          <a:p>
            <a:pPr>
              <a:lnSpc>
                <a:spcPct val="90000"/>
              </a:lnSpc>
              <a:buClr>
                <a:schemeClr val="bg2"/>
              </a:buClr>
            </a:pPr>
            <a:r>
              <a:rPr altLang="en-US"/>
              <a:t>This grouping allows you see how frequently data in each class occur in the data set.</a:t>
            </a:r>
            <a:endParaRPr altLang="en-US"/>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18"/>
          <p:cNvSpPr>
            <a:spLocks noGrp="1" noChangeArrowheads="1"/>
          </p:cNvSpPr>
          <p:nvPr>
            <p:ph type="title"/>
          </p:nvPr>
        </p:nvSpPr>
        <p:spPr>
          <a:xfrm>
            <a:off x="1150938" y="214313"/>
            <a:ext cx="7793038" cy="1462088"/>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JAWAB (lanjutan)</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graphicFrame>
        <p:nvGraphicFramePr>
          <p:cNvPr id="32772" name="Group 4"/>
          <p:cNvGraphicFramePr>
            <a:graphicFrameLocks noGrp="1"/>
          </p:cNvGraphicFramePr>
          <p:nvPr>
            <p:ph sz="half" idx="1"/>
          </p:nvPr>
        </p:nvGraphicFramePr>
        <p:xfrm>
          <a:off x="2916238" y="2276475"/>
          <a:ext cx="3810000" cy="2376488"/>
        </p:xfrm>
        <a:graphic>
          <a:graphicData uri="http://schemas.openxmlformats.org/drawingml/2006/table">
            <a:tbl>
              <a:tblPr/>
              <a:tblGrid>
                <a:gridCol w="1270000"/>
                <a:gridCol w="1270000"/>
                <a:gridCol w="1270000"/>
              </a:tblGrid>
              <a:tr h="336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Alternatif 1</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Alternatif 2</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Alternatif 3</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39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8-20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21-33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34-46</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47-59</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60-72</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73-85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86-98</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9-21</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22-34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35-47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48-60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61-73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74-86</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87-99</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10-22</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23-35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36-48</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49-61</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62-74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75-87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88-100</a:t>
                      </a:r>
                      <a:endParaRPr kumimoji="0" lang="en-US" sz="1400" b="0" i="0" u="none" strike="noStrike" cap="none" normalizeH="0" baseline="0">
                        <a:ln>
                          <a:noFill/>
                        </a:ln>
                        <a:solidFill>
                          <a:schemeClr val="tx1"/>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789" name="Text Box 21"/>
          <p:cNvSpPr txBox="1"/>
          <p:nvPr/>
        </p:nvSpPr>
        <p:spPr>
          <a:xfrm>
            <a:off x="2268538" y="5157788"/>
            <a:ext cx="2535237"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Misal dipilih Alternatif 2</a:t>
            </a:r>
            <a:endParaRPr lang="en-US" altLang="id-ID" dirty="0">
              <a:latin typeface="Century Schoolbook" panose="0204060405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p:cTn id="7" dur="500" decel="50000" fill="hold">
                                          <p:stCondLst>
                                            <p:cond delay="0"/>
                                          </p:stCondLst>
                                        </p:cTn>
                                        <p:tgtEl>
                                          <p:spTgt spid="32772"/>
                                        </p:tgtEl>
                                        <p:attrNameLst>
                                          <p:attrName>style.rotation</p:attrName>
                                        </p:attrNameLst>
                                      </p:cBhvr>
                                      <p:tavLst>
                                        <p:tav tm="0">
                                          <p:val>
                                            <p:fltVal val="-90,000000"/>
                                          </p:val>
                                        </p:tav>
                                        <p:tav tm="100000">
                                          <p:val>
                                            <p:fltVal val="0,000000"/>
                                          </p:val>
                                        </p:tav>
                                      </p:tavLst>
                                    </p:anim>
                                    <p:anim calcmode="lin" valueType="num">
                                      <p:cBhvr>
                                        <p:cTn id="8" dur="500" decel="50000" fill="hold">
                                          <p:stCondLst>
                                            <p:cond delay="0"/>
                                          </p:stCondLst>
                                        </p:cTn>
                                        <p:tgtEl>
                                          <p:spTgt spid="3277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2772"/>
                                        </p:tgtEl>
                                        <p:attrNameLst>
                                          <p:attrName>ppt_w</p:attrName>
                                        </p:attrNameLst>
                                      </p:cBhvr>
                                      <p:tavLst>
                                        <p:tav tm="0">
                                          <p:val>
                                            <p:strVal val="#ppt_w*.05"/>
                                          </p:val>
                                        </p:tav>
                                        <p:tav tm="100000">
                                          <p:val>
                                            <p:strVal val="#ppt_w"/>
                                          </p:val>
                                        </p:tav>
                                      </p:tavLst>
                                    </p:anim>
                                    <p:anim calcmode="lin" valueType="num">
                                      <p:cBhvr>
                                        <p:cTn id="10" dur="1000" fill="hold"/>
                                        <p:tgtEl>
                                          <p:spTgt spid="3277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277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277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277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2772"/>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32789"/>
                                        </p:tgtEl>
                                        <p:attrNameLst>
                                          <p:attrName>style.visibility</p:attrName>
                                        </p:attrNameLst>
                                      </p:cBhvr>
                                      <p:to>
                                        <p:strVal val="visible"/>
                                      </p:to>
                                    </p:set>
                                    <p:animEffect transition="in" filter="fade">
                                      <p:cBhvr>
                                        <p:cTn id="19" dur="1000"/>
                                        <p:tgtEl>
                                          <p:spTgt spid="32789"/>
                                        </p:tgtEl>
                                      </p:cBhvr>
                                    </p:animEffect>
                                    <p:anim calcmode="lin" valueType="num">
                                      <p:cBhvr>
                                        <p:cTn id="20" dur="1000" fill="hold"/>
                                        <p:tgtEl>
                                          <p:spTgt spid="32789"/>
                                        </p:tgtEl>
                                        <p:attrNameLst>
                                          <p:attrName>ppt_x</p:attrName>
                                        </p:attrNameLst>
                                      </p:cBhvr>
                                      <p:tavLst>
                                        <p:tav tm="0">
                                          <p:val>
                                            <p:strVal val="#ppt_x"/>
                                          </p:val>
                                        </p:tav>
                                        <p:tav tm="100000">
                                          <p:val>
                                            <p:strVal val="#ppt_x"/>
                                          </p:val>
                                        </p:tav>
                                      </p:tavLst>
                                    </p:anim>
                                    <p:anim calcmode="lin" valueType="num">
                                      <p:cBhvr>
                                        <p:cTn id="21" dur="1000" fill="hold"/>
                                        <p:tgtEl>
                                          <p:spTgt spid="327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8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8" name="Rectangle 2"/>
          <p:cNvSpPr>
            <a:spLocks noGrp="1" noChangeArrowheads="1"/>
          </p:cNvSpPr>
          <p:nvPr>
            <p:ph type="title"/>
          </p:nvPr>
        </p:nvSpPr>
        <p:spPr>
          <a:xfrm>
            <a:off x="1150938" y="214313"/>
            <a:ext cx="7793038" cy="1462088"/>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JAWAB (lanjutan)</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sp>
        <p:nvSpPr>
          <p:cNvPr id="34819" name="Rectangle 3"/>
          <p:cNvSpPr>
            <a:spLocks noGrp="1"/>
          </p:cNvSpPr>
          <p:nvPr>
            <p:ph type="body" sz="half" idx="1"/>
          </p:nvPr>
        </p:nvSpPr>
        <p:spPr>
          <a:xfrm>
            <a:off x="1182688" y="2017713"/>
            <a:ext cx="6989762" cy="4114800"/>
          </a:xfrm>
        </p:spPr>
        <p:txBody>
          <a:bodyPr vert="horz" wrap="square" lIns="91440" tIns="45720" rIns="91440" bIns="45720" anchor="t" anchorCtr="0"/>
          <a:p>
            <a:pPr marL="533400" indent="-533400" eaLnBrk="1" hangingPunct="1">
              <a:buClr>
                <a:schemeClr val="accent1"/>
              </a:buClr>
              <a:buSzPct val="70000"/>
              <a:buFont typeface="Wingdings" panose="05000000000000000000" pitchFamily="2" charset="2"/>
              <a:buNone/>
            </a:pPr>
            <a:endParaRPr lang="en-US" altLang="id-ID" sz="2800" dirty="0"/>
          </a:p>
          <a:p>
            <a:pPr marL="533400" indent="-533400" eaLnBrk="1" hangingPunct="1">
              <a:buClr>
                <a:schemeClr val="accent1"/>
              </a:buClr>
              <a:buSzPct val="70000"/>
              <a:buFont typeface="Wingdings" panose="05000000000000000000" pitchFamily="2" charset="2"/>
              <a:buAutoNum type="arabicPeriod" startAt="7"/>
            </a:pPr>
            <a:r>
              <a:rPr lang="en-US" altLang="id-ID" sz="2800" dirty="0"/>
              <a:t>Nilai tengah kelas adalah</a:t>
            </a:r>
            <a:endParaRPr lang="en-US" altLang="id-ID" sz="2800" dirty="0"/>
          </a:p>
          <a:p>
            <a:pPr marL="533400" indent="-533400" eaLnBrk="1" hangingPunct="1">
              <a:buClr>
                <a:schemeClr val="accent1"/>
              </a:buClr>
              <a:buSzPct val="70000"/>
              <a:buFont typeface="Wingdings" panose="05000000000000000000" pitchFamily="2" charset="2"/>
              <a:buAutoNum type="arabicPeriod" startAt="7"/>
            </a:pPr>
            <a:endParaRPr lang="en-US" altLang="id-ID" sz="2800" dirty="0"/>
          </a:p>
          <a:p>
            <a:pPr marL="533400" indent="-533400" eaLnBrk="1" hangingPunct="1">
              <a:buClr>
                <a:schemeClr val="accent1"/>
              </a:buClr>
              <a:buSzPct val="70000"/>
              <a:buFont typeface="Wingdings" panose="05000000000000000000" pitchFamily="2" charset="2"/>
              <a:buAutoNum type="arabicPeriod" startAt="7"/>
            </a:pPr>
            <a:endParaRPr lang="en-US" altLang="id-ID" sz="2800" dirty="0"/>
          </a:p>
          <a:p>
            <a:pPr marL="533400" indent="-533400" eaLnBrk="1" hangingPunct="1">
              <a:buClr>
                <a:schemeClr val="accent1"/>
              </a:buClr>
              <a:buSzPct val="70000"/>
              <a:buFont typeface="Wingdings" panose="05000000000000000000" pitchFamily="2" charset="2"/>
              <a:buAutoNum type="arabicPeriod" startAt="7"/>
            </a:pPr>
            <a:endParaRPr lang="en-US" altLang="id-ID" sz="2800" dirty="0"/>
          </a:p>
          <a:p>
            <a:pPr marL="533400" indent="-533400" eaLnBrk="1" hangingPunct="1">
              <a:buClr>
                <a:schemeClr val="accent1"/>
              </a:buClr>
              <a:buSzPct val="70000"/>
              <a:buFont typeface="Wingdings" panose="05000000000000000000" pitchFamily="2" charset="2"/>
              <a:buAutoNum type="arabicPeriod" startAt="7"/>
            </a:pPr>
            <a:r>
              <a:rPr lang="en-US" altLang="id-ID" sz="2800" dirty="0"/>
              <a:t>Frekuensi kelas pertama adalah 3</a:t>
            </a:r>
            <a:endParaRPr lang="en-US" altLang="id-ID" sz="2800" dirty="0"/>
          </a:p>
          <a:p>
            <a:pPr marL="533400" indent="-533400" eaLnBrk="1" hangingPunct="1">
              <a:buClr>
                <a:schemeClr val="accent1"/>
              </a:buClr>
              <a:buSzPct val="70000"/>
              <a:buFont typeface="Wingdings" panose="05000000000000000000" pitchFamily="2" charset="2"/>
              <a:buNone/>
            </a:pPr>
            <a:endParaRPr lang="en-US" altLang="id-ID" sz="2800" dirty="0"/>
          </a:p>
        </p:txBody>
      </p:sp>
      <p:graphicFrame>
        <p:nvGraphicFramePr>
          <p:cNvPr id="34820" name="Object 4"/>
          <p:cNvGraphicFramePr>
            <a:graphicFrameLocks noChangeAspect="1"/>
          </p:cNvGraphicFramePr>
          <p:nvPr>
            <p:ph sz="quarter" idx="2"/>
          </p:nvPr>
        </p:nvGraphicFramePr>
        <p:xfrm>
          <a:off x="2195513" y="3141663"/>
          <a:ext cx="4606925" cy="815975"/>
        </p:xfrm>
        <a:graphic>
          <a:graphicData uri="http://schemas.openxmlformats.org/presentationml/2006/ole">
            <mc:AlternateContent xmlns:mc="http://schemas.openxmlformats.org/markup-compatibility/2006">
              <mc:Choice xmlns:v="urn:schemas-microsoft-com:vml" Requires="v">
                <p:oleObj spid="_x0000_s3076" name="" r:id="rId1" imgW="2222500" imgH="393700" progId="Equation.3">
                  <p:embed/>
                </p:oleObj>
              </mc:Choice>
              <mc:Fallback>
                <p:oleObj name="" r:id="rId1" imgW="2222500" imgH="393700" progId="Equation.3">
                  <p:embed/>
                  <p:pic>
                    <p:nvPicPr>
                      <p:cNvPr id="0" name="Picture 3075"/>
                      <p:cNvPicPr/>
                      <p:nvPr/>
                    </p:nvPicPr>
                    <p:blipFill>
                      <a:blip r:embed="rId2"/>
                      <a:srcRect/>
                      <a:stretch>
                        <a:fillRect/>
                      </a:stretch>
                    </p:blipFill>
                    <p:spPr>
                      <a:xfrm>
                        <a:off x="2195513" y="3141663"/>
                        <a:ext cx="4606925" cy="815975"/>
                      </a:xfrm>
                      <a:prstGeom prst="rect">
                        <a:avLst/>
                      </a:prstGeom>
                      <a:noFill/>
                      <a:ln w="38100">
                        <a:miter/>
                      </a:ln>
                    </p:spPr>
                  </p:pic>
                </p:oleObj>
              </mc:Fallback>
            </mc:AlternateContent>
          </a:graphicData>
        </a:graphic>
      </p:graphicFrame>
      <p:graphicFrame>
        <p:nvGraphicFramePr>
          <p:cNvPr id="34822" name="Object 6"/>
          <p:cNvGraphicFramePr>
            <a:graphicFrameLocks noChangeAspect="1"/>
          </p:cNvGraphicFramePr>
          <p:nvPr>
            <p:ph sz="quarter" idx="3"/>
          </p:nvPr>
        </p:nvGraphicFramePr>
        <p:xfrm>
          <a:off x="2195513" y="3789363"/>
          <a:ext cx="1931987" cy="777875"/>
        </p:xfrm>
        <a:graphic>
          <a:graphicData uri="http://schemas.openxmlformats.org/presentationml/2006/ole">
            <mc:AlternateContent xmlns:mc="http://schemas.openxmlformats.org/markup-compatibility/2006">
              <mc:Choice xmlns:v="urn:schemas-microsoft-com:vml" Requires="v">
                <p:oleObj spid="_x0000_s3077" name="" r:id="rId3" imgW="977265" imgH="393700" progId="Equation.3">
                  <p:embed/>
                </p:oleObj>
              </mc:Choice>
              <mc:Fallback>
                <p:oleObj name="" r:id="rId3" imgW="977265" imgH="393700" progId="Equation.3">
                  <p:embed/>
                  <p:pic>
                    <p:nvPicPr>
                      <p:cNvPr id="0" name="Picture 3076"/>
                      <p:cNvPicPr/>
                      <p:nvPr/>
                    </p:nvPicPr>
                    <p:blipFill>
                      <a:blip r:embed="rId4"/>
                      <a:srcRect/>
                      <a:stretch>
                        <a:fillRect/>
                      </a:stretch>
                    </p:blipFill>
                    <p:spPr>
                      <a:xfrm>
                        <a:off x="2195513" y="3789363"/>
                        <a:ext cx="1931987" cy="77787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4819">
                                            <p:txEl>
                                              <p:charRg st="1" end="27"/>
                                            </p:txEl>
                                          </p:spTgt>
                                        </p:tgtEl>
                                        <p:attrNameLst>
                                          <p:attrName>style.visibility</p:attrName>
                                        </p:attrNameLst>
                                      </p:cBhvr>
                                      <p:to>
                                        <p:strVal val="visible"/>
                                      </p:to>
                                    </p:set>
                                    <p:animEffect transition="in" filter="fade">
                                      <p:cBhvr>
                                        <p:cTn id="7" dur="1000"/>
                                        <p:tgtEl>
                                          <p:spTgt spid="34819">
                                            <p:txEl>
                                              <p:charRg st="1" end="27"/>
                                            </p:txEl>
                                          </p:spTgt>
                                        </p:tgtEl>
                                      </p:cBhvr>
                                    </p:animEffect>
                                    <p:anim calcmode="lin" valueType="num">
                                      <p:cBhvr>
                                        <p:cTn id="8" dur="1000" fill="hold"/>
                                        <p:tgtEl>
                                          <p:spTgt spid="34819">
                                            <p:txEl>
                                              <p:charRg st="1" end="27"/>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4819">
                                            <p:txEl>
                                              <p:charRg st="1" end="27"/>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4819">
                                            <p:txEl>
                                              <p:charRg st="1" end="27"/>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animEffect transition="in" filter="fade">
                                      <p:cBhvr>
                                        <p:cTn id="15" dur="1000"/>
                                        <p:tgtEl>
                                          <p:spTgt spid="34820"/>
                                        </p:tgtEl>
                                      </p:cBhvr>
                                    </p:animEffect>
                                    <p:anim calcmode="lin" valueType="num">
                                      <p:cBhvr>
                                        <p:cTn id="16" dur="1000" fill="hold"/>
                                        <p:tgtEl>
                                          <p:spTgt spid="34820"/>
                                        </p:tgtEl>
                                        <p:attrNameLst>
                                          <p:attrName>ppt_x</p:attrName>
                                        </p:attrNameLst>
                                      </p:cBhvr>
                                      <p:tavLst>
                                        <p:tav tm="0">
                                          <p:val>
                                            <p:strVal val="#ppt_x"/>
                                          </p:val>
                                        </p:tav>
                                        <p:tav tm="100000">
                                          <p:val>
                                            <p:strVal val="#ppt_x"/>
                                          </p:val>
                                        </p:tav>
                                      </p:tavLst>
                                    </p:anim>
                                    <p:anim calcmode="lin" valueType="num">
                                      <p:cBhvr>
                                        <p:cTn id="17" dur="900" decel="100000" fill="hold"/>
                                        <p:tgtEl>
                                          <p:spTgt spid="3482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4820"/>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34822"/>
                                        </p:tgtEl>
                                        <p:attrNameLst>
                                          <p:attrName>style.visibility</p:attrName>
                                        </p:attrNameLst>
                                      </p:cBhvr>
                                      <p:to>
                                        <p:strVal val="visible"/>
                                      </p:to>
                                    </p:set>
                                    <p:animEffect transition="in" filter="fade">
                                      <p:cBhvr>
                                        <p:cTn id="23" dur="1000"/>
                                        <p:tgtEl>
                                          <p:spTgt spid="34822"/>
                                        </p:tgtEl>
                                      </p:cBhvr>
                                    </p:animEffect>
                                    <p:anim calcmode="lin" valueType="num">
                                      <p:cBhvr>
                                        <p:cTn id="24" dur="1000" fill="hold"/>
                                        <p:tgtEl>
                                          <p:spTgt spid="34822"/>
                                        </p:tgtEl>
                                        <p:attrNameLst>
                                          <p:attrName>ppt_x</p:attrName>
                                        </p:attrNameLst>
                                      </p:cBhvr>
                                      <p:tavLst>
                                        <p:tav tm="0">
                                          <p:val>
                                            <p:strVal val="#ppt_x"/>
                                          </p:val>
                                        </p:tav>
                                        <p:tav tm="100000">
                                          <p:val>
                                            <p:strVal val="#ppt_x"/>
                                          </p:val>
                                        </p:tav>
                                      </p:tavLst>
                                    </p:anim>
                                    <p:anim calcmode="lin" valueType="num">
                                      <p:cBhvr>
                                        <p:cTn id="25" dur="900" decel="100000" fill="hold"/>
                                        <p:tgtEl>
                                          <p:spTgt spid="34822"/>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4822"/>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34819">
                                            <p:txEl>
                                              <p:charRg st="30" end="63"/>
                                            </p:txEl>
                                          </p:spTgt>
                                        </p:tgtEl>
                                        <p:attrNameLst>
                                          <p:attrName>style.visibility</p:attrName>
                                        </p:attrNameLst>
                                      </p:cBhvr>
                                      <p:to>
                                        <p:strVal val="visible"/>
                                      </p:to>
                                    </p:set>
                                    <p:animEffect transition="in" filter="fade">
                                      <p:cBhvr>
                                        <p:cTn id="31" dur="1000"/>
                                        <p:tgtEl>
                                          <p:spTgt spid="34819">
                                            <p:txEl>
                                              <p:charRg st="30" end="63"/>
                                            </p:txEl>
                                          </p:spTgt>
                                        </p:tgtEl>
                                      </p:cBhvr>
                                    </p:animEffect>
                                    <p:anim calcmode="lin" valueType="num">
                                      <p:cBhvr>
                                        <p:cTn id="32" dur="1000" fill="hold"/>
                                        <p:tgtEl>
                                          <p:spTgt spid="34819">
                                            <p:txEl>
                                              <p:charRg st="30" end="63"/>
                                            </p:txEl>
                                          </p:spTgt>
                                        </p:tgtEl>
                                        <p:attrNameLst>
                                          <p:attrName>ppt_x</p:attrName>
                                        </p:attrNameLst>
                                      </p:cBhvr>
                                      <p:tavLst>
                                        <p:tav tm="0">
                                          <p:val>
                                            <p:strVal val="#ppt_x"/>
                                          </p:val>
                                        </p:tav>
                                        <p:tav tm="100000">
                                          <p:val>
                                            <p:strVal val="#ppt_x"/>
                                          </p:val>
                                        </p:tav>
                                      </p:tavLst>
                                    </p:anim>
                                    <p:anim calcmode="lin" valueType="num">
                                      <p:cBhvr>
                                        <p:cTn id="33" dur="1000" fill="hold"/>
                                        <p:tgtEl>
                                          <p:spTgt spid="34819">
                                            <p:txEl>
                                              <p:charRg st="30" end="6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noChangeArrowheads="1"/>
          </p:cNvSpPr>
          <p:nvPr>
            <p:ph type="title"/>
          </p:nvPr>
        </p:nvSpPr>
        <p:spPr>
          <a:xfrm>
            <a:off x="1150938" y="214313"/>
            <a:ext cx="7793038" cy="1462088"/>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JAWAB (lanjutan)</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graphicFrame>
        <p:nvGraphicFramePr>
          <p:cNvPr id="37928" name="Group 40"/>
          <p:cNvGraphicFramePr>
            <a:graphicFrameLocks noGrp="1"/>
          </p:cNvGraphicFramePr>
          <p:nvPr>
            <p:ph type="tbl" idx="1"/>
          </p:nvPr>
        </p:nvGraphicFramePr>
        <p:xfrm>
          <a:off x="827088" y="2636838"/>
          <a:ext cx="7772400" cy="2541588"/>
        </p:xfrm>
        <a:graphic>
          <a:graphicData uri="http://schemas.openxmlformats.org/drawingml/2006/table">
            <a:tbl>
              <a:tblPr/>
              <a:tblGrid>
                <a:gridCol w="1943100"/>
                <a:gridCol w="1943100"/>
                <a:gridCol w="1943100"/>
                <a:gridCol w="1943100"/>
              </a:tblGrid>
              <a:tr h="3961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Interval Kelas</a:t>
                      </a:r>
                      <a:endParaRPr kumimoji="0" lang="en-US" sz="2000" b="0" i="0" u="none" strike="noStrike" cap="none" normalizeH="0" baseline="0">
                        <a:ln>
                          <a:noFill/>
                        </a:ln>
                        <a:solidFill>
                          <a:schemeClr val="tx1"/>
                        </a:solidFill>
                        <a:effectLst/>
                        <a:latin typeface="Tahoma" panose="020B0604030504040204" pitchFamily="34"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Batas Kelas</a:t>
                      </a:r>
                      <a:endParaRPr kumimoji="0" lang="en-US" sz="2000" b="0" i="0" u="none" strike="noStrike" cap="none" normalizeH="0" baseline="0">
                        <a:ln>
                          <a:noFill/>
                        </a:ln>
                        <a:solidFill>
                          <a:schemeClr val="tx1"/>
                        </a:solidFill>
                        <a:effectLst/>
                        <a:latin typeface="Tahoma" panose="020B060403050404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Nilai Tengah</a:t>
                      </a:r>
                      <a:endParaRPr kumimoji="0" lang="en-US" sz="2000" b="0" i="0" u="none" strike="noStrike" cap="none" normalizeH="0" baseline="0">
                        <a:ln>
                          <a:noFill/>
                        </a:ln>
                        <a:solidFill>
                          <a:schemeClr val="tx1"/>
                        </a:solidFill>
                        <a:effectLst/>
                        <a:latin typeface="Tahoma" panose="020B060403050404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Frekuensi</a:t>
                      </a:r>
                      <a:endParaRPr kumimoji="0" lang="en-US" sz="2000" b="0" i="0" u="none" strike="noStrike" cap="none" normalizeH="0" baseline="0">
                        <a:ln>
                          <a:noFill/>
                        </a:ln>
                        <a:solidFill>
                          <a:schemeClr val="tx1"/>
                        </a:solidFill>
                        <a:effectLst/>
                        <a:latin typeface="Tahoma" panose="020B0604030504040204" pitchFamily="34"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184067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9-21</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22-34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35-47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48-60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61-73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74-86</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87-99</a:t>
                      </a:r>
                      <a:endParaRPr kumimoji="0" lang="en-US" sz="1400" b="0" i="0" u="none" strike="noStrike" cap="none" normalizeH="0" baseline="0">
                        <a:ln>
                          <a:noFill/>
                        </a:ln>
                        <a:solidFill>
                          <a:schemeClr val="tx1"/>
                        </a:solidFill>
                        <a:effectLst/>
                        <a:latin typeface="Tahoma" panose="020B0604030504040204" pitchFamily="34"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8,5-21,5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21,5-34,5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34,5-47,5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47,5-60,5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60,5-73,5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73,5-86,5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86,5-99,5</a:t>
                      </a:r>
                      <a:endParaRPr kumimoji="0" lang="en-US" sz="1400" b="0" i="0" u="none" strike="noStrike" cap="none" normalizeH="0" baseline="0">
                        <a:ln>
                          <a:noFill/>
                        </a:ln>
                        <a:solidFill>
                          <a:schemeClr val="tx1"/>
                        </a:solidFill>
                        <a:effectLst/>
                        <a:latin typeface="Tahoma" panose="020B060403050404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28</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41</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93</a:t>
                      </a:r>
                      <a:endParaRPr kumimoji="0" lang="en-US" sz="1400" b="0" i="0" u="none" strike="noStrike" cap="none" normalizeH="0" baseline="0">
                        <a:ln>
                          <a:noFill/>
                        </a:ln>
                        <a:solidFill>
                          <a:schemeClr val="tx1"/>
                        </a:solidFill>
                        <a:effectLst/>
                        <a:latin typeface="Tahoma" panose="020B060403050404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12</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a:t>
                      </a:r>
                      <a:endParaRPr kumimoji="0" lang="en-US" sz="1400" b="0" i="0" u="none" strike="noStrike" cap="none" normalizeH="0" baseline="0">
                        <a:ln>
                          <a:noFill/>
                        </a:ln>
                        <a:solidFill>
                          <a:schemeClr val="tx1"/>
                        </a:solidFill>
                        <a:effectLst/>
                        <a:latin typeface="Tahoma" panose="020B0604030504040204" pitchFamily="34"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747">
                <a:tc gridSpan="3">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Jumlah</a:t>
                      </a:r>
                      <a:endParaRPr kumimoji="0" lang="en-US" sz="1400" b="0" i="0" u="none" strike="noStrike" cap="none" normalizeH="0" baseline="0">
                        <a:ln>
                          <a:noFill/>
                        </a:ln>
                        <a:solidFill>
                          <a:schemeClr val="tx1"/>
                        </a:solidFill>
                        <a:effectLst/>
                        <a:latin typeface="Tahoma" panose="020B0604030504040204" pitchFamily="34" charset="0"/>
                      </a:endParaRPr>
                    </a:p>
                  </a:txBody>
                  <a:tcPr marT="45712" marB="457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60</a:t>
                      </a:r>
                      <a:endParaRPr kumimoji="0" lang="en-US" sz="1400" b="0" i="0" u="none" strike="noStrike" cap="none" normalizeH="0" baseline="0">
                        <a:ln>
                          <a:noFill/>
                        </a:ln>
                        <a:solidFill>
                          <a:schemeClr val="tx1"/>
                        </a:solidFill>
                        <a:effectLst/>
                        <a:latin typeface="Tahoma" panose="020B0604030504040204" pitchFamily="34" charset="0"/>
                      </a:endParaRPr>
                    </a:p>
                  </a:txBody>
                  <a:tcPr marT="45712" marB="457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13" name="Text Box 25"/>
          <p:cNvSpPr txBox="1"/>
          <p:nvPr/>
        </p:nvSpPr>
        <p:spPr>
          <a:xfrm>
            <a:off x="1463675" y="2076450"/>
            <a:ext cx="60610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Distribusi Frekuensi Nilai Ujian Akhir Mata Kuliah Statistika</a:t>
            </a:r>
            <a:endParaRPr lang="en-US" altLang="id-ID" dirty="0">
              <a:latin typeface="Century Schoolbook" panose="0204060405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7913">
                                            <p:txEl>
                                              <p:charRg st="0" end="62"/>
                                            </p:txEl>
                                          </p:spTgt>
                                        </p:tgtEl>
                                        <p:attrNameLst>
                                          <p:attrName>style.visibility</p:attrName>
                                        </p:attrNameLst>
                                      </p:cBhvr>
                                      <p:to>
                                        <p:strVal val="visible"/>
                                      </p:to>
                                    </p:set>
                                    <p:animEffect transition="in" filter="fade">
                                      <p:cBhvr>
                                        <p:cTn id="7" dur="1000"/>
                                        <p:tgtEl>
                                          <p:spTgt spid="37913">
                                            <p:txEl>
                                              <p:charRg st="0" end="62"/>
                                            </p:txEl>
                                          </p:spTgt>
                                        </p:tgtEl>
                                      </p:cBhvr>
                                    </p:animEffect>
                                    <p:anim calcmode="lin" valueType="num">
                                      <p:cBhvr>
                                        <p:cTn id="8" dur="1000" fill="hold"/>
                                        <p:tgtEl>
                                          <p:spTgt spid="37913">
                                            <p:txEl>
                                              <p:charRg st="0" end="62"/>
                                            </p:txEl>
                                          </p:spTgt>
                                        </p:tgtEl>
                                        <p:attrNameLst>
                                          <p:attrName>ppt_x</p:attrName>
                                        </p:attrNameLst>
                                      </p:cBhvr>
                                      <p:tavLst>
                                        <p:tav tm="0">
                                          <p:val>
                                            <p:strVal val="#ppt_x"/>
                                          </p:val>
                                        </p:tav>
                                        <p:tav tm="100000">
                                          <p:val>
                                            <p:strVal val="#ppt_x"/>
                                          </p:val>
                                        </p:tav>
                                      </p:tavLst>
                                    </p:anim>
                                    <p:anim calcmode="lin" valueType="num">
                                      <p:cBhvr>
                                        <p:cTn id="9" dur="1000" fill="hold"/>
                                        <p:tgtEl>
                                          <p:spTgt spid="37913">
                                            <p:txEl>
                                              <p:charRg st="0" end="6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37928"/>
                                        </p:tgtEl>
                                        <p:attrNameLst>
                                          <p:attrName>style.visibility</p:attrName>
                                        </p:attrNameLst>
                                      </p:cBhvr>
                                      <p:to>
                                        <p:strVal val="visible"/>
                                      </p:to>
                                    </p:set>
                                    <p:anim calcmode="lin" valueType="num">
                                      <p:cBhvr>
                                        <p:cTn id="14" dur="500" decel="50000" fill="hold">
                                          <p:stCondLst>
                                            <p:cond delay="0"/>
                                          </p:stCondLst>
                                        </p:cTn>
                                        <p:tgtEl>
                                          <p:spTgt spid="37928"/>
                                        </p:tgtEl>
                                        <p:attrNameLst>
                                          <p:attrName>style.rotation</p:attrName>
                                        </p:attrNameLst>
                                      </p:cBhvr>
                                      <p:tavLst>
                                        <p:tav tm="0">
                                          <p:val>
                                            <p:fltVal val="-90,000000"/>
                                          </p:val>
                                        </p:tav>
                                        <p:tav tm="100000">
                                          <p:val>
                                            <p:fltVal val="0,000000"/>
                                          </p:val>
                                        </p:tav>
                                      </p:tavLst>
                                    </p:anim>
                                    <p:anim calcmode="lin" valueType="num">
                                      <p:cBhvr>
                                        <p:cTn id="15" dur="500" decel="50000" fill="hold">
                                          <p:stCondLst>
                                            <p:cond delay="0"/>
                                          </p:stCondLst>
                                        </p:cTn>
                                        <p:tgtEl>
                                          <p:spTgt spid="37928"/>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37928"/>
                                        </p:tgtEl>
                                        <p:attrNameLst>
                                          <p:attrName>ppt_w</p:attrName>
                                        </p:attrNameLst>
                                      </p:cBhvr>
                                      <p:tavLst>
                                        <p:tav tm="0">
                                          <p:val>
                                            <p:strVal val="#ppt_w*.05"/>
                                          </p:val>
                                        </p:tav>
                                        <p:tav tm="100000">
                                          <p:val>
                                            <p:strVal val="#ppt_w"/>
                                          </p:val>
                                        </p:tav>
                                      </p:tavLst>
                                    </p:anim>
                                    <p:anim calcmode="lin" valueType="num">
                                      <p:cBhvr>
                                        <p:cTn id="17" dur="1000" fill="hold"/>
                                        <p:tgtEl>
                                          <p:spTgt spid="37928"/>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37928"/>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37928"/>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37928"/>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37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p:nvPr>
        </p:nvSpPr>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DISTRIBUSI FREKUENSI RELATIF DAN KUMULATIF</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sp>
        <p:nvSpPr>
          <p:cNvPr id="39939" name="Rectangle 3"/>
          <p:cNvSpPr>
            <a:spLocks noGrp="1"/>
          </p:cNvSpPr>
          <p:nvPr>
            <p:ph sz="quarter" idx="1"/>
          </p:nvPr>
        </p:nvSpPr>
        <p:spPr/>
        <p:txBody>
          <a:bodyPr vert="horz" wrap="square" lIns="91440" tIns="45720" rIns="91440" bIns="45720" anchor="t" anchorCtr="0"/>
          <a:p>
            <a:pPr eaLnBrk="1" hangingPunct="1">
              <a:buClr>
                <a:schemeClr val="accent1"/>
              </a:buClr>
              <a:buSzPct val="70000"/>
              <a:buFont typeface="Wingdings" panose="05000000000000000000" pitchFamily="2" charset="2"/>
            </a:pPr>
            <a:r>
              <a:rPr lang="en-US" altLang="id-ID" dirty="0"/>
              <a:t>Distribusi frekuensi relatif</a:t>
            </a:r>
            <a:endParaRPr lang="en-US" altLang="id-ID" dirty="0"/>
          </a:p>
          <a:p>
            <a:pPr eaLnBrk="1" hangingPunct="1">
              <a:buClr>
                <a:schemeClr val="accent1"/>
              </a:buClr>
              <a:buSzPct val="70000"/>
              <a:buFont typeface="Wingdings" panose="05000000000000000000" pitchFamily="2" charset="2"/>
              <a:buNone/>
            </a:pPr>
            <a:r>
              <a:rPr lang="en-US" altLang="id-ID" dirty="0"/>
              <a:t>	Membandingkan frekuensi masing-masing kelas dengan jumlah frekuensi total dikalikan 100 %</a:t>
            </a:r>
            <a:endParaRPr lang="en-US" altLang="id-ID" dirty="0"/>
          </a:p>
          <a:p>
            <a:pPr eaLnBrk="1" hangingPunct="1">
              <a:buClr>
                <a:schemeClr val="accent1"/>
              </a:buClr>
              <a:buSzPct val="70000"/>
              <a:buFont typeface="Wingdings" panose="05000000000000000000" pitchFamily="2" charset="2"/>
            </a:pPr>
            <a:r>
              <a:rPr lang="en-US" altLang="id-ID" dirty="0"/>
              <a:t>Distribusi frekuensi kumulatif ada 2, yaitu distribusi frekuensi kumulatif kurang dari dan lebih dari</a:t>
            </a:r>
            <a:endParaRPr lang="en-US" altLang="id-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39939">
                                            <p:txEl>
                                              <p:charRg st="0" end="29"/>
                                            </p:txEl>
                                          </p:spTgt>
                                        </p:tgtEl>
                                        <p:attrNameLst>
                                          <p:attrName>style.visibility</p:attrName>
                                        </p:attrNameLst>
                                      </p:cBhvr>
                                      <p:to>
                                        <p:strVal val="visible"/>
                                      </p:to>
                                    </p:set>
                                    <p:anim calcmode="lin" valueType="num">
                                      <p:cBhvr>
                                        <p:cTn id="7" dur="500" fill="hold"/>
                                        <p:tgtEl>
                                          <p:spTgt spid="39939">
                                            <p:txEl>
                                              <p:charRg st="0" end="29"/>
                                            </p:txEl>
                                          </p:spTgt>
                                        </p:tgtEl>
                                        <p:attrNameLst>
                                          <p:attrName>ppt_w</p:attrName>
                                        </p:attrNameLst>
                                      </p:cBhvr>
                                      <p:tavLst>
                                        <p:tav tm="0">
                                          <p:val>
                                            <p:fltVal val="0,000000"/>
                                          </p:val>
                                        </p:tav>
                                        <p:tav tm="100000">
                                          <p:val>
                                            <p:strVal val="#ppt_w"/>
                                          </p:val>
                                        </p:tav>
                                      </p:tavLst>
                                    </p:anim>
                                    <p:anim calcmode="lin" valueType="num">
                                      <p:cBhvr>
                                        <p:cTn id="8" dur="500" fill="hold"/>
                                        <p:tgtEl>
                                          <p:spTgt spid="39939">
                                            <p:txEl>
                                              <p:charRg st="0" end="29"/>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39939">
                                            <p:txEl>
                                              <p:charRg st="29" end="120"/>
                                            </p:txEl>
                                          </p:spTgt>
                                        </p:tgtEl>
                                        <p:attrNameLst>
                                          <p:attrName>style.visibility</p:attrName>
                                        </p:attrNameLst>
                                      </p:cBhvr>
                                      <p:to>
                                        <p:strVal val="visible"/>
                                      </p:to>
                                    </p:set>
                                    <p:anim calcmode="lin" valueType="num">
                                      <p:cBhvr>
                                        <p:cTn id="11" dur="500" fill="hold"/>
                                        <p:tgtEl>
                                          <p:spTgt spid="39939">
                                            <p:txEl>
                                              <p:charRg st="29" end="120"/>
                                            </p:txEl>
                                          </p:spTgt>
                                        </p:tgtEl>
                                        <p:attrNameLst>
                                          <p:attrName>ppt_w</p:attrName>
                                        </p:attrNameLst>
                                      </p:cBhvr>
                                      <p:tavLst>
                                        <p:tav tm="0">
                                          <p:val>
                                            <p:fltVal val="0,000000"/>
                                          </p:val>
                                        </p:tav>
                                        <p:tav tm="100000">
                                          <p:val>
                                            <p:strVal val="#ppt_w"/>
                                          </p:val>
                                        </p:tav>
                                      </p:tavLst>
                                    </p:anim>
                                    <p:anim calcmode="lin" valueType="num">
                                      <p:cBhvr>
                                        <p:cTn id="12" dur="500" fill="hold"/>
                                        <p:tgtEl>
                                          <p:spTgt spid="39939">
                                            <p:txEl>
                                              <p:charRg st="29" end="120"/>
                                            </p:txEl>
                                          </p:spTgt>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39939">
                                            <p:txEl>
                                              <p:charRg st="120" end="222"/>
                                            </p:txEl>
                                          </p:spTgt>
                                        </p:tgtEl>
                                        <p:attrNameLst>
                                          <p:attrName>style.visibility</p:attrName>
                                        </p:attrNameLst>
                                      </p:cBhvr>
                                      <p:to>
                                        <p:strVal val="visible"/>
                                      </p:to>
                                    </p:set>
                                    <p:anim calcmode="lin" valueType="num">
                                      <p:cBhvr>
                                        <p:cTn id="17" dur="500" fill="hold"/>
                                        <p:tgtEl>
                                          <p:spTgt spid="39939">
                                            <p:txEl>
                                              <p:charRg st="120" end="222"/>
                                            </p:txEl>
                                          </p:spTgt>
                                        </p:tgtEl>
                                        <p:attrNameLst>
                                          <p:attrName>ppt_w</p:attrName>
                                        </p:attrNameLst>
                                      </p:cBhvr>
                                      <p:tavLst>
                                        <p:tav tm="0">
                                          <p:val>
                                            <p:fltVal val="0,000000"/>
                                          </p:val>
                                        </p:tav>
                                        <p:tav tm="100000">
                                          <p:val>
                                            <p:strVal val="#ppt_w"/>
                                          </p:val>
                                        </p:tav>
                                      </p:tavLst>
                                    </p:anim>
                                    <p:anim calcmode="lin" valueType="num">
                                      <p:cBhvr>
                                        <p:cTn id="18" dur="500" fill="hold"/>
                                        <p:tgtEl>
                                          <p:spTgt spid="39939">
                                            <p:txEl>
                                              <p:charRg st="120" end="22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a:xfrm>
            <a:off x="1150938" y="214313"/>
            <a:ext cx="7793038" cy="1462088"/>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DISTRIBUSI FREKUENSI RELATIF</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graphicFrame>
        <p:nvGraphicFramePr>
          <p:cNvPr id="41000" name="Group 40"/>
          <p:cNvGraphicFramePr>
            <a:graphicFrameLocks noGrp="1"/>
          </p:cNvGraphicFramePr>
          <p:nvPr>
            <p:ph type="tbl" idx="1"/>
          </p:nvPr>
        </p:nvGraphicFramePr>
        <p:xfrm>
          <a:off x="755650" y="2636838"/>
          <a:ext cx="7993063" cy="3132138"/>
        </p:xfrm>
        <a:graphic>
          <a:graphicData uri="http://schemas.openxmlformats.org/drawingml/2006/table">
            <a:tbl>
              <a:tblPr/>
              <a:tblGrid>
                <a:gridCol w="1800225"/>
                <a:gridCol w="1800225"/>
                <a:gridCol w="1655763"/>
                <a:gridCol w="1296987"/>
                <a:gridCol w="1439863"/>
              </a:tblGrid>
              <a:tr h="70118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Interval Kelas</a:t>
                      </a:r>
                      <a:endParaRPr kumimoji="0" lang="en-US" sz="2000" b="0" i="0" u="none" strike="noStrike" cap="none" normalizeH="0" baseline="0">
                        <a:ln>
                          <a:noFill/>
                        </a:ln>
                        <a:solidFill>
                          <a:schemeClr val="tx1"/>
                        </a:solidFill>
                        <a:effectLst/>
                        <a:latin typeface="Tahoma" panose="020B0604030504040204" pitchFamily="34" charset="0"/>
                      </a:endParaRP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Batas Kelas</a:t>
                      </a:r>
                      <a:endParaRPr kumimoji="0" lang="en-US" sz="2000" b="0" i="0" u="none" strike="noStrike" cap="none" normalizeH="0" baseline="0">
                        <a:ln>
                          <a:noFill/>
                        </a:ln>
                        <a:solidFill>
                          <a:schemeClr val="tx1"/>
                        </a:solidFill>
                        <a:effectLst/>
                        <a:latin typeface="Tahoma" panose="020B0604030504040204" pitchFamily="34"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Nilai Tengah</a:t>
                      </a:r>
                      <a:endParaRPr kumimoji="0" lang="en-US" sz="2000" b="0" i="0" u="none" strike="noStrike" cap="none" normalizeH="0" baseline="0">
                        <a:ln>
                          <a:noFill/>
                        </a:ln>
                        <a:solidFill>
                          <a:schemeClr val="tx1"/>
                        </a:solidFill>
                        <a:effectLst/>
                        <a:latin typeface="Tahoma" panose="020B0604030504040204" pitchFamily="34"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Frekuensi</a:t>
                      </a:r>
                      <a:endParaRPr kumimoji="0" lang="en-US" sz="2000" b="0" i="0" u="none" strike="noStrike" cap="none" normalizeH="0" baseline="0">
                        <a:ln>
                          <a:noFill/>
                        </a:ln>
                        <a:solidFill>
                          <a:schemeClr val="tx1"/>
                        </a:solidFill>
                        <a:effectLst/>
                        <a:latin typeface="Tahoma" panose="020B0604030504040204" pitchFamily="34" charset="0"/>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Frekuensi Relatif (%)</a:t>
                      </a:r>
                      <a:endParaRPr kumimoji="0" lang="en-US" sz="2000" b="0" i="0" u="none" strike="noStrike" cap="none" normalizeH="0" baseline="0">
                        <a:ln>
                          <a:noFill/>
                        </a:ln>
                        <a:solidFill>
                          <a:schemeClr val="tx1"/>
                        </a:solidFill>
                        <a:effectLst/>
                        <a:latin typeface="Tahoma" panose="020B0604030504040204" pitchFamily="34" charset="0"/>
                      </a:endParaRP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208639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9-21</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22-34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35-47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48-60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61-73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74-86</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87-99</a:t>
                      </a:r>
                      <a:endParaRPr kumimoji="0" lang="en-US" sz="1400" b="0" i="0" u="none" strike="noStrike" cap="none" normalizeH="0" baseline="0">
                        <a:ln>
                          <a:noFill/>
                        </a:ln>
                        <a:solidFill>
                          <a:schemeClr val="tx1"/>
                        </a:solidFill>
                        <a:effectLst/>
                        <a:latin typeface="Tahoma" panose="020B0604030504040204" pitchFamily="34"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8,5-21,5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21,5-34,5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34,5-47,5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47,5-60,5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60,5-73,5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73,5-86,5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86,5-99,5</a:t>
                      </a:r>
                      <a:endParaRPr kumimoji="0" lang="en-US" sz="1400" b="0" i="0" u="none" strike="noStrike" cap="none" normalizeH="0" baseline="0">
                        <a:ln>
                          <a:noFill/>
                        </a:ln>
                        <a:solidFill>
                          <a:schemeClr val="tx1"/>
                        </a:solidFill>
                        <a:effectLst/>
                        <a:latin typeface="Tahoma" panose="020B060403050404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28</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41</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93</a:t>
                      </a:r>
                      <a:endParaRPr kumimoji="0" lang="en-US" sz="1400" b="0" i="0" u="none" strike="noStrike" cap="none" normalizeH="0" baseline="0">
                        <a:ln>
                          <a:noFill/>
                        </a:ln>
                        <a:solidFill>
                          <a:schemeClr val="tx1"/>
                        </a:solidFill>
                        <a:effectLst/>
                        <a:latin typeface="Tahoma" panose="020B060403050404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12</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a:t>
                      </a:r>
                      <a:endParaRPr kumimoji="0" lang="en-US" sz="1400" b="0" i="0" u="none" strike="noStrike" cap="none" normalizeH="0" baseline="0">
                        <a:ln>
                          <a:noFill/>
                        </a:ln>
                        <a:solidFill>
                          <a:schemeClr val="tx1"/>
                        </a:solidFill>
                        <a:effectLst/>
                        <a:latin typeface="Tahoma" panose="020B060403050404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6,67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6,67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13,33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38,33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10</a:t>
                      </a:r>
                      <a:endParaRPr kumimoji="0" lang="en-US" sz="1400" b="0" i="0" u="none" strike="noStrike" cap="none" normalizeH="0" baseline="0">
                        <a:ln>
                          <a:noFill/>
                        </a:ln>
                        <a:solidFill>
                          <a:schemeClr val="tx1"/>
                        </a:solidFill>
                        <a:effectLst/>
                        <a:latin typeface="Tahoma" panose="020B060403050404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558">
                <a:tc gridSpan="3">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Jumlah</a:t>
                      </a:r>
                      <a:endParaRPr kumimoji="0" lang="en-US" sz="1400" b="0" i="0" u="none" strike="noStrike" cap="none" normalizeH="0" baseline="0">
                        <a:ln>
                          <a:noFill/>
                        </a:ln>
                        <a:solidFill>
                          <a:schemeClr val="tx1"/>
                        </a:solidFill>
                        <a:effectLst/>
                        <a:latin typeface="Tahoma" panose="020B0604030504040204" pitchFamily="34"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60</a:t>
                      </a:r>
                      <a:endParaRPr kumimoji="0" lang="en-US" sz="1400" b="0" i="0" u="none" strike="noStrike" cap="none" normalizeH="0" baseline="0">
                        <a:ln>
                          <a:noFill/>
                        </a:ln>
                        <a:solidFill>
                          <a:schemeClr val="tx1"/>
                        </a:solidFill>
                        <a:effectLst/>
                        <a:latin typeface="Tahoma" panose="020B060403050404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100</a:t>
                      </a:r>
                      <a:endParaRPr kumimoji="0" lang="en-US" sz="1400" b="0" i="0" u="none" strike="noStrike" cap="none" normalizeH="0" baseline="0">
                        <a:ln>
                          <a:noFill/>
                        </a:ln>
                        <a:solidFill>
                          <a:schemeClr val="tx1"/>
                        </a:solidFill>
                        <a:effectLst/>
                        <a:latin typeface="Tahoma" panose="020B060403050404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98" name="Text Box 38"/>
          <p:cNvSpPr txBox="1"/>
          <p:nvPr/>
        </p:nvSpPr>
        <p:spPr>
          <a:xfrm>
            <a:off x="1463675" y="2076450"/>
            <a:ext cx="6769100"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Distribusi Frekuensi Relatif Nilai Ujian Akhir Mata Kuliah Statistika</a:t>
            </a:r>
            <a:endParaRPr lang="en-US" altLang="id-ID" dirty="0">
              <a:latin typeface="Century Schoolbook" panose="0204060405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10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a:xfrm>
            <a:off x="1150938" y="214313"/>
            <a:ext cx="7793038" cy="1462088"/>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DISTRIBUSI FREKUENSI KUMULATIF KURANG DARI</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graphicFrame>
        <p:nvGraphicFramePr>
          <p:cNvPr id="43060" name="Group 52"/>
          <p:cNvGraphicFramePr>
            <a:graphicFrameLocks noGrp="1"/>
          </p:cNvGraphicFramePr>
          <p:nvPr>
            <p:ph type="tbl" idx="1"/>
          </p:nvPr>
        </p:nvGraphicFramePr>
        <p:xfrm>
          <a:off x="827088" y="2565400"/>
          <a:ext cx="7772400" cy="3103563"/>
        </p:xfrm>
        <a:graphic>
          <a:graphicData uri="http://schemas.openxmlformats.org/drawingml/2006/table">
            <a:tbl>
              <a:tblPr/>
              <a:tblGrid>
                <a:gridCol w="1152525"/>
                <a:gridCol w="2087562"/>
                <a:gridCol w="2589213"/>
                <a:gridCol w="1943100"/>
              </a:tblGrid>
              <a:tr h="70119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Interval Kelas</a:t>
                      </a:r>
                      <a:endParaRPr kumimoji="0" lang="en-US" sz="2000" b="0" i="0" u="none" strike="noStrike" cap="none" normalizeH="0" baseline="0">
                        <a:ln>
                          <a:noFill/>
                        </a:ln>
                        <a:solidFill>
                          <a:schemeClr val="tx1"/>
                        </a:solidFill>
                        <a:effectLst/>
                        <a:latin typeface="Tahoma" panose="020B0604030504040204" pitchFamily="34"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Batas Kelas</a:t>
                      </a:r>
                      <a:endParaRPr kumimoji="0" lang="en-US" sz="2000" b="0" i="0" u="none" strike="noStrike" cap="none" normalizeH="0" baseline="0">
                        <a:ln>
                          <a:noFill/>
                        </a:ln>
                        <a:solidFill>
                          <a:schemeClr val="tx1"/>
                        </a:solidFill>
                        <a:effectLst/>
                        <a:latin typeface="Tahoma" panose="020B0604030504040204" pitchFamily="34"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Frekuensi Kumulatif Kurang Dari</a:t>
                      </a:r>
                      <a:endParaRPr kumimoji="0" lang="en-US" sz="2000" b="0" i="0" u="none" strike="noStrike" cap="none" normalizeH="0" baseline="0">
                        <a:ln>
                          <a:noFill/>
                        </a:ln>
                        <a:solidFill>
                          <a:schemeClr val="tx1"/>
                        </a:solidFill>
                        <a:effectLst/>
                        <a:latin typeface="Tahoma" panose="020B0604030504040204" pitchFamily="34"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Persen Kumulatif</a:t>
                      </a:r>
                      <a:endParaRPr kumimoji="0" lang="en-US" sz="2000" b="0" i="0" u="none" strike="noStrike" cap="none" normalizeH="0" baseline="0">
                        <a:ln>
                          <a:noFill/>
                        </a:ln>
                        <a:solidFill>
                          <a:schemeClr val="tx1"/>
                        </a:solidFill>
                        <a:effectLst/>
                        <a:latin typeface="Tahoma" panose="020B0604030504040204" pitchFamily="34" charset="0"/>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2097496">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9-21</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22-34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35-47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48-60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61-73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74-86</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87-99</a:t>
                      </a:r>
                      <a:endParaRPr kumimoji="0" lang="en-US" sz="1400" b="0" i="0" u="none" strike="noStrike" cap="none" normalizeH="0" baseline="0">
                        <a:ln>
                          <a:noFill/>
                        </a:ln>
                        <a:solidFill>
                          <a:schemeClr val="tx1"/>
                        </a:solidFill>
                        <a:effectLst/>
                        <a:latin typeface="Tahoma" panose="020B0604030504040204" pitchFamily="34"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kurang dari 8,5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kurang dari 21,5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kurang dari 34,5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kurang dari 47,5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kurang dari 60,5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kurang dari 73,5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kurang dari 86,5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kurang dari 99,5</a:t>
                      </a:r>
                      <a:endParaRPr kumimoji="0" lang="en-US" sz="1400" b="0" i="0" u="none" strike="noStrike" cap="none" normalizeH="0" baseline="0">
                        <a:ln>
                          <a:noFill/>
                        </a:ln>
                        <a:solidFill>
                          <a:schemeClr val="tx1"/>
                        </a:solidFill>
                        <a:effectLst/>
                        <a:latin typeface="Tahoma" panose="020B0604030504040204" pitchFamily="34"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11</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19</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31</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60</a:t>
                      </a:r>
                      <a:endParaRPr kumimoji="0" lang="en-US" sz="1400" b="0" i="0" u="none" strike="noStrike" cap="none" normalizeH="0" baseline="0">
                        <a:ln>
                          <a:noFill/>
                        </a:ln>
                        <a:solidFill>
                          <a:schemeClr val="tx1"/>
                        </a:solidFill>
                        <a:effectLst/>
                        <a:latin typeface="Tahoma" panose="020B0604030504040204" pitchFamily="34"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11,67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18,34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31,67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51,67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90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100</a:t>
                      </a:r>
                      <a:endParaRPr kumimoji="0" lang="en-US" sz="1400" b="0" i="0" u="none" strike="noStrike" cap="none" normalizeH="0" baseline="0">
                        <a:ln>
                          <a:noFill/>
                        </a:ln>
                        <a:solidFill>
                          <a:schemeClr val="tx1"/>
                        </a:solidFill>
                        <a:effectLst/>
                        <a:latin typeface="Tahoma" panose="020B0604030504040204" pitchFamily="34" charset="0"/>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04869">
                <a:tc vMerge="1">
                  <a:tcPr/>
                </a:tc>
                <a:tc vMerge="1">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en-US" sz="1400" b="0" i="0" u="none" strike="noStrike" cap="none" normalizeH="0" baseline="0">
                        <a:ln>
                          <a:noFill/>
                        </a:ln>
                        <a:solidFill>
                          <a:schemeClr val="tx1"/>
                        </a:solidFill>
                        <a:effectLst/>
                        <a:latin typeface="Tahoma" panose="020B0604030504040204" pitchFamily="34"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vMerge="1">
                  <a:tcPr/>
                </a:tc>
              </a:tr>
            </a:tbl>
          </a:graphicData>
        </a:graphic>
      </p:graphicFrame>
      <p:sp>
        <p:nvSpPr>
          <p:cNvPr id="43033" name="Text Box 25"/>
          <p:cNvSpPr txBox="1"/>
          <p:nvPr/>
        </p:nvSpPr>
        <p:spPr>
          <a:xfrm>
            <a:off x="684213" y="2060575"/>
            <a:ext cx="8024812" cy="336550"/>
          </a:xfrm>
          <a:prstGeom prst="rect">
            <a:avLst/>
          </a:prstGeom>
          <a:noFill/>
          <a:ln w="9525">
            <a:noFill/>
          </a:ln>
        </p:spPr>
        <p:txBody>
          <a:bodyPr wrap="none">
            <a:spAutoFit/>
          </a:bodyPr>
          <a:p>
            <a:pPr eaLnBrk="1" hangingPunct="1"/>
            <a:r>
              <a:rPr lang="en-US" altLang="id-ID" sz="1600" dirty="0">
                <a:latin typeface="Century Schoolbook" panose="02040604050505020304" pitchFamily="18" charset="0"/>
              </a:rPr>
              <a:t>Distribusi Frekuensi Kumulatif Kurang Dari Untuk Nilai Ujian Akhir Mata Kuliah Statistika</a:t>
            </a:r>
            <a:endParaRPr lang="en-US" altLang="id-ID" sz="1600" dirty="0">
              <a:latin typeface="Century Schoolbook" panose="0204060405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3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4"/>
          <p:cNvSpPr>
            <a:spLocks noGrp="1" noChangeArrowheads="1"/>
          </p:cNvSpPr>
          <p:nvPr>
            <p:ph type="title"/>
          </p:nvPr>
        </p:nvSpPr>
        <p:spPr>
          <a:xfrm>
            <a:off x="1150938" y="214313"/>
            <a:ext cx="7793038" cy="1462088"/>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DISTRIBUSI FREKUENSI KUMULATIF LEBIH DARI</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graphicFrame>
        <p:nvGraphicFramePr>
          <p:cNvPr id="45101" name="Group 45"/>
          <p:cNvGraphicFramePr>
            <a:graphicFrameLocks noGrp="1"/>
          </p:cNvGraphicFramePr>
          <p:nvPr>
            <p:ph type="tbl" idx="1"/>
          </p:nvPr>
        </p:nvGraphicFramePr>
        <p:xfrm>
          <a:off x="827088" y="2636838"/>
          <a:ext cx="7772400" cy="3290888"/>
        </p:xfrm>
        <a:graphic>
          <a:graphicData uri="http://schemas.openxmlformats.org/drawingml/2006/table">
            <a:tbl>
              <a:tblPr/>
              <a:tblGrid>
                <a:gridCol w="1296987"/>
                <a:gridCol w="2016125"/>
                <a:gridCol w="2516188"/>
                <a:gridCol w="1943100"/>
              </a:tblGrid>
              <a:tr h="7011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Interval Kelas</a:t>
                      </a:r>
                      <a:endParaRPr kumimoji="0" lang="en-US" sz="2000" b="0" i="0" u="none" strike="noStrike" cap="none" normalizeH="0" baseline="0">
                        <a:ln>
                          <a:noFill/>
                        </a:ln>
                        <a:solidFill>
                          <a:schemeClr val="tx1"/>
                        </a:solidFill>
                        <a:effectLst/>
                        <a:latin typeface="Tahoma" panose="020B0604030504040204" pitchFamily="34"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Batas Kelas</a:t>
                      </a:r>
                      <a:endParaRPr kumimoji="0" lang="en-US" sz="2000" b="0" i="0" u="none" strike="noStrike" cap="none" normalizeH="0" baseline="0">
                        <a:ln>
                          <a:noFill/>
                        </a:ln>
                        <a:solidFill>
                          <a:schemeClr val="tx1"/>
                        </a:solidFill>
                        <a:effectLst/>
                        <a:latin typeface="Tahoma" panose="020B060403050404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Frekuensi Kumulatif Lebih Dari</a:t>
                      </a:r>
                      <a:endParaRPr kumimoji="0" lang="en-US" sz="2000" b="0" i="0" u="none" strike="noStrike" cap="none" normalizeH="0" baseline="0">
                        <a:ln>
                          <a:noFill/>
                        </a:ln>
                        <a:solidFill>
                          <a:schemeClr val="tx1"/>
                        </a:solidFill>
                        <a:effectLst/>
                        <a:latin typeface="Tahoma" panose="020B060403050404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2000" b="0" i="0" u="none" strike="noStrike" cap="none" normalizeH="0" baseline="0">
                          <a:ln>
                            <a:noFill/>
                          </a:ln>
                          <a:solidFill>
                            <a:schemeClr val="tx1"/>
                          </a:solidFill>
                          <a:effectLst/>
                          <a:latin typeface="Tahoma" panose="020B0604030504040204" pitchFamily="34" charset="0"/>
                        </a:rPr>
                        <a:t>Persen Kumulatif</a:t>
                      </a:r>
                      <a:endParaRPr kumimoji="0" lang="en-US" sz="2000" b="0" i="0" u="none" strike="noStrike" cap="none" normalizeH="0" baseline="0">
                        <a:ln>
                          <a:noFill/>
                        </a:ln>
                        <a:solidFill>
                          <a:schemeClr val="tx1"/>
                        </a:solidFill>
                        <a:effectLst/>
                        <a:latin typeface="Tahoma" panose="020B060403050404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258971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9-21</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22-34</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35-47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48-60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61-73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74-86</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87-99</a:t>
                      </a:r>
                      <a:endParaRPr kumimoji="0" lang="en-US" sz="1400" b="0" i="0" u="none" strike="noStrike" cap="none" normalizeH="0" baseline="0">
                        <a:ln>
                          <a:noFill/>
                        </a:ln>
                        <a:solidFill>
                          <a:schemeClr val="tx1"/>
                        </a:solidFill>
                        <a:effectLst/>
                        <a:latin typeface="Tahoma" panose="020B0604030504040204" pitchFamily="34"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lebih dari 8,5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lebih dari 21,5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lebih dari 34,5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lebih dari 47,5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lebih dari 60,5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lebih dari 73,5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lebih dari 86,5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lebih dari 99,5</a:t>
                      </a:r>
                      <a:endParaRPr kumimoji="0" lang="en-US" sz="1400" b="0" i="0" u="none" strike="noStrike" cap="none" normalizeH="0" baseline="0">
                        <a:ln>
                          <a:noFill/>
                        </a:ln>
                        <a:solidFill>
                          <a:schemeClr val="tx1"/>
                        </a:solidFill>
                        <a:effectLst/>
                        <a:latin typeface="Tahoma" panose="020B060403050404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57</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53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49</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41</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29</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0</a:t>
                      </a:r>
                      <a:endParaRPr kumimoji="0" lang="en-US" sz="1400" b="0" i="0" u="none" strike="noStrike" cap="none" normalizeH="0" baseline="0">
                        <a:ln>
                          <a:noFill/>
                        </a:ln>
                        <a:solidFill>
                          <a:schemeClr val="tx1"/>
                        </a:solidFill>
                        <a:effectLst/>
                        <a:latin typeface="Tahoma" panose="020B0604030504040204" pitchFamily="34"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100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95</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88,33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81,66</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68,33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48,33</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10</a:t>
                      </a:r>
                      <a:endParaRPr kumimoji="0" lang="en-US" sz="1400" b="0" i="0" u="none" strike="noStrike" cap="none" normalizeH="0" baseline="0">
                        <a:ln>
                          <a:noFill/>
                        </a:ln>
                        <a:solidFill>
                          <a:schemeClr val="tx1"/>
                        </a:solidFill>
                        <a:effectLst/>
                        <a:latin typeface="Tahoma" panose="020B0604030504040204"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sz="1400" b="0" i="0" u="none" strike="noStrike" cap="none" normalizeH="0" baseline="0">
                          <a:ln>
                            <a:noFill/>
                          </a:ln>
                          <a:solidFill>
                            <a:schemeClr val="tx1"/>
                          </a:solidFill>
                          <a:effectLst/>
                          <a:latin typeface="Tahoma" panose="020B0604030504040204" pitchFamily="34" charset="0"/>
                        </a:rPr>
                        <a:t>0</a:t>
                      </a:r>
                      <a:endParaRPr kumimoji="0" lang="en-US" sz="1400" b="0" i="0" u="none" strike="noStrike" cap="none" normalizeH="0" baseline="0">
                        <a:ln>
                          <a:noFill/>
                        </a:ln>
                        <a:solidFill>
                          <a:schemeClr val="tx1"/>
                        </a:solidFill>
                        <a:effectLst/>
                        <a:latin typeface="Tahoma" panose="020B0604030504040204" pitchFamily="34"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82" name="Text Box 26"/>
          <p:cNvSpPr txBox="1"/>
          <p:nvPr/>
        </p:nvSpPr>
        <p:spPr>
          <a:xfrm>
            <a:off x="808038" y="2060575"/>
            <a:ext cx="7867650" cy="336550"/>
          </a:xfrm>
          <a:prstGeom prst="rect">
            <a:avLst/>
          </a:prstGeom>
          <a:noFill/>
          <a:ln w="9525">
            <a:noFill/>
          </a:ln>
        </p:spPr>
        <p:txBody>
          <a:bodyPr wrap="none">
            <a:spAutoFit/>
          </a:bodyPr>
          <a:p>
            <a:pPr eaLnBrk="1" hangingPunct="1"/>
            <a:r>
              <a:rPr lang="en-US" altLang="id-ID" sz="1600" dirty="0">
                <a:latin typeface="Century Schoolbook" panose="02040604050505020304" pitchFamily="18" charset="0"/>
              </a:rPr>
              <a:t>Distribusi Frekuensi Kumulatif Lebih Dari Untuk Nilai Ujian Akhir Mata Kuliah Statistika</a:t>
            </a:r>
            <a:endParaRPr lang="en-US" altLang="id-ID" sz="1600" dirty="0">
              <a:latin typeface="Century Schoolbook" panose="0204060405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5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8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title"/>
          </p:nvPr>
        </p:nvSpPr>
        <p:spPr>
          <a:xfrm>
            <a:off x="1150938" y="214313"/>
            <a:ext cx="7793038" cy="1462088"/>
          </a:xfr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HISTOGRAM DAN POLIGON FREKUENSI</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sp>
        <p:nvSpPr>
          <p:cNvPr id="36867" name="Line 10"/>
          <p:cNvSpPr/>
          <p:nvPr/>
        </p:nvSpPr>
        <p:spPr>
          <a:xfrm>
            <a:off x="1258888" y="2781300"/>
            <a:ext cx="0" cy="3024188"/>
          </a:xfrm>
          <a:prstGeom prst="line">
            <a:avLst/>
          </a:prstGeom>
          <a:ln w="9525" cap="flat" cmpd="sng">
            <a:solidFill>
              <a:schemeClr val="tx1"/>
            </a:solidFill>
            <a:prstDash val="solid"/>
            <a:headEnd type="none" w="med" len="med"/>
            <a:tailEnd type="none" w="med" len="med"/>
          </a:ln>
        </p:spPr>
      </p:sp>
      <p:sp>
        <p:nvSpPr>
          <p:cNvPr id="36868" name="Line 11"/>
          <p:cNvSpPr/>
          <p:nvPr/>
        </p:nvSpPr>
        <p:spPr>
          <a:xfrm>
            <a:off x="1258888" y="5805488"/>
            <a:ext cx="5689600" cy="0"/>
          </a:xfrm>
          <a:prstGeom prst="line">
            <a:avLst/>
          </a:prstGeom>
          <a:ln w="9525" cap="flat" cmpd="sng">
            <a:solidFill>
              <a:schemeClr val="tx1"/>
            </a:solidFill>
            <a:prstDash val="solid"/>
            <a:headEnd type="none" w="med" len="med"/>
            <a:tailEnd type="none" w="med" len="med"/>
          </a:ln>
        </p:spPr>
      </p:sp>
      <p:sp>
        <p:nvSpPr>
          <p:cNvPr id="36869" name="Rectangle 12"/>
          <p:cNvSpPr/>
          <p:nvPr/>
        </p:nvSpPr>
        <p:spPr>
          <a:xfrm>
            <a:off x="1547813" y="5516563"/>
            <a:ext cx="576262" cy="2889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id-ID" altLang="id-ID" dirty="0">
              <a:latin typeface="Century Schoolbook" panose="02040604050505020304" pitchFamily="18" charset="0"/>
            </a:endParaRPr>
          </a:p>
        </p:txBody>
      </p:sp>
      <p:sp>
        <p:nvSpPr>
          <p:cNvPr id="36870" name="Rectangle 13"/>
          <p:cNvSpPr/>
          <p:nvPr/>
        </p:nvSpPr>
        <p:spPr>
          <a:xfrm>
            <a:off x="2124075" y="5373688"/>
            <a:ext cx="576263"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id-ID" altLang="id-ID" dirty="0">
              <a:latin typeface="Century Schoolbook" panose="02040604050505020304" pitchFamily="18" charset="0"/>
            </a:endParaRPr>
          </a:p>
        </p:txBody>
      </p:sp>
      <p:sp>
        <p:nvSpPr>
          <p:cNvPr id="36871" name="Rectangle 14"/>
          <p:cNvSpPr/>
          <p:nvPr/>
        </p:nvSpPr>
        <p:spPr>
          <a:xfrm>
            <a:off x="2700338" y="5373688"/>
            <a:ext cx="576262"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id-ID" altLang="id-ID" dirty="0">
              <a:latin typeface="Century Schoolbook" panose="02040604050505020304" pitchFamily="18" charset="0"/>
            </a:endParaRPr>
          </a:p>
        </p:txBody>
      </p:sp>
      <p:sp>
        <p:nvSpPr>
          <p:cNvPr id="36872" name="Rectangle 15"/>
          <p:cNvSpPr/>
          <p:nvPr/>
        </p:nvSpPr>
        <p:spPr>
          <a:xfrm>
            <a:off x="3276600" y="4941888"/>
            <a:ext cx="576263" cy="863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id-ID" altLang="id-ID" dirty="0">
              <a:latin typeface="Century Schoolbook" panose="02040604050505020304" pitchFamily="18" charset="0"/>
            </a:endParaRPr>
          </a:p>
        </p:txBody>
      </p:sp>
      <p:sp>
        <p:nvSpPr>
          <p:cNvPr id="36873" name="Rectangle 16"/>
          <p:cNvSpPr/>
          <p:nvPr/>
        </p:nvSpPr>
        <p:spPr>
          <a:xfrm>
            <a:off x="4427538" y="3357563"/>
            <a:ext cx="576262" cy="2447925"/>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id-ID" altLang="id-ID" dirty="0">
              <a:latin typeface="Century Schoolbook" panose="02040604050505020304" pitchFamily="18" charset="0"/>
            </a:endParaRPr>
          </a:p>
        </p:txBody>
      </p:sp>
      <p:sp>
        <p:nvSpPr>
          <p:cNvPr id="36874" name="Rectangle 17"/>
          <p:cNvSpPr/>
          <p:nvPr/>
        </p:nvSpPr>
        <p:spPr>
          <a:xfrm>
            <a:off x="3851275" y="4508500"/>
            <a:ext cx="576263" cy="12969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id-ID" altLang="id-ID" dirty="0">
              <a:latin typeface="Century Schoolbook" panose="02040604050505020304" pitchFamily="18" charset="0"/>
            </a:endParaRPr>
          </a:p>
        </p:txBody>
      </p:sp>
      <p:sp>
        <p:nvSpPr>
          <p:cNvPr id="36875" name="Rectangle 18"/>
          <p:cNvSpPr/>
          <p:nvPr/>
        </p:nvSpPr>
        <p:spPr>
          <a:xfrm>
            <a:off x="5003800" y="5157788"/>
            <a:ext cx="576263" cy="6477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id-ID" altLang="id-ID" dirty="0">
              <a:latin typeface="Century Schoolbook" panose="02040604050505020304" pitchFamily="18" charset="0"/>
            </a:endParaRPr>
          </a:p>
        </p:txBody>
      </p:sp>
      <p:sp>
        <p:nvSpPr>
          <p:cNvPr id="36876" name="Line 21"/>
          <p:cNvSpPr/>
          <p:nvPr/>
        </p:nvSpPr>
        <p:spPr>
          <a:xfrm>
            <a:off x="1187450" y="5300663"/>
            <a:ext cx="144463" cy="0"/>
          </a:xfrm>
          <a:prstGeom prst="line">
            <a:avLst/>
          </a:prstGeom>
          <a:ln w="9525" cap="flat" cmpd="sng">
            <a:solidFill>
              <a:schemeClr val="tx1"/>
            </a:solidFill>
            <a:prstDash val="solid"/>
            <a:headEnd type="none" w="med" len="med"/>
            <a:tailEnd type="none" w="med" len="med"/>
          </a:ln>
        </p:spPr>
      </p:sp>
      <p:sp>
        <p:nvSpPr>
          <p:cNvPr id="36877" name="Line 23"/>
          <p:cNvSpPr/>
          <p:nvPr/>
        </p:nvSpPr>
        <p:spPr>
          <a:xfrm>
            <a:off x="1187450" y="4797425"/>
            <a:ext cx="144463" cy="0"/>
          </a:xfrm>
          <a:prstGeom prst="line">
            <a:avLst/>
          </a:prstGeom>
          <a:ln w="9525" cap="flat" cmpd="sng">
            <a:solidFill>
              <a:schemeClr val="tx1"/>
            </a:solidFill>
            <a:prstDash val="solid"/>
            <a:headEnd type="none" w="med" len="med"/>
            <a:tailEnd type="none" w="med" len="med"/>
          </a:ln>
        </p:spPr>
      </p:sp>
      <p:sp>
        <p:nvSpPr>
          <p:cNvPr id="36878" name="Line 24"/>
          <p:cNvSpPr/>
          <p:nvPr/>
        </p:nvSpPr>
        <p:spPr>
          <a:xfrm>
            <a:off x="1187450" y="4292600"/>
            <a:ext cx="144463" cy="0"/>
          </a:xfrm>
          <a:prstGeom prst="line">
            <a:avLst/>
          </a:prstGeom>
          <a:ln w="9525" cap="flat" cmpd="sng">
            <a:solidFill>
              <a:schemeClr val="tx1"/>
            </a:solidFill>
            <a:prstDash val="solid"/>
            <a:headEnd type="none" w="med" len="med"/>
            <a:tailEnd type="none" w="med" len="med"/>
          </a:ln>
        </p:spPr>
      </p:sp>
      <p:sp>
        <p:nvSpPr>
          <p:cNvPr id="36879" name="Line 25"/>
          <p:cNvSpPr/>
          <p:nvPr/>
        </p:nvSpPr>
        <p:spPr>
          <a:xfrm>
            <a:off x="1187450" y="3789363"/>
            <a:ext cx="144463" cy="0"/>
          </a:xfrm>
          <a:prstGeom prst="line">
            <a:avLst/>
          </a:prstGeom>
          <a:ln w="9525" cap="flat" cmpd="sng">
            <a:solidFill>
              <a:schemeClr val="tx1"/>
            </a:solidFill>
            <a:prstDash val="solid"/>
            <a:headEnd type="none" w="med" len="med"/>
            <a:tailEnd type="none" w="med" len="med"/>
          </a:ln>
        </p:spPr>
      </p:sp>
      <p:sp>
        <p:nvSpPr>
          <p:cNvPr id="36880" name="Line 26"/>
          <p:cNvSpPr/>
          <p:nvPr/>
        </p:nvSpPr>
        <p:spPr>
          <a:xfrm>
            <a:off x="1187450" y="3284538"/>
            <a:ext cx="144463" cy="0"/>
          </a:xfrm>
          <a:prstGeom prst="line">
            <a:avLst/>
          </a:prstGeom>
          <a:ln w="9525" cap="flat" cmpd="sng">
            <a:solidFill>
              <a:schemeClr val="tx1"/>
            </a:solidFill>
            <a:prstDash val="solid"/>
            <a:headEnd type="none" w="med" len="med"/>
            <a:tailEnd type="none" w="med" len="med"/>
          </a:ln>
        </p:spPr>
      </p:sp>
      <p:sp>
        <p:nvSpPr>
          <p:cNvPr id="36881" name="Text Box 27"/>
          <p:cNvSpPr txBox="1"/>
          <p:nvPr/>
        </p:nvSpPr>
        <p:spPr>
          <a:xfrm>
            <a:off x="827088" y="5734050"/>
            <a:ext cx="309562"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0</a:t>
            </a:r>
            <a:endParaRPr lang="en-US" altLang="id-ID" dirty="0">
              <a:latin typeface="Century Schoolbook" panose="02040604050505020304" pitchFamily="18" charset="0"/>
            </a:endParaRPr>
          </a:p>
        </p:txBody>
      </p:sp>
      <p:sp>
        <p:nvSpPr>
          <p:cNvPr id="36882" name="Text Box 28"/>
          <p:cNvSpPr txBox="1"/>
          <p:nvPr/>
        </p:nvSpPr>
        <p:spPr>
          <a:xfrm>
            <a:off x="684213" y="5084763"/>
            <a:ext cx="309562"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5</a:t>
            </a:r>
            <a:endParaRPr lang="en-US" altLang="id-ID" dirty="0">
              <a:latin typeface="Century Schoolbook" panose="02040604050505020304" pitchFamily="18" charset="0"/>
            </a:endParaRPr>
          </a:p>
        </p:txBody>
      </p:sp>
      <p:sp>
        <p:nvSpPr>
          <p:cNvPr id="36883" name="Text Box 29"/>
          <p:cNvSpPr txBox="1"/>
          <p:nvPr/>
        </p:nvSpPr>
        <p:spPr>
          <a:xfrm>
            <a:off x="684213" y="4581525"/>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10</a:t>
            </a:r>
            <a:endParaRPr lang="en-US" altLang="id-ID" dirty="0">
              <a:latin typeface="Century Schoolbook" panose="02040604050505020304" pitchFamily="18" charset="0"/>
            </a:endParaRPr>
          </a:p>
        </p:txBody>
      </p:sp>
      <p:sp>
        <p:nvSpPr>
          <p:cNvPr id="36884" name="Text Box 30"/>
          <p:cNvSpPr txBox="1"/>
          <p:nvPr/>
        </p:nvSpPr>
        <p:spPr>
          <a:xfrm>
            <a:off x="684213" y="4076700"/>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15</a:t>
            </a:r>
            <a:endParaRPr lang="en-US" altLang="id-ID" dirty="0">
              <a:latin typeface="Century Schoolbook" panose="02040604050505020304" pitchFamily="18" charset="0"/>
            </a:endParaRPr>
          </a:p>
        </p:txBody>
      </p:sp>
      <p:sp>
        <p:nvSpPr>
          <p:cNvPr id="36885" name="Text Box 31"/>
          <p:cNvSpPr txBox="1"/>
          <p:nvPr/>
        </p:nvSpPr>
        <p:spPr>
          <a:xfrm>
            <a:off x="684213" y="3573463"/>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20</a:t>
            </a:r>
            <a:endParaRPr lang="en-US" altLang="id-ID" dirty="0">
              <a:latin typeface="Century Schoolbook" panose="02040604050505020304" pitchFamily="18" charset="0"/>
            </a:endParaRPr>
          </a:p>
        </p:txBody>
      </p:sp>
      <p:sp>
        <p:nvSpPr>
          <p:cNvPr id="36886" name="Text Box 32"/>
          <p:cNvSpPr txBox="1"/>
          <p:nvPr/>
        </p:nvSpPr>
        <p:spPr>
          <a:xfrm>
            <a:off x="684213" y="3068638"/>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25</a:t>
            </a:r>
            <a:endParaRPr lang="en-US" altLang="id-ID" dirty="0">
              <a:latin typeface="Century Schoolbook" panose="02040604050505020304" pitchFamily="18" charset="0"/>
            </a:endParaRPr>
          </a:p>
        </p:txBody>
      </p:sp>
      <p:sp>
        <p:nvSpPr>
          <p:cNvPr id="36887" name="Text Box 33"/>
          <p:cNvSpPr txBox="1"/>
          <p:nvPr/>
        </p:nvSpPr>
        <p:spPr>
          <a:xfrm rot="-5400000">
            <a:off x="-66675" y="4035425"/>
            <a:ext cx="1149350"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Frekuensi</a:t>
            </a:r>
            <a:endParaRPr lang="en-US" altLang="id-ID" dirty="0">
              <a:latin typeface="Century Schoolbook" panose="02040604050505020304" pitchFamily="18" charset="0"/>
            </a:endParaRPr>
          </a:p>
        </p:txBody>
      </p:sp>
      <p:sp>
        <p:nvSpPr>
          <p:cNvPr id="36888" name="Line 34"/>
          <p:cNvSpPr/>
          <p:nvPr/>
        </p:nvSpPr>
        <p:spPr>
          <a:xfrm flipV="1">
            <a:off x="1835150" y="5373688"/>
            <a:ext cx="649288" cy="142875"/>
          </a:xfrm>
          <a:prstGeom prst="line">
            <a:avLst/>
          </a:prstGeom>
          <a:ln w="28575" cap="flat" cmpd="sng">
            <a:solidFill>
              <a:schemeClr val="hlink"/>
            </a:solidFill>
            <a:prstDash val="solid"/>
            <a:headEnd type="none" w="med" len="med"/>
            <a:tailEnd type="none" w="med" len="med"/>
          </a:ln>
        </p:spPr>
      </p:sp>
      <p:sp>
        <p:nvSpPr>
          <p:cNvPr id="36889" name="Line 35"/>
          <p:cNvSpPr/>
          <p:nvPr/>
        </p:nvSpPr>
        <p:spPr>
          <a:xfrm>
            <a:off x="2484438" y="5373688"/>
            <a:ext cx="503237" cy="0"/>
          </a:xfrm>
          <a:prstGeom prst="line">
            <a:avLst/>
          </a:prstGeom>
          <a:ln w="28575" cap="flat" cmpd="sng">
            <a:solidFill>
              <a:schemeClr val="hlink"/>
            </a:solidFill>
            <a:prstDash val="solid"/>
            <a:headEnd type="none" w="med" len="med"/>
            <a:tailEnd type="none" w="med" len="med"/>
          </a:ln>
        </p:spPr>
      </p:sp>
      <p:sp>
        <p:nvSpPr>
          <p:cNvPr id="36890" name="Line 36"/>
          <p:cNvSpPr/>
          <p:nvPr/>
        </p:nvSpPr>
        <p:spPr>
          <a:xfrm flipV="1">
            <a:off x="2987675" y="4941888"/>
            <a:ext cx="576263" cy="431800"/>
          </a:xfrm>
          <a:prstGeom prst="line">
            <a:avLst/>
          </a:prstGeom>
          <a:ln w="28575" cap="flat" cmpd="sng">
            <a:solidFill>
              <a:schemeClr val="hlink"/>
            </a:solidFill>
            <a:prstDash val="solid"/>
            <a:headEnd type="none" w="med" len="med"/>
            <a:tailEnd type="none" w="med" len="med"/>
          </a:ln>
        </p:spPr>
      </p:sp>
      <p:sp>
        <p:nvSpPr>
          <p:cNvPr id="36891" name="Line 37"/>
          <p:cNvSpPr/>
          <p:nvPr/>
        </p:nvSpPr>
        <p:spPr>
          <a:xfrm flipV="1">
            <a:off x="3563938" y="4508500"/>
            <a:ext cx="576262" cy="433388"/>
          </a:xfrm>
          <a:prstGeom prst="line">
            <a:avLst/>
          </a:prstGeom>
          <a:ln w="28575" cap="flat" cmpd="sng">
            <a:solidFill>
              <a:schemeClr val="hlink"/>
            </a:solidFill>
            <a:prstDash val="solid"/>
            <a:headEnd type="none" w="med" len="med"/>
            <a:tailEnd type="none" w="med" len="med"/>
          </a:ln>
        </p:spPr>
      </p:sp>
      <p:sp>
        <p:nvSpPr>
          <p:cNvPr id="36892" name="Line 38"/>
          <p:cNvSpPr/>
          <p:nvPr/>
        </p:nvSpPr>
        <p:spPr>
          <a:xfrm flipV="1">
            <a:off x="4140200" y="3357563"/>
            <a:ext cx="576263" cy="1150937"/>
          </a:xfrm>
          <a:prstGeom prst="line">
            <a:avLst/>
          </a:prstGeom>
          <a:ln w="28575" cap="flat" cmpd="sng">
            <a:solidFill>
              <a:schemeClr val="hlink"/>
            </a:solidFill>
            <a:prstDash val="solid"/>
            <a:headEnd type="none" w="med" len="med"/>
            <a:tailEnd type="none" w="med" len="med"/>
          </a:ln>
        </p:spPr>
      </p:sp>
      <p:sp>
        <p:nvSpPr>
          <p:cNvPr id="36893" name="Line 39"/>
          <p:cNvSpPr/>
          <p:nvPr/>
        </p:nvSpPr>
        <p:spPr>
          <a:xfrm>
            <a:off x="4716463" y="3357563"/>
            <a:ext cx="576262" cy="1800225"/>
          </a:xfrm>
          <a:prstGeom prst="line">
            <a:avLst/>
          </a:prstGeom>
          <a:ln w="28575" cap="flat" cmpd="sng">
            <a:solidFill>
              <a:schemeClr val="hlink"/>
            </a:solidFill>
            <a:prstDash val="solid"/>
            <a:headEnd type="none" w="med" len="med"/>
            <a:tailEnd type="none" w="med" len="med"/>
          </a:ln>
        </p:spPr>
      </p:sp>
      <p:sp>
        <p:nvSpPr>
          <p:cNvPr id="36894" name="Line 40"/>
          <p:cNvSpPr/>
          <p:nvPr/>
        </p:nvSpPr>
        <p:spPr>
          <a:xfrm>
            <a:off x="5292725" y="5157788"/>
            <a:ext cx="1008063" cy="647700"/>
          </a:xfrm>
          <a:prstGeom prst="line">
            <a:avLst/>
          </a:prstGeom>
          <a:ln w="9525" cap="flat" cmpd="sng">
            <a:solidFill>
              <a:schemeClr val="tx1"/>
            </a:solidFill>
            <a:prstDash val="dash"/>
            <a:headEnd type="none" w="med" len="med"/>
            <a:tailEnd type="none" w="med" len="med"/>
          </a:ln>
        </p:spPr>
      </p:sp>
      <p:sp>
        <p:nvSpPr>
          <p:cNvPr id="36895" name="Line 41"/>
          <p:cNvSpPr/>
          <p:nvPr/>
        </p:nvSpPr>
        <p:spPr>
          <a:xfrm flipH="1">
            <a:off x="1331913" y="5516563"/>
            <a:ext cx="503237" cy="288925"/>
          </a:xfrm>
          <a:prstGeom prst="line">
            <a:avLst/>
          </a:prstGeom>
          <a:ln w="9525" cap="flat" cmpd="sng">
            <a:solidFill>
              <a:schemeClr val="tx1"/>
            </a:solidFill>
            <a:prstDash val="dash"/>
            <a:headEnd type="none" w="med" len="med"/>
            <a:tailEnd type="none" w="med" len="med"/>
          </a:ln>
        </p:spPr>
      </p:sp>
      <p:sp>
        <p:nvSpPr>
          <p:cNvPr id="36896" name="Text Box 42"/>
          <p:cNvSpPr txBox="1"/>
          <p:nvPr/>
        </p:nvSpPr>
        <p:spPr>
          <a:xfrm>
            <a:off x="1331913" y="5734050"/>
            <a:ext cx="50482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8,5</a:t>
            </a:r>
            <a:endParaRPr lang="en-US" altLang="id-ID" dirty="0">
              <a:latin typeface="Century Schoolbook" panose="02040604050505020304" pitchFamily="18" charset="0"/>
            </a:endParaRPr>
          </a:p>
        </p:txBody>
      </p:sp>
      <p:sp>
        <p:nvSpPr>
          <p:cNvPr id="36897" name="Text Box 43"/>
          <p:cNvSpPr txBox="1"/>
          <p:nvPr/>
        </p:nvSpPr>
        <p:spPr>
          <a:xfrm>
            <a:off x="1781175"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21,5</a:t>
            </a:r>
            <a:endParaRPr lang="en-US" altLang="id-ID" dirty="0">
              <a:latin typeface="Century Schoolbook" panose="02040604050505020304" pitchFamily="18" charset="0"/>
            </a:endParaRPr>
          </a:p>
        </p:txBody>
      </p:sp>
      <p:sp>
        <p:nvSpPr>
          <p:cNvPr id="36898" name="Text Box 44"/>
          <p:cNvSpPr txBox="1"/>
          <p:nvPr/>
        </p:nvSpPr>
        <p:spPr>
          <a:xfrm>
            <a:off x="2484438" y="5734050"/>
            <a:ext cx="630237"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34,5</a:t>
            </a:r>
            <a:endParaRPr lang="en-US" altLang="id-ID" dirty="0">
              <a:latin typeface="Century Schoolbook" panose="02040604050505020304" pitchFamily="18" charset="0"/>
            </a:endParaRPr>
          </a:p>
        </p:txBody>
      </p:sp>
      <p:sp>
        <p:nvSpPr>
          <p:cNvPr id="36899" name="Text Box 46"/>
          <p:cNvSpPr txBox="1"/>
          <p:nvPr/>
        </p:nvSpPr>
        <p:spPr>
          <a:xfrm>
            <a:off x="2987675"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47,5</a:t>
            </a:r>
            <a:endParaRPr lang="en-US" altLang="id-ID" dirty="0">
              <a:latin typeface="Century Schoolbook" panose="02040604050505020304" pitchFamily="18" charset="0"/>
            </a:endParaRPr>
          </a:p>
        </p:txBody>
      </p:sp>
      <p:sp>
        <p:nvSpPr>
          <p:cNvPr id="36900" name="Text Box 47"/>
          <p:cNvSpPr txBox="1"/>
          <p:nvPr/>
        </p:nvSpPr>
        <p:spPr>
          <a:xfrm>
            <a:off x="3563938" y="5734050"/>
            <a:ext cx="630237"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60,5</a:t>
            </a:r>
            <a:endParaRPr lang="en-US" altLang="id-ID" dirty="0">
              <a:latin typeface="Century Schoolbook" panose="02040604050505020304" pitchFamily="18" charset="0"/>
            </a:endParaRPr>
          </a:p>
        </p:txBody>
      </p:sp>
      <p:sp>
        <p:nvSpPr>
          <p:cNvPr id="36901" name="Text Box 48"/>
          <p:cNvSpPr txBox="1"/>
          <p:nvPr/>
        </p:nvSpPr>
        <p:spPr>
          <a:xfrm>
            <a:off x="4140200"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73,5</a:t>
            </a:r>
            <a:endParaRPr lang="en-US" altLang="id-ID" dirty="0">
              <a:latin typeface="Century Schoolbook" panose="02040604050505020304" pitchFamily="18" charset="0"/>
            </a:endParaRPr>
          </a:p>
        </p:txBody>
      </p:sp>
      <p:sp>
        <p:nvSpPr>
          <p:cNvPr id="36902" name="Text Box 49"/>
          <p:cNvSpPr txBox="1"/>
          <p:nvPr/>
        </p:nvSpPr>
        <p:spPr>
          <a:xfrm>
            <a:off x="4716463" y="5734050"/>
            <a:ext cx="630237"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86,5</a:t>
            </a:r>
            <a:endParaRPr lang="en-US" altLang="id-ID" dirty="0">
              <a:latin typeface="Century Schoolbook" panose="02040604050505020304" pitchFamily="18" charset="0"/>
            </a:endParaRPr>
          </a:p>
        </p:txBody>
      </p:sp>
      <p:sp>
        <p:nvSpPr>
          <p:cNvPr id="36903" name="Text Box 50"/>
          <p:cNvSpPr txBox="1"/>
          <p:nvPr/>
        </p:nvSpPr>
        <p:spPr>
          <a:xfrm>
            <a:off x="5292725"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99,5</a:t>
            </a:r>
            <a:endParaRPr lang="en-US" altLang="id-ID" dirty="0">
              <a:latin typeface="Century Schoolbook" panose="02040604050505020304" pitchFamily="18" charset="0"/>
            </a:endParaRPr>
          </a:p>
        </p:txBody>
      </p:sp>
      <p:sp>
        <p:nvSpPr>
          <p:cNvPr id="36904" name="Text Box 51"/>
          <p:cNvSpPr txBox="1"/>
          <p:nvPr/>
        </p:nvSpPr>
        <p:spPr>
          <a:xfrm>
            <a:off x="1619250" y="5013325"/>
            <a:ext cx="309563"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3</a:t>
            </a:r>
            <a:endParaRPr lang="en-US" altLang="id-ID" dirty="0">
              <a:latin typeface="Century Schoolbook" panose="02040604050505020304" pitchFamily="18" charset="0"/>
            </a:endParaRPr>
          </a:p>
        </p:txBody>
      </p:sp>
      <p:sp>
        <p:nvSpPr>
          <p:cNvPr id="36905" name="Text Box 52"/>
          <p:cNvSpPr txBox="1"/>
          <p:nvPr/>
        </p:nvSpPr>
        <p:spPr>
          <a:xfrm>
            <a:off x="2268538" y="4941888"/>
            <a:ext cx="309562"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4</a:t>
            </a:r>
            <a:endParaRPr lang="en-US" altLang="id-ID" dirty="0">
              <a:latin typeface="Century Schoolbook" panose="02040604050505020304" pitchFamily="18" charset="0"/>
            </a:endParaRPr>
          </a:p>
        </p:txBody>
      </p:sp>
      <p:sp>
        <p:nvSpPr>
          <p:cNvPr id="36906" name="Text Box 53"/>
          <p:cNvSpPr txBox="1"/>
          <p:nvPr/>
        </p:nvSpPr>
        <p:spPr>
          <a:xfrm>
            <a:off x="2771775" y="4868863"/>
            <a:ext cx="309563"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4</a:t>
            </a:r>
            <a:endParaRPr lang="en-US" altLang="id-ID" dirty="0">
              <a:latin typeface="Century Schoolbook" panose="02040604050505020304" pitchFamily="18" charset="0"/>
            </a:endParaRPr>
          </a:p>
        </p:txBody>
      </p:sp>
      <p:sp>
        <p:nvSpPr>
          <p:cNvPr id="36907" name="Text Box 54"/>
          <p:cNvSpPr txBox="1"/>
          <p:nvPr/>
        </p:nvSpPr>
        <p:spPr>
          <a:xfrm>
            <a:off x="3276600" y="4437063"/>
            <a:ext cx="309563"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8</a:t>
            </a:r>
            <a:endParaRPr lang="en-US" altLang="id-ID" dirty="0">
              <a:latin typeface="Century Schoolbook" panose="02040604050505020304" pitchFamily="18" charset="0"/>
            </a:endParaRPr>
          </a:p>
        </p:txBody>
      </p:sp>
      <p:sp>
        <p:nvSpPr>
          <p:cNvPr id="36908" name="Text Box 55"/>
          <p:cNvSpPr txBox="1"/>
          <p:nvPr/>
        </p:nvSpPr>
        <p:spPr>
          <a:xfrm>
            <a:off x="3851275" y="4005263"/>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12</a:t>
            </a:r>
            <a:endParaRPr lang="en-US" altLang="id-ID" dirty="0">
              <a:latin typeface="Century Schoolbook" panose="02040604050505020304" pitchFamily="18" charset="0"/>
            </a:endParaRPr>
          </a:p>
        </p:txBody>
      </p:sp>
      <p:sp>
        <p:nvSpPr>
          <p:cNvPr id="36909" name="Text Box 56"/>
          <p:cNvSpPr txBox="1"/>
          <p:nvPr/>
        </p:nvSpPr>
        <p:spPr>
          <a:xfrm>
            <a:off x="4572000" y="2924175"/>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23</a:t>
            </a:r>
            <a:endParaRPr lang="en-US" altLang="id-ID" dirty="0">
              <a:latin typeface="Century Schoolbook" panose="02040604050505020304" pitchFamily="18" charset="0"/>
            </a:endParaRPr>
          </a:p>
        </p:txBody>
      </p:sp>
      <p:sp>
        <p:nvSpPr>
          <p:cNvPr id="36910" name="Text Box 57"/>
          <p:cNvSpPr txBox="1"/>
          <p:nvPr/>
        </p:nvSpPr>
        <p:spPr>
          <a:xfrm>
            <a:off x="5292725" y="4652963"/>
            <a:ext cx="309563"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6</a:t>
            </a:r>
            <a:endParaRPr lang="en-US" altLang="id-ID" dirty="0">
              <a:latin typeface="Century Schoolbook" panose="02040604050505020304" pitchFamily="18" charset="0"/>
            </a:endParaRPr>
          </a:p>
        </p:txBody>
      </p:sp>
      <p:sp>
        <p:nvSpPr>
          <p:cNvPr id="36911" name="Text Box 58"/>
          <p:cNvSpPr txBox="1"/>
          <p:nvPr/>
        </p:nvSpPr>
        <p:spPr>
          <a:xfrm>
            <a:off x="6011863" y="6021388"/>
            <a:ext cx="614362"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Nilai</a:t>
            </a:r>
            <a:endParaRPr lang="en-US" altLang="id-ID" dirty="0">
              <a:latin typeface="Century Schoolbook" panose="02040604050505020304" pitchFamily="18" charset="0"/>
            </a:endParaRPr>
          </a:p>
        </p:txBody>
      </p:sp>
      <p:sp>
        <p:nvSpPr>
          <p:cNvPr id="36912" name="Rectangle 59"/>
          <p:cNvSpPr/>
          <p:nvPr/>
        </p:nvSpPr>
        <p:spPr>
          <a:xfrm>
            <a:off x="6300788" y="3500438"/>
            <a:ext cx="576262" cy="2159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endParaRPr lang="id-ID" altLang="id-ID" dirty="0">
              <a:latin typeface="Century Schoolbook" panose="02040604050505020304" pitchFamily="18" charset="0"/>
            </a:endParaRPr>
          </a:p>
        </p:txBody>
      </p:sp>
      <p:sp>
        <p:nvSpPr>
          <p:cNvPr id="36913" name="Line 60"/>
          <p:cNvSpPr/>
          <p:nvPr/>
        </p:nvSpPr>
        <p:spPr>
          <a:xfrm>
            <a:off x="6300788" y="4076700"/>
            <a:ext cx="503237" cy="0"/>
          </a:xfrm>
          <a:prstGeom prst="line">
            <a:avLst/>
          </a:prstGeom>
          <a:ln w="28575" cap="flat" cmpd="sng">
            <a:solidFill>
              <a:schemeClr val="hlink"/>
            </a:solidFill>
            <a:prstDash val="solid"/>
            <a:headEnd type="none" w="med" len="med"/>
            <a:tailEnd type="none" w="med" len="med"/>
          </a:ln>
        </p:spPr>
      </p:sp>
      <p:sp>
        <p:nvSpPr>
          <p:cNvPr id="36914" name="Text Box 61"/>
          <p:cNvSpPr txBox="1"/>
          <p:nvPr/>
        </p:nvSpPr>
        <p:spPr>
          <a:xfrm>
            <a:off x="7019925" y="3422650"/>
            <a:ext cx="1214438"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Histogram</a:t>
            </a:r>
            <a:endParaRPr lang="en-US" altLang="id-ID" dirty="0">
              <a:latin typeface="Century Schoolbook" panose="02040604050505020304" pitchFamily="18" charset="0"/>
            </a:endParaRPr>
          </a:p>
        </p:txBody>
      </p:sp>
      <p:sp>
        <p:nvSpPr>
          <p:cNvPr id="36915" name="Text Box 62"/>
          <p:cNvSpPr txBox="1"/>
          <p:nvPr/>
        </p:nvSpPr>
        <p:spPr>
          <a:xfrm>
            <a:off x="7019925" y="3860800"/>
            <a:ext cx="195262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Poligon Frekuensi</a:t>
            </a:r>
            <a:endParaRPr lang="en-US" altLang="id-ID" dirty="0">
              <a:latin typeface="Century Schoolbook" panose="02040604050505020304" pitchFamily="18" charset="0"/>
            </a:endParaRPr>
          </a:p>
        </p:txBody>
      </p:sp>
      <p:sp>
        <p:nvSpPr>
          <p:cNvPr id="36916" name="Text Box 63"/>
          <p:cNvSpPr txBox="1"/>
          <p:nvPr/>
        </p:nvSpPr>
        <p:spPr>
          <a:xfrm>
            <a:off x="971550" y="2133600"/>
            <a:ext cx="7412038"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Histogram dan Poligon Frekuensi Nilai Ujian Akhir Mata Kuliah Statistika</a:t>
            </a:r>
            <a:endParaRPr lang="en-US" altLang="id-ID" dirty="0">
              <a:latin typeface="Century Schoolbook" panose="020406040505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OGIF</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sp>
        <p:nvSpPr>
          <p:cNvPr id="37891" name="Line 4"/>
          <p:cNvSpPr/>
          <p:nvPr/>
        </p:nvSpPr>
        <p:spPr>
          <a:xfrm>
            <a:off x="1258888" y="2636838"/>
            <a:ext cx="0" cy="3168650"/>
          </a:xfrm>
          <a:prstGeom prst="line">
            <a:avLst/>
          </a:prstGeom>
          <a:ln w="9525" cap="flat" cmpd="sng">
            <a:solidFill>
              <a:schemeClr val="tx1"/>
            </a:solidFill>
            <a:prstDash val="solid"/>
            <a:headEnd type="none" w="med" len="med"/>
            <a:tailEnd type="none" w="med" len="med"/>
          </a:ln>
        </p:spPr>
      </p:sp>
      <p:sp>
        <p:nvSpPr>
          <p:cNvPr id="37892" name="Line 5"/>
          <p:cNvSpPr/>
          <p:nvPr/>
        </p:nvSpPr>
        <p:spPr>
          <a:xfrm>
            <a:off x="1258888" y="5805488"/>
            <a:ext cx="5689600" cy="0"/>
          </a:xfrm>
          <a:prstGeom prst="line">
            <a:avLst/>
          </a:prstGeom>
          <a:ln w="9525" cap="flat" cmpd="sng">
            <a:solidFill>
              <a:schemeClr val="tx1"/>
            </a:solidFill>
            <a:prstDash val="solid"/>
            <a:headEnd type="none" w="med" len="med"/>
            <a:tailEnd type="none" w="med" len="med"/>
          </a:ln>
        </p:spPr>
      </p:sp>
      <p:sp>
        <p:nvSpPr>
          <p:cNvPr id="37893" name="Line 13"/>
          <p:cNvSpPr/>
          <p:nvPr/>
        </p:nvSpPr>
        <p:spPr>
          <a:xfrm>
            <a:off x="1187450" y="5300663"/>
            <a:ext cx="144463" cy="0"/>
          </a:xfrm>
          <a:prstGeom prst="line">
            <a:avLst/>
          </a:prstGeom>
          <a:ln w="9525" cap="flat" cmpd="sng">
            <a:solidFill>
              <a:schemeClr val="tx1"/>
            </a:solidFill>
            <a:prstDash val="solid"/>
            <a:headEnd type="none" w="med" len="med"/>
            <a:tailEnd type="none" w="med" len="med"/>
          </a:ln>
        </p:spPr>
      </p:sp>
      <p:sp>
        <p:nvSpPr>
          <p:cNvPr id="37894" name="Line 14"/>
          <p:cNvSpPr/>
          <p:nvPr/>
        </p:nvSpPr>
        <p:spPr>
          <a:xfrm>
            <a:off x="1187450" y="4797425"/>
            <a:ext cx="144463" cy="0"/>
          </a:xfrm>
          <a:prstGeom prst="line">
            <a:avLst/>
          </a:prstGeom>
          <a:ln w="9525" cap="flat" cmpd="sng">
            <a:solidFill>
              <a:schemeClr val="tx1"/>
            </a:solidFill>
            <a:prstDash val="solid"/>
            <a:headEnd type="none" w="med" len="med"/>
            <a:tailEnd type="none" w="med" len="med"/>
          </a:ln>
        </p:spPr>
      </p:sp>
      <p:sp>
        <p:nvSpPr>
          <p:cNvPr id="37895" name="Line 15"/>
          <p:cNvSpPr/>
          <p:nvPr/>
        </p:nvSpPr>
        <p:spPr>
          <a:xfrm>
            <a:off x="1187450" y="4292600"/>
            <a:ext cx="144463" cy="0"/>
          </a:xfrm>
          <a:prstGeom prst="line">
            <a:avLst/>
          </a:prstGeom>
          <a:ln w="9525" cap="flat" cmpd="sng">
            <a:solidFill>
              <a:schemeClr val="tx1"/>
            </a:solidFill>
            <a:prstDash val="solid"/>
            <a:headEnd type="none" w="med" len="med"/>
            <a:tailEnd type="none" w="med" len="med"/>
          </a:ln>
        </p:spPr>
      </p:sp>
      <p:sp>
        <p:nvSpPr>
          <p:cNvPr id="37896" name="Line 16"/>
          <p:cNvSpPr/>
          <p:nvPr/>
        </p:nvSpPr>
        <p:spPr>
          <a:xfrm>
            <a:off x="1187450" y="3789363"/>
            <a:ext cx="144463" cy="0"/>
          </a:xfrm>
          <a:prstGeom prst="line">
            <a:avLst/>
          </a:prstGeom>
          <a:ln w="9525" cap="flat" cmpd="sng">
            <a:solidFill>
              <a:schemeClr val="tx1"/>
            </a:solidFill>
            <a:prstDash val="solid"/>
            <a:headEnd type="none" w="med" len="med"/>
            <a:tailEnd type="none" w="med" len="med"/>
          </a:ln>
        </p:spPr>
      </p:sp>
      <p:sp>
        <p:nvSpPr>
          <p:cNvPr id="37897" name="Line 17"/>
          <p:cNvSpPr/>
          <p:nvPr/>
        </p:nvSpPr>
        <p:spPr>
          <a:xfrm>
            <a:off x="1187450" y="3284538"/>
            <a:ext cx="144463" cy="0"/>
          </a:xfrm>
          <a:prstGeom prst="line">
            <a:avLst/>
          </a:prstGeom>
          <a:ln w="9525" cap="flat" cmpd="sng">
            <a:solidFill>
              <a:schemeClr val="tx1"/>
            </a:solidFill>
            <a:prstDash val="solid"/>
            <a:headEnd type="none" w="med" len="med"/>
            <a:tailEnd type="none" w="med" len="med"/>
          </a:ln>
        </p:spPr>
      </p:sp>
      <p:sp>
        <p:nvSpPr>
          <p:cNvPr id="37898" name="Text Box 18"/>
          <p:cNvSpPr txBox="1"/>
          <p:nvPr/>
        </p:nvSpPr>
        <p:spPr>
          <a:xfrm>
            <a:off x="827088" y="5734050"/>
            <a:ext cx="309562"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0</a:t>
            </a:r>
            <a:endParaRPr lang="en-US" altLang="id-ID" dirty="0">
              <a:latin typeface="Century Schoolbook" panose="02040604050505020304" pitchFamily="18" charset="0"/>
            </a:endParaRPr>
          </a:p>
        </p:txBody>
      </p:sp>
      <p:sp>
        <p:nvSpPr>
          <p:cNvPr id="37899" name="Text Box 19"/>
          <p:cNvSpPr txBox="1"/>
          <p:nvPr/>
        </p:nvSpPr>
        <p:spPr>
          <a:xfrm>
            <a:off x="684213" y="5084763"/>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10</a:t>
            </a:r>
            <a:endParaRPr lang="en-US" altLang="id-ID" dirty="0">
              <a:latin typeface="Century Schoolbook" panose="02040604050505020304" pitchFamily="18" charset="0"/>
            </a:endParaRPr>
          </a:p>
        </p:txBody>
      </p:sp>
      <p:sp>
        <p:nvSpPr>
          <p:cNvPr id="37900" name="Text Box 20"/>
          <p:cNvSpPr txBox="1"/>
          <p:nvPr/>
        </p:nvSpPr>
        <p:spPr>
          <a:xfrm>
            <a:off x="684213" y="4581525"/>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20</a:t>
            </a:r>
            <a:endParaRPr lang="en-US" altLang="id-ID" dirty="0">
              <a:latin typeface="Century Schoolbook" panose="02040604050505020304" pitchFamily="18" charset="0"/>
            </a:endParaRPr>
          </a:p>
        </p:txBody>
      </p:sp>
      <p:sp>
        <p:nvSpPr>
          <p:cNvPr id="37901" name="Text Box 21"/>
          <p:cNvSpPr txBox="1"/>
          <p:nvPr/>
        </p:nvSpPr>
        <p:spPr>
          <a:xfrm>
            <a:off x="684213" y="4076700"/>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30</a:t>
            </a:r>
            <a:endParaRPr lang="en-US" altLang="id-ID" dirty="0">
              <a:latin typeface="Century Schoolbook" panose="02040604050505020304" pitchFamily="18" charset="0"/>
            </a:endParaRPr>
          </a:p>
        </p:txBody>
      </p:sp>
      <p:sp>
        <p:nvSpPr>
          <p:cNvPr id="37902" name="Text Box 22"/>
          <p:cNvSpPr txBox="1"/>
          <p:nvPr/>
        </p:nvSpPr>
        <p:spPr>
          <a:xfrm>
            <a:off x="684213" y="3573463"/>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40</a:t>
            </a:r>
            <a:endParaRPr lang="en-US" altLang="id-ID" dirty="0">
              <a:latin typeface="Century Schoolbook" panose="02040604050505020304" pitchFamily="18" charset="0"/>
            </a:endParaRPr>
          </a:p>
        </p:txBody>
      </p:sp>
      <p:sp>
        <p:nvSpPr>
          <p:cNvPr id="37903" name="Text Box 23"/>
          <p:cNvSpPr txBox="1"/>
          <p:nvPr/>
        </p:nvSpPr>
        <p:spPr>
          <a:xfrm>
            <a:off x="684213" y="3068638"/>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50</a:t>
            </a:r>
            <a:endParaRPr lang="en-US" altLang="id-ID" dirty="0">
              <a:latin typeface="Century Schoolbook" panose="02040604050505020304" pitchFamily="18" charset="0"/>
            </a:endParaRPr>
          </a:p>
        </p:txBody>
      </p:sp>
      <p:sp>
        <p:nvSpPr>
          <p:cNvPr id="37904" name="Text Box 24"/>
          <p:cNvSpPr txBox="1"/>
          <p:nvPr/>
        </p:nvSpPr>
        <p:spPr>
          <a:xfrm rot="-5400000">
            <a:off x="-579437" y="4102100"/>
            <a:ext cx="2176462"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Frekuensi Kumulatif</a:t>
            </a:r>
            <a:endParaRPr lang="en-US" altLang="id-ID" dirty="0">
              <a:latin typeface="Century Schoolbook" panose="02040604050505020304" pitchFamily="18" charset="0"/>
            </a:endParaRPr>
          </a:p>
        </p:txBody>
      </p:sp>
      <p:sp>
        <p:nvSpPr>
          <p:cNvPr id="37905" name="Text Box 33"/>
          <p:cNvSpPr txBox="1"/>
          <p:nvPr/>
        </p:nvSpPr>
        <p:spPr>
          <a:xfrm>
            <a:off x="1331913" y="5734050"/>
            <a:ext cx="50482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8,5</a:t>
            </a:r>
            <a:endParaRPr lang="en-US" altLang="id-ID" dirty="0">
              <a:latin typeface="Century Schoolbook" panose="02040604050505020304" pitchFamily="18" charset="0"/>
            </a:endParaRPr>
          </a:p>
        </p:txBody>
      </p:sp>
      <p:sp>
        <p:nvSpPr>
          <p:cNvPr id="37906" name="Text Box 34"/>
          <p:cNvSpPr txBox="1"/>
          <p:nvPr/>
        </p:nvSpPr>
        <p:spPr>
          <a:xfrm>
            <a:off x="1781175"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21,5</a:t>
            </a:r>
            <a:endParaRPr lang="en-US" altLang="id-ID" dirty="0">
              <a:latin typeface="Century Schoolbook" panose="02040604050505020304" pitchFamily="18" charset="0"/>
            </a:endParaRPr>
          </a:p>
        </p:txBody>
      </p:sp>
      <p:sp>
        <p:nvSpPr>
          <p:cNvPr id="37907" name="Text Box 35"/>
          <p:cNvSpPr txBox="1"/>
          <p:nvPr/>
        </p:nvSpPr>
        <p:spPr>
          <a:xfrm>
            <a:off x="2484438" y="5734050"/>
            <a:ext cx="630237"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34,5</a:t>
            </a:r>
            <a:endParaRPr lang="en-US" altLang="id-ID" dirty="0">
              <a:latin typeface="Century Schoolbook" panose="02040604050505020304" pitchFamily="18" charset="0"/>
            </a:endParaRPr>
          </a:p>
        </p:txBody>
      </p:sp>
      <p:sp>
        <p:nvSpPr>
          <p:cNvPr id="37908" name="Text Box 36"/>
          <p:cNvSpPr txBox="1"/>
          <p:nvPr/>
        </p:nvSpPr>
        <p:spPr>
          <a:xfrm>
            <a:off x="2987675"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47,5</a:t>
            </a:r>
            <a:endParaRPr lang="en-US" altLang="id-ID" dirty="0">
              <a:latin typeface="Century Schoolbook" panose="02040604050505020304" pitchFamily="18" charset="0"/>
            </a:endParaRPr>
          </a:p>
        </p:txBody>
      </p:sp>
      <p:sp>
        <p:nvSpPr>
          <p:cNvPr id="37909" name="Text Box 37"/>
          <p:cNvSpPr txBox="1"/>
          <p:nvPr/>
        </p:nvSpPr>
        <p:spPr>
          <a:xfrm>
            <a:off x="3563938" y="5734050"/>
            <a:ext cx="630237"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60,5</a:t>
            </a:r>
            <a:endParaRPr lang="en-US" altLang="id-ID" dirty="0">
              <a:latin typeface="Century Schoolbook" panose="02040604050505020304" pitchFamily="18" charset="0"/>
            </a:endParaRPr>
          </a:p>
        </p:txBody>
      </p:sp>
      <p:sp>
        <p:nvSpPr>
          <p:cNvPr id="37910" name="Text Box 38"/>
          <p:cNvSpPr txBox="1"/>
          <p:nvPr/>
        </p:nvSpPr>
        <p:spPr>
          <a:xfrm>
            <a:off x="4140200"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73,5</a:t>
            </a:r>
            <a:endParaRPr lang="en-US" altLang="id-ID" dirty="0">
              <a:latin typeface="Century Schoolbook" panose="02040604050505020304" pitchFamily="18" charset="0"/>
            </a:endParaRPr>
          </a:p>
        </p:txBody>
      </p:sp>
      <p:sp>
        <p:nvSpPr>
          <p:cNvPr id="37911" name="Text Box 39"/>
          <p:cNvSpPr txBox="1"/>
          <p:nvPr/>
        </p:nvSpPr>
        <p:spPr>
          <a:xfrm>
            <a:off x="4716463" y="5734050"/>
            <a:ext cx="630237"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86,5</a:t>
            </a:r>
            <a:endParaRPr lang="en-US" altLang="id-ID" dirty="0">
              <a:latin typeface="Century Schoolbook" panose="02040604050505020304" pitchFamily="18" charset="0"/>
            </a:endParaRPr>
          </a:p>
        </p:txBody>
      </p:sp>
      <p:sp>
        <p:nvSpPr>
          <p:cNvPr id="37912" name="Text Box 40"/>
          <p:cNvSpPr txBox="1"/>
          <p:nvPr/>
        </p:nvSpPr>
        <p:spPr>
          <a:xfrm>
            <a:off x="5292725"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99,5</a:t>
            </a:r>
            <a:endParaRPr lang="en-US" altLang="id-ID" dirty="0">
              <a:latin typeface="Century Schoolbook" panose="02040604050505020304" pitchFamily="18" charset="0"/>
            </a:endParaRPr>
          </a:p>
        </p:txBody>
      </p:sp>
      <p:sp>
        <p:nvSpPr>
          <p:cNvPr id="37913" name="Text Box 41"/>
          <p:cNvSpPr txBox="1"/>
          <p:nvPr/>
        </p:nvSpPr>
        <p:spPr>
          <a:xfrm>
            <a:off x="1958975" y="5294313"/>
            <a:ext cx="309563"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3</a:t>
            </a:r>
            <a:endParaRPr lang="en-US" altLang="id-ID" dirty="0">
              <a:latin typeface="Century Schoolbook" panose="02040604050505020304" pitchFamily="18" charset="0"/>
            </a:endParaRPr>
          </a:p>
        </p:txBody>
      </p:sp>
      <p:sp>
        <p:nvSpPr>
          <p:cNvPr id="37914" name="Text Box 42"/>
          <p:cNvSpPr txBox="1"/>
          <p:nvPr/>
        </p:nvSpPr>
        <p:spPr>
          <a:xfrm>
            <a:off x="2533650" y="5084763"/>
            <a:ext cx="309563"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7</a:t>
            </a:r>
            <a:endParaRPr lang="en-US" altLang="id-ID" dirty="0">
              <a:latin typeface="Century Schoolbook" panose="02040604050505020304" pitchFamily="18" charset="0"/>
            </a:endParaRPr>
          </a:p>
        </p:txBody>
      </p:sp>
      <p:sp>
        <p:nvSpPr>
          <p:cNvPr id="37915" name="Text Box 43"/>
          <p:cNvSpPr txBox="1"/>
          <p:nvPr/>
        </p:nvSpPr>
        <p:spPr>
          <a:xfrm>
            <a:off x="2987675" y="4868863"/>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11</a:t>
            </a:r>
            <a:endParaRPr lang="en-US" altLang="id-ID" dirty="0">
              <a:latin typeface="Century Schoolbook" panose="02040604050505020304" pitchFamily="18" charset="0"/>
            </a:endParaRPr>
          </a:p>
        </p:txBody>
      </p:sp>
      <p:sp>
        <p:nvSpPr>
          <p:cNvPr id="37916" name="Text Box 44"/>
          <p:cNvSpPr txBox="1"/>
          <p:nvPr/>
        </p:nvSpPr>
        <p:spPr>
          <a:xfrm>
            <a:off x="3492500" y="4502150"/>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19</a:t>
            </a:r>
            <a:endParaRPr lang="en-US" altLang="id-ID" dirty="0">
              <a:latin typeface="Century Schoolbook" panose="02040604050505020304" pitchFamily="18" charset="0"/>
            </a:endParaRPr>
          </a:p>
        </p:txBody>
      </p:sp>
      <p:sp>
        <p:nvSpPr>
          <p:cNvPr id="37917" name="Text Box 45"/>
          <p:cNvSpPr txBox="1"/>
          <p:nvPr/>
        </p:nvSpPr>
        <p:spPr>
          <a:xfrm>
            <a:off x="4065588" y="3789363"/>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31</a:t>
            </a:r>
            <a:endParaRPr lang="en-US" altLang="id-ID" dirty="0">
              <a:latin typeface="Century Schoolbook" panose="02040604050505020304" pitchFamily="18" charset="0"/>
            </a:endParaRPr>
          </a:p>
        </p:txBody>
      </p:sp>
      <p:sp>
        <p:nvSpPr>
          <p:cNvPr id="37918" name="Text Box 46"/>
          <p:cNvSpPr txBox="1"/>
          <p:nvPr/>
        </p:nvSpPr>
        <p:spPr>
          <a:xfrm>
            <a:off x="4641850" y="2708275"/>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54</a:t>
            </a:r>
            <a:endParaRPr lang="en-US" altLang="id-ID" dirty="0">
              <a:latin typeface="Century Schoolbook" panose="02040604050505020304" pitchFamily="18" charset="0"/>
            </a:endParaRPr>
          </a:p>
        </p:txBody>
      </p:sp>
      <p:sp>
        <p:nvSpPr>
          <p:cNvPr id="37919" name="Text Box 47"/>
          <p:cNvSpPr txBox="1"/>
          <p:nvPr/>
        </p:nvSpPr>
        <p:spPr>
          <a:xfrm>
            <a:off x="5292725" y="4652963"/>
            <a:ext cx="309563"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6</a:t>
            </a:r>
            <a:endParaRPr lang="en-US" altLang="id-ID" dirty="0">
              <a:latin typeface="Century Schoolbook" panose="02040604050505020304" pitchFamily="18" charset="0"/>
            </a:endParaRPr>
          </a:p>
        </p:txBody>
      </p:sp>
      <p:sp>
        <p:nvSpPr>
          <p:cNvPr id="37920" name="Text Box 48"/>
          <p:cNvSpPr txBox="1"/>
          <p:nvPr/>
        </p:nvSpPr>
        <p:spPr>
          <a:xfrm>
            <a:off x="6011863" y="6021388"/>
            <a:ext cx="614362"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Nilai</a:t>
            </a:r>
            <a:endParaRPr lang="en-US" altLang="id-ID" dirty="0">
              <a:latin typeface="Century Schoolbook" panose="02040604050505020304" pitchFamily="18" charset="0"/>
            </a:endParaRPr>
          </a:p>
        </p:txBody>
      </p:sp>
      <p:sp>
        <p:nvSpPr>
          <p:cNvPr id="37921" name="Line 52"/>
          <p:cNvSpPr/>
          <p:nvPr/>
        </p:nvSpPr>
        <p:spPr>
          <a:xfrm>
            <a:off x="1187450" y="2781300"/>
            <a:ext cx="144463" cy="0"/>
          </a:xfrm>
          <a:prstGeom prst="line">
            <a:avLst/>
          </a:prstGeom>
          <a:ln w="9525" cap="flat" cmpd="sng">
            <a:solidFill>
              <a:schemeClr val="tx1"/>
            </a:solidFill>
            <a:prstDash val="solid"/>
            <a:headEnd type="none" w="med" len="med"/>
            <a:tailEnd type="none" w="med" len="med"/>
          </a:ln>
        </p:spPr>
      </p:sp>
      <p:sp>
        <p:nvSpPr>
          <p:cNvPr id="37922" name="Text Box 53"/>
          <p:cNvSpPr txBox="1"/>
          <p:nvPr/>
        </p:nvSpPr>
        <p:spPr>
          <a:xfrm>
            <a:off x="684213" y="2565400"/>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60</a:t>
            </a:r>
            <a:endParaRPr lang="en-US" altLang="id-ID" dirty="0">
              <a:latin typeface="Century Schoolbook" panose="02040604050505020304" pitchFamily="18" charset="0"/>
            </a:endParaRPr>
          </a:p>
        </p:txBody>
      </p:sp>
      <p:sp>
        <p:nvSpPr>
          <p:cNvPr id="37923" name="Line 54"/>
          <p:cNvSpPr/>
          <p:nvPr/>
        </p:nvSpPr>
        <p:spPr>
          <a:xfrm flipV="1">
            <a:off x="1547813" y="5661025"/>
            <a:ext cx="576262" cy="144463"/>
          </a:xfrm>
          <a:prstGeom prst="line">
            <a:avLst/>
          </a:prstGeom>
          <a:ln w="28575" cap="flat" cmpd="sng">
            <a:solidFill>
              <a:schemeClr val="hlink"/>
            </a:solidFill>
            <a:prstDash val="solid"/>
            <a:headEnd type="none" w="med" len="med"/>
            <a:tailEnd type="none" w="med" len="med"/>
          </a:ln>
        </p:spPr>
      </p:sp>
      <p:sp>
        <p:nvSpPr>
          <p:cNvPr id="37924" name="Line 55"/>
          <p:cNvSpPr/>
          <p:nvPr/>
        </p:nvSpPr>
        <p:spPr>
          <a:xfrm flipV="1">
            <a:off x="2124075" y="5445125"/>
            <a:ext cx="576263" cy="215900"/>
          </a:xfrm>
          <a:prstGeom prst="line">
            <a:avLst/>
          </a:prstGeom>
          <a:ln w="28575" cap="flat" cmpd="sng">
            <a:solidFill>
              <a:schemeClr val="hlink"/>
            </a:solidFill>
            <a:prstDash val="solid"/>
            <a:headEnd type="none" w="med" len="med"/>
            <a:tailEnd type="none" w="med" len="med"/>
          </a:ln>
        </p:spPr>
      </p:sp>
      <p:sp>
        <p:nvSpPr>
          <p:cNvPr id="37925" name="Line 56"/>
          <p:cNvSpPr/>
          <p:nvPr/>
        </p:nvSpPr>
        <p:spPr>
          <a:xfrm flipV="1">
            <a:off x="2700338" y="5229225"/>
            <a:ext cx="576262" cy="215900"/>
          </a:xfrm>
          <a:prstGeom prst="line">
            <a:avLst/>
          </a:prstGeom>
          <a:ln w="28575" cap="flat" cmpd="sng">
            <a:solidFill>
              <a:schemeClr val="hlink"/>
            </a:solidFill>
            <a:prstDash val="solid"/>
            <a:headEnd type="none" w="med" len="med"/>
            <a:tailEnd type="none" w="med" len="med"/>
          </a:ln>
        </p:spPr>
      </p:sp>
      <p:sp>
        <p:nvSpPr>
          <p:cNvPr id="37926" name="Line 57"/>
          <p:cNvSpPr/>
          <p:nvPr/>
        </p:nvSpPr>
        <p:spPr>
          <a:xfrm flipV="1">
            <a:off x="3276600" y="4868863"/>
            <a:ext cx="574675" cy="360362"/>
          </a:xfrm>
          <a:prstGeom prst="line">
            <a:avLst/>
          </a:prstGeom>
          <a:ln w="28575" cap="flat" cmpd="sng">
            <a:solidFill>
              <a:schemeClr val="hlink"/>
            </a:solidFill>
            <a:prstDash val="solid"/>
            <a:headEnd type="none" w="med" len="med"/>
            <a:tailEnd type="none" w="med" len="med"/>
          </a:ln>
        </p:spPr>
      </p:sp>
      <p:sp>
        <p:nvSpPr>
          <p:cNvPr id="37927" name="Line 58"/>
          <p:cNvSpPr/>
          <p:nvPr/>
        </p:nvSpPr>
        <p:spPr>
          <a:xfrm flipV="1">
            <a:off x="3851275" y="4149725"/>
            <a:ext cx="576263" cy="719138"/>
          </a:xfrm>
          <a:prstGeom prst="line">
            <a:avLst/>
          </a:prstGeom>
          <a:ln w="28575" cap="flat" cmpd="sng">
            <a:solidFill>
              <a:schemeClr val="hlink"/>
            </a:solidFill>
            <a:prstDash val="solid"/>
            <a:headEnd type="none" w="med" len="med"/>
            <a:tailEnd type="none" w="med" len="med"/>
          </a:ln>
        </p:spPr>
      </p:sp>
      <p:sp>
        <p:nvSpPr>
          <p:cNvPr id="37928" name="Line 59"/>
          <p:cNvSpPr/>
          <p:nvPr/>
        </p:nvSpPr>
        <p:spPr>
          <a:xfrm flipV="1">
            <a:off x="4427538" y="3068638"/>
            <a:ext cx="576262" cy="1081087"/>
          </a:xfrm>
          <a:prstGeom prst="line">
            <a:avLst/>
          </a:prstGeom>
          <a:ln w="28575" cap="flat" cmpd="sng">
            <a:solidFill>
              <a:schemeClr val="hlink"/>
            </a:solidFill>
            <a:prstDash val="solid"/>
            <a:headEnd type="none" w="med" len="med"/>
            <a:tailEnd type="none" w="med" len="med"/>
          </a:ln>
        </p:spPr>
      </p:sp>
      <p:sp>
        <p:nvSpPr>
          <p:cNvPr id="37929" name="Line 60"/>
          <p:cNvSpPr/>
          <p:nvPr/>
        </p:nvSpPr>
        <p:spPr>
          <a:xfrm flipV="1">
            <a:off x="5003800" y="2781300"/>
            <a:ext cx="576263" cy="287338"/>
          </a:xfrm>
          <a:prstGeom prst="line">
            <a:avLst/>
          </a:prstGeom>
          <a:ln w="28575" cap="flat" cmpd="sng">
            <a:solidFill>
              <a:schemeClr val="hlink"/>
            </a:solidFill>
            <a:prstDash val="solid"/>
            <a:headEnd type="none" w="med" len="med"/>
            <a:tailEnd type="none" w="med" len="med"/>
          </a:ln>
        </p:spPr>
      </p:sp>
      <p:sp>
        <p:nvSpPr>
          <p:cNvPr id="37930" name="Line 62"/>
          <p:cNvSpPr/>
          <p:nvPr/>
        </p:nvSpPr>
        <p:spPr>
          <a:xfrm>
            <a:off x="2700338" y="5445125"/>
            <a:ext cx="0" cy="360363"/>
          </a:xfrm>
          <a:prstGeom prst="line">
            <a:avLst/>
          </a:prstGeom>
          <a:ln w="9525" cap="flat" cmpd="sng">
            <a:solidFill>
              <a:schemeClr val="tx1"/>
            </a:solidFill>
            <a:prstDash val="dash"/>
            <a:headEnd type="none" w="med" len="med"/>
            <a:tailEnd type="none" w="med" len="med"/>
          </a:ln>
        </p:spPr>
      </p:sp>
      <p:sp>
        <p:nvSpPr>
          <p:cNvPr id="37931" name="Line 63"/>
          <p:cNvSpPr/>
          <p:nvPr/>
        </p:nvSpPr>
        <p:spPr>
          <a:xfrm>
            <a:off x="3276600" y="5229225"/>
            <a:ext cx="0" cy="576263"/>
          </a:xfrm>
          <a:prstGeom prst="line">
            <a:avLst/>
          </a:prstGeom>
          <a:ln w="9525" cap="flat" cmpd="sng">
            <a:solidFill>
              <a:schemeClr val="tx1"/>
            </a:solidFill>
            <a:prstDash val="dash"/>
            <a:headEnd type="none" w="med" len="med"/>
            <a:tailEnd type="none" w="med" len="med"/>
          </a:ln>
        </p:spPr>
      </p:sp>
      <p:sp>
        <p:nvSpPr>
          <p:cNvPr id="37932" name="Line 64"/>
          <p:cNvSpPr/>
          <p:nvPr/>
        </p:nvSpPr>
        <p:spPr>
          <a:xfrm>
            <a:off x="3851275" y="4868863"/>
            <a:ext cx="0" cy="936625"/>
          </a:xfrm>
          <a:prstGeom prst="line">
            <a:avLst/>
          </a:prstGeom>
          <a:ln w="9525" cap="flat" cmpd="sng">
            <a:solidFill>
              <a:schemeClr val="tx1"/>
            </a:solidFill>
            <a:prstDash val="dash"/>
            <a:headEnd type="none" w="med" len="med"/>
            <a:tailEnd type="none" w="med" len="med"/>
          </a:ln>
        </p:spPr>
      </p:sp>
      <p:sp>
        <p:nvSpPr>
          <p:cNvPr id="37933" name="Line 65"/>
          <p:cNvSpPr/>
          <p:nvPr/>
        </p:nvSpPr>
        <p:spPr>
          <a:xfrm>
            <a:off x="4427538" y="4149725"/>
            <a:ext cx="0" cy="1655763"/>
          </a:xfrm>
          <a:prstGeom prst="line">
            <a:avLst/>
          </a:prstGeom>
          <a:ln w="9525" cap="flat" cmpd="sng">
            <a:solidFill>
              <a:schemeClr val="tx1"/>
            </a:solidFill>
            <a:prstDash val="dash"/>
            <a:headEnd type="none" w="med" len="med"/>
            <a:tailEnd type="none" w="med" len="med"/>
          </a:ln>
        </p:spPr>
      </p:sp>
      <p:sp>
        <p:nvSpPr>
          <p:cNvPr id="37934" name="Line 66"/>
          <p:cNvSpPr/>
          <p:nvPr/>
        </p:nvSpPr>
        <p:spPr>
          <a:xfrm>
            <a:off x="5003800" y="3068638"/>
            <a:ext cx="0" cy="2736850"/>
          </a:xfrm>
          <a:prstGeom prst="line">
            <a:avLst/>
          </a:prstGeom>
          <a:ln w="9525" cap="flat" cmpd="sng">
            <a:solidFill>
              <a:schemeClr val="tx1"/>
            </a:solidFill>
            <a:prstDash val="dash"/>
            <a:headEnd type="none" w="med" len="med"/>
            <a:tailEnd type="none" w="med" len="med"/>
          </a:ln>
        </p:spPr>
      </p:sp>
      <p:sp>
        <p:nvSpPr>
          <p:cNvPr id="37935" name="Line 67"/>
          <p:cNvSpPr/>
          <p:nvPr/>
        </p:nvSpPr>
        <p:spPr>
          <a:xfrm flipV="1">
            <a:off x="5580063" y="2781300"/>
            <a:ext cx="0" cy="3024188"/>
          </a:xfrm>
          <a:prstGeom prst="line">
            <a:avLst/>
          </a:prstGeom>
          <a:ln w="9525" cap="flat" cmpd="sng">
            <a:solidFill>
              <a:schemeClr val="tx1"/>
            </a:solidFill>
            <a:prstDash val="dash"/>
            <a:headEnd type="none" w="med" len="med"/>
            <a:tailEnd type="none" w="med" len="med"/>
          </a:ln>
        </p:spPr>
      </p:sp>
      <p:sp>
        <p:nvSpPr>
          <p:cNvPr id="37936" name="Line 69"/>
          <p:cNvSpPr/>
          <p:nvPr/>
        </p:nvSpPr>
        <p:spPr>
          <a:xfrm flipH="1">
            <a:off x="1258888" y="5661025"/>
            <a:ext cx="865187" cy="0"/>
          </a:xfrm>
          <a:prstGeom prst="line">
            <a:avLst/>
          </a:prstGeom>
          <a:ln w="9525" cap="flat" cmpd="sng">
            <a:solidFill>
              <a:schemeClr val="tx1"/>
            </a:solidFill>
            <a:prstDash val="dash"/>
            <a:headEnd type="none" w="med" len="med"/>
            <a:tailEnd type="none" w="med" len="med"/>
          </a:ln>
        </p:spPr>
      </p:sp>
      <p:sp>
        <p:nvSpPr>
          <p:cNvPr id="37937" name="Line 70"/>
          <p:cNvSpPr/>
          <p:nvPr/>
        </p:nvSpPr>
        <p:spPr>
          <a:xfrm flipH="1">
            <a:off x="1258888" y="5445125"/>
            <a:ext cx="1441450" cy="0"/>
          </a:xfrm>
          <a:prstGeom prst="line">
            <a:avLst/>
          </a:prstGeom>
          <a:ln w="9525" cap="flat" cmpd="sng">
            <a:solidFill>
              <a:schemeClr val="tx1"/>
            </a:solidFill>
            <a:prstDash val="dash"/>
            <a:headEnd type="none" w="med" len="med"/>
            <a:tailEnd type="none" w="med" len="med"/>
          </a:ln>
        </p:spPr>
      </p:sp>
      <p:sp>
        <p:nvSpPr>
          <p:cNvPr id="37938" name="Line 71"/>
          <p:cNvSpPr/>
          <p:nvPr/>
        </p:nvSpPr>
        <p:spPr>
          <a:xfrm flipH="1">
            <a:off x="1258888" y="5229225"/>
            <a:ext cx="2017712" cy="0"/>
          </a:xfrm>
          <a:prstGeom prst="line">
            <a:avLst/>
          </a:prstGeom>
          <a:ln w="9525" cap="flat" cmpd="sng">
            <a:solidFill>
              <a:schemeClr val="tx1"/>
            </a:solidFill>
            <a:prstDash val="dash"/>
            <a:headEnd type="none" w="med" len="med"/>
            <a:tailEnd type="none" w="med" len="med"/>
          </a:ln>
        </p:spPr>
      </p:sp>
      <p:sp>
        <p:nvSpPr>
          <p:cNvPr id="37939" name="Line 72"/>
          <p:cNvSpPr/>
          <p:nvPr/>
        </p:nvSpPr>
        <p:spPr>
          <a:xfrm flipH="1">
            <a:off x="1258888" y="4868863"/>
            <a:ext cx="2592387" cy="0"/>
          </a:xfrm>
          <a:prstGeom prst="line">
            <a:avLst/>
          </a:prstGeom>
          <a:ln w="9525" cap="flat" cmpd="sng">
            <a:solidFill>
              <a:schemeClr val="tx1"/>
            </a:solidFill>
            <a:prstDash val="dash"/>
            <a:headEnd type="none" w="med" len="med"/>
            <a:tailEnd type="none" w="med" len="med"/>
          </a:ln>
        </p:spPr>
      </p:sp>
      <p:sp>
        <p:nvSpPr>
          <p:cNvPr id="37940" name="Line 73"/>
          <p:cNvSpPr/>
          <p:nvPr/>
        </p:nvSpPr>
        <p:spPr>
          <a:xfrm flipH="1">
            <a:off x="1258888" y="4149725"/>
            <a:ext cx="3168650" cy="0"/>
          </a:xfrm>
          <a:prstGeom prst="line">
            <a:avLst/>
          </a:prstGeom>
          <a:ln w="9525" cap="flat" cmpd="sng">
            <a:solidFill>
              <a:schemeClr val="tx1"/>
            </a:solidFill>
            <a:prstDash val="dash"/>
            <a:headEnd type="none" w="med" len="med"/>
            <a:tailEnd type="none" w="med" len="med"/>
          </a:ln>
        </p:spPr>
      </p:sp>
      <p:sp>
        <p:nvSpPr>
          <p:cNvPr id="37941" name="Line 74"/>
          <p:cNvSpPr/>
          <p:nvPr/>
        </p:nvSpPr>
        <p:spPr>
          <a:xfrm flipH="1">
            <a:off x="1258888" y="3068638"/>
            <a:ext cx="3744912" cy="0"/>
          </a:xfrm>
          <a:prstGeom prst="line">
            <a:avLst/>
          </a:prstGeom>
          <a:ln w="9525" cap="flat" cmpd="sng">
            <a:solidFill>
              <a:schemeClr val="tx1"/>
            </a:solidFill>
            <a:prstDash val="dash"/>
            <a:headEnd type="none" w="med" len="med"/>
            <a:tailEnd type="none" w="med" len="med"/>
          </a:ln>
        </p:spPr>
      </p:sp>
      <p:sp>
        <p:nvSpPr>
          <p:cNvPr id="37942" name="Line 75"/>
          <p:cNvSpPr/>
          <p:nvPr/>
        </p:nvSpPr>
        <p:spPr>
          <a:xfrm>
            <a:off x="1258888" y="2781300"/>
            <a:ext cx="4321175" cy="0"/>
          </a:xfrm>
          <a:prstGeom prst="line">
            <a:avLst/>
          </a:prstGeom>
          <a:ln w="9525" cap="flat" cmpd="sng">
            <a:solidFill>
              <a:schemeClr val="tx1"/>
            </a:solidFill>
            <a:prstDash val="dash"/>
            <a:headEnd type="none" w="med" len="med"/>
            <a:tailEnd type="none" w="med" len="med"/>
          </a:ln>
        </p:spPr>
      </p:sp>
      <p:sp>
        <p:nvSpPr>
          <p:cNvPr id="37943" name="Line 76"/>
          <p:cNvSpPr/>
          <p:nvPr/>
        </p:nvSpPr>
        <p:spPr>
          <a:xfrm>
            <a:off x="2124075" y="5661025"/>
            <a:ext cx="0" cy="144463"/>
          </a:xfrm>
          <a:prstGeom prst="line">
            <a:avLst/>
          </a:prstGeom>
          <a:ln w="9525" cap="flat" cmpd="sng">
            <a:solidFill>
              <a:schemeClr val="tx1"/>
            </a:solidFill>
            <a:prstDash val="dash"/>
            <a:headEnd type="none" w="med" len="med"/>
            <a:tailEnd type="none" w="med" len="med"/>
          </a:ln>
        </p:spPr>
      </p:sp>
      <p:sp>
        <p:nvSpPr>
          <p:cNvPr id="37944" name="Text Box 77"/>
          <p:cNvSpPr txBox="1"/>
          <p:nvPr/>
        </p:nvSpPr>
        <p:spPr>
          <a:xfrm>
            <a:off x="468313" y="2133600"/>
            <a:ext cx="85121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Ogif Frekuensi Kumulatif Kurang Dari Untuk Nilai Ujian Akhir Mata Kuliah Statistika</a:t>
            </a:r>
            <a:endParaRPr lang="en-US" altLang="id-ID" dirty="0">
              <a:latin typeface="Century Schoolbook" panose="02040604050505020304" pitchFamily="18" charset="0"/>
            </a:endParaRPr>
          </a:p>
        </p:txBody>
      </p:sp>
      <p:sp>
        <p:nvSpPr>
          <p:cNvPr id="37945" name="Text Box 78"/>
          <p:cNvSpPr txBox="1"/>
          <p:nvPr/>
        </p:nvSpPr>
        <p:spPr>
          <a:xfrm>
            <a:off x="5651500" y="2492375"/>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60</a:t>
            </a:r>
            <a:endParaRPr lang="en-US" altLang="id-ID" dirty="0">
              <a:latin typeface="Century Schoolbook" panose="020406040505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ChangeArrowheads="1"/>
          </p:cNvSpPr>
          <p:nvPr>
            <p:ph type="title"/>
          </p:nvPr>
        </p:nvSpPr>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OGIF (lanjutan)</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sp>
        <p:nvSpPr>
          <p:cNvPr id="38915" name="Line 5"/>
          <p:cNvSpPr/>
          <p:nvPr/>
        </p:nvSpPr>
        <p:spPr>
          <a:xfrm>
            <a:off x="1258888" y="2636838"/>
            <a:ext cx="0" cy="3168650"/>
          </a:xfrm>
          <a:prstGeom prst="line">
            <a:avLst/>
          </a:prstGeom>
          <a:ln w="9525" cap="flat" cmpd="sng">
            <a:solidFill>
              <a:schemeClr val="tx1"/>
            </a:solidFill>
            <a:prstDash val="solid"/>
            <a:headEnd type="none" w="med" len="med"/>
            <a:tailEnd type="none" w="med" len="med"/>
          </a:ln>
        </p:spPr>
      </p:sp>
      <p:sp>
        <p:nvSpPr>
          <p:cNvPr id="38916" name="Line 6"/>
          <p:cNvSpPr/>
          <p:nvPr/>
        </p:nvSpPr>
        <p:spPr>
          <a:xfrm>
            <a:off x="1258888" y="5805488"/>
            <a:ext cx="5689600" cy="0"/>
          </a:xfrm>
          <a:prstGeom prst="line">
            <a:avLst/>
          </a:prstGeom>
          <a:ln w="9525" cap="flat" cmpd="sng">
            <a:solidFill>
              <a:schemeClr val="tx1"/>
            </a:solidFill>
            <a:prstDash val="solid"/>
            <a:headEnd type="none" w="med" len="med"/>
            <a:tailEnd type="none" w="med" len="med"/>
          </a:ln>
        </p:spPr>
      </p:sp>
      <p:sp>
        <p:nvSpPr>
          <p:cNvPr id="38917" name="Line 7"/>
          <p:cNvSpPr/>
          <p:nvPr/>
        </p:nvSpPr>
        <p:spPr>
          <a:xfrm>
            <a:off x="1187450" y="5300663"/>
            <a:ext cx="144463" cy="0"/>
          </a:xfrm>
          <a:prstGeom prst="line">
            <a:avLst/>
          </a:prstGeom>
          <a:ln w="9525" cap="flat" cmpd="sng">
            <a:solidFill>
              <a:schemeClr val="tx1"/>
            </a:solidFill>
            <a:prstDash val="solid"/>
            <a:headEnd type="none" w="med" len="med"/>
            <a:tailEnd type="none" w="med" len="med"/>
          </a:ln>
        </p:spPr>
      </p:sp>
      <p:sp>
        <p:nvSpPr>
          <p:cNvPr id="38918" name="Line 8"/>
          <p:cNvSpPr/>
          <p:nvPr/>
        </p:nvSpPr>
        <p:spPr>
          <a:xfrm>
            <a:off x="1187450" y="4797425"/>
            <a:ext cx="144463" cy="0"/>
          </a:xfrm>
          <a:prstGeom prst="line">
            <a:avLst/>
          </a:prstGeom>
          <a:ln w="9525" cap="flat" cmpd="sng">
            <a:solidFill>
              <a:schemeClr val="tx1"/>
            </a:solidFill>
            <a:prstDash val="solid"/>
            <a:headEnd type="none" w="med" len="med"/>
            <a:tailEnd type="none" w="med" len="med"/>
          </a:ln>
        </p:spPr>
      </p:sp>
      <p:sp>
        <p:nvSpPr>
          <p:cNvPr id="38919" name="Line 9"/>
          <p:cNvSpPr/>
          <p:nvPr/>
        </p:nvSpPr>
        <p:spPr>
          <a:xfrm>
            <a:off x="1187450" y="4292600"/>
            <a:ext cx="144463" cy="0"/>
          </a:xfrm>
          <a:prstGeom prst="line">
            <a:avLst/>
          </a:prstGeom>
          <a:ln w="9525" cap="flat" cmpd="sng">
            <a:solidFill>
              <a:schemeClr val="tx1"/>
            </a:solidFill>
            <a:prstDash val="solid"/>
            <a:headEnd type="none" w="med" len="med"/>
            <a:tailEnd type="none" w="med" len="med"/>
          </a:ln>
        </p:spPr>
      </p:sp>
      <p:sp>
        <p:nvSpPr>
          <p:cNvPr id="38920" name="Line 10"/>
          <p:cNvSpPr/>
          <p:nvPr/>
        </p:nvSpPr>
        <p:spPr>
          <a:xfrm>
            <a:off x="1187450" y="3789363"/>
            <a:ext cx="144463" cy="0"/>
          </a:xfrm>
          <a:prstGeom prst="line">
            <a:avLst/>
          </a:prstGeom>
          <a:ln w="9525" cap="flat" cmpd="sng">
            <a:solidFill>
              <a:schemeClr val="tx1"/>
            </a:solidFill>
            <a:prstDash val="solid"/>
            <a:headEnd type="none" w="med" len="med"/>
            <a:tailEnd type="none" w="med" len="med"/>
          </a:ln>
        </p:spPr>
      </p:sp>
      <p:sp>
        <p:nvSpPr>
          <p:cNvPr id="38921" name="Line 11"/>
          <p:cNvSpPr/>
          <p:nvPr/>
        </p:nvSpPr>
        <p:spPr>
          <a:xfrm>
            <a:off x="1187450" y="3284538"/>
            <a:ext cx="144463" cy="0"/>
          </a:xfrm>
          <a:prstGeom prst="line">
            <a:avLst/>
          </a:prstGeom>
          <a:ln w="9525" cap="flat" cmpd="sng">
            <a:solidFill>
              <a:schemeClr val="tx1"/>
            </a:solidFill>
            <a:prstDash val="solid"/>
            <a:headEnd type="none" w="med" len="med"/>
            <a:tailEnd type="none" w="med" len="med"/>
          </a:ln>
        </p:spPr>
      </p:sp>
      <p:sp>
        <p:nvSpPr>
          <p:cNvPr id="38922" name="Text Box 12"/>
          <p:cNvSpPr txBox="1"/>
          <p:nvPr/>
        </p:nvSpPr>
        <p:spPr>
          <a:xfrm>
            <a:off x="827088" y="5734050"/>
            <a:ext cx="309562"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0</a:t>
            </a:r>
            <a:endParaRPr lang="en-US" altLang="id-ID" dirty="0">
              <a:latin typeface="Century Schoolbook" panose="02040604050505020304" pitchFamily="18" charset="0"/>
            </a:endParaRPr>
          </a:p>
        </p:txBody>
      </p:sp>
      <p:sp>
        <p:nvSpPr>
          <p:cNvPr id="38923" name="Text Box 13"/>
          <p:cNvSpPr txBox="1"/>
          <p:nvPr/>
        </p:nvSpPr>
        <p:spPr>
          <a:xfrm>
            <a:off x="684213" y="5084763"/>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10</a:t>
            </a:r>
            <a:endParaRPr lang="en-US" altLang="id-ID" dirty="0">
              <a:latin typeface="Century Schoolbook" panose="02040604050505020304" pitchFamily="18" charset="0"/>
            </a:endParaRPr>
          </a:p>
        </p:txBody>
      </p:sp>
      <p:sp>
        <p:nvSpPr>
          <p:cNvPr id="38924" name="Text Box 14"/>
          <p:cNvSpPr txBox="1"/>
          <p:nvPr/>
        </p:nvSpPr>
        <p:spPr>
          <a:xfrm>
            <a:off x="684213" y="4581525"/>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20</a:t>
            </a:r>
            <a:endParaRPr lang="en-US" altLang="id-ID" dirty="0">
              <a:latin typeface="Century Schoolbook" panose="02040604050505020304" pitchFamily="18" charset="0"/>
            </a:endParaRPr>
          </a:p>
        </p:txBody>
      </p:sp>
      <p:sp>
        <p:nvSpPr>
          <p:cNvPr id="38925" name="Text Box 15"/>
          <p:cNvSpPr txBox="1"/>
          <p:nvPr/>
        </p:nvSpPr>
        <p:spPr>
          <a:xfrm>
            <a:off x="684213" y="4076700"/>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30</a:t>
            </a:r>
            <a:endParaRPr lang="en-US" altLang="id-ID" dirty="0">
              <a:latin typeface="Century Schoolbook" panose="02040604050505020304" pitchFamily="18" charset="0"/>
            </a:endParaRPr>
          </a:p>
        </p:txBody>
      </p:sp>
      <p:sp>
        <p:nvSpPr>
          <p:cNvPr id="38926" name="Text Box 16"/>
          <p:cNvSpPr txBox="1"/>
          <p:nvPr/>
        </p:nvSpPr>
        <p:spPr>
          <a:xfrm>
            <a:off x="684213" y="3573463"/>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40</a:t>
            </a:r>
            <a:endParaRPr lang="en-US" altLang="id-ID" dirty="0">
              <a:latin typeface="Century Schoolbook" panose="02040604050505020304" pitchFamily="18" charset="0"/>
            </a:endParaRPr>
          </a:p>
        </p:txBody>
      </p:sp>
      <p:sp>
        <p:nvSpPr>
          <p:cNvPr id="38927" name="Text Box 17"/>
          <p:cNvSpPr txBox="1"/>
          <p:nvPr/>
        </p:nvSpPr>
        <p:spPr>
          <a:xfrm>
            <a:off x="684213" y="3068638"/>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50</a:t>
            </a:r>
            <a:endParaRPr lang="en-US" altLang="id-ID" dirty="0">
              <a:latin typeface="Century Schoolbook" panose="02040604050505020304" pitchFamily="18" charset="0"/>
            </a:endParaRPr>
          </a:p>
        </p:txBody>
      </p:sp>
      <p:sp>
        <p:nvSpPr>
          <p:cNvPr id="38928" name="Text Box 18"/>
          <p:cNvSpPr txBox="1"/>
          <p:nvPr/>
        </p:nvSpPr>
        <p:spPr>
          <a:xfrm rot="-5400000">
            <a:off x="-579437" y="4102100"/>
            <a:ext cx="2176462"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Frekuensi Kumulatif</a:t>
            </a:r>
            <a:endParaRPr lang="en-US" altLang="id-ID" dirty="0">
              <a:latin typeface="Century Schoolbook" panose="02040604050505020304" pitchFamily="18" charset="0"/>
            </a:endParaRPr>
          </a:p>
        </p:txBody>
      </p:sp>
      <p:sp>
        <p:nvSpPr>
          <p:cNvPr id="38929" name="Text Box 19"/>
          <p:cNvSpPr txBox="1"/>
          <p:nvPr/>
        </p:nvSpPr>
        <p:spPr>
          <a:xfrm>
            <a:off x="1331913" y="5734050"/>
            <a:ext cx="50482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8,5</a:t>
            </a:r>
            <a:endParaRPr lang="en-US" altLang="id-ID" dirty="0">
              <a:latin typeface="Century Schoolbook" panose="02040604050505020304" pitchFamily="18" charset="0"/>
            </a:endParaRPr>
          </a:p>
        </p:txBody>
      </p:sp>
      <p:sp>
        <p:nvSpPr>
          <p:cNvPr id="38930" name="Text Box 20"/>
          <p:cNvSpPr txBox="1"/>
          <p:nvPr/>
        </p:nvSpPr>
        <p:spPr>
          <a:xfrm>
            <a:off x="1781175"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21,5</a:t>
            </a:r>
            <a:endParaRPr lang="en-US" altLang="id-ID" dirty="0">
              <a:latin typeface="Century Schoolbook" panose="02040604050505020304" pitchFamily="18" charset="0"/>
            </a:endParaRPr>
          </a:p>
        </p:txBody>
      </p:sp>
      <p:sp>
        <p:nvSpPr>
          <p:cNvPr id="38931" name="Text Box 21"/>
          <p:cNvSpPr txBox="1"/>
          <p:nvPr/>
        </p:nvSpPr>
        <p:spPr>
          <a:xfrm>
            <a:off x="2484438" y="5734050"/>
            <a:ext cx="630237"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34,5</a:t>
            </a:r>
            <a:endParaRPr lang="en-US" altLang="id-ID" dirty="0">
              <a:latin typeface="Century Schoolbook" panose="02040604050505020304" pitchFamily="18" charset="0"/>
            </a:endParaRPr>
          </a:p>
        </p:txBody>
      </p:sp>
      <p:sp>
        <p:nvSpPr>
          <p:cNvPr id="38932" name="Text Box 22"/>
          <p:cNvSpPr txBox="1"/>
          <p:nvPr/>
        </p:nvSpPr>
        <p:spPr>
          <a:xfrm>
            <a:off x="2987675"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47,5</a:t>
            </a:r>
            <a:endParaRPr lang="en-US" altLang="id-ID" dirty="0">
              <a:latin typeface="Century Schoolbook" panose="02040604050505020304" pitchFamily="18" charset="0"/>
            </a:endParaRPr>
          </a:p>
        </p:txBody>
      </p:sp>
      <p:sp>
        <p:nvSpPr>
          <p:cNvPr id="38933" name="Text Box 23"/>
          <p:cNvSpPr txBox="1"/>
          <p:nvPr/>
        </p:nvSpPr>
        <p:spPr>
          <a:xfrm>
            <a:off x="3563938" y="5734050"/>
            <a:ext cx="630237"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60,5</a:t>
            </a:r>
            <a:endParaRPr lang="en-US" altLang="id-ID" dirty="0">
              <a:latin typeface="Century Schoolbook" panose="02040604050505020304" pitchFamily="18" charset="0"/>
            </a:endParaRPr>
          </a:p>
        </p:txBody>
      </p:sp>
      <p:sp>
        <p:nvSpPr>
          <p:cNvPr id="38934" name="Text Box 24"/>
          <p:cNvSpPr txBox="1"/>
          <p:nvPr/>
        </p:nvSpPr>
        <p:spPr>
          <a:xfrm>
            <a:off x="4140200"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73,5</a:t>
            </a:r>
            <a:endParaRPr lang="en-US" altLang="id-ID" dirty="0">
              <a:latin typeface="Century Schoolbook" panose="02040604050505020304" pitchFamily="18" charset="0"/>
            </a:endParaRPr>
          </a:p>
        </p:txBody>
      </p:sp>
      <p:sp>
        <p:nvSpPr>
          <p:cNvPr id="38935" name="Text Box 25"/>
          <p:cNvSpPr txBox="1"/>
          <p:nvPr/>
        </p:nvSpPr>
        <p:spPr>
          <a:xfrm>
            <a:off x="4716463" y="5734050"/>
            <a:ext cx="630237"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86,5</a:t>
            </a:r>
            <a:endParaRPr lang="en-US" altLang="id-ID" dirty="0">
              <a:latin typeface="Century Schoolbook" panose="02040604050505020304" pitchFamily="18" charset="0"/>
            </a:endParaRPr>
          </a:p>
        </p:txBody>
      </p:sp>
      <p:sp>
        <p:nvSpPr>
          <p:cNvPr id="38936" name="Text Box 26"/>
          <p:cNvSpPr txBox="1"/>
          <p:nvPr/>
        </p:nvSpPr>
        <p:spPr>
          <a:xfrm>
            <a:off x="5292725"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99,5</a:t>
            </a:r>
            <a:endParaRPr lang="en-US" altLang="id-ID" dirty="0">
              <a:latin typeface="Century Schoolbook" panose="02040604050505020304" pitchFamily="18" charset="0"/>
            </a:endParaRPr>
          </a:p>
        </p:txBody>
      </p:sp>
      <p:sp>
        <p:nvSpPr>
          <p:cNvPr id="38937" name="Text Box 27"/>
          <p:cNvSpPr txBox="1"/>
          <p:nvPr/>
        </p:nvSpPr>
        <p:spPr>
          <a:xfrm>
            <a:off x="1331913" y="2420938"/>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60</a:t>
            </a:r>
            <a:endParaRPr lang="en-US" altLang="id-ID" dirty="0">
              <a:latin typeface="Century Schoolbook" panose="02040604050505020304" pitchFamily="18" charset="0"/>
            </a:endParaRPr>
          </a:p>
        </p:txBody>
      </p:sp>
      <p:sp>
        <p:nvSpPr>
          <p:cNvPr id="38938" name="Text Box 28"/>
          <p:cNvSpPr txBox="1"/>
          <p:nvPr/>
        </p:nvSpPr>
        <p:spPr>
          <a:xfrm>
            <a:off x="1979613" y="2565400"/>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57</a:t>
            </a:r>
            <a:endParaRPr lang="en-US" altLang="id-ID" dirty="0">
              <a:latin typeface="Century Schoolbook" panose="02040604050505020304" pitchFamily="18" charset="0"/>
            </a:endParaRPr>
          </a:p>
        </p:txBody>
      </p:sp>
      <p:sp>
        <p:nvSpPr>
          <p:cNvPr id="38939" name="Text Box 29"/>
          <p:cNvSpPr txBox="1"/>
          <p:nvPr/>
        </p:nvSpPr>
        <p:spPr>
          <a:xfrm>
            <a:off x="2555875" y="2781300"/>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53</a:t>
            </a:r>
            <a:endParaRPr lang="en-US" altLang="id-ID" dirty="0">
              <a:latin typeface="Century Schoolbook" panose="02040604050505020304" pitchFamily="18" charset="0"/>
            </a:endParaRPr>
          </a:p>
        </p:txBody>
      </p:sp>
      <p:sp>
        <p:nvSpPr>
          <p:cNvPr id="38940" name="Text Box 30"/>
          <p:cNvSpPr txBox="1"/>
          <p:nvPr/>
        </p:nvSpPr>
        <p:spPr>
          <a:xfrm>
            <a:off x="3132138" y="2997200"/>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49</a:t>
            </a:r>
            <a:endParaRPr lang="en-US" altLang="id-ID" dirty="0">
              <a:latin typeface="Century Schoolbook" panose="02040604050505020304" pitchFamily="18" charset="0"/>
            </a:endParaRPr>
          </a:p>
        </p:txBody>
      </p:sp>
      <p:sp>
        <p:nvSpPr>
          <p:cNvPr id="38941" name="Text Box 31"/>
          <p:cNvSpPr txBox="1"/>
          <p:nvPr/>
        </p:nvSpPr>
        <p:spPr>
          <a:xfrm>
            <a:off x="3708400" y="3357563"/>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41</a:t>
            </a:r>
            <a:endParaRPr lang="en-US" altLang="id-ID" dirty="0">
              <a:latin typeface="Century Schoolbook" panose="02040604050505020304" pitchFamily="18" charset="0"/>
            </a:endParaRPr>
          </a:p>
        </p:txBody>
      </p:sp>
      <p:sp>
        <p:nvSpPr>
          <p:cNvPr id="38942" name="Text Box 32"/>
          <p:cNvSpPr txBox="1"/>
          <p:nvPr/>
        </p:nvSpPr>
        <p:spPr>
          <a:xfrm>
            <a:off x="4284663" y="3933825"/>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29</a:t>
            </a:r>
            <a:endParaRPr lang="en-US" altLang="id-ID" dirty="0">
              <a:latin typeface="Century Schoolbook" panose="02040604050505020304" pitchFamily="18" charset="0"/>
            </a:endParaRPr>
          </a:p>
        </p:txBody>
      </p:sp>
      <p:sp>
        <p:nvSpPr>
          <p:cNvPr id="38943" name="Text Box 33"/>
          <p:cNvSpPr txBox="1"/>
          <p:nvPr/>
        </p:nvSpPr>
        <p:spPr>
          <a:xfrm>
            <a:off x="4932363" y="5084763"/>
            <a:ext cx="309562"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6</a:t>
            </a:r>
            <a:endParaRPr lang="en-US" altLang="id-ID" dirty="0">
              <a:latin typeface="Century Schoolbook" panose="02040604050505020304" pitchFamily="18" charset="0"/>
            </a:endParaRPr>
          </a:p>
        </p:txBody>
      </p:sp>
      <p:sp>
        <p:nvSpPr>
          <p:cNvPr id="38944" name="Text Box 34"/>
          <p:cNvSpPr txBox="1"/>
          <p:nvPr/>
        </p:nvSpPr>
        <p:spPr>
          <a:xfrm>
            <a:off x="6011863" y="6021388"/>
            <a:ext cx="614362"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Nilai</a:t>
            </a:r>
            <a:endParaRPr lang="en-US" altLang="id-ID" dirty="0">
              <a:latin typeface="Century Schoolbook" panose="02040604050505020304" pitchFamily="18" charset="0"/>
            </a:endParaRPr>
          </a:p>
        </p:txBody>
      </p:sp>
      <p:sp>
        <p:nvSpPr>
          <p:cNvPr id="38945" name="Line 35"/>
          <p:cNvSpPr/>
          <p:nvPr/>
        </p:nvSpPr>
        <p:spPr>
          <a:xfrm>
            <a:off x="1187450" y="2781300"/>
            <a:ext cx="144463" cy="0"/>
          </a:xfrm>
          <a:prstGeom prst="line">
            <a:avLst/>
          </a:prstGeom>
          <a:ln w="9525" cap="flat" cmpd="sng">
            <a:solidFill>
              <a:schemeClr val="tx1"/>
            </a:solidFill>
            <a:prstDash val="solid"/>
            <a:headEnd type="none" w="med" len="med"/>
            <a:tailEnd type="none" w="med" len="med"/>
          </a:ln>
        </p:spPr>
      </p:sp>
      <p:sp>
        <p:nvSpPr>
          <p:cNvPr id="38946" name="Text Box 36"/>
          <p:cNvSpPr txBox="1"/>
          <p:nvPr/>
        </p:nvSpPr>
        <p:spPr>
          <a:xfrm>
            <a:off x="684213" y="2565400"/>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60</a:t>
            </a:r>
            <a:endParaRPr lang="en-US" altLang="id-ID" dirty="0">
              <a:latin typeface="Century Schoolbook" panose="02040604050505020304" pitchFamily="18" charset="0"/>
            </a:endParaRPr>
          </a:p>
        </p:txBody>
      </p:sp>
      <p:sp>
        <p:nvSpPr>
          <p:cNvPr id="38947" name="Line 44"/>
          <p:cNvSpPr/>
          <p:nvPr/>
        </p:nvSpPr>
        <p:spPr>
          <a:xfrm>
            <a:off x="2700338" y="3141663"/>
            <a:ext cx="0" cy="2663825"/>
          </a:xfrm>
          <a:prstGeom prst="line">
            <a:avLst/>
          </a:prstGeom>
          <a:ln w="9525" cap="flat" cmpd="sng">
            <a:solidFill>
              <a:schemeClr val="tx1"/>
            </a:solidFill>
            <a:prstDash val="dash"/>
            <a:headEnd type="none" w="med" len="med"/>
            <a:tailEnd type="none" w="med" len="med"/>
          </a:ln>
        </p:spPr>
      </p:sp>
      <p:sp>
        <p:nvSpPr>
          <p:cNvPr id="38948" name="Line 45"/>
          <p:cNvSpPr/>
          <p:nvPr/>
        </p:nvSpPr>
        <p:spPr>
          <a:xfrm>
            <a:off x="3276600" y="3357563"/>
            <a:ext cx="0" cy="2447925"/>
          </a:xfrm>
          <a:prstGeom prst="line">
            <a:avLst/>
          </a:prstGeom>
          <a:ln w="9525" cap="flat" cmpd="sng">
            <a:solidFill>
              <a:schemeClr val="tx1"/>
            </a:solidFill>
            <a:prstDash val="dash"/>
            <a:headEnd type="none" w="med" len="med"/>
            <a:tailEnd type="none" w="med" len="med"/>
          </a:ln>
        </p:spPr>
      </p:sp>
      <p:sp>
        <p:nvSpPr>
          <p:cNvPr id="38949" name="Line 46"/>
          <p:cNvSpPr/>
          <p:nvPr/>
        </p:nvSpPr>
        <p:spPr>
          <a:xfrm>
            <a:off x="3851275" y="3716338"/>
            <a:ext cx="0" cy="2089150"/>
          </a:xfrm>
          <a:prstGeom prst="line">
            <a:avLst/>
          </a:prstGeom>
          <a:ln w="9525" cap="flat" cmpd="sng">
            <a:solidFill>
              <a:schemeClr val="tx1"/>
            </a:solidFill>
            <a:prstDash val="dash"/>
            <a:headEnd type="none" w="med" len="med"/>
            <a:tailEnd type="none" w="med" len="med"/>
          </a:ln>
        </p:spPr>
      </p:sp>
      <p:sp>
        <p:nvSpPr>
          <p:cNvPr id="38950" name="Line 47"/>
          <p:cNvSpPr/>
          <p:nvPr/>
        </p:nvSpPr>
        <p:spPr>
          <a:xfrm>
            <a:off x="4427538" y="4365625"/>
            <a:ext cx="0" cy="1439863"/>
          </a:xfrm>
          <a:prstGeom prst="line">
            <a:avLst/>
          </a:prstGeom>
          <a:ln w="9525" cap="flat" cmpd="sng">
            <a:solidFill>
              <a:schemeClr val="tx1"/>
            </a:solidFill>
            <a:prstDash val="dash"/>
            <a:headEnd type="none" w="med" len="med"/>
            <a:tailEnd type="none" w="med" len="med"/>
          </a:ln>
        </p:spPr>
      </p:sp>
      <p:sp>
        <p:nvSpPr>
          <p:cNvPr id="38951" name="Line 48"/>
          <p:cNvSpPr/>
          <p:nvPr/>
        </p:nvSpPr>
        <p:spPr>
          <a:xfrm>
            <a:off x="5003800" y="5516563"/>
            <a:ext cx="0" cy="288925"/>
          </a:xfrm>
          <a:prstGeom prst="line">
            <a:avLst/>
          </a:prstGeom>
          <a:ln w="9525" cap="flat" cmpd="sng">
            <a:solidFill>
              <a:schemeClr val="tx1"/>
            </a:solidFill>
            <a:prstDash val="dash"/>
            <a:headEnd type="none" w="med" len="med"/>
            <a:tailEnd type="none" w="med" len="med"/>
          </a:ln>
        </p:spPr>
      </p:sp>
      <p:sp>
        <p:nvSpPr>
          <p:cNvPr id="38952" name="Line 51"/>
          <p:cNvSpPr/>
          <p:nvPr/>
        </p:nvSpPr>
        <p:spPr>
          <a:xfrm flipH="1">
            <a:off x="1258888" y="5516563"/>
            <a:ext cx="3744912" cy="0"/>
          </a:xfrm>
          <a:prstGeom prst="line">
            <a:avLst/>
          </a:prstGeom>
          <a:ln w="9525" cap="flat" cmpd="sng">
            <a:solidFill>
              <a:schemeClr val="tx1"/>
            </a:solidFill>
            <a:prstDash val="dash"/>
            <a:headEnd type="none" w="med" len="med"/>
            <a:tailEnd type="none" w="med" len="med"/>
          </a:ln>
        </p:spPr>
      </p:sp>
      <p:sp>
        <p:nvSpPr>
          <p:cNvPr id="38953" name="Line 52"/>
          <p:cNvSpPr/>
          <p:nvPr/>
        </p:nvSpPr>
        <p:spPr>
          <a:xfrm flipH="1">
            <a:off x="1258888" y="4365625"/>
            <a:ext cx="3168650" cy="0"/>
          </a:xfrm>
          <a:prstGeom prst="line">
            <a:avLst/>
          </a:prstGeom>
          <a:ln w="9525" cap="flat" cmpd="sng">
            <a:solidFill>
              <a:schemeClr val="tx1"/>
            </a:solidFill>
            <a:prstDash val="dash"/>
            <a:headEnd type="none" w="med" len="med"/>
            <a:tailEnd type="none" w="med" len="med"/>
          </a:ln>
        </p:spPr>
      </p:sp>
      <p:sp>
        <p:nvSpPr>
          <p:cNvPr id="38954" name="Line 53"/>
          <p:cNvSpPr/>
          <p:nvPr/>
        </p:nvSpPr>
        <p:spPr>
          <a:xfrm flipH="1">
            <a:off x="1258888" y="3357563"/>
            <a:ext cx="2017712" cy="0"/>
          </a:xfrm>
          <a:prstGeom prst="line">
            <a:avLst/>
          </a:prstGeom>
          <a:ln w="9525" cap="flat" cmpd="sng">
            <a:solidFill>
              <a:schemeClr val="tx1"/>
            </a:solidFill>
            <a:prstDash val="dash"/>
            <a:headEnd type="none" w="med" len="med"/>
            <a:tailEnd type="none" w="med" len="med"/>
          </a:ln>
        </p:spPr>
      </p:sp>
      <p:sp>
        <p:nvSpPr>
          <p:cNvPr id="38955" name="Line 54"/>
          <p:cNvSpPr/>
          <p:nvPr/>
        </p:nvSpPr>
        <p:spPr>
          <a:xfrm flipH="1">
            <a:off x="1258888" y="3141663"/>
            <a:ext cx="1441450" cy="0"/>
          </a:xfrm>
          <a:prstGeom prst="line">
            <a:avLst/>
          </a:prstGeom>
          <a:ln w="9525" cap="flat" cmpd="sng">
            <a:solidFill>
              <a:schemeClr val="tx1"/>
            </a:solidFill>
            <a:prstDash val="dash"/>
            <a:headEnd type="none" w="med" len="med"/>
            <a:tailEnd type="none" w="med" len="med"/>
          </a:ln>
        </p:spPr>
      </p:sp>
      <p:sp>
        <p:nvSpPr>
          <p:cNvPr id="38956" name="Line 55"/>
          <p:cNvSpPr/>
          <p:nvPr/>
        </p:nvSpPr>
        <p:spPr>
          <a:xfrm flipH="1">
            <a:off x="1258888" y="2924175"/>
            <a:ext cx="865187" cy="0"/>
          </a:xfrm>
          <a:prstGeom prst="line">
            <a:avLst/>
          </a:prstGeom>
          <a:ln w="9525" cap="flat" cmpd="sng">
            <a:solidFill>
              <a:schemeClr val="tx1"/>
            </a:solidFill>
            <a:prstDash val="dash"/>
            <a:headEnd type="none" w="med" len="med"/>
            <a:tailEnd type="none" w="med" len="med"/>
          </a:ln>
        </p:spPr>
      </p:sp>
      <p:sp>
        <p:nvSpPr>
          <p:cNvPr id="38957" name="Line 56"/>
          <p:cNvSpPr/>
          <p:nvPr/>
        </p:nvSpPr>
        <p:spPr>
          <a:xfrm>
            <a:off x="1258888" y="2781300"/>
            <a:ext cx="288925" cy="0"/>
          </a:xfrm>
          <a:prstGeom prst="line">
            <a:avLst/>
          </a:prstGeom>
          <a:ln w="9525" cap="flat" cmpd="sng">
            <a:solidFill>
              <a:schemeClr val="tx1"/>
            </a:solidFill>
            <a:prstDash val="dash"/>
            <a:headEnd type="none" w="med" len="med"/>
            <a:tailEnd type="none" w="med" len="med"/>
          </a:ln>
        </p:spPr>
      </p:sp>
      <p:sp>
        <p:nvSpPr>
          <p:cNvPr id="38958" name="Line 57"/>
          <p:cNvSpPr/>
          <p:nvPr/>
        </p:nvSpPr>
        <p:spPr>
          <a:xfrm>
            <a:off x="2124075" y="2924175"/>
            <a:ext cx="0" cy="2881313"/>
          </a:xfrm>
          <a:prstGeom prst="line">
            <a:avLst/>
          </a:prstGeom>
          <a:ln w="9525" cap="flat" cmpd="sng">
            <a:solidFill>
              <a:schemeClr val="tx1"/>
            </a:solidFill>
            <a:prstDash val="dash"/>
            <a:headEnd type="none" w="med" len="med"/>
            <a:tailEnd type="none" w="med" len="med"/>
          </a:ln>
        </p:spPr>
      </p:sp>
      <p:sp>
        <p:nvSpPr>
          <p:cNvPr id="38959" name="Text Box 58"/>
          <p:cNvSpPr txBox="1"/>
          <p:nvPr/>
        </p:nvSpPr>
        <p:spPr>
          <a:xfrm>
            <a:off x="468313" y="2133600"/>
            <a:ext cx="83343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Ogif Frekuensi Kumulatif Lebih Dari Untuk Nilai Ujian Akhir Mata Kuliah Statistika</a:t>
            </a:r>
            <a:endParaRPr lang="en-US" altLang="id-ID" dirty="0">
              <a:latin typeface="Century Schoolbook" panose="02040604050505020304" pitchFamily="18" charset="0"/>
            </a:endParaRPr>
          </a:p>
        </p:txBody>
      </p:sp>
      <p:sp>
        <p:nvSpPr>
          <p:cNvPr id="38960" name="Line 59"/>
          <p:cNvSpPr/>
          <p:nvPr/>
        </p:nvSpPr>
        <p:spPr>
          <a:xfrm flipV="1">
            <a:off x="1547813" y="2781300"/>
            <a:ext cx="0" cy="3024188"/>
          </a:xfrm>
          <a:prstGeom prst="line">
            <a:avLst/>
          </a:prstGeom>
          <a:ln w="9525" cap="flat" cmpd="sng">
            <a:solidFill>
              <a:schemeClr val="tx1"/>
            </a:solidFill>
            <a:prstDash val="dash"/>
            <a:headEnd type="none" w="med" len="med"/>
            <a:tailEnd type="none" w="med" len="med"/>
          </a:ln>
        </p:spPr>
      </p:sp>
      <p:sp>
        <p:nvSpPr>
          <p:cNvPr id="38961" name="Line 60"/>
          <p:cNvSpPr/>
          <p:nvPr/>
        </p:nvSpPr>
        <p:spPr>
          <a:xfrm>
            <a:off x="1258888" y="3716338"/>
            <a:ext cx="2592387" cy="0"/>
          </a:xfrm>
          <a:prstGeom prst="line">
            <a:avLst/>
          </a:prstGeom>
          <a:ln w="9525" cap="flat" cmpd="sng">
            <a:solidFill>
              <a:schemeClr val="tx1"/>
            </a:solidFill>
            <a:prstDash val="dash"/>
            <a:headEnd type="none" w="med" len="med"/>
            <a:tailEnd type="none" w="med" len="med"/>
          </a:ln>
        </p:spPr>
      </p:sp>
      <p:sp>
        <p:nvSpPr>
          <p:cNvPr id="38962" name="Line 61"/>
          <p:cNvSpPr/>
          <p:nvPr/>
        </p:nvSpPr>
        <p:spPr>
          <a:xfrm flipH="1" flipV="1">
            <a:off x="5003800" y="5516563"/>
            <a:ext cx="576263" cy="288925"/>
          </a:xfrm>
          <a:prstGeom prst="line">
            <a:avLst/>
          </a:prstGeom>
          <a:ln w="28575" cap="flat" cmpd="sng">
            <a:solidFill>
              <a:schemeClr val="hlink"/>
            </a:solidFill>
            <a:prstDash val="solid"/>
            <a:headEnd type="none" w="med" len="med"/>
            <a:tailEnd type="none" w="med" len="med"/>
          </a:ln>
        </p:spPr>
      </p:sp>
      <p:sp>
        <p:nvSpPr>
          <p:cNvPr id="38963" name="Line 62"/>
          <p:cNvSpPr/>
          <p:nvPr/>
        </p:nvSpPr>
        <p:spPr>
          <a:xfrm>
            <a:off x="1547813" y="2781300"/>
            <a:ext cx="576262" cy="142875"/>
          </a:xfrm>
          <a:prstGeom prst="line">
            <a:avLst/>
          </a:prstGeom>
          <a:ln w="28575" cap="flat" cmpd="sng">
            <a:solidFill>
              <a:schemeClr val="hlink"/>
            </a:solidFill>
            <a:prstDash val="solid"/>
            <a:headEnd type="none" w="med" len="med"/>
            <a:tailEnd type="none" w="med" len="med"/>
          </a:ln>
        </p:spPr>
      </p:sp>
      <p:sp>
        <p:nvSpPr>
          <p:cNvPr id="38964" name="Line 63"/>
          <p:cNvSpPr/>
          <p:nvPr/>
        </p:nvSpPr>
        <p:spPr>
          <a:xfrm>
            <a:off x="2124075" y="2924175"/>
            <a:ext cx="576263" cy="217488"/>
          </a:xfrm>
          <a:prstGeom prst="line">
            <a:avLst/>
          </a:prstGeom>
          <a:ln w="28575" cap="flat" cmpd="sng">
            <a:solidFill>
              <a:schemeClr val="hlink"/>
            </a:solidFill>
            <a:prstDash val="solid"/>
            <a:headEnd type="none" w="med" len="med"/>
            <a:tailEnd type="none" w="med" len="med"/>
          </a:ln>
        </p:spPr>
      </p:sp>
      <p:sp>
        <p:nvSpPr>
          <p:cNvPr id="38965" name="Line 64"/>
          <p:cNvSpPr/>
          <p:nvPr/>
        </p:nvSpPr>
        <p:spPr>
          <a:xfrm>
            <a:off x="2700338" y="3141663"/>
            <a:ext cx="576262" cy="215900"/>
          </a:xfrm>
          <a:prstGeom prst="line">
            <a:avLst/>
          </a:prstGeom>
          <a:ln w="28575" cap="flat" cmpd="sng">
            <a:solidFill>
              <a:schemeClr val="hlink"/>
            </a:solidFill>
            <a:prstDash val="solid"/>
            <a:headEnd type="none" w="med" len="med"/>
            <a:tailEnd type="none" w="med" len="med"/>
          </a:ln>
        </p:spPr>
      </p:sp>
      <p:sp>
        <p:nvSpPr>
          <p:cNvPr id="38966" name="Line 65"/>
          <p:cNvSpPr/>
          <p:nvPr/>
        </p:nvSpPr>
        <p:spPr>
          <a:xfrm>
            <a:off x="3276600" y="3357563"/>
            <a:ext cx="574675" cy="358775"/>
          </a:xfrm>
          <a:prstGeom prst="line">
            <a:avLst/>
          </a:prstGeom>
          <a:ln w="28575" cap="flat" cmpd="sng">
            <a:solidFill>
              <a:schemeClr val="hlink"/>
            </a:solidFill>
            <a:prstDash val="solid"/>
            <a:headEnd type="none" w="med" len="med"/>
            <a:tailEnd type="none" w="med" len="med"/>
          </a:ln>
        </p:spPr>
      </p:sp>
      <p:sp>
        <p:nvSpPr>
          <p:cNvPr id="38967" name="Line 66"/>
          <p:cNvSpPr/>
          <p:nvPr/>
        </p:nvSpPr>
        <p:spPr>
          <a:xfrm>
            <a:off x="3851275" y="3716338"/>
            <a:ext cx="576263" cy="649287"/>
          </a:xfrm>
          <a:prstGeom prst="line">
            <a:avLst/>
          </a:prstGeom>
          <a:ln w="28575" cap="flat" cmpd="sng">
            <a:solidFill>
              <a:schemeClr val="hlink"/>
            </a:solidFill>
            <a:prstDash val="solid"/>
            <a:headEnd type="none" w="med" len="med"/>
            <a:tailEnd type="none" w="med" len="med"/>
          </a:ln>
        </p:spPr>
      </p:sp>
      <p:sp>
        <p:nvSpPr>
          <p:cNvPr id="38968" name="Line 67"/>
          <p:cNvSpPr/>
          <p:nvPr/>
        </p:nvSpPr>
        <p:spPr>
          <a:xfrm>
            <a:off x="4427538" y="4365625"/>
            <a:ext cx="576262" cy="1150938"/>
          </a:xfrm>
          <a:prstGeom prst="line">
            <a:avLst/>
          </a:prstGeom>
          <a:ln w="28575" cap="flat" cmpd="sng">
            <a:solidFill>
              <a:schemeClr val="hlink"/>
            </a:solidFill>
            <a:prstDash val="solid"/>
            <a:headEnd type="none" w="med" len="med"/>
            <a:tailEnd type="none" w="med"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8" name="Title 8197"/>
          <p:cNvSpPr>
            <a:spLocks noGrp="1"/>
          </p:cNvSpPr>
          <p:nvPr>
            <p:ph type="title"/>
          </p:nvPr>
        </p:nvSpPr>
        <p:spPr/>
        <p:txBody>
          <a:bodyPr anchor="b" anchorCtr="0">
            <a:spAutoFit/>
          </a:bodyPr>
          <a:p>
            <a:r>
              <a:rPr altLang="en-US"/>
              <a:t>What is a Histogram (cont.)</a:t>
            </a:r>
            <a:endParaRPr altLang="en-US"/>
          </a:p>
        </p:txBody>
      </p:sp>
      <p:sp>
        <p:nvSpPr>
          <p:cNvPr id="8199" name="Text Placeholder 8198"/>
          <p:cNvSpPr>
            <a:spLocks noGrp="1"/>
          </p:cNvSpPr>
          <p:nvPr>
            <p:ph type="body" idx="1"/>
          </p:nvPr>
        </p:nvSpPr>
        <p:spPr/>
        <p:txBody>
          <a:bodyPr/>
          <a:p>
            <a:pPr>
              <a:buClr>
                <a:schemeClr val="bg2"/>
              </a:buClr>
            </a:pPr>
            <a:r>
              <a:rPr altLang="en-US" b="1">
                <a:solidFill>
                  <a:srgbClr val="CC3300"/>
                </a:solidFill>
              </a:rPr>
              <a:t>Higher bars</a:t>
            </a:r>
            <a:r>
              <a:rPr altLang="en-US"/>
              <a:t> represent </a:t>
            </a:r>
            <a:r>
              <a:rPr altLang="en-US">
                <a:solidFill>
                  <a:srgbClr val="CC3300"/>
                </a:solidFill>
              </a:rPr>
              <a:t>more data</a:t>
            </a:r>
            <a:r>
              <a:rPr altLang="en-US">
                <a:solidFill>
                  <a:schemeClr val="hlink"/>
                </a:solidFill>
              </a:rPr>
              <a:t> </a:t>
            </a:r>
            <a:r>
              <a:rPr altLang="en-US">
                <a:solidFill>
                  <a:srgbClr val="CC3300"/>
                </a:solidFill>
              </a:rPr>
              <a:t>values</a:t>
            </a:r>
            <a:r>
              <a:rPr altLang="en-US"/>
              <a:t> in a class.</a:t>
            </a:r>
            <a:endParaRPr altLang="en-US"/>
          </a:p>
          <a:p>
            <a:pPr>
              <a:buClr>
                <a:schemeClr val="bg2"/>
              </a:buClr>
            </a:pPr>
            <a:r>
              <a:rPr altLang="en-US">
                <a:solidFill>
                  <a:srgbClr val="CC3300"/>
                </a:solidFill>
              </a:rPr>
              <a:t>Lower bars</a:t>
            </a:r>
            <a:r>
              <a:rPr altLang="en-US"/>
              <a:t> represent </a:t>
            </a:r>
            <a:r>
              <a:rPr altLang="en-US">
                <a:solidFill>
                  <a:srgbClr val="CC3300"/>
                </a:solidFill>
              </a:rPr>
              <a:t>fewer data</a:t>
            </a:r>
            <a:r>
              <a:rPr altLang="en-US">
                <a:solidFill>
                  <a:schemeClr val="hlink"/>
                </a:solidFill>
              </a:rPr>
              <a:t> </a:t>
            </a:r>
            <a:r>
              <a:rPr altLang="en-US">
                <a:solidFill>
                  <a:srgbClr val="CC3300"/>
                </a:solidFill>
              </a:rPr>
              <a:t>values</a:t>
            </a:r>
            <a:r>
              <a:rPr altLang="en-US"/>
              <a:t> in a class.</a:t>
            </a:r>
            <a:endParaRPr altLang="en-US"/>
          </a:p>
          <a:p>
            <a:pPr>
              <a:buClr>
                <a:schemeClr val="bg2"/>
              </a:buClr>
            </a:pPr>
            <a:r>
              <a:rPr altLang="en-US"/>
              <a:t>On the next slide is an example of what a Histogram looks like. </a:t>
            </a:r>
            <a:endParaRPr altLang="en-US"/>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noChangeArrowheads="1"/>
          </p:cNvSpPr>
          <p:nvPr>
            <p:ph type="title"/>
          </p:nvPr>
        </p:nvSpPr>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small" spc="0" normalizeH="0" baseline="0" noProof="0">
                <a:ln>
                  <a:noFill/>
                </a:ln>
                <a:solidFill>
                  <a:schemeClr val="tx2"/>
                </a:solidFill>
                <a:effectLst/>
                <a:uLnTx/>
                <a:uFillTx/>
                <a:latin typeface="+mj-lt"/>
                <a:ea typeface="+mj-ea"/>
                <a:cs typeface="+mj-cs"/>
              </a:rPr>
              <a:t>OGIF (lanjutan)</a:t>
            </a: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sp>
        <p:nvSpPr>
          <p:cNvPr id="39939" name="Line 4"/>
          <p:cNvSpPr/>
          <p:nvPr/>
        </p:nvSpPr>
        <p:spPr>
          <a:xfrm>
            <a:off x="1258888" y="2636838"/>
            <a:ext cx="0" cy="3168650"/>
          </a:xfrm>
          <a:prstGeom prst="line">
            <a:avLst/>
          </a:prstGeom>
          <a:ln w="9525" cap="flat" cmpd="sng">
            <a:solidFill>
              <a:schemeClr val="tx1"/>
            </a:solidFill>
            <a:prstDash val="solid"/>
            <a:headEnd type="none" w="med" len="med"/>
            <a:tailEnd type="none" w="med" len="med"/>
          </a:ln>
        </p:spPr>
      </p:sp>
      <p:sp>
        <p:nvSpPr>
          <p:cNvPr id="39940" name="Line 5"/>
          <p:cNvSpPr/>
          <p:nvPr/>
        </p:nvSpPr>
        <p:spPr>
          <a:xfrm>
            <a:off x="1258888" y="5805488"/>
            <a:ext cx="5689600" cy="0"/>
          </a:xfrm>
          <a:prstGeom prst="line">
            <a:avLst/>
          </a:prstGeom>
          <a:ln w="9525" cap="flat" cmpd="sng">
            <a:solidFill>
              <a:schemeClr val="tx1"/>
            </a:solidFill>
            <a:prstDash val="solid"/>
            <a:headEnd type="none" w="med" len="med"/>
            <a:tailEnd type="none" w="med" len="med"/>
          </a:ln>
        </p:spPr>
      </p:sp>
      <p:sp>
        <p:nvSpPr>
          <p:cNvPr id="39941" name="Line 6"/>
          <p:cNvSpPr/>
          <p:nvPr/>
        </p:nvSpPr>
        <p:spPr>
          <a:xfrm>
            <a:off x="1187450" y="5300663"/>
            <a:ext cx="144463" cy="0"/>
          </a:xfrm>
          <a:prstGeom prst="line">
            <a:avLst/>
          </a:prstGeom>
          <a:ln w="9525" cap="flat" cmpd="sng">
            <a:solidFill>
              <a:schemeClr val="tx1"/>
            </a:solidFill>
            <a:prstDash val="solid"/>
            <a:headEnd type="none" w="med" len="med"/>
            <a:tailEnd type="none" w="med" len="med"/>
          </a:ln>
        </p:spPr>
      </p:sp>
      <p:sp>
        <p:nvSpPr>
          <p:cNvPr id="39942" name="Line 7"/>
          <p:cNvSpPr/>
          <p:nvPr/>
        </p:nvSpPr>
        <p:spPr>
          <a:xfrm>
            <a:off x="1187450" y="4797425"/>
            <a:ext cx="144463" cy="0"/>
          </a:xfrm>
          <a:prstGeom prst="line">
            <a:avLst/>
          </a:prstGeom>
          <a:ln w="9525" cap="flat" cmpd="sng">
            <a:solidFill>
              <a:schemeClr val="tx1"/>
            </a:solidFill>
            <a:prstDash val="solid"/>
            <a:headEnd type="none" w="med" len="med"/>
            <a:tailEnd type="none" w="med" len="med"/>
          </a:ln>
        </p:spPr>
      </p:sp>
      <p:sp>
        <p:nvSpPr>
          <p:cNvPr id="39943" name="Line 8"/>
          <p:cNvSpPr/>
          <p:nvPr/>
        </p:nvSpPr>
        <p:spPr>
          <a:xfrm>
            <a:off x="1187450" y="4292600"/>
            <a:ext cx="144463" cy="0"/>
          </a:xfrm>
          <a:prstGeom prst="line">
            <a:avLst/>
          </a:prstGeom>
          <a:ln w="9525" cap="flat" cmpd="sng">
            <a:solidFill>
              <a:schemeClr val="tx1"/>
            </a:solidFill>
            <a:prstDash val="solid"/>
            <a:headEnd type="none" w="med" len="med"/>
            <a:tailEnd type="none" w="med" len="med"/>
          </a:ln>
        </p:spPr>
      </p:sp>
      <p:sp>
        <p:nvSpPr>
          <p:cNvPr id="39944" name="Line 9"/>
          <p:cNvSpPr/>
          <p:nvPr/>
        </p:nvSpPr>
        <p:spPr>
          <a:xfrm>
            <a:off x="1187450" y="3789363"/>
            <a:ext cx="144463" cy="0"/>
          </a:xfrm>
          <a:prstGeom prst="line">
            <a:avLst/>
          </a:prstGeom>
          <a:ln w="9525" cap="flat" cmpd="sng">
            <a:solidFill>
              <a:schemeClr val="tx1"/>
            </a:solidFill>
            <a:prstDash val="solid"/>
            <a:headEnd type="none" w="med" len="med"/>
            <a:tailEnd type="none" w="med" len="med"/>
          </a:ln>
        </p:spPr>
      </p:sp>
      <p:sp>
        <p:nvSpPr>
          <p:cNvPr id="39945" name="Line 10"/>
          <p:cNvSpPr/>
          <p:nvPr/>
        </p:nvSpPr>
        <p:spPr>
          <a:xfrm>
            <a:off x="1187450" y="3284538"/>
            <a:ext cx="144463" cy="0"/>
          </a:xfrm>
          <a:prstGeom prst="line">
            <a:avLst/>
          </a:prstGeom>
          <a:ln w="9525" cap="flat" cmpd="sng">
            <a:solidFill>
              <a:schemeClr val="tx1"/>
            </a:solidFill>
            <a:prstDash val="solid"/>
            <a:headEnd type="none" w="med" len="med"/>
            <a:tailEnd type="none" w="med" len="med"/>
          </a:ln>
        </p:spPr>
      </p:sp>
      <p:sp>
        <p:nvSpPr>
          <p:cNvPr id="39946" name="Text Box 11"/>
          <p:cNvSpPr txBox="1"/>
          <p:nvPr/>
        </p:nvSpPr>
        <p:spPr>
          <a:xfrm>
            <a:off x="827088" y="5734050"/>
            <a:ext cx="309562"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0</a:t>
            </a:r>
            <a:endParaRPr lang="en-US" altLang="id-ID" dirty="0">
              <a:latin typeface="Century Schoolbook" panose="02040604050505020304" pitchFamily="18" charset="0"/>
            </a:endParaRPr>
          </a:p>
        </p:txBody>
      </p:sp>
      <p:sp>
        <p:nvSpPr>
          <p:cNvPr id="39947" name="Text Box 12"/>
          <p:cNvSpPr txBox="1"/>
          <p:nvPr/>
        </p:nvSpPr>
        <p:spPr>
          <a:xfrm>
            <a:off x="684213" y="5084763"/>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10</a:t>
            </a:r>
            <a:endParaRPr lang="en-US" altLang="id-ID" dirty="0">
              <a:latin typeface="Century Schoolbook" panose="02040604050505020304" pitchFamily="18" charset="0"/>
            </a:endParaRPr>
          </a:p>
        </p:txBody>
      </p:sp>
      <p:sp>
        <p:nvSpPr>
          <p:cNvPr id="39948" name="Text Box 13"/>
          <p:cNvSpPr txBox="1"/>
          <p:nvPr/>
        </p:nvSpPr>
        <p:spPr>
          <a:xfrm>
            <a:off x="684213" y="4581525"/>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20</a:t>
            </a:r>
            <a:endParaRPr lang="en-US" altLang="id-ID" dirty="0">
              <a:latin typeface="Century Schoolbook" panose="02040604050505020304" pitchFamily="18" charset="0"/>
            </a:endParaRPr>
          </a:p>
        </p:txBody>
      </p:sp>
      <p:sp>
        <p:nvSpPr>
          <p:cNvPr id="39949" name="Text Box 14"/>
          <p:cNvSpPr txBox="1"/>
          <p:nvPr/>
        </p:nvSpPr>
        <p:spPr>
          <a:xfrm>
            <a:off x="684213" y="4076700"/>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30</a:t>
            </a:r>
            <a:endParaRPr lang="en-US" altLang="id-ID" dirty="0">
              <a:latin typeface="Century Schoolbook" panose="02040604050505020304" pitchFamily="18" charset="0"/>
            </a:endParaRPr>
          </a:p>
        </p:txBody>
      </p:sp>
      <p:sp>
        <p:nvSpPr>
          <p:cNvPr id="39950" name="Text Box 15"/>
          <p:cNvSpPr txBox="1"/>
          <p:nvPr/>
        </p:nvSpPr>
        <p:spPr>
          <a:xfrm>
            <a:off x="684213" y="3573463"/>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40</a:t>
            </a:r>
            <a:endParaRPr lang="en-US" altLang="id-ID" dirty="0">
              <a:latin typeface="Century Schoolbook" panose="02040604050505020304" pitchFamily="18" charset="0"/>
            </a:endParaRPr>
          </a:p>
        </p:txBody>
      </p:sp>
      <p:sp>
        <p:nvSpPr>
          <p:cNvPr id="39951" name="Text Box 16"/>
          <p:cNvSpPr txBox="1"/>
          <p:nvPr/>
        </p:nvSpPr>
        <p:spPr>
          <a:xfrm>
            <a:off x="684213" y="3068638"/>
            <a:ext cx="434975"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50</a:t>
            </a:r>
            <a:endParaRPr lang="en-US" altLang="id-ID" dirty="0">
              <a:latin typeface="Century Schoolbook" panose="02040604050505020304" pitchFamily="18" charset="0"/>
            </a:endParaRPr>
          </a:p>
        </p:txBody>
      </p:sp>
      <p:sp>
        <p:nvSpPr>
          <p:cNvPr id="39952" name="Text Box 17"/>
          <p:cNvSpPr txBox="1"/>
          <p:nvPr/>
        </p:nvSpPr>
        <p:spPr>
          <a:xfrm rot="-5400000">
            <a:off x="-579437" y="4102100"/>
            <a:ext cx="2176462"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Frekuensi Kumulatif</a:t>
            </a:r>
            <a:endParaRPr lang="en-US" altLang="id-ID" dirty="0">
              <a:latin typeface="Century Schoolbook" panose="02040604050505020304" pitchFamily="18" charset="0"/>
            </a:endParaRPr>
          </a:p>
        </p:txBody>
      </p:sp>
      <p:sp>
        <p:nvSpPr>
          <p:cNvPr id="39953" name="Text Box 18"/>
          <p:cNvSpPr txBox="1"/>
          <p:nvPr/>
        </p:nvSpPr>
        <p:spPr>
          <a:xfrm>
            <a:off x="1331913" y="5734050"/>
            <a:ext cx="50482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8,5</a:t>
            </a:r>
            <a:endParaRPr lang="en-US" altLang="id-ID" dirty="0">
              <a:latin typeface="Century Schoolbook" panose="02040604050505020304" pitchFamily="18" charset="0"/>
            </a:endParaRPr>
          </a:p>
        </p:txBody>
      </p:sp>
      <p:sp>
        <p:nvSpPr>
          <p:cNvPr id="39954" name="Text Box 19"/>
          <p:cNvSpPr txBox="1"/>
          <p:nvPr/>
        </p:nvSpPr>
        <p:spPr>
          <a:xfrm>
            <a:off x="1781175"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21,5</a:t>
            </a:r>
            <a:endParaRPr lang="en-US" altLang="id-ID" dirty="0">
              <a:latin typeface="Century Schoolbook" panose="02040604050505020304" pitchFamily="18" charset="0"/>
            </a:endParaRPr>
          </a:p>
        </p:txBody>
      </p:sp>
      <p:sp>
        <p:nvSpPr>
          <p:cNvPr id="39955" name="Text Box 20"/>
          <p:cNvSpPr txBox="1"/>
          <p:nvPr/>
        </p:nvSpPr>
        <p:spPr>
          <a:xfrm>
            <a:off x="2484438" y="5734050"/>
            <a:ext cx="630237"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34,5</a:t>
            </a:r>
            <a:endParaRPr lang="en-US" altLang="id-ID" dirty="0">
              <a:latin typeface="Century Schoolbook" panose="02040604050505020304" pitchFamily="18" charset="0"/>
            </a:endParaRPr>
          </a:p>
        </p:txBody>
      </p:sp>
      <p:sp>
        <p:nvSpPr>
          <p:cNvPr id="39956" name="Text Box 21"/>
          <p:cNvSpPr txBox="1"/>
          <p:nvPr/>
        </p:nvSpPr>
        <p:spPr>
          <a:xfrm>
            <a:off x="2987675"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47,5</a:t>
            </a:r>
            <a:endParaRPr lang="en-US" altLang="id-ID" dirty="0">
              <a:latin typeface="Century Schoolbook" panose="02040604050505020304" pitchFamily="18" charset="0"/>
            </a:endParaRPr>
          </a:p>
        </p:txBody>
      </p:sp>
      <p:sp>
        <p:nvSpPr>
          <p:cNvPr id="39957" name="Text Box 22"/>
          <p:cNvSpPr txBox="1"/>
          <p:nvPr/>
        </p:nvSpPr>
        <p:spPr>
          <a:xfrm>
            <a:off x="3563938" y="5734050"/>
            <a:ext cx="630237"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60,5</a:t>
            </a:r>
            <a:endParaRPr lang="en-US" altLang="id-ID" dirty="0">
              <a:latin typeface="Century Schoolbook" panose="02040604050505020304" pitchFamily="18" charset="0"/>
            </a:endParaRPr>
          </a:p>
        </p:txBody>
      </p:sp>
      <p:sp>
        <p:nvSpPr>
          <p:cNvPr id="39958" name="Text Box 23"/>
          <p:cNvSpPr txBox="1"/>
          <p:nvPr/>
        </p:nvSpPr>
        <p:spPr>
          <a:xfrm>
            <a:off x="4140200"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73,5</a:t>
            </a:r>
            <a:endParaRPr lang="en-US" altLang="id-ID" dirty="0">
              <a:latin typeface="Century Schoolbook" panose="02040604050505020304" pitchFamily="18" charset="0"/>
            </a:endParaRPr>
          </a:p>
        </p:txBody>
      </p:sp>
      <p:sp>
        <p:nvSpPr>
          <p:cNvPr id="39959" name="Text Box 24"/>
          <p:cNvSpPr txBox="1"/>
          <p:nvPr/>
        </p:nvSpPr>
        <p:spPr>
          <a:xfrm>
            <a:off x="4716463" y="5734050"/>
            <a:ext cx="630237"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86,5</a:t>
            </a:r>
            <a:endParaRPr lang="en-US" altLang="id-ID" dirty="0">
              <a:latin typeface="Century Schoolbook" panose="02040604050505020304" pitchFamily="18" charset="0"/>
            </a:endParaRPr>
          </a:p>
        </p:txBody>
      </p:sp>
      <p:sp>
        <p:nvSpPr>
          <p:cNvPr id="39960" name="Text Box 25"/>
          <p:cNvSpPr txBox="1"/>
          <p:nvPr/>
        </p:nvSpPr>
        <p:spPr>
          <a:xfrm>
            <a:off x="5292725" y="5942013"/>
            <a:ext cx="63023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99,5</a:t>
            </a:r>
            <a:endParaRPr lang="en-US" altLang="id-ID" dirty="0">
              <a:latin typeface="Century Schoolbook" panose="02040604050505020304" pitchFamily="18" charset="0"/>
            </a:endParaRPr>
          </a:p>
        </p:txBody>
      </p:sp>
      <p:sp>
        <p:nvSpPr>
          <p:cNvPr id="39961" name="Text Box 33"/>
          <p:cNvSpPr txBox="1"/>
          <p:nvPr/>
        </p:nvSpPr>
        <p:spPr>
          <a:xfrm>
            <a:off x="6011863" y="6021388"/>
            <a:ext cx="614362"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Nilai</a:t>
            </a:r>
            <a:endParaRPr lang="en-US" altLang="id-ID" dirty="0">
              <a:latin typeface="Century Schoolbook" panose="02040604050505020304" pitchFamily="18" charset="0"/>
            </a:endParaRPr>
          </a:p>
        </p:txBody>
      </p:sp>
      <p:sp>
        <p:nvSpPr>
          <p:cNvPr id="39962" name="Line 34"/>
          <p:cNvSpPr/>
          <p:nvPr/>
        </p:nvSpPr>
        <p:spPr>
          <a:xfrm>
            <a:off x="1187450" y="2781300"/>
            <a:ext cx="144463" cy="0"/>
          </a:xfrm>
          <a:prstGeom prst="line">
            <a:avLst/>
          </a:prstGeom>
          <a:ln w="9525" cap="flat" cmpd="sng">
            <a:solidFill>
              <a:schemeClr val="tx1"/>
            </a:solidFill>
            <a:prstDash val="solid"/>
            <a:headEnd type="none" w="med" len="med"/>
            <a:tailEnd type="none" w="med" len="med"/>
          </a:ln>
        </p:spPr>
      </p:sp>
      <p:sp>
        <p:nvSpPr>
          <p:cNvPr id="39963" name="Text Box 35"/>
          <p:cNvSpPr txBox="1"/>
          <p:nvPr/>
        </p:nvSpPr>
        <p:spPr>
          <a:xfrm>
            <a:off x="684213" y="2565400"/>
            <a:ext cx="434975"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60</a:t>
            </a:r>
            <a:endParaRPr lang="en-US" altLang="id-ID" dirty="0">
              <a:latin typeface="Century Schoolbook" panose="02040604050505020304" pitchFamily="18" charset="0"/>
            </a:endParaRPr>
          </a:p>
        </p:txBody>
      </p:sp>
      <p:sp>
        <p:nvSpPr>
          <p:cNvPr id="39964" name="Line 36"/>
          <p:cNvSpPr/>
          <p:nvPr/>
        </p:nvSpPr>
        <p:spPr>
          <a:xfrm flipV="1">
            <a:off x="1547813" y="5661025"/>
            <a:ext cx="576262" cy="144463"/>
          </a:xfrm>
          <a:prstGeom prst="line">
            <a:avLst/>
          </a:prstGeom>
          <a:ln w="28575" cap="flat" cmpd="sng">
            <a:solidFill>
              <a:schemeClr val="hlink"/>
            </a:solidFill>
            <a:prstDash val="solid"/>
            <a:headEnd type="none" w="med" len="med"/>
            <a:tailEnd type="none" w="med" len="med"/>
          </a:ln>
        </p:spPr>
      </p:sp>
      <p:sp>
        <p:nvSpPr>
          <p:cNvPr id="39965" name="Line 37"/>
          <p:cNvSpPr/>
          <p:nvPr/>
        </p:nvSpPr>
        <p:spPr>
          <a:xfrm flipV="1">
            <a:off x="2124075" y="5445125"/>
            <a:ext cx="576263" cy="215900"/>
          </a:xfrm>
          <a:prstGeom prst="line">
            <a:avLst/>
          </a:prstGeom>
          <a:ln w="28575" cap="flat" cmpd="sng">
            <a:solidFill>
              <a:schemeClr val="hlink"/>
            </a:solidFill>
            <a:prstDash val="solid"/>
            <a:headEnd type="none" w="med" len="med"/>
            <a:tailEnd type="none" w="med" len="med"/>
          </a:ln>
        </p:spPr>
      </p:sp>
      <p:sp>
        <p:nvSpPr>
          <p:cNvPr id="39966" name="Line 38"/>
          <p:cNvSpPr/>
          <p:nvPr/>
        </p:nvSpPr>
        <p:spPr>
          <a:xfrm flipV="1">
            <a:off x="2700338" y="5229225"/>
            <a:ext cx="576262" cy="215900"/>
          </a:xfrm>
          <a:prstGeom prst="line">
            <a:avLst/>
          </a:prstGeom>
          <a:ln w="28575" cap="flat" cmpd="sng">
            <a:solidFill>
              <a:schemeClr val="hlink"/>
            </a:solidFill>
            <a:prstDash val="solid"/>
            <a:headEnd type="none" w="med" len="med"/>
            <a:tailEnd type="none" w="med" len="med"/>
          </a:ln>
        </p:spPr>
      </p:sp>
      <p:sp>
        <p:nvSpPr>
          <p:cNvPr id="39967" name="Line 39"/>
          <p:cNvSpPr/>
          <p:nvPr/>
        </p:nvSpPr>
        <p:spPr>
          <a:xfrm flipV="1">
            <a:off x="3276600" y="4868863"/>
            <a:ext cx="574675" cy="360362"/>
          </a:xfrm>
          <a:prstGeom prst="line">
            <a:avLst/>
          </a:prstGeom>
          <a:ln w="28575" cap="flat" cmpd="sng">
            <a:solidFill>
              <a:schemeClr val="hlink"/>
            </a:solidFill>
            <a:prstDash val="solid"/>
            <a:headEnd type="none" w="med" len="med"/>
            <a:tailEnd type="none" w="med" len="med"/>
          </a:ln>
        </p:spPr>
      </p:sp>
      <p:sp>
        <p:nvSpPr>
          <p:cNvPr id="39968" name="Line 40"/>
          <p:cNvSpPr/>
          <p:nvPr/>
        </p:nvSpPr>
        <p:spPr>
          <a:xfrm flipV="1">
            <a:off x="3851275" y="4149725"/>
            <a:ext cx="576263" cy="719138"/>
          </a:xfrm>
          <a:prstGeom prst="line">
            <a:avLst/>
          </a:prstGeom>
          <a:ln w="28575" cap="flat" cmpd="sng">
            <a:solidFill>
              <a:schemeClr val="hlink"/>
            </a:solidFill>
            <a:prstDash val="solid"/>
            <a:headEnd type="none" w="med" len="med"/>
            <a:tailEnd type="none" w="med" len="med"/>
          </a:ln>
        </p:spPr>
      </p:sp>
      <p:sp>
        <p:nvSpPr>
          <p:cNvPr id="39969" name="Line 41"/>
          <p:cNvSpPr/>
          <p:nvPr/>
        </p:nvSpPr>
        <p:spPr>
          <a:xfrm flipV="1">
            <a:off x="4427538" y="3068638"/>
            <a:ext cx="576262" cy="1081087"/>
          </a:xfrm>
          <a:prstGeom prst="line">
            <a:avLst/>
          </a:prstGeom>
          <a:ln w="28575" cap="flat" cmpd="sng">
            <a:solidFill>
              <a:schemeClr val="hlink"/>
            </a:solidFill>
            <a:prstDash val="solid"/>
            <a:headEnd type="none" w="med" len="med"/>
            <a:tailEnd type="none" w="med" len="med"/>
          </a:ln>
        </p:spPr>
      </p:sp>
      <p:sp>
        <p:nvSpPr>
          <p:cNvPr id="39970" name="Line 42"/>
          <p:cNvSpPr/>
          <p:nvPr/>
        </p:nvSpPr>
        <p:spPr>
          <a:xfrm flipV="1">
            <a:off x="5003800" y="2781300"/>
            <a:ext cx="576263" cy="287338"/>
          </a:xfrm>
          <a:prstGeom prst="line">
            <a:avLst/>
          </a:prstGeom>
          <a:ln w="28575" cap="flat" cmpd="sng">
            <a:solidFill>
              <a:schemeClr val="hlink"/>
            </a:solidFill>
            <a:prstDash val="solid"/>
            <a:headEnd type="none" w="med" len="med"/>
            <a:tailEnd type="none" w="med" len="med"/>
          </a:ln>
        </p:spPr>
      </p:sp>
      <p:sp>
        <p:nvSpPr>
          <p:cNvPr id="39971" name="Text Box 57"/>
          <p:cNvSpPr txBox="1"/>
          <p:nvPr/>
        </p:nvSpPr>
        <p:spPr>
          <a:xfrm>
            <a:off x="468313" y="2133600"/>
            <a:ext cx="7721600"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Ogif Frekuensi Kumulatif Dari Untuk Nilai Ujian Akhir Mata Kuliah Statistika</a:t>
            </a:r>
            <a:endParaRPr lang="en-US" altLang="id-ID" dirty="0">
              <a:latin typeface="Century Schoolbook" panose="02040604050505020304" pitchFamily="18" charset="0"/>
            </a:endParaRPr>
          </a:p>
        </p:txBody>
      </p:sp>
      <p:sp>
        <p:nvSpPr>
          <p:cNvPr id="39972" name="Line 59"/>
          <p:cNvSpPr/>
          <p:nvPr/>
        </p:nvSpPr>
        <p:spPr>
          <a:xfrm flipH="1" flipV="1">
            <a:off x="5003800" y="5516563"/>
            <a:ext cx="576263" cy="288925"/>
          </a:xfrm>
          <a:prstGeom prst="line">
            <a:avLst/>
          </a:prstGeom>
          <a:ln w="28575" cap="flat" cmpd="sng">
            <a:solidFill>
              <a:schemeClr val="hlink"/>
            </a:solidFill>
            <a:prstDash val="solid"/>
            <a:headEnd type="none" w="med" len="med"/>
            <a:tailEnd type="none" w="med" len="med"/>
          </a:ln>
        </p:spPr>
      </p:sp>
      <p:sp>
        <p:nvSpPr>
          <p:cNvPr id="39973" name="Line 60"/>
          <p:cNvSpPr/>
          <p:nvPr/>
        </p:nvSpPr>
        <p:spPr>
          <a:xfrm>
            <a:off x="1547813" y="2781300"/>
            <a:ext cx="576262" cy="142875"/>
          </a:xfrm>
          <a:prstGeom prst="line">
            <a:avLst/>
          </a:prstGeom>
          <a:ln w="28575" cap="flat" cmpd="sng">
            <a:solidFill>
              <a:schemeClr val="hlink"/>
            </a:solidFill>
            <a:prstDash val="solid"/>
            <a:headEnd type="none" w="med" len="med"/>
            <a:tailEnd type="none" w="med" len="med"/>
          </a:ln>
        </p:spPr>
      </p:sp>
      <p:sp>
        <p:nvSpPr>
          <p:cNvPr id="39974" name="Line 61"/>
          <p:cNvSpPr/>
          <p:nvPr/>
        </p:nvSpPr>
        <p:spPr>
          <a:xfrm>
            <a:off x="2124075" y="2924175"/>
            <a:ext cx="576263" cy="217488"/>
          </a:xfrm>
          <a:prstGeom prst="line">
            <a:avLst/>
          </a:prstGeom>
          <a:ln w="28575" cap="flat" cmpd="sng">
            <a:solidFill>
              <a:schemeClr val="hlink"/>
            </a:solidFill>
            <a:prstDash val="solid"/>
            <a:headEnd type="none" w="med" len="med"/>
            <a:tailEnd type="none" w="med" len="med"/>
          </a:ln>
        </p:spPr>
      </p:sp>
      <p:sp>
        <p:nvSpPr>
          <p:cNvPr id="39975" name="Line 62"/>
          <p:cNvSpPr/>
          <p:nvPr/>
        </p:nvSpPr>
        <p:spPr>
          <a:xfrm>
            <a:off x="2700338" y="3141663"/>
            <a:ext cx="576262" cy="215900"/>
          </a:xfrm>
          <a:prstGeom prst="line">
            <a:avLst/>
          </a:prstGeom>
          <a:ln w="28575" cap="flat" cmpd="sng">
            <a:solidFill>
              <a:schemeClr val="hlink"/>
            </a:solidFill>
            <a:prstDash val="solid"/>
            <a:headEnd type="none" w="med" len="med"/>
            <a:tailEnd type="none" w="med" len="med"/>
          </a:ln>
        </p:spPr>
      </p:sp>
      <p:sp>
        <p:nvSpPr>
          <p:cNvPr id="39976" name="Line 63"/>
          <p:cNvSpPr/>
          <p:nvPr/>
        </p:nvSpPr>
        <p:spPr>
          <a:xfrm>
            <a:off x="3276600" y="3357563"/>
            <a:ext cx="574675" cy="358775"/>
          </a:xfrm>
          <a:prstGeom prst="line">
            <a:avLst/>
          </a:prstGeom>
          <a:ln w="28575" cap="flat" cmpd="sng">
            <a:solidFill>
              <a:schemeClr val="hlink"/>
            </a:solidFill>
            <a:prstDash val="solid"/>
            <a:headEnd type="none" w="med" len="med"/>
            <a:tailEnd type="none" w="med" len="med"/>
          </a:ln>
        </p:spPr>
      </p:sp>
      <p:sp>
        <p:nvSpPr>
          <p:cNvPr id="39977" name="Line 64"/>
          <p:cNvSpPr/>
          <p:nvPr/>
        </p:nvSpPr>
        <p:spPr>
          <a:xfrm>
            <a:off x="3851275" y="3716338"/>
            <a:ext cx="576263" cy="649287"/>
          </a:xfrm>
          <a:prstGeom prst="line">
            <a:avLst/>
          </a:prstGeom>
          <a:ln w="28575" cap="flat" cmpd="sng">
            <a:solidFill>
              <a:schemeClr val="hlink"/>
            </a:solidFill>
            <a:prstDash val="solid"/>
            <a:headEnd type="none" w="med" len="med"/>
            <a:tailEnd type="none" w="med" len="med"/>
          </a:ln>
        </p:spPr>
      </p:sp>
      <p:sp>
        <p:nvSpPr>
          <p:cNvPr id="39978" name="Line 65"/>
          <p:cNvSpPr/>
          <p:nvPr/>
        </p:nvSpPr>
        <p:spPr>
          <a:xfrm>
            <a:off x="4427538" y="4365625"/>
            <a:ext cx="576262" cy="1150938"/>
          </a:xfrm>
          <a:prstGeom prst="line">
            <a:avLst/>
          </a:prstGeom>
          <a:ln w="28575" cap="flat" cmpd="sng">
            <a:solidFill>
              <a:schemeClr val="hlink"/>
            </a:solidFill>
            <a:prstDash val="solid"/>
            <a:headEnd type="none" w="med" len="med"/>
            <a:tailEnd type="none" w="med" len="med"/>
          </a:ln>
        </p:spPr>
      </p:sp>
      <p:sp>
        <p:nvSpPr>
          <p:cNvPr id="39979" name="Text Box 67"/>
          <p:cNvSpPr txBox="1"/>
          <p:nvPr/>
        </p:nvSpPr>
        <p:spPr>
          <a:xfrm>
            <a:off x="5651500" y="2852738"/>
            <a:ext cx="2414588" cy="366712"/>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kurva ogif kurang dari</a:t>
            </a:r>
            <a:endParaRPr lang="en-US" altLang="id-ID" dirty="0">
              <a:latin typeface="Century Schoolbook" panose="02040604050505020304" pitchFamily="18" charset="0"/>
            </a:endParaRPr>
          </a:p>
        </p:txBody>
      </p:sp>
      <p:sp>
        <p:nvSpPr>
          <p:cNvPr id="39980" name="Text Box 68"/>
          <p:cNvSpPr txBox="1"/>
          <p:nvPr/>
        </p:nvSpPr>
        <p:spPr>
          <a:xfrm>
            <a:off x="1692275" y="2492375"/>
            <a:ext cx="2195513" cy="366713"/>
          </a:xfrm>
          <a:prstGeom prst="rect">
            <a:avLst/>
          </a:prstGeom>
          <a:noFill/>
          <a:ln w="9525">
            <a:noFill/>
          </a:ln>
        </p:spPr>
        <p:txBody>
          <a:bodyPr wrap="none">
            <a:spAutoFit/>
          </a:bodyPr>
          <a:p>
            <a:pPr eaLnBrk="1" hangingPunct="1"/>
            <a:r>
              <a:rPr lang="en-US" altLang="id-ID" dirty="0">
                <a:latin typeface="Century Schoolbook" panose="02040604050505020304" pitchFamily="18" charset="0"/>
              </a:rPr>
              <a:t>kurva ogif lebih dari</a:t>
            </a:r>
            <a:endParaRPr lang="en-US" altLang="id-ID" dirty="0">
              <a:latin typeface="Century Schoolbook" panose="020406040505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725488"/>
          </a:xfrm>
        </p:spPr>
        <p:txBody>
          <a:bodyPr vert="horz" anchor="b">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000" b="1" i="0" u="none" strike="noStrike" kern="1200" cap="small" spc="0" normalizeH="0" baseline="0" noProof="0" dirty="0">
                <a:ln>
                  <a:noFill/>
                </a:ln>
                <a:solidFill>
                  <a:schemeClr val="tx2"/>
                </a:solidFill>
                <a:effectLst/>
                <a:uLnTx/>
                <a:uFillTx/>
                <a:latin typeface="+mj-lt"/>
                <a:ea typeface="+mj-ea"/>
                <a:cs typeface="+mj-cs"/>
              </a:rPr>
              <a:t>LATIHAN SOAL kumpulkan DIFILE kelompok MINGGU DEPAN</a:t>
            </a:r>
            <a:endParaRPr kumimoji="0" lang="en-US" sz="3000" b="0" i="0" u="none" strike="noStrike" kern="1200" cap="small" spc="0" normalizeH="0" baseline="0" noProof="0" dirty="0">
              <a:ln>
                <a:noFill/>
              </a:ln>
              <a:solidFill>
                <a:schemeClr val="tx2"/>
              </a:solidFill>
              <a:effectLst/>
              <a:uLnTx/>
              <a:uFillTx/>
              <a:latin typeface="+mj-lt"/>
              <a:ea typeface="+mj-ea"/>
              <a:cs typeface="+mj-cs"/>
            </a:endParaRPr>
          </a:p>
        </p:txBody>
      </p:sp>
      <p:sp>
        <p:nvSpPr>
          <p:cNvPr id="40963" name="Content Placeholder 2"/>
          <p:cNvSpPr>
            <a:spLocks noGrp="1"/>
          </p:cNvSpPr>
          <p:nvPr>
            <p:ph sz="quarter" idx="1"/>
          </p:nvPr>
        </p:nvSpPr>
        <p:spPr>
          <a:xfrm>
            <a:off x="611188" y="999808"/>
            <a:ext cx="8329612" cy="5429250"/>
          </a:xfrm>
        </p:spPr>
        <p:txBody>
          <a:bodyPr vert="horz" wrap="square" lIns="91440" tIns="45720" rIns="91440" bIns="45720" anchor="t" anchorCtr="0"/>
          <a:p>
            <a:pPr eaLnBrk="1" hangingPunct="1">
              <a:buClr>
                <a:schemeClr val="accent1"/>
              </a:buClr>
              <a:buSzPct val="70000"/>
              <a:buFont typeface="Wingdings" panose="05000000000000000000" pitchFamily="2" charset="2"/>
            </a:pPr>
            <a:r>
              <a:rPr lang="en-US" altLang="id-ID" sz="1800" dirty="0"/>
              <a:t>Perhatikan nilai ujian statistika untuk 80 orang mahasiswa berikut:</a:t>
            </a:r>
            <a:endParaRPr lang="en-US" altLang="id-ID" sz="1800" dirty="0"/>
          </a:p>
          <a:p>
            <a:pPr eaLnBrk="1" hangingPunct="1">
              <a:buClr>
                <a:schemeClr val="accent1"/>
              </a:buClr>
              <a:buSzPct val="70000"/>
              <a:buFont typeface="Wingdings" panose="05000000000000000000" pitchFamily="2" charset="2"/>
              <a:buNone/>
            </a:pPr>
            <a:endParaRPr lang="en-US" altLang="id-ID" sz="1800" dirty="0"/>
          </a:p>
          <a:p>
            <a:pPr eaLnBrk="1" hangingPunct="1">
              <a:buClr>
                <a:schemeClr val="accent1"/>
              </a:buClr>
              <a:buSzPct val="70000"/>
              <a:buFont typeface="Wingdings" panose="05000000000000000000" pitchFamily="2" charset="2"/>
            </a:pPr>
            <a:endParaRPr lang="en-US" altLang="id-ID" sz="1800" dirty="0"/>
          </a:p>
          <a:p>
            <a:pPr eaLnBrk="1" hangingPunct="1">
              <a:buClr>
                <a:schemeClr val="accent1"/>
              </a:buClr>
              <a:buSzPct val="70000"/>
              <a:buFont typeface="Wingdings" panose="05000000000000000000" pitchFamily="2" charset="2"/>
            </a:pPr>
            <a:endParaRPr lang="en-US" altLang="id-ID" sz="1800" dirty="0"/>
          </a:p>
          <a:p>
            <a:pPr eaLnBrk="1" hangingPunct="1">
              <a:buClr>
                <a:schemeClr val="accent1"/>
              </a:buClr>
              <a:buSzPct val="70000"/>
              <a:buFont typeface="Wingdings" panose="05000000000000000000" pitchFamily="2" charset="2"/>
            </a:pPr>
            <a:endParaRPr lang="en-US" altLang="id-ID" sz="1800" dirty="0"/>
          </a:p>
          <a:p>
            <a:pPr eaLnBrk="1" hangingPunct="1">
              <a:buClr>
                <a:schemeClr val="accent1"/>
              </a:buClr>
              <a:buSzPct val="70000"/>
              <a:buFont typeface="Wingdings" panose="05000000000000000000" pitchFamily="2" charset="2"/>
            </a:pPr>
            <a:endParaRPr lang="en-US" altLang="id-ID" sz="1800" dirty="0"/>
          </a:p>
          <a:p>
            <a:pPr eaLnBrk="1" hangingPunct="1">
              <a:buClr>
                <a:schemeClr val="accent1"/>
              </a:buClr>
              <a:buSzPct val="70000"/>
              <a:buFont typeface="Wingdings" panose="05000000000000000000" pitchFamily="2" charset="2"/>
            </a:pPr>
            <a:endParaRPr lang="en-US" altLang="id-ID" sz="1800" dirty="0"/>
          </a:p>
          <a:p>
            <a:pPr eaLnBrk="1" hangingPunct="1">
              <a:buClr>
                <a:schemeClr val="accent1"/>
              </a:buClr>
              <a:buSzPct val="70000"/>
              <a:buFont typeface="Wingdings" panose="05000000000000000000" pitchFamily="2" charset="2"/>
            </a:pPr>
            <a:endParaRPr lang="en-US" altLang="id-ID" sz="1800" dirty="0"/>
          </a:p>
          <a:p>
            <a:pPr eaLnBrk="1" hangingPunct="1">
              <a:buClr>
                <a:schemeClr val="accent1"/>
              </a:buClr>
              <a:buSzPct val="70000"/>
              <a:buFont typeface="Wingdings" panose="05000000000000000000" pitchFamily="2" charset="2"/>
            </a:pPr>
            <a:endParaRPr lang="en-US" altLang="id-ID" sz="1800" dirty="0"/>
          </a:p>
          <a:p>
            <a:pPr eaLnBrk="1" hangingPunct="1">
              <a:buClr>
                <a:schemeClr val="accent1"/>
              </a:buClr>
              <a:buSzPct val="70000"/>
              <a:buFont typeface="Wingdings" panose="05000000000000000000" pitchFamily="2" charset="2"/>
            </a:pPr>
            <a:endParaRPr lang="en-US" altLang="id-ID" sz="1800" dirty="0"/>
          </a:p>
          <a:p>
            <a:pPr eaLnBrk="1" hangingPunct="1">
              <a:buClr>
                <a:schemeClr val="accent1"/>
              </a:buClr>
              <a:buSzPct val="70000"/>
              <a:buFont typeface="Wingdings" panose="05000000000000000000" pitchFamily="2" charset="2"/>
            </a:pPr>
            <a:r>
              <a:rPr lang="en-US" altLang="id-ID" sz="1800" dirty="0"/>
              <a:t>Buatlah tabel distribusi frekuensi data berkelompok untuk data di atas, dengan menggunakan 10 langkah yang telah disebutkan sebelumnya!</a:t>
            </a:r>
            <a:endParaRPr lang="en-US" altLang="id-ID" sz="1800" dirty="0"/>
          </a:p>
          <a:p>
            <a:pPr eaLnBrk="1" hangingPunct="1">
              <a:buClr>
                <a:schemeClr val="accent1"/>
              </a:buClr>
              <a:buSzPct val="70000"/>
              <a:buFont typeface="Wingdings" panose="05000000000000000000" pitchFamily="2" charset="2"/>
            </a:pPr>
            <a:r>
              <a:rPr lang="en-US" altLang="id-ID" sz="1800" dirty="0"/>
              <a:t>Buatlah histogram dan poligon!</a:t>
            </a:r>
            <a:endParaRPr lang="en-US" altLang="id-ID" sz="1800" dirty="0"/>
          </a:p>
          <a:p>
            <a:pPr eaLnBrk="1" hangingPunct="1">
              <a:buClr>
                <a:schemeClr val="accent1"/>
              </a:buClr>
              <a:buSzPct val="70000"/>
              <a:buFont typeface="Wingdings" panose="05000000000000000000" pitchFamily="2" charset="2"/>
            </a:pPr>
            <a:endParaRPr lang="en-US" altLang="id-ID" sz="1800" dirty="0"/>
          </a:p>
          <a:p>
            <a:pPr eaLnBrk="1" hangingPunct="1">
              <a:buClr>
                <a:schemeClr val="accent1"/>
              </a:buClr>
              <a:buSzPct val="70000"/>
              <a:buFont typeface="Wingdings" panose="05000000000000000000" pitchFamily="2" charset="2"/>
            </a:pPr>
            <a:endParaRPr lang="en-US" altLang="id-ID" sz="1800" dirty="0"/>
          </a:p>
        </p:txBody>
      </p:sp>
      <p:graphicFrame>
        <p:nvGraphicFramePr>
          <p:cNvPr id="4" name="Table 3"/>
          <p:cNvGraphicFramePr>
            <a:graphicFrameLocks noGrp="1"/>
          </p:cNvGraphicFramePr>
          <p:nvPr/>
        </p:nvGraphicFramePr>
        <p:xfrm>
          <a:off x="566103" y="1538605"/>
          <a:ext cx="8001100" cy="2329182"/>
        </p:xfrm>
        <a:graphic>
          <a:graphicData uri="http://schemas.openxmlformats.org/drawingml/2006/table">
            <a:tbl>
              <a:tblPr>
                <a:tableStyleId>{616DA210-FB5B-4158-B5E0-FEB733F419BA}</a:tableStyleId>
              </a:tblPr>
              <a:tblGrid>
                <a:gridCol w="499745"/>
                <a:gridCol w="499645"/>
                <a:gridCol w="499645"/>
                <a:gridCol w="499645"/>
                <a:gridCol w="499645"/>
                <a:gridCol w="499645"/>
                <a:gridCol w="499645"/>
                <a:gridCol w="499745"/>
                <a:gridCol w="500380"/>
                <a:gridCol w="500480"/>
                <a:gridCol w="500480"/>
                <a:gridCol w="500480"/>
                <a:gridCol w="500480"/>
                <a:gridCol w="500480"/>
                <a:gridCol w="500480"/>
                <a:gridCol w="500480"/>
              </a:tblGrid>
              <a:tr h="466090">
                <a:tc>
                  <a:txBody>
                    <a:bodyPr/>
                    <a:lstStyle/>
                    <a:p>
                      <a:pPr>
                        <a:lnSpc>
                          <a:spcPct val="150000"/>
                        </a:lnSpc>
                        <a:spcAft>
                          <a:spcPts val="0"/>
                        </a:spcAft>
                      </a:pPr>
                      <a:r>
                        <a:rPr lang="en-US" sz="1800" dirty="0"/>
                        <a:t>79</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49</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48</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74</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81</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98</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87</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80</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80</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84</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90</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70</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91</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93</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82</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78</a:t>
                      </a:r>
                      <a:endParaRPr lang="en-US" sz="1800" dirty="0">
                        <a:latin typeface="Calibri" panose="020F0502020204030204"/>
                        <a:ea typeface="Calibri" panose="020F0502020204030204"/>
                        <a:cs typeface="Times New Roman" panose="02020603050405020304"/>
                      </a:endParaRPr>
                    </a:p>
                  </a:txBody>
                  <a:tcPr marL="68580" marR="68580" marT="0" marB="0"/>
                </a:tc>
              </a:tr>
              <a:tr h="465773">
                <a:tc>
                  <a:txBody>
                    <a:bodyPr/>
                    <a:lstStyle/>
                    <a:p>
                      <a:pPr>
                        <a:lnSpc>
                          <a:spcPct val="150000"/>
                        </a:lnSpc>
                        <a:spcAft>
                          <a:spcPts val="0"/>
                        </a:spcAft>
                      </a:pPr>
                      <a:r>
                        <a:rPr lang="en-US" sz="1800" dirty="0"/>
                        <a:t>70</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71</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92</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38</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56</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81</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74</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73</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68</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72</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85</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51</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65</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93</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83</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86</a:t>
                      </a:r>
                      <a:endParaRPr lang="en-US" sz="1800" dirty="0">
                        <a:latin typeface="Calibri" panose="020F0502020204030204"/>
                        <a:ea typeface="Calibri" panose="020F0502020204030204"/>
                        <a:cs typeface="Times New Roman" panose="02020603050405020304"/>
                      </a:endParaRPr>
                    </a:p>
                  </a:txBody>
                  <a:tcPr marL="68580" marR="68580" marT="0" marB="0"/>
                </a:tc>
              </a:tr>
              <a:tr h="465773">
                <a:tc>
                  <a:txBody>
                    <a:bodyPr/>
                    <a:lstStyle/>
                    <a:p>
                      <a:pPr>
                        <a:lnSpc>
                          <a:spcPct val="150000"/>
                        </a:lnSpc>
                        <a:spcAft>
                          <a:spcPts val="0"/>
                        </a:spcAft>
                      </a:pPr>
                      <a:r>
                        <a:rPr lang="en-US" sz="1800" dirty="0"/>
                        <a:t>90</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35</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83</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73</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74</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43</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86</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88</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92</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93</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76</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71</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90</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72</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67</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75</a:t>
                      </a:r>
                      <a:endParaRPr lang="en-US" sz="1800" dirty="0">
                        <a:latin typeface="Calibri" panose="020F0502020204030204"/>
                        <a:ea typeface="Calibri" panose="020F0502020204030204"/>
                        <a:cs typeface="Times New Roman" panose="02020603050405020304"/>
                      </a:endParaRPr>
                    </a:p>
                  </a:txBody>
                  <a:tcPr marL="68580" marR="68580" marT="0" marB="0"/>
                </a:tc>
              </a:tr>
              <a:tr h="465773">
                <a:tc>
                  <a:txBody>
                    <a:bodyPr/>
                    <a:lstStyle/>
                    <a:p>
                      <a:pPr>
                        <a:lnSpc>
                          <a:spcPct val="150000"/>
                        </a:lnSpc>
                        <a:spcAft>
                          <a:spcPts val="0"/>
                        </a:spcAft>
                      </a:pPr>
                      <a:r>
                        <a:rPr lang="en-US" sz="1800" dirty="0"/>
                        <a:t>80</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91</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61</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72</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97</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91</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88</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81</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70</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74</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99</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95</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80</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59</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71</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77</a:t>
                      </a:r>
                      <a:endParaRPr lang="en-US" sz="1800" dirty="0">
                        <a:latin typeface="Calibri" panose="020F0502020204030204"/>
                        <a:ea typeface="Calibri" panose="020F0502020204030204"/>
                        <a:cs typeface="Times New Roman" panose="02020603050405020304"/>
                      </a:endParaRPr>
                    </a:p>
                  </a:txBody>
                  <a:tcPr marL="68580" marR="68580" marT="0" marB="0"/>
                </a:tc>
              </a:tr>
              <a:tr h="465773">
                <a:tc>
                  <a:txBody>
                    <a:bodyPr/>
                    <a:lstStyle/>
                    <a:p>
                      <a:pPr>
                        <a:lnSpc>
                          <a:spcPct val="150000"/>
                        </a:lnSpc>
                        <a:spcAft>
                          <a:spcPts val="0"/>
                        </a:spcAft>
                      </a:pPr>
                      <a:r>
                        <a:rPr lang="en-US" sz="1800" dirty="0"/>
                        <a:t>63</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60</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83</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82</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60</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67</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89</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63</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76</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63</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88</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70</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66</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88</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79</a:t>
                      </a:r>
                      <a:endParaRPr lang="en-US" sz="1800" dirty="0">
                        <a:latin typeface="Calibri" panose="020F0502020204030204"/>
                        <a:ea typeface="Calibri" panose="020F0502020204030204"/>
                        <a:cs typeface="Times New Roman" panose="02020603050405020304"/>
                      </a:endParaRPr>
                    </a:p>
                  </a:txBody>
                  <a:tcPr marL="68580" marR="68580" marT="0" marB="0"/>
                </a:tc>
                <a:tc>
                  <a:txBody>
                    <a:bodyPr/>
                    <a:lstStyle/>
                    <a:p>
                      <a:pPr>
                        <a:lnSpc>
                          <a:spcPct val="150000"/>
                        </a:lnSpc>
                        <a:spcAft>
                          <a:spcPts val="0"/>
                        </a:spcAft>
                      </a:pPr>
                      <a:r>
                        <a:rPr lang="en-US" sz="1800" dirty="0"/>
                        <a:t>75</a:t>
                      </a:r>
                      <a:endParaRPr lang="en-US" sz="1800" dirty="0">
                        <a:latin typeface="Calibri" panose="020F0502020204030204"/>
                        <a:ea typeface="Calibri" panose="020F0502020204030204"/>
                        <a:cs typeface="Times New Roman" panose="02020603050405020304"/>
                      </a:endParaRPr>
                    </a:p>
                  </a:txBody>
                  <a:tcPr marL="68580" marR="68580" marT="0" marB="0"/>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2" name="Title 9221"/>
          <p:cNvSpPr>
            <a:spLocks noGrp="1"/>
          </p:cNvSpPr>
          <p:nvPr>
            <p:ph type="title"/>
          </p:nvPr>
        </p:nvSpPr>
        <p:spPr/>
        <p:txBody>
          <a:bodyPr anchor="b" anchorCtr="0">
            <a:spAutoFit/>
          </a:bodyPr>
          <a:p>
            <a:r>
              <a:rPr altLang="en-US"/>
              <a:t>Example of a Histogram</a:t>
            </a:r>
            <a:endParaRPr altLang="en-US"/>
          </a:p>
        </p:txBody>
      </p:sp>
      <p:sp>
        <p:nvSpPr>
          <p:cNvPr id="9223" name="Text Placeholder 9222"/>
          <p:cNvSpPr>
            <a:spLocks noGrp="1"/>
          </p:cNvSpPr>
          <p:nvPr>
            <p:ph type="body" idx="1"/>
          </p:nvPr>
        </p:nvSpPr>
        <p:spPr/>
        <p:txBody>
          <a:bodyPr/>
          <a:p>
            <a:pPr lvl="4">
              <a:buNone/>
            </a:pPr>
            <a:r>
              <a:rPr altLang="en-US" sz="3200">
                <a:latin typeface="Verdana" panose="020B0604030504040204" pitchFamily="34" charset="0"/>
              </a:rPr>
              <a:t> </a:t>
            </a:r>
            <a:endParaRPr altLang="en-US" sz="3200">
              <a:latin typeface="Verdana" panose="020B0604030504040204" pitchFamily="34" charset="0"/>
            </a:endParaRPr>
          </a:p>
        </p:txBody>
      </p:sp>
      <p:sp>
        <p:nvSpPr>
          <p:cNvPr id="9227" name="Rectangles 9226"/>
          <p:cNvSpPr/>
          <p:nvPr/>
        </p:nvSpPr>
        <p:spPr>
          <a:xfrm>
            <a:off x="1981200" y="2590800"/>
            <a:ext cx="6858000" cy="0"/>
          </a:xfrm>
          <a:prstGeom prst="rect">
            <a:avLst/>
          </a:prstGeom>
          <a:noFill/>
          <a:ln w="9525">
            <a:noFill/>
          </a:ln>
        </p:spPr>
        <p:txBody>
          <a:bodyPr/>
          <a:p>
            <a:endParaRPr lang="en-US"/>
          </a:p>
        </p:txBody>
      </p:sp>
      <p:graphicFrame>
        <p:nvGraphicFramePr>
          <p:cNvPr id="9228" name="Object 9227"/>
          <p:cNvGraphicFramePr/>
          <p:nvPr/>
        </p:nvGraphicFramePr>
        <p:xfrm>
          <a:off x="1066800" y="2286000"/>
          <a:ext cx="8077200" cy="3429000"/>
        </p:xfrm>
        <a:graphic>
          <a:graphicData uri="http://schemas.openxmlformats.org/presentationml/2006/ole">
            <mc:AlternateContent xmlns:mc="http://schemas.openxmlformats.org/markup-compatibility/2006">
              <mc:Choice xmlns:v="urn:schemas-microsoft-com:vml" Requires="v">
                <p:oleObj spid="_x0000_s3078" name="" r:id="rId1" imgW="4314825" imgH="2857500" progId="Paint.Picture">
                  <p:embed/>
                </p:oleObj>
              </mc:Choice>
              <mc:Fallback>
                <p:oleObj name="" r:id="rId1" imgW="4314825" imgH="2857500" progId="Paint.Picture">
                  <p:embed/>
                  <p:pic>
                    <p:nvPicPr>
                      <p:cNvPr id="0" name="Picture 3077"/>
                      <p:cNvPicPr/>
                      <p:nvPr/>
                    </p:nvPicPr>
                    <p:blipFill>
                      <a:blip r:embed="rId2"/>
                      <a:srcRect r="-2632" b="30685"/>
                      <a:stretch>
                        <a:fillRect/>
                      </a:stretch>
                    </p:blipFill>
                    <p:spPr>
                      <a:xfrm>
                        <a:off x="1066800" y="2286000"/>
                        <a:ext cx="8077200" cy="3429000"/>
                      </a:xfrm>
                      <a:prstGeom prst="rect">
                        <a:avLst/>
                      </a:prstGeom>
                      <a:noFill/>
                      <a:ln w="38100">
                        <a:noFill/>
                        <a:miter/>
                      </a:ln>
                    </p:spPr>
                  </p:pic>
                </p:oleObj>
              </mc:Fallback>
            </mc:AlternateContent>
          </a:graphicData>
        </a:graphic>
      </p:graphicFrame>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6" name="Title 10245"/>
          <p:cNvSpPr>
            <a:spLocks noGrp="1"/>
          </p:cNvSpPr>
          <p:nvPr>
            <p:ph type="title"/>
          </p:nvPr>
        </p:nvSpPr>
        <p:spPr>
          <a:xfrm>
            <a:off x="1066800" y="330200"/>
            <a:ext cx="7772400" cy="736600"/>
          </a:xfrm>
        </p:spPr>
        <p:txBody>
          <a:bodyPr anchor="b" anchorCtr="0">
            <a:spAutoFit/>
          </a:bodyPr>
          <a:p>
            <a:r>
              <a:rPr altLang="en-US"/>
              <a:t>Uses for a Histogram </a:t>
            </a:r>
            <a:endParaRPr altLang="en-US"/>
          </a:p>
        </p:txBody>
      </p:sp>
      <p:sp>
        <p:nvSpPr>
          <p:cNvPr id="10247" name="Text Placeholder 10246"/>
          <p:cNvSpPr>
            <a:spLocks noGrp="1"/>
          </p:cNvSpPr>
          <p:nvPr>
            <p:ph type="body" idx="1"/>
          </p:nvPr>
        </p:nvSpPr>
        <p:spPr>
          <a:xfrm>
            <a:off x="1295400" y="1524000"/>
            <a:ext cx="7848600" cy="4114800"/>
          </a:xfrm>
        </p:spPr>
        <p:txBody>
          <a:bodyPr/>
          <a:p>
            <a:pPr>
              <a:lnSpc>
                <a:spcPct val="90000"/>
              </a:lnSpc>
              <a:buNone/>
            </a:pPr>
            <a:r>
              <a:rPr altLang="en-US" sz="2800" b="1" u="sng"/>
              <a:t>A Histogram can be used:</a:t>
            </a:r>
            <a:endParaRPr altLang="en-US" sz="2800" b="1" u="sng"/>
          </a:p>
          <a:p>
            <a:pPr>
              <a:lnSpc>
                <a:spcPct val="90000"/>
              </a:lnSpc>
              <a:buClr>
                <a:schemeClr val="bg2"/>
              </a:buClr>
            </a:pPr>
            <a:r>
              <a:rPr altLang="en-US" sz="2800"/>
              <a:t>to display large amounts of data values in a relatively simple chart form.</a:t>
            </a:r>
            <a:endParaRPr altLang="en-US" sz="2800"/>
          </a:p>
          <a:p>
            <a:pPr>
              <a:lnSpc>
                <a:spcPct val="90000"/>
              </a:lnSpc>
              <a:buClr>
                <a:schemeClr val="bg2"/>
              </a:buClr>
            </a:pPr>
            <a:r>
              <a:rPr altLang="en-US" sz="2800"/>
              <a:t>to tell relative frequency of occurrence.</a:t>
            </a:r>
            <a:endParaRPr altLang="en-US" sz="2800"/>
          </a:p>
          <a:p>
            <a:pPr>
              <a:lnSpc>
                <a:spcPct val="90000"/>
              </a:lnSpc>
              <a:buClr>
                <a:schemeClr val="bg2"/>
              </a:buClr>
            </a:pPr>
            <a:r>
              <a:rPr altLang="en-US" sz="2800"/>
              <a:t>to easily see the distribution of the data.</a:t>
            </a:r>
            <a:endParaRPr altLang="en-US" sz="2800"/>
          </a:p>
          <a:p>
            <a:pPr>
              <a:lnSpc>
                <a:spcPct val="90000"/>
              </a:lnSpc>
              <a:buClr>
                <a:schemeClr val="bg2"/>
              </a:buClr>
            </a:pPr>
            <a:r>
              <a:rPr altLang="en-US" sz="2800"/>
              <a:t>to see if there is variation in the data.</a:t>
            </a:r>
            <a:endParaRPr altLang="en-US" sz="2800"/>
          </a:p>
          <a:p>
            <a:pPr>
              <a:lnSpc>
                <a:spcPct val="90000"/>
              </a:lnSpc>
              <a:buClr>
                <a:schemeClr val="bg2"/>
              </a:buClr>
            </a:pPr>
            <a:r>
              <a:rPr altLang="en-US" sz="2800"/>
              <a:t>to make future predictions based on the data. </a:t>
            </a:r>
            <a:endParaRPr altLang="en-US" sz="2800"/>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0" name="Title 11269"/>
          <p:cNvSpPr>
            <a:spLocks noGrp="1"/>
          </p:cNvSpPr>
          <p:nvPr>
            <p:ph type="title"/>
          </p:nvPr>
        </p:nvSpPr>
        <p:spPr>
          <a:xfrm>
            <a:off x="914400" y="50800"/>
            <a:ext cx="7772400" cy="1381125"/>
          </a:xfrm>
        </p:spPr>
        <p:txBody>
          <a:bodyPr anchor="b" anchorCtr="0">
            <a:spAutoFit/>
          </a:bodyPr>
          <a:p>
            <a:r>
              <a:rPr altLang="en-US"/>
              <a:t>Where did the Histogram Come From?</a:t>
            </a:r>
            <a:endParaRPr altLang="en-US"/>
          </a:p>
        </p:txBody>
      </p:sp>
      <p:sp>
        <p:nvSpPr>
          <p:cNvPr id="11271" name="Text Placeholder 11270"/>
          <p:cNvSpPr>
            <a:spLocks noGrp="1"/>
          </p:cNvSpPr>
          <p:nvPr>
            <p:ph type="body" idx="1"/>
          </p:nvPr>
        </p:nvSpPr>
        <p:spPr>
          <a:xfrm>
            <a:off x="838200" y="1905000"/>
            <a:ext cx="7848600" cy="4114800"/>
          </a:xfrm>
        </p:spPr>
        <p:txBody>
          <a:bodyPr/>
          <a:p>
            <a:pPr>
              <a:lnSpc>
                <a:spcPct val="90000"/>
              </a:lnSpc>
            </a:pPr>
            <a:endParaRPr altLang="en-US"/>
          </a:p>
          <a:p>
            <a:pPr>
              <a:lnSpc>
                <a:spcPct val="90000"/>
              </a:lnSpc>
              <a:buClr>
                <a:schemeClr val="bg2"/>
              </a:buClr>
            </a:pPr>
            <a:r>
              <a:rPr altLang="en-US"/>
              <a:t>The Histogram was first implemented by Kaoru Isikawa, one of Japans’ most renowned experts on quality improvement.</a:t>
            </a:r>
            <a:endParaRPr altLang="en-US"/>
          </a:p>
          <a:p>
            <a:pPr>
              <a:lnSpc>
                <a:spcPct val="90000"/>
              </a:lnSpc>
              <a:buClr>
                <a:schemeClr val="bg2"/>
              </a:buClr>
            </a:pPr>
            <a:endParaRPr altLang="en-US"/>
          </a:p>
          <a:p>
            <a:pPr>
              <a:lnSpc>
                <a:spcPct val="90000"/>
              </a:lnSpc>
              <a:buClr>
                <a:schemeClr val="bg2"/>
              </a:buClr>
            </a:pPr>
            <a:r>
              <a:rPr altLang="en-US"/>
              <a:t>Isikawa spent his life trying to improve quality in Japan.  </a:t>
            </a:r>
            <a:endParaRPr altLang="en-US"/>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4" name="Title 12293"/>
          <p:cNvSpPr>
            <a:spLocks noGrp="1"/>
          </p:cNvSpPr>
          <p:nvPr>
            <p:ph type="title"/>
          </p:nvPr>
        </p:nvSpPr>
        <p:spPr>
          <a:xfrm>
            <a:off x="914400" y="50800"/>
            <a:ext cx="7772400" cy="1381125"/>
          </a:xfrm>
        </p:spPr>
        <p:txBody>
          <a:bodyPr anchor="b" anchorCtr="0">
            <a:spAutoFit/>
          </a:bodyPr>
          <a:p>
            <a:r>
              <a:rPr altLang="en-US"/>
              <a:t>Where did the Histogram Come From? (cont.)</a:t>
            </a:r>
            <a:endParaRPr altLang="en-US"/>
          </a:p>
        </p:txBody>
      </p:sp>
      <p:sp>
        <p:nvSpPr>
          <p:cNvPr id="12295" name="Text Placeholder 12294"/>
          <p:cNvSpPr>
            <a:spLocks noGrp="1"/>
          </p:cNvSpPr>
          <p:nvPr>
            <p:ph type="body" idx="1"/>
          </p:nvPr>
        </p:nvSpPr>
        <p:spPr/>
        <p:txBody>
          <a:bodyPr/>
          <a:p>
            <a:pPr>
              <a:buClr>
                <a:schemeClr val="bg2"/>
              </a:buClr>
            </a:pPr>
            <a:r>
              <a:rPr altLang="en-US"/>
              <a:t>His major contributions to quality improvement are known as the basic seven tools of quality.</a:t>
            </a:r>
            <a:endParaRPr altLang="en-US"/>
          </a:p>
          <a:p>
            <a:pPr>
              <a:buClr>
                <a:schemeClr val="bg2"/>
              </a:buClr>
            </a:pPr>
            <a:endParaRPr altLang="en-US"/>
          </a:p>
          <a:p>
            <a:pPr>
              <a:buClr>
                <a:schemeClr val="bg2"/>
              </a:buClr>
            </a:pPr>
            <a:r>
              <a:rPr altLang="en-US"/>
              <a:t>Included in his basic seven tools of quality is the Histogram.</a:t>
            </a:r>
            <a:endParaRPr altLang="en-US"/>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31745"/>
          <p:cNvSpPr>
            <a:spLocks noGrp="1"/>
          </p:cNvSpPr>
          <p:nvPr>
            <p:ph type="title"/>
          </p:nvPr>
        </p:nvSpPr>
        <p:spPr/>
        <p:txBody>
          <a:bodyPr anchor="b" anchorCtr="0">
            <a:spAutoFit/>
          </a:bodyPr>
          <a:p>
            <a:r>
              <a:rPr altLang="en-US"/>
              <a:t>How do Histograms Work?</a:t>
            </a:r>
            <a:endParaRPr altLang="en-US"/>
          </a:p>
        </p:txBody>
      </p:sp>
      <p:sp>
        <p:nvSpPr>
          <p:cNvPr id="31747" name="Text Placeholder 31746"/>
          <p:cNvSpPr>
            <a:spLocks noGrp="1"/>
          </p:cNvSpPr>
          <p:nvPr>
            <p:ph type="body" idx="1"/>
          </p:nvPr>
        </p:nvSpPr>
        <p:spPr/>
        <p:txBody>
          <a:bodyPr/>
          <a:p>
            <a:pPr>
              <a:buClr>
                <a:schemeClr val="bg2"/>
              </a:buClr>
            </a:pPr>
            <a:r>
              <a:rPr altLang="en-US" sz="2800"/>
              <a:t>First, you need need to pick a process to analyze.</a:t>
            </a:r>
            <a:endParaRPr altLang="en-US" sz="2800"/>
          </a:p>
          <a:p>
            <a:pPr>
              <a:buClr>
                <a:schemeClr val="bg2"/>
              </a:buClr>
            </a:pPr>
            <a:r>
              <a:rPr altLang="en-US" sz="2800"/>
              <a:t>Next, you need a large amount of data, at least 100 data values so that patterns can become visible.</a:t>
            </a:r>
            <a:endParaRPr altLang="en-US" sz="2800"/>
          </a:p>
          <a:p>
            <a:pPr>
              <a:buClr>
                <a:schemeClr val="bg2"/>
              </a:buClr>
            </a:pPr>
            <a:r>
              <a:rPr altLang="en-US" sz="2800"/>
              <a:t>Then, you need to assemble a table of the data values that you collected with regards to frequency of data values.	 </a:t>
            </a:r>
            <a:endParaRPr altLang="en-US" sz="28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Designs\High Voltage.pot</Template>
  <TotalTime>0</TotalTime>
  <Words>9524</Words>
  <Application>WPS Presentation</Application>
  <PresentationFormat>On-screen Show</PresentationFormat>
  <Paragraphs>1061</Paragraphs>
  <Slides>42</Slides>
  <Notes>17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42</vt:i4>
      </vt:variant>
    </vt:vector>
  </HeadingPairs>
  <TitlesOfParts>
    <vt:vector size="60" baseType="lpstr">
      <vt:lpstr>Arial</vt:lpstr>
      <vt:lpstr>SimSun</vt:lpstr>
      <vt:lpstr>Wingdings</vt:lpstr>
      <vt:lpstr>Times New Roman</vt:lpstr>
      <vt:lpstr>Verdana</vt:lpstr>
      <vt:lpstr>Microsoft YaHei</vt:lpstr>
      <vt:lpstr>Arial Unicode MS</vt:lpstr>
      <vt:lpstr>Tahoma</vt:lpstr>
      <vt:lpstr>Century Schoolbook</vt:lpstr>
      <vt:lpstr>Times New Roman</vt:lpstr>
      <vt:lpstr>Calibri</vt:lpstr>
      <vt:lpstr>Wingdings</vt:lpstr>
      <vt:lpstr>Default Design</vt:lpstr>
      <vt:lpstr>Paint.Picture</vt:lpstr>
      <vt:lpstr>Paint.Picture</vt:lpstr>
      <vt:lpstr>Paint.Picture</vt:lpstr>
      <vt:lpstr>Equation.3</vt:lpstr>
      <vt:lpstr>Equation.3</vt:lpstr>
      <vt:lpstr>KTI PERTEMUAN 10</vt:lpstr>
      <vt:lpstr>Overview</vt:lpstr>
      <vt:lpstr>What is a Histogram?</vt:lpstr>
      <vt:lpstr>What is a Histogram (cont.)</vt:lpstr>
      <vt:lpstr>Example of a Histogram</vt:lpstr>
      <vt:lpstr>Uses for a Histogram </vt:lpstr>
      <vt:lpstr>Where did the Histogram Come From?</vt:lpstr>
      <vt:lpstr>Where did the Histogram Come From? (cont.)</vt:lpstr>
      <vt:lpstr>How do Histograms Work?</vt:lpstr>
      <vt:lpstr>How do Histograms Work? (cont)</vt:lpstr>
      <vt:lpstr>How do Histograms Work? (cont)</vt:lpstr>
      <vt:lpstr>How do Histograms Work? (cont)</vt:lpstr>
      <vt:lpstr>How do Histograms Work? (cont)</vt:lpstr>
      <vt:lpstr>How do Histograms Work? (cont)</vt:lpstr>
      <vt:lpstr>Real World Example</vt:lpstr>
      <vt:lpstr>Real World Example</vt:lpstr>
      <vt:lpstr>CONTOH</vt:lpstr>
      <vt:lpstr>ISTILAH DALAM TABEL DISTRIBUSI FREKUENSI DATA BERKELOMPOK</vt:lpstr>
      <vt:lpstr>ISTILAH DALAM TABEL DISTRIBUSI FREKUENSI DATA BERKELOMPOK</vt:lpstr>
      <vt:lpstr>ISTILAH DALAM TABEL DISTRIBUSI FREKUENSI DATA BERKELOMPOK</vt:lpstr>
      <vt:lpstr>ISTILAH DALAM TABEL DISTRIBUSI FREKUENSI DATA BERKELOMPOK</vt:lpstr>
      <vt:lpstr>ISTILAH DALAM TABEL DISTRIBUSI FREKUENSI DATA BERKELOMPOK</vt:lpstr>
      <vt:lpstr>LANGKAH-LANGKAH MEMBUAT TABEL DISTRIBUSI FREKUENSI</vt:lpstr>
      <vt:lpstr>LANGKAH-LANGKAH MEMBUAT TABEL DISTRIBUSI FREKUENSI</vt:lpstr>
      <vt:lpstr>LANGKAH-LANGKAH MEMBUAT TABEL DISTRIBUSI FREKUENSI</vt:lpstr>
      <vt:lpstr>LANGKAH-LANGKAH MEMBUAT TABEL DISTRIBUSI FREKUENSI</vt:lpstr>
      <vt:lpstr>CONTOH</vt:lpstr>
      <vt:lpstr>JAWAB</vt:lpstr>
      <vt:lpstr>JAWAB (lanjutan)</vt:lpstr>
      <vt:lpstr>JAWAB (lanjutan)</vt:lpstr>
      <vt:lpstr>JAWAB (lanjutan)</vt:lpstr>
      <vt:lpstr>JAWAB (lanjutan)</vt:lpstr>
      <vt:lpstr>DISTRIBUSI FREKUENSI RELATIF DAN KUMULATIF</vt:lpstr>
      <vt:lpstr>DISTRIBUSI FREKUENSI RELATIF</vt:lpstr>
      <vt:lpstr>DISTRIBUSI FREKUENSI KUMULATIF KURANG DARI</vt:lpstr>
      <vt:lpstr>DISTRIBUSI FREKUENSI KUMULATIF LEBIH DARI</vt:lpstr>
      <vt:lpstr>HISTOGRAM DAN POLIGON FREKUENSI</vt:lpstr>
      <vt:lpstr>OGIF</vt:lpstr>
      <vt:lpstr>OGIF (lanjutan)</vt:lpstr>
      <vt:lpstr>OGIF (lanjutan)</vt:lpstr>
      <vt:lpstr>LATIHAN SOAL kumpulkan DIFILE kelompok MINGGU DEPAN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ACER ASPIRE</cp:lastModifiedBy>
  <cp:revision>27</cp:revision>
  <cp:lastPrinted>2009-04-22T19:24:00Z</cp:lastPrinted>
  <dcterms:created xsi:type="dcterms:W3CDTF">2009-04-22T19:24:00Z</dcterms:created>
  <dcterms:modified xsi:type="dcterms:W3CDTF">2023-10-30T07:00:31Z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1703C2CFD8EA4C49B35B6EF571D3FC2F_12</vt:lpwstr>
  </property>
  <property fmtid="{D5CDD505-2E9C-101B-9397-08002B2CF9AE}" pid="3" name="KSOProductBuildVer">
    <vt:lpwstr>1033-12.2.0.13266</vt:lpwstr>
  </property>
</Properties>
</file>