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9" r:id="rId20"/>
    <p:sldId id="273" r:id="rId21"/>
    <p:sldId id="274" r:id="rId22"/>
    <p:sldId id="275" r:id="rId23"/>
    <p:sldId id="276" r:id="rId2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60" d="100"/>
          <a:sy n="60" d="100"/>
        </p:scale>
        <p:origin x="-696" y="-84"/>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id-ID"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id-ID"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id-ID"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id-ID"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id-ID"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id-ID"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id-ID"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id-ID"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id-ID" strike="noStrike" noProof="1"/>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id-ID"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id-ID"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id-ID"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id-ID"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dirty="0"/>
              <a:t>Click to edit Master title style</a:t>
            </a:r>
            <a:endParaRPr lang="id-ID" altLang="x-none" dirty="0"/>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id-ID" altLang="x-non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buNone/>
            </a:pPr>
            <a:fld id="{9A0DB2DC-4C9A-4742-B13C-FB6460FD3503}" type="slidenum">
              <a:rPr lang="en-US" strike="noStrike" noProof="1" dirty="0">
                <a:latin typeface="Arial" panose="020B0604020202020204" pitchFamily="34" charset="0"/>
                <a:ea typeface="+mn-ea"/>
                <a:cs typeface="+mn-cs"/>
              </a:rPr>
            </a:fld>
            <a:endParaRPr 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2667000" y="1905000"/>
            <a:ext cx="6019800" cy="17526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600" b="1" i="0" u="none" strike="noStrike" kern="1200" cap="none" spc="0" normalizeH="0" baseline="0" noProof="0" dirty="0" smtClean="0">
                <a:ln>
                  <a:noFill/>
                </a:ln>
                <a:solidFill>
                  <a:schemeClr val="tx1"/>
                </a:solidFill>
                <a:effectLst/>
                <a:uLnTx/>
                <a:uFillTx/>
                <a:latin typeface="+mj-lt"/>
                <a:ea typeface="+mj-ea"/>
                <a:cs typeface="+mj-cs"/>
              </a:rPr>
              <a:t>UNDERSTANDING</a:t>
            </a:r>
            <a:br>
              <a:rPr kumimoji="0" lang="en-US" sz="4600" b="1" i="0" u="none" strike="noStrike" kern="1200" cap="none" spc="0" normalizeH="0" baseline="0" noProof="0" dirty="0" smtClean="0">
                <a:ln>
                  <a:noFill/>
                </a:ln>
                <a:solidFill>
                  <a:schemeClr val="tx1"/>
                </a:solidFill>
                <a:effectLst/>
                <a:uLnTx/>
                <a:uFillTx/>
                <a:latin typeface="+mj-lt"/>
                <a:ea typeface="+mj-ea"/>
                <a:cs typeface="+mj-cs"/>
              </a:rPr>
            </a:br>
            <a:r>
              <a:rPr kumimoji="0" lang="en-US" sz="4600" b="1" i="0" u="none" strike="noStrike" kern="1200" cap="none" spc="0" normalizeH="0" baseline="0" noProof="0" dirty="0" smtClean="0">
                <a:ln>
                  <a:noFill/>
                </a:ln>
                <a:solidFill>
                  <a:schemeClr val="tx1"/>
                </a:solidFill>
                <a:effectLst/>
                <a:uLnTx/>
                <a:uFillTx/>
                <a:latin typeface="+mj-lt"/>
                <a:ea typeface="+mj-ea"/>
                <a:cs typeface="+mj-cs"/>
              </a:rPr>
              <a:t>REQUIREMENTS MODELING</a:t>
            </a:r>
            <a:br>
              <a:rPr kumimoji="0" lang="en-US" sz="46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6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Establishing Project Scope</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11266" name="Rectangle 3"/>
          <p:cNvSpPr>
            <a:spLocks noGrp="1"/>
          </p:cNvSpPr>
          <p:nvPr>
            <p:ph idx="1"/>
          </p:nvPr>
        </p:nvSpPr>
        <p:spPr>
          <a:ln/>
        </p:spPr>
        <p:txBody>
          <a:bodyPr vert="horz" wrap="square" lIns="91440" tIns="45720" rIns="91440" bIns="45720" anchor="t" anchorCtr="0"/>
          <a:p>
            <a:pPr eaLnBrk="1" hangingPunct="1">
              <a:lnSpc>
                <a:spcPct val="80000"/>
              </a:lnSpc>
            </a:pPr>
            <a:r>
              <a:rPr lang="en-US" sz="2000" dirty="0"/>
              <a:t>Establishing project scope before implementing the project ensures that all the</a:t>
            </a:r>
            <a:endParaRPr lang="en-US" sz="2000" dirty="0"/>
          </a:p>
          <a:p>
            <a:pPr eaLnBrk="1" hangingPunct="1">
              <a:lnSpc>
                <a:spcPct val="80000"/>
              </a:lnSpc>
            </a:pPr>
            <a:r>
              <a:rPr lang="en-US" sz="2000" dirty="0"/>
              <a:t>requirements of the project are fulfilled in time and with the available</a:t>
            </a:r>
            <a:endParaRPr lang="en-US" sz="2000" dirty="0"/>
          </a:p>
          <a:p>
            <a:pPr eaLnBrk="1" hangingPunct="1">
              <a:lnSpc>
                <a:spcPct val="80000"/>
              </a:lnSpc>
            </a:pPr>
            <a:r>
              <a:rPr lang="en-US" sz="2000" dirty="0"/>
              <a:t>resources.</a:t>
            </a:r>
            <a:endParaRPr lang="en-US" sz="2000" dirty="0"/>
          </a:p>
          <a:p>
            <a:pPr eaLnBrk="1" hangingPunct="1">
              <a:lnSpc>
                <a:spcPct val="80000"/>
              </a:lnSpc>
            </a:pPr>
            <a:r>
              <a:rPr lang="en-US" sz="2000" dirty="0"/>
              <a:t>• Functions of project scope are:</a:t>
            </a:r>
            <a:endParaRPr lang="en-US" sz="2000" dirty="0"/>
          </a:p>
          <a:p>
            <a:pPr lvl="1" eaLnBrk="1" hangingPunct="1">
              <a:lnSpc>
                <a:spcPct val="80000"/>
              </a:lnSpc>
            </a:pPr>
            <a:r>
              <a:rPr lang="en-US" sz="1800" dirty="0"/>
              <a:t>• Project functionality</a:t>
            </a:r>
            <a:endParaRPr lang="en-US" sz="1800" dirty="0"/>
          </a:p>
          <a:p>
            <a:pPr lvl="1" eaLnBrk="1" hangingPunct="1">
              <a:lnSpc>
                <a:spcPct val="80000"/>
              </a:lnSpc>
            </a:pPr>
            <a:r>
              <a:rPr lang="en-US" sz="1800" dirty="0"/>
              <a:t>• Project resources</a:t>
            </a:r>
            <a:endParaRPr lang="en-US" sz="1800" dirty="0"/>
          </a:p>
          <a:p>
            <a:pPr lvl="1" eaLnBrk="1" hangingPunct="1">
              <a:lnSpc>
                <a:spcPct val="80000"/>
              </a:lnSpc>
            </a:pPr>
            <a:r>
              <a:rPr lang="en-US" sz="1800" dirty="0"/>
              <a:t>• Available time</a:t>
            </a:r>
            <a:endParaRPr lang="en-US" sz="1800" dirty="0"/>
          </a:p>
          <a:p>
            <a:pPr eaLnBrk="1" hangingPunct="1">
              <a:lnSpc>
                <a:spcPct val="80000"/>
              </a:lnSpc>
            </a:pPr>
            <a:r>
              <a:rPr lang="en-US" sz="2000" dirty="0"/>
              <a:t>• To establish a project scope:</a:t>
            </a:r>
            <a:endParaRPr lang="en-US" sz="2000" dirty="0"/>
          </a:p>
          <a:p>
            <a:pPr lvl="1" eaLnBrk="1" hangingPunct="1">
              <a:lnSpc>
                <a:spcPct val="80000"/>
              </a:lnSpc>
            </a:pPr>
            <a:r>
              <a:rPr lang="en-US" sz="1800" dirty="0"/>
              <a:t>• Identify the requirements of the system.</a:t>
            </a:r>
            <a:endParaRPr lang="en-US" sz="1800" dirty="0"/>
          </a:p>
          <a:p>
            <a:pPr lvl="1" eaLnBrk="1" hangingPunct="1">
              <a:lnSpc>
                <a:spcPct val="80000"/>
              </a:lnSpc>
            </a:pPr>
            <a:r>
              <a:rPr lang="en-US" sz="1800" dirty="0"/>
              <a:t>• Set priorities for the requirements to identify successive iterations.</a:t>
            </a:r>
            <a:endParaRPr lang="en-US" sz="1800" dirty="0"/>
          </a:p>
          <a:p>
            <a:pPr lvl="1" eaLnBrk="1" hangingPunct="1">
              <a:lnSpc>
                <a:spcPct val="80000"/>
              </a:lnSpc>
            </a:pPr>
            <a:r>
              <a:rPr lang="en-US" sz="1800" dirty="0"/>
              <a:t>• Assess the efforts required to implement the requirements.</a:t>
            </a:r>
            <a:endParaRPr lang="en-US" sz="1800" dirty="0"/>
          </a:p>
          <a:p>
            <a:pPr lvl="1" eaLnBrk="1" hangingPunct="1">
              <a:lnSpc>
                <a:spcPct val="80000"/>
              </a:lnSpc>
            </a:pPr>
            <a:r>
              <a:rPr lang="en-US" sz="1800" dirty="0"/>
              <a:t>• Analyze the impact of implementing each requirement of the system.</a:t>
            </a:r>
            <a:endParaRPr lang="en-US" sz="1800" dirty="0"/>
          </a:p>
          <a:p>
            <a:pPr eaLnBrk="1" hangingPunct="1">
              <a:lnSpc>
                <a:spcPct val="80000"/>
              </a:lnSpc>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Refining the System Definition</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12290" name="Rectangle 3"/>
          <p:cNvSpPr>
            <a:spLocks noGrp="1"/>
          </p:cNvSpPr>
          <p:nvPr>
            <p:ph idx="1"/>
          </p:nvPr>
        </p:nvSpPr>
        <p:spPr>
          <a:ln/>
        </p:spPr>
        <p:txBody>
          <a:bodyPr vert="horz" wrap="square" lIns="91440" tIns="45720" rIns="91440" bIns="45720" anchor="t" anchorCtr="0"/>
          <a:p>
            <a:pPr eaLnBrk="1" hangingPunct="1">
              <a:lnSpc>
                <a:spcPct val="90000"/>
              </a:lnSpc>
            </a:pPr>
            <a:r>
              <a:rPr lang="en-US" sz="2400" dirty="0"/>
              <a:t>Use cases defined in the initial iterations of the development process may not be elaborate and specific due to inadequate information about the software system.</a:t>
            </a:r>
            <a:endParaRPr lang="en-US" sz="2400" dirty="0"/>
          </a:p>
          <a:p>
            <a:pPr eaLnBrk="1" hangingPunct="1">
              <a:lnSpc>
                <a:spcPct val="90000"/>
              </a:lnSpc>
            </a:pPr>
            <a:r>
              <a:rPr lang="en-US" sz="2400" dirty="0"/>
              <a:t>You need to refine software system definition to obtain detailed and specific information that enables you to design, code, and test the software system.</a:t>
            </a:r>
            <a:endParaRPr lang="en-US" sz="2400" dirty="0"/>
          </a:p>
          <a:p>
            <a:pPr eaLnBrk="1" hangingPunct="1">
              <a:lnSpc>
                <a:spcPct val="90000"/>
              </a:lnSpc>
            </a:pPr>
            <a:r>
              <a:rPr lang="en-US" sz="2400" dirty="0"/>
              <a:t>To refine the software system definition, you refine use cases and establish relationships among use cases.</a:t>
            </a:r>
            <a:endParaRPr lang="en-US" sz="2400" dirty="0"/>
          </a:p>
          <a:p>
            <a:pPr eaLnBrk="1" hangingPunct="1">
              <a:lnSpc>
                <a:spcPct val="90000"/>
              </a:lnSpc>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Refining Use Cases</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13314" name="Rectangle 3"/>
          <p:cNvSpPr>
            <a:spLocks noGrp="1"/>
          </p:cNvSpPr>
          <p:nvPr>
            <p:ph idx="1"/>
          </p:nvPr>
        </p:nvSpPr>
        <p:spPr>
          <a:ln/>
        </p:spPr>
        <p:txBody>
          <a:bodyPr vert="horz" wrap="square" lIns="91440" tIns="45720" rIns="91440" bIns="45720" anchor="t" anchorCtr="0"/>
          <a:p>
            <a:pPr eaLnBrk="1" hangingPunct="1">
              <a:lnSpc>
                <a:spcPct val="90000"/>
              </a:lnSpc>
              <a:buFont typeface="Wingdings" panose="05000000000000000000" pitchFamily="2" charset="2"/>
              <a:buNone/>
            </a:pPr>
            <a:r>
              <a:rPr lang="en-US" sz="2800" dirty="0"/>
              <a:t>The steps to refine use cases are:</a:t>
            </a:r>
            <a:endParaRPr lang="en-US" sz="2800" dirty="0"/>
          </a:p>
          <a:p>
            <a:pPr eaLnBrk="1" hangingPunct="1">
              <a:lnSpc>
                <a:spcPct val="90000"/>
              </a:lnSpc>
            </a:pPr>
            <a:r>
              <a:rPr lang="en-US" sz="2800" dirty="0"/>
              <a:t>1. Review the actors of the use cases.</a:t>
            </a:r>
            <a:endParaRPr lang="en-US" sz="2800" dirty="0"/>
          </a:p>
          <a:p>
            <a:pPr eaLnBrk="1" hangingPunct="1">
              <a:lnSpc>
                <a:spcPct val="90000"/>
              </a:lnSpc>
            </a:pPr>
            <a:r>
              <a:rPr lang="en-US" sz="2800" dirty="0"/>
              <a:t>2. Review the names of the use cases.</a:t>
            </a:r>
            <a:endParaRPr lang="en-US" sz="2800" dirty="0"/>
          </a:p>
          <a:p>
            <a:pPr eaLnBrk="1" hangingPunct="1">
              <a:lnSpc>
                <a:spcPct val="90000"/>
              </a:lnSpc>
            </a:pPr>
            <a:r>
              <a:rPr lang="en-US" sz="2800" dirty="0"/>
              <a:t>3. Refine the description of the use cases.</a:t>
            </a:r>
            <a:endParaRPr lang="en-US" sz="2800" dirty="0"/>
          </a:p>
          <a:p>
            <a:pPr eaLnBrk="1" hangingPunct="1">
              <a:lnSpc>
                <a:spcPct val="90000"/>
              </a:lnSpc>
            </a:pPr>
            <a:r>
              <a:rPr lang="en-US" sz="2800" dirty="0"/>
              <a:t>4. Define and refine the flow of events.</a:t>
            </a:r>
            <a:endParaRPr lang="en-US" sz="2800" dirty="0"/>
          </a:p>
          <a:p>
            <a:pPr eaLnBrk="1" hangingPunct="1">
              <a:lnSpc>
                <a:spcPct val="90000"/>
              </a:lnSpc>
            </a:pPr>
            <a:r>
              <a:rPr lang="en-US" sz="2800" dirty="0"/>
              <a:t>5. Identify alternate paths.</a:t>
            </a:r>
            <a:endParaRPr lang="en-US" sz="2800" dirty="0"/>
          </a:p>
          <a:p>
            <a:pPr eaLnBrk="1" hangingPunct="1">
              <a:lnSpc>
                <a:spcPct val="90000"/>
              </a:lnSpc>
            </a:pPr>
            <a:r>
              <a:rPr lang="en-US" sz="2800" dirty="0"/>
              <a:t>6. Identify preconditions and post conditions.</a:t>
            </a:r>
            <a:endParaRPr lang="en-US" sz="2800" dirty="0"/>
          </a:p>
          <a:p>
            <a:pPr eaLnBrk="1" hangingPunct="1">
              <a:lnSpc>
                <a:spcPct val="90000"/>
              </a:lnSpc>
            </a:pPr>
            <a:r>
              <a:rPr lang="en-US" sz="2800" dirty="0"/>
              <a:t>7. Identify the non-functional requirements.</a:t>
            </a:r>
            <a:endParaRPr lang="en-US" sz="2800" dirty="0"/>
          </a:p>
          <a:p>
            <a:pPr eaLnBrk="1" hangingPunct="1">
              <a:lnSpc>
                <a:spcPct val="90000"/>
              </a:lnSpc>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3"/>
          <p:cNvSpPr>
            <a:spLocks noGrp="1"/>
          </p:cNvSpPr>
          <p:nvPr>
            <p:ph idx="1"/>
          </p:nvPr>
        </p:nvSpPr>
        <p:spPr>
          <a:xfrm>
            <a:off x="457200" y="533400"/>
            <a:ext cx="8229600" cy="5592763"/>
          </a:xfrm>
          <a:ln/>
        </p:spPr>
        <p:txBody>
          <a:bodyPr vert="horz" wrap="square" lIns="91440" tIns="45720" rIns="91440" bIns="45720" anchor="t" anchorCtr="0"/>
          <a:p>
            <a:pPr eaLnBrk="1" hangingPunct="1">
              <a:lnSpc>
                <a:spcPct val="80000"/>
              </a:lnSpc>
            </a:pPr>
            <a:r>
              <a:rPr lang="en-US" sz="2400" dirty="0"/>
              <a:t>To refine use cases:</a:t>
            </a:r>
            <a:endParaRPr lang="en-US" sz="2400" dirty="0"/>
          </a:p>
          <a:p>
            <a:pPr lvl="1" eaLnBrk="1" hangingPunct="1">
              <a:lnSpc>
                <a:spcPct val="80000"/>
              </a:lnSpc>
              <a:buFont typeface="Wingdings" panose="05000000000000000000" pitchFamily="2" charset="2"/>
              <a:buNone/>
            </a:pPr>
            <a:r>
              <a:rPr lang="en-US" sz="2000" dirty="0"/>
              <a:t>1. Review the actors of the use cases. This enables you to redefine the function of the actors to make the function more specific.</a:t>
            </a:r>
            <a:endParaRPr lang="en-US" sz="2000" dirty="0"/>
          </a:p>
          <a:p>
            <a:pPr lvl="1" eaLnBrk="1" hangingPunct="1">
              <a:lnSpc>
                <a:spcPct val="80000"/>
              </a:lnSpc>
              <a:buFont typeface="Wingdings" panose="05000000000000000000" pitchFamily="2" charset="2"/>
              <a:buNone/>
            </a:pPr>
            <a:r>
              <a:rPr lang="en-US" sz="2000" dirty="0"/>
              <a:t>2. Review the names of the use cases. This enables you to rename the use cases to make them descriptive.</a:t>
            </a:r>
            <a:endParaRPr lang="en-US" sz="2000" dirty="0"/>
          </a:p>
          <a:p>
            <a:pPr lvl="1" eaLnBrk="1" hangingPunct="1">
              <a:lnSpc>
                <a:spcPct val="80000"/>
              </a:lnSpc>
              <a:buFont typeface="Wingdings" panose="05000000000000000000" pitchFamily="2" charset="2"/>
              <a:buNone/>
            </a:pPr>
            <a:r>
              <a:rPr lang="en-US" sz="2000" dirty="0"/>
              <a:t>3. Refine the description of the use cases. This enables you to redefine the functions of the use cases to make the functions more specific.</a:t>
            </a:r>
            <a:endParaRPr lang="en-US" sz="2000" dirty="0"/>
          </a:p>
          <a:p>
            <a:pPr lvl="1" eaLnBrk="1" hangingPunct="1">
              <a:lnSpc>
                <a:spcPct val="80000"/>
              </a:lnSpc>
              <a:buFont typeface="Wingdings" panose="05000000000000000000" pitchFamily="2" charset="2"/>
              <a:buNone/>
            </a:pPr>
            <a:r>
              <a:rPr lang="en-US" sz="2000" dirty="0"/>
              <a:t>4. Define and refine the flow of events. This enables you to accurately identify the flow of events for a use case.</a:t>
            </a:r>
            <a:endParaRPr lang="en-US" sz="2000" dirty="0"/>
          </a:p>
          <a:p>
            <a:pPr lvl="1" eaLnBrk="1" hangingPunct="1">
              <a:lnSpc>
                <a:spcPct val="80000"/>
              </a:lnSpc>
              <a:buFont typeface="Wingdings" panose="05000000000000000000" pitchFamily="2" charset="2"/>
              <a:buNone/>
            </a:pPr>
            <a:r>
              <a:rPr lang="en-US" sz="2000" dirty="0"/>
              <a:t>5. Identify alternate paths. This enables you to identify the alternate flow of events that you may use to achieve the functions of a use case.</a:t>
            </a:r>
            <a:endParaRPr lang="en-US" sz="2000" dirty="0"/>
          </a:p>
          <a:p>
            <a:pPr lvl="1" eaLnBrk="1" hangingPunct="1">
              <a:lnSpc>
                <a:spcPct val="80000"/>
              </a:lnSpc>
              <a:buFont typeface="Wingdings" panose="05000000000000000000" pitchFamily="2" charset="2"/>
              <a:buNone/>
            </a:pPr>
            <a:r>
              <a:rPr lang="en-US" sz="2000" dirty="0"/>
              <a:t>6. Identify preconditions and post conditions. This enables you to identify the conditions that must be true before the operation of a use case is triggered and the conditions that must be true after the operation of a use case is completed.</a:t>
            </a:r>
            <a:endParaRPr lang="en-US" sz="2000" dirty="0"/>
          </a:p>
          <a:p>
            <a:pPr lvl="1" eaLnBrk="1" hangingPunct="1">
              <a:lnSpc>
                <a:spcPct val="80000"/>
              </a:lnSpc>
              <a:buFont typeface="Wingdings" panose="05000000000000000000" pitchFamily="2" charset="2"/>
              <a:buNone/>
            </a:pPr>
            <a:r>
              <a:rPr lang="en-US" sz="1800" dirty="0"/>
              <a:t>7. Identify the non-functional requirements, such as reliability and performance of a system</a:t>
            </a:r>
            <a:r>
              <a:rPr lang="en-US" sz="2000" dirty="0"/>
              <a:t>.</a:t>
            </a:r>
            <a:endParaRPr lang="en-US" sz="2000" dirty="0"/>
          </a:p>
          <a:p>
            <a:pPr eaLnBrk="1" hangingPunct="1">
              <a:lnSpc>
                <a:spcPct val="80000"/>
              </a:lnSpc>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Establishing Relationship among Use</a:t>
            </a:r>
            <a:br>
              <a:rPr kumimoji="0" lang="en-US" sz="2800" b="0" i="0" u="none" strike="noStrike" kern="1200" cap="none" spc="0" normalizeH="0" baseline="0" noProof="0" smtClean="0">
                <a:ln>
                  <a:noFill/>
                </a:ln>
                <a:solidFill>
                  <a:schemeClr val="tx1"/>
                </a:solidFill>
                <a:effectLst/>
                <a:uLnTx/>
                <a:uFillTx/>
                <a:latin typeface="+mj-lt"/>
                <a:ea typeface="+mj-ea"/>
                <a:cs typeface="+mj-cs"/>
              </a:rPr>
            </a:br>
            <a:r>
              <a:rPr kumimoji="0" lang="en-US" sz="2800" b="0" i="0" u="none" strike="noStrike" kern="1200" cap="none" spc="0" normalizeH="0" baseline="0" noProof="0" smtClean="0">
                <a:ln>
                  <a:noFill/>
                </a:ln>
                <a:solidFill>
                  <a:schemeClr val="tx1"/>
                </a:solidFill>
                <a:effectLst/>
                <a:uLnTx/>
                <a:uFillTx/>
                <a:latin typeface="+mj-lt"/>
                <a:ea typeface="+mj-ea"/>
                <a:cs typeface="+mj-cs"/>
              </a:rPr>
              <a:t>Cases</a:t>
            </a:r>
            <a:br>
              <a:rPr kumimoji="0" lang="en-US" sz="2800" b="0" i="0" u="none" strike="noStrike" kern="1200" cap="none" spc="0" normalizeH="0" baseline="0" noProof="0" smtClean="0">
                <a:ln>
                  <a:noFill/>
                </a:ln>
                <a:solidFill>
                  <a:schemeClr val="tx1"/>
                </a:solidFill>
                <a:effectLst/>
                <a:uLnTx/>
                <a:uFillTx/>
                <a:latin typeface="+mj-lt"/>
                <a:ea typeface="+mj-ea"/>
                <a:cs typeface="+mj-cs"/>
              </a:rPr>
            </a:br>
            <a:endParaRPr kumimoji="0" lang="en-US" sz="2800" b="0" i="0" u="none" strike="noStrike" kern="1200" cap="none" spc="0" normalizeH="0" baseline="0" noProof="0" smtClean="0">
              <a:ln>
                <a:noFill/>
              </a:ln>
              <a:solidFill>
                <a:schemeClr val="tx1"/>
              </a:solidFill>
              <a:effectLst/>
              <a:uLnTx/>
              <a:uFillTx/>
              <a:latin typeface="+mj-lt"/>
              <a:ea typeface="+mj-ea"/>
              <a:cs typeface="+mj-cs"/>
            </a:endParaRPr>
          </a:p>
        </p:txBody>
      </p:sp>
      <p:sp>
        <p:nvSpPr>
          <p:cNvPr id="15362" name="Rectangle 3"/>
          <p:cNvSpPr>
            <a:spLocks noGrp="1"/>
          </p:cNvSpPr>
          <p:nvPr>
            <p:ph idx="1"/>
          </p:nvPr>
        </p:nvSpPr>
        <p:spPr>
          <a:ln/>
        </p:spPr>
        <p:txBody>
          <a:bodyPr vert="horz" wrap="square" lIns="91440" tIns="45720" rIns="91440" bIns="45720" anchor="t" anchorCtr="0"/>
          <a:p>
            <a:pPr eaLnBrk="1" hangingPunct="1"/>
            <a:r>
              <a:rPr lang="en-US" dirty="0"/>
              <a:t>Relationships that can be established among use cases are:</a:t>
            </a:r>
            <a:endParaRPr lang="en-US" dirty="0"/>
          </a:p>
          <a:p>
            <a:pPr lvl="1" eaLnBrk="1" hangingPunct="1"/>
            <a:r>
              <a:rPr lang="en-US" dirty="0"/>
              <a:t>Extend: Indicates that an existing use case is extended by additional behavior to obtain another use case.</a:t>
            </a:r>
            <a:endParaRPr lang="en-US" dirty="0"/>
          </a:p>
          <a:p>
            <a:pPr lvl="1" eaLnBrk="1" hangingPunct="1"/>
            <a:r>
              <a:rPr lang="en-US" dirty="0"/>
              <a:t>Include: Indicates that the functionality of a use case is included in the functionality of another use case.</a:t>
            </a:r>
            <a:endParaRPr lang="en-US" dirty="0"/>
          </a:p>
          <a:p>
            <a:pPr eaLnBrk="1" hangingPunct="1">
              <a:buFont typeface="Wingdings" panose="05000000000000000000" pitchFamily="2" charset="2"/>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smtClean="0">
                <a:ln>
                  <a:noFill/>
                </a:ln>
                <a:solidFill>
                  <a:schemeClr val="tx1"/>
                </a:solidFill>
                <a:effectLst/>
                <a:uLnTx/>
                <a:uFillTx/>
                <a:latin typeface="+mj-lt"/>
                <a:ea typeface="+mj-ea"/>
                <a:cs typeface="+mj-cs"/>
              </a:rPr>
              <a:t>Establishing Relationship among Use</a:t>
            </a:r>
            <a:br>
              <a:rPr kumimoji="0" lang="en-US" sz="2800" b="0" i="0" u="none" strike="noStrike" kern="1200" cap="none" spc="0" normalizeH="0" baseline="0" noProof="0" smtClean="0">
                <a:ln>
                  <a:noFill/>
                </a:ln>
                <a:solidFill>
                  <a:schemeClr val="tx1"/>
                </a:solidFill>
                <a:effectLst/>
                <a:uLnTx/>
                <a:uFillTx/>
                <a:latin typeface="+mj-lt"/>
                <a:ea typeface="+mj-ea"/>
                <a:cs typeface="+mj-cs"/>
              </a:rPr>
            </a:br>
            <a:r>
              <a:rPr kumimoji="0" lang="en-US" sz="2800" b="0" i="0" u="none" strike="noStrike" kern="1200" cap="none" spc="0" normalizeH="0" baseline="0" noProof="0" smtClean="0">
                <a:ln>
                  <a:noFill/>
                </a:ln>
                <a:solidFill>
                  <a:schemeClr val="tx1"/>
                </a:solidFill>
                <a:effectLst/>
                <a:uLnTx/>
                <a:uFillTx/>
                <a:latin typeface="+mj-lt"/>
                <a:ea typeface="+mj-ea"/>
                <a:cs typeface="+mj-cs"/>
              </a:rPr>
              <a:t>Cases</a:t>
            </a:r>
            <a:br>
              <a:rPr kumimoji="0" lang="en-US" sz="2800" b="0" i="0" u="none" strike="noStrike" kern="1200" cap="none" spc="0" normalizeH="0" baseline="0" noProof="0" smtClean="0">
                <a:ln>
                  <a:noFill/>
                </a:ln>
                <a:solidFill>
                  <a:schemeClr val="tx1"/>
                </a:solidFill>
                <a:effectLst/>
                <a:uLnTx/>
                <a:uFillTx/>
                <a:latin typeface="+mj-lt"/>
                <a:ea typeface="+mj-ea"/>
                <a:cs typeface="+mj-cs"/>
              </a:rPr>
            </a:br>
            <a:endParaRPr kumimoji="0" lang="en-US" sz="2800" b="0" i="0" u="none" strike="noStrike" kern="1200" cap="none" spc="0" normalizeH="0" baseline="0" noProof="0" smtClean="0">
              <a:ln>
                <a:noFill/>
              </a:ln>
              <a:solidFill>
                <a:schemeClr val="tx1"/>
              </a:solidFill>
              <a:effectLst/>
              <a:uLnTx/>
              <a:uFillTx/>
              <a:latin typeface="+mj-lt"/>
              <a:ea typeface="+mj-ea"/>
              <a:cs typeface="+mj-cs"/>
            </a:endParaRPr>
          </a:p>
        </p:txBody>
      </p:sp>
      <p:sp>
        <p:nvSpPr>
          <p:cNvPr id="16386" name="Rectangle 3"/>
          <p:cNvSpPr>
            <a:spLocks noGrp="1"/>
          </p:cNvSpPr>
          <p:nvPr>
            <p:ph idx="1"/>
          </p:nvPr>
        </p:nvSpPr>
        <p:spPr>
          <a:ln/>
        </p:spPr>
        <p:txBody>
          <a:bodyPr vert="horz" wrap="square" lIns="91440" tIns="45720" rIns="91440" bIns="45720" anchor="t" anchorCtr="0"/>
          <a:p>
            <a:pPr eaLnBrk="1" hangingPunct="1"/>
            <a:r>
              <a:rPr lang="en-US" sz="2000" dirty="0"/>
              <a:t>Extend: Note that the direction of the </a:t>
            </a:r>
            <a:endParaRPr lang="en-US" sz="2000" dirty="0"/>
          </a:p>
          <a:p>
            <a:pPr eaLnBrk="1" hangingPunct="1">
              <a:buFont typeface="Wingdings" panose="05000000000000000000" pitchFamily="2" charset="2"/>
              <a:buNone/>
            </a:pPr>
            <a:r>
              <a:rPr lang="en-US" sz="2000" dirty="0"/>
              <a:t>	arrow in the extend relationship points </a:t>
            </a:r>
            <a:endParaRPr lang="en-US" sz="2000" dirty="0"/>
          </a:p>
          <a:p>
            <a:pPr eaLnBrk="1" hangingPunct="1">
              <a:buFont typeface="Wingdings" panose="05000000000000000000" pitchFamily="2" charset="2"/>
              <a:buNone/>
            </a:pPr>
            <a:r>
              <a:rPr lang="en-US" sz="2000" dirty="0"/>
              <a:t>	to the use case that is extended </a:t>
            </a:r>
            <a:endParaRPr lang="en-US" sz="2000" dirty="0"/>
          </a:p>
          <a:p>
            <a:pPr eaLnBrk="1" hangingPunct="1">
              <a:buFont typeface="Wingdings" panose="05000000000000000000" pitchFamily="2" charset="2"/>
              <a:buNone/>
            </a:pPr>
            <a:r>
              <a:rPr lang="en-US" sz="2000" dirty="0"/>
              <a:t>	to obtain another use case.</a:t>
            </a:r>
            <a:endParaRPr lang="en-US" sz="2000" dirty="0"/>
          </a:p>
          <a:p>
            <a:pPr eaLnBrk="1" hangingPunct="1"/>
            <a:r>
              <a:rPr lang="en-US" sz="2000" dirty="0"/>
              <a:t>Include: Note that the direction </a:t>
            </a:r>
            <a:endParaRPr lang="en-US" sz="2000" dirty="0"/>
          </a:p>
          <a:p>
            <a:pPr eaLnBrk="1" hangingPunct="1">
              <a:buFont typeface="Wingdings" panose="05000000000000000000" pitchFamily="2" charset="2"/>
              <a:buNone/>
            </a:pPr>
            <a:r>
              <a:rPr lang="en-US" sz="2000" dirty="0"/>
              <a:t>	of the arrow in the include </a:t>
            </a:r>
            <a:endParaRPr lang="en-US" sz="2000" dirty="0"/>
          </a:p>
          <a:p>
            <a:pPr eaLnBrk="1" hangingPunct="1">
              <a:buFont typeface="Wingdings" panose="05000000000000000000" pitchFamily="2" charset="2"/>
              <a:buNone/>
            </a:pPr>
            <a:r>
              <a:rPr lang="en-US" sz="2000" dirty="0"/>
              <a:t>	relationship points to the</a:t>
            </a:r>
            <a:endParaRPr lang="en-US" sz="2000" dirty="0"/>
          </a:p>
          <a:p>
            <a:pPr eaLnBrk="1" hangingPunct="1">
              <a:buFont typeface="Wingdings" panose="05000000000000000000" pitchFamily="2" charset="2"/>
              <a:buNone/>
            </a:pPr>
            <a:r>
              <a:rPr lang="en-US" sz="2000" dirty="0"/>
              <a:t>	 use case that is included </a:t>
            </a:r>
            <a:endParaRPr lang="en-US" sz="2000" dirty="0"/>
          </a:p>
          <a:p>
            <a:pPr eaLnBrk="1" hangingPunct="1">
              <a:buFont typeface="Wingdings" panose="05000000000000000000" pitchFamily="2" charset="2"/>
              <a:buNone/>
            </a:pPr>
            <a:r>
              <a:rPr lang="en-US" sz="2000" dirty="0"/>
              <a:t>	in another use case.</a:t>
            </a:r>
            <a:endParaRPr lang="en-US" sz="2000" dirty="0"/>
          </a:p>
          <a:p>
            <a:pPr eaLnBrk="1" hangingPunct="1"/>
            <a:endParaRPr lang="en-US" sz="2000" dirty="0"/>
          </a:p>
        </p:txBody>
      </p:sp>
      <p:pic>
        <p:nvPicPr>
          <p:cNvPr id="16387" name="Picture 4"/>
          <p:cNvPicPr>
            <a:picLocks noChangeAspect="1"/>
          </p:cNvPicPr>
          <p:nvPr/>
        </p:nvPicPr>
        <p:blipFill>
          <a:blip r:embed="rId1"/>
          <a:stretch>
            <a:fillRect/>
          </a:stretch>
        </p:blipFill>
        <p:spPr>
          <a:xfrm>
            <a:off x="5638800" y="1676400"/>
            <a:ext cx="2819400" cy="3810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4"/>
          <p:cNvPicPr>
            <a:picLocks noChangeAspect="1"/>
          </p:cNvPicPr>
          <p:nvPr/>
        </p:nvPicPr>
        <p:blipFill>
          <a:blip r:embed="rId1"/>
          <a:stretch>
            <a:fillRect/>
          </a:stretch>
        </p:blipFill>
        <p:spPr>
          <a:xfrm>
            <a:off x="1100138" y="1447800"/>
            <a:ext cx="6943725" cy="3262313"/>
          </a:xfrm>
          <a:prstGeom prst="rect">
            <a:avLst/>
          </a:prstGeom>
          <a:noFill/>
          <a:ln w="9525">
            <a:noFill/>
          </a:ln>
        </p:spPr>
      </p:pic>
      <p:sp>
        <p:nvSpPr>
          <p:cNvPr id="17410" name="Rectangle 5"/>
          <p:cNvSpPr/>
          <p:nvPr/>
        </p:nvSpPr>
        <p:spPr>
          <a:xfrm>
            <a:off x="209550" y="5105400"/>
            <a:ext cx="8934450" cy="366713"/>
          </a:xfrm>
          <a:prstGeom prst="rect">
            <a:avLst/>
          </a:prstGeom>
          <a:noFill/>
          <a:ln w="9525">
            <a:noFill/>
          </a:ln>
        </p:spPr>
        <p:txBody>
          <a:bodyPr wrap="none" anchor="t" anchorCtr="0">
            <a:spAutoFit/>
          </a:bodyPr>
          <a:p>
            <a:r>
              <a:rPr lang="en-US" i="1" dirty="0">
                <a:latin typeface="Arial" panose="020B0604020202020204" pitchFamily="34" charset="0"/>
              </a:rPr>
              <a:t>Refined Use Case Diagram for the First Iteration of the Hospital Administration System</a:t>
            </a:r>
            <a:endParaRPr lang="en-US" i="1"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nchorCtr="0"/>
          <a:p>
            <a:pPr eaLnBrk="1" hangingPunct="1"/>
            <a:r>
              <a:rPr lang="en-US" dirty="0"/>
              <a:t>Contoh 1</a:t>
            </a:r>
            <a:r>
              <a:rPr lang="id-ID" altLang="x-none" dirty="0"/>
              <a:t> ini kerjakan </a:t>
            </a:r>
            <a:endParaRPr lang="en-US" altLang="id-ID" dirty="0"/>
          </a:p>
        </p:txBody>
      </p:sp>
      <p:pic>
        <p:nvPicPr>
          <p:cNvPr id="18434" name="Picture 3"/>
          <p:cNvPicPr>
            <a:picLocks noGrp="1" noChangeAspect="1"/>
          </p:cNvPicPr>
          <p:nvPr>
            <p:ph idx="1"/>
          </p:nvPr>
        </p:nvPicPr>
        <p:blipFill>
          <a:blip r:embed="rId1"/>
          <a:stretch>
            <a:fillRect/>
          </a:stretch>
        </p:blipFill>
        <p:spPr>
          <a:xfrm>
            <a:off x="1090613" y="2260600"/>
            <a:ext cx="6962775" cy="3865563"/>
          </a:xfr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2</a:t>
            </a:r>
            <a:endParaRPr lang="en-US"/>
          </a:p>
        </p:txBody>
      </p:sp>
      <p:sp>
        <p:nvSpPr>
          <p:cNvPr id="3" name="Content Placeholder 2"/>
          <p:cNvSpPr>
            <a:spLocks noGrp="1"/>
          </p:cNvSpPr>
          <p:nvPr>
            <p:ph sz="half" idx="1"/>
          </p:nvPr>
        </p:nvSpPr>
        <p:spPr/>
        <p:txBody>
          <a:bodyPr/>
          <a:p>
            <a:pPr marL="0" indent="0">
              <a:buNone/>
            </a:pPr>
            <a:r>
              <a:rPr lang="en-US"/>
              <a:t>Akses beberapa flowchart dari ini</a:t>
            </a: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1143000" y="2743200"/>
            <a:ext cx="8001635" cy="26860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smtClean="0">
                <a:ln>
                  <a:noFill/>
                </a:ln>
                <a:solidFill>
                  <a:schemeClr val="tx1"/>
                </a:solidFill>
                <a:effectLst/>
                <a:uLnTx/>
                <a:uFillTx/>
                <a:latin typeface="+mj-lt"/>
                <a:ea typeface="+mj-ea"/>
                <a:cs typeface="+mj-cs"/>
              </a:rPr>
              <a:t>Realizing Use Cases in the Design</a:t>
            </a:r>
            <a:br>
              <a:rPr kumimoji="0" lang="en-US" sz="3200" b="0" i="0" u="none" strike="noStrike" kern="1200" cap="none" spc="0" normalizeH="0" baseline="0" noProof="0" smtClean="0">
                <a:ln>
                  <a:noFill/>
                </a:ln>
                <a:solidFill>
                  <a:schemeClr val="tx1"/>
                </a:solidFill>
                <a:effectLst/>
                <a:uLnTx/>
                <a:uFillTx/>
                <a:latin typeface="+mj-lt"/>
                <a:ea typeface="+mj-ea"/>
                <a:cs typeface="+mj-cs"/>
              </a:rPr>
            </a:br>
            <a:r>
              <a:rPr kumimoji="0" lang="en-US" sz="3200" b="0" i="0" u="none" strike="noStrike" kern="1200" cap="none" spc="0" normalizeH="0" baseline="0" noProof="0" smtClean="0">
                <a:ln>
                  <a:noFill/>
                </a:ln>
                <a:solidFill>
                  <a:schemeClr val="tx1"/>
                </a:solidFill>
                <a:effectLst/>
                <a:uLnTx/>
                <a:uFillTx/>
                <a:latin typeface="+mj-lt"/>
                <a:ea typeface="+mj-ea"/>
                <a:cs typeface="+mj-cs"/>
              </a:rPr>
              <a:t>Phase</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19458" name="Rectangle 3"/>
          <p:cNvSpPr>
            <a:spLocks noGrp="1"/>
          </p:cNvSpPr>
          <p:nvPr>
            <p:ph idx="1"/>
          </p:nvPr>
        </p:nvSpPr>
        <p:spPr>
          <a:xfrm>
            <a:off x="381000" y="1447800"/>
            <a:ext cx="8229600" cy="3581400"/>
          </a:xfrm>
          <a:ln/>
        </p:spPr>
        <p:txBody>
          <a:bodyPr vert="horz" wrap="square" lIns="91440" tIns="45720" rIns="91440" bIns="45720" anchor="t" anchorCtr="0"/>
          <a:p>
            <a:pPr eaLnBrk="1" hangingPunct="1">
              <a:lnSpc>
                <a:spcPct val="90000"/>
              </a:lnSpc>
            </a:pPr>
            <a:r>
              <a:rPr lang="en-US" sz="2000" dirty="0"/>
              <a:t>Design phase requires understanding of how the functionality of a use case can be implemented using classes, interfaces, and sub-systems.</a:t>
            </a:r>
            <a:endParaRPr lang="en-US" sz="2000" dirty="0"/>
          </a:p>
          <a:p>
            <a:pPr eaLnBrk="1" hangingPunct="1">
              <a:lnSpc>
                <a:spcPct val="90000"/>
              </a:lnSpc>
            </a:pPr>
            <a:r>
              <a:rPr lang="en-US" sz="2000" dirty="0"/>
              <a:t>UML provides specific modeling constructs, known as collaboration, to model use case realizations in the design phase.</a:t>
            </a:r>
            <a:endParaRPr lang="en-US" sz="2000" dirty="0"/>
          </a:p>
          <a:p>
            <a:pPr eaLnBrk="1" hangingPunct="1">
              <a:lnSpc>
                <a:spcPct val="90000"/>
              </a:lnSpc>
            </a:pPr>
            <a:r>
              <a:rPr lang="en-US" sz="2000" dirty="0"/>
              <a:t>Collaboration is a collection of classes, interfaces, and sub-systems that interact with each other to accomplish the functionality of a use case.</a:t>
            </a:r>
            <a:endParaRPr lang="en-US" sz="2000" dirty="0"/>
          </a:p>
          <a:p>
            <a:pPr eaLnBrk="1" hangingPunct="1">
              <a:lnSpc>
                <a:spcPct val="90000"/>
              </a:lnSpc>
            </a:pPr>
            <a:endParaRPr lang="en-US" sz="2000" dirty="0"/>
          </a:p>
          <a:p>
            <a:pPr eaLnBrk="1" hangingPunct="1">
              <a:lnSpc>
                <a:spcPct val="90000"/>
              </a:lnSpc>
            </a:pPr>
            <a:endParaRPr lang="en-US" sz="2800" dirty="0"/>
          </a:p>
        </p:txBody>
      </p:sp>
      <p:pic>
        <p:nvPicPr>
          <p:cNvPr id="19459" name="Picture 4"/>
          <p:cNvPicPr>
            <a:picLocks noChangeAspect="1"/>
          </p:cNvPicPr>
          <p:nvPr/>
        </p:nvPicPr>
        <p:blipFill>
          <a:blip r:embed="rId1"/>
          <a:stretch>
            <a:fillRect/>
          </a:stretch>
        </p:blipFill>
        <p:spPr>
          <a:xfrm>
            <a:off x="2971800" y="5334000"/>
            <a:ext cx="2752725" cy="9906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ln/>
        </p:spPr>
        <p:txBody>
          <a:bodyPr vert="horz" wrap="square" lIns="91440" tIns="45720" rIns="91440" bIns="45720" anchor="ctr" anchorCtr="0"/>
          <a:p>
            <a:pPr eaLnBrk="1" hangingPunct="1"/>
            <a:r>
              <a:rPr lang="en-US" dirty="0"/>
              <a:t>Objective</a:t>
            </a:r>
            <a:endParaRPr lang="en-US" dirty="0"/>
          </a:p>
        </p:txBody>
      </p:sp>
      <p:sp>
        <p:nvSpPr>
          <p:cNvPr id="3074" name="Rectangle 3"/>
          <p:cNvSpPr>
            <a:spLocks noGrp="1"/>
          </p:cNvSpPr>
          <p:nvPr>
            <p:ph idx="1"/>
          </p:nvPr>
        </p:nvSpPr>
        <p:spPr>
          <a:ln/>
        </p:spPr>
        <p:txBody>
          <a:bodyPr vert="horz" wrap="square" lIns="91440" tIns="45720" rIns="91440" bIns="45720" anchor="t" anchorCtr="0"/>
          <a:p>
            <a:pPr eaLnBrk="1" hangingPunct="1"/>
            <a:r>
              <a:rPr lang="en-US" dirty="0"/>
              <a:t>Analyze a problem by using business and system modeling</a:t>
            </a:r>
            <a:endParaRPr lang="en-US" dirty="0"/>
          </a:p>
          <a:p>
            <a:pPr eaLnBrk="1" hangingPunct="1"/>
            <a:r>
              <a:rPr lang="en-US" dirty="0"/>
              <a:t>Model requirements by using use cases and actors</a:t>
            </a:r>
            <a:endParaRPr lang="en-US" dirty="0"/>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Best Practices</a:t>
            </a:r>
            <a:br>
              <a:rPr kumimoji="0" lang="en-US" sz="36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Naming Use Cases</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20482" name="Rectangle 3"/>
          <p:cNvSpPr>
            <a:spLocks noGrp="1"/>
          </p:cNvSpPr>
          <p:nvPr>
            <p:ph idx="1"/>
          </p:nvPr>
        </p:nvSpPr>
        <p:spPr>
          <a:ln/>
        </p:spPr>
        <p:txBody>
          <a:bodyPr vert="horz" wrap="square" lIns="91440" tIns="45720" rIns="91440" bIns="45720" anchor="t" anchorCtr="0"/>
          <a:p>
            <a:pPr eaLnBrk="1" hangingPunct="1">
              <a:lnSpc>
                <a:spcPct val="80000"/>
              </a:lnSpc>
            </a:pPr>
            <a:r>
              <a:rPr lang="en-US" sz="2800" dirty="0"/>
              <a:t>A use case name should depict the functionality modeled using the use case.</a:t>
            </a:r>
            <a:endParaRPr lang="en-US" sz="2800" dirty="0"/>
          </a:p>
          <a:p>
            <a:pPr eaLnBrk="1" hangingPunct="1">
              <a:lnSpc>
                <a:spcPct val="80000"/>
              </a:lnSpc>
            </a:pPr>
            <a:r>
              <a:rPr lang="en-US" sz="2800" dirty="0"/>
              <a:t>Guidelines for naming a use case are:</a:t>
            </a:r>
            <a:endParaRPr lang="en-US" sz="2800" dirty="0"/>
          </a:p>
          <a:p>
            <a:pPr lvl="1" eaLnBrk="1" hangingPunct="1">
              <a:lnSpc>
                <a:spcPct val="80000"/>
              </a:lnSpc>
            </a:pPr>
            <a:r>
              <a:rPr lang="en-US" sz="2400" dirty="0"/>
              <a:t>Use customer terminology.</a:t>
            </a:r>
            <a:endParaRPr lang="en-US" sz="2400" dirty="0"/>
          </a:p>
          <a:p>
            <a:pPr lvl="1" eaLnBrk="1" hangingPunct="1">
              <a:lnSpc>
                <a:spcPct val="80000"/>
              </a:lnSpc>
            </a:pPr>
            <a:r>
              <a:rPr lang="en-US" sz="2400" dirty="0"/>
              <a:t>Specify briefly the working and description of the use case.</a:t>
            </a:r>
            <a:endParaRPr lang="en-US" sz="2400" dirty="0"/>
          </a:p>
          <a:p>
            <a:pPr lvl="1" eaLnBrk="1" hangingPunct="1">
              <a:lnSpc>
                <a:spcPct val="80000"/>
              </a:lnSpc>
            </a:pPr>
            <a:r>
              <a:rPr lang="en-US" sz="2400" dirty="0"/>
              <a:t>Use role names instead of end user titles to refer to roles.</a:t>
            </a:r>
            <a:endParaRPr lang="en-US" sz="2400" dirty="0"/>
          </a:p>
          <a:p>
            <a:pPr lvl="1" eaLnBrk="1" hangingPunct="1">
              <a:lnSpc>
                <a:spcPct val="80000"/>
              </a:lnSpc>
            </a:pPr>
            <a:r>
              <a:rPr lang="en-US" sz="2400" dirty="0"/>
              <a:t>• Depict the use case with clear distinction between input given to the use case and output of the use case.</a:t>
            </a:r>
            <a:endParaRPr lang="en-US" sz="2400" dirty="0"/>
          </a:p>
          <a:p>
            <a:pPr eaLnBrk="1" hangingPunct="1">
              <a:lnSpc>
                <a:spcPct val="80000"/>
              </a:lnSpc>
              <a:buFont typeface="Wingdings" panose="05000000000000000000" pitchFamily="2" charset="2"/>
              <a:buNone/>
            </a:pP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Tips Setting Priorities of Use Cases</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21506" name="Rectangle 3"/>
          <p:cNvSpPr>
            <a:spLocks noGrp="1"/>
          </p:cNvSpPr>
          <p:nvPr>
            <p:ph idx="1"/>
          </p:nvPr>
        </p:nvSpPr>
        <p:spPr>
          <a:ln/>
        </p:spPr>
        <p:txBody>
          <a:bodyPr vert="horz" wrap="square" lIns="91440" tIns="45720" rIns="91440" bIns="45720" anchor="t" anchorCtr="0"/>
          <a:p>
            <a:pPr eaLnBrk="1" hangingPunct="1">
              <a:lnSpc>
                <a:spcPct val="90000"/>
              </a:lnSpc>
            </a:pPr>
            <a:r>
              <a:rPr lang="en-US" sz="2400" dirty="0"/>
              <a:t>Setting use cases priority is an integral activity and involves identifying essential use cases of the software system that should be implemented in the first iteration.</a:t>
            </a:r>
            <a:endParaRPr lang="en-US" sz="2400" dirty="0"/>
          </a:p>
          <a:p>
            <a:pPr eaLnBrk="1" hangingPunct="1">
              <a:lnSpc>
                <a:spcPct val="90000"/>
              </a:lnSpc>
            </a:pPr>
            <a:r>
              <a:rPr lang="en-US" sz="2400" dirty="0"/>
              <a:t>Points to be considered while setting priorities are:</a:t>
            </a:r>
            <a:endParaRPr lang="en-US" sz="2400" dirty="0"/>
          </a:p>
          <a:p>
            <a:pPr lvl="1" eaLnBrk="1" hangingPunct="1">
              <a:lnSpc>
                <a:spcPct val="90000"/>
              </a:lnSpc>
            </a:pPr>
            <a:r>
              <a:rPr lang="en-US" sz="2000" dirty="0"/>
              <a:t>Priorities should be set without considering the technical or the</a:t>
            </a:r>
            <a:endParaRPr lang="en-US" sz="2000" dirty="0"/>
          </a:p>
          <a:p>
            <a:pPr lvl="1" eaLnBrk="1" hangingPunct="1">
              <a:lnSpc>
                <a:spcPct val="90000"/>
              </a:lnSpc>
            </a:pPr>
            <a:r>
              <a:rPr lang="en-US" sz="2000" dirty="0"/>
              <a:t>implementation aspects.</a:t>
            </a:r>
            <a:endParaRPr lang="en-US" sz="2000" dirty="0"/>
          </a:p>
          <a:p>
            <a:pPr lvl="1" eaLnBrk="1" hangingPunct="1">
              <a:lnSpc>
                <a:spcPct val="90000"/>
              </a:lnSpc>
            </a:pPr>
            <a:r>
              <a:rPr lang="en-US" sz="2000" dirty="0"/>
              <a:t>Priorities should be set to create a working software system, which provides the basic functionality, in a short span of time.</a:t>
            </a:r>
            <a:endParaRPr lang="en-US" sz="2000" dirty="0"/>
          </a:p>
          <a:p>
            <a:pPr lvl="1" eaLnBrk="1" hangingPunct="1">
              <a:lnSpc>
                <a:spcPct val="90000"/>
              </a:lnSpc>
            </a:pPr>
            <a:r>
              <a:rPr lang="en-US" sz="2000" dirty="0"/>
              <a:t>Priorities should be decided with the consent of end users, customers, and product managers.</a:t>
            </a:r>
            <a:endParaRPr lang="en-US" sz="2000" dirty="0"/>
          </a:p>
          <a:p>
            <a:pPr eaLnBrk="1" hangingPunct="1">
              <a:lnSpc>
                <a:spcPct val="90000"/>
              </a:lnSpc>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3581400" y="2819400"/>
            <a:ext cx="2438400" cy="1143000"/>
          </a:xfrm>
          <a:ln/>
        </p:spPr>
        <p:txBody>
          <a:bodyPr vert="horz" wrap="square" lIns="91440" tIns="45720" rIns="91440" bIns="45720" anchor="ctr" anchorCtr="0"/>
          <a:p>
            <a:pPr eaLnBrk="1" hangingPunct="1"/>
            <a:r>
              <a:rPr lang="en-US" dirty="0"/>
              <a:t>SEKIAN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p:nvPr>
        </p:nvSpPr>
        <p:spPr>
          <a:xfrm>
            <a:off x="457200" y="533400"/>
            <a:ext cx="8229600" cy="11430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Creating Use Case Diagrams for</a:t>
            </a:r>
            <a:br>
              <a:rPr kumimoji="0" lang="en-US" sz="36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System Modeling</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4098" name="Rectangle 3"/>
          <p:cNvSpPr>
            <a:spLocks noGrp="1"/>
          </p:cNvSpPr>
          <p:nvPr>
            <p:ph idx="1"/>
          </p:nvPr>
        </p:nvSpPr>
        <p:spPr>
          <a:ln/>
        </p:spPr>
        <p:txBody>
          <a:bodyPr vert="horz" wrap="square" lIns="91440" tIns="45720" rIns="91440" bIns="45720" anchor="t" anchorCtr="0"/>
          <a:p>
            <a:pPr eaLnBrk="1" hangingPunct="1"/>
            <a:r>
              <a:rPr lang="en-US" dirty="0"/>
              <a:t>A use case diagram for system modeling describes:</a:t>
            </a:r>
            <a:endParaRPr lang="en-US" dirty="0"/>
          </a:p>
          <a:p>
            <a:pPr lvl="1" eaLnBrk="1" hangingPunct="1"/>
            <a:r>
              <a:rPr lang="en-US" dirty="0"/>
              <a:t>The interaction between use cases and actors of the proposed software system.</a:t>
            </a:r>
            <a:endParaRPr lang="en-US" dirty="0"/>
          </a:p>
          <a:p>
            <a:pPr lvl="1" eaLnBrk="1" hangingPunct="1"/>
            <a:r>
              <a:rPr lang="en-US" dirty="0"/>
              <a:t>The relationships, such as associations and generalizations, existing between use cases and the actor.</a:t>
            </a:r>
            <a:endParaRPr lang="en-US" dirty="0"/>
          </a:p>
          <a:p>
            <a:pPr eaLnBrk="1" hangingPunct="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0" i="0" u="none" strike="noStrike" kern="1200" cap="none" spc="0" normalizeH="0" baseline="0" noProof="0" smtClean="0">
                <a:ln>
                  <a:noFill/>
                </a:ln>
                <a:solidFill>
                  <a:schemeClr val="tx1"/>
                </a:solidFill>
                <a:effectLst/>
                <a:uLnTx/>
                <a:uFillTx/>
                <a:latin typeface="+mj-lt"/>
                <a:ea typeface="+mj-ea"/>
                <a:cs typeface="+mj-cs"/>
              </a:rPr>
              <a:t>Creating Use Case Diagrams for</a:t>
            </a:r>
            <a:br>
              <a:rPr kumimoji="0" lang="en-US" sz="36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System Modeling</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5122" name="Rectangle 3"/>
          <p:cNvSpPr>
            <a:spLocks noGrp="1"/>
          </p:cNvSpPr>
          <p:nvPr>
            <p:ph idx="1"/>
          </p:nvPr>
        </p:nvSpPr>
        <p:spPr>
          <a:ln/>
        </p:spPr>
        <p:txBody>
          <a:bodyPr vert="horz" wrap="square" lIns="91440" tIns="45720" rIns="91440" bIns="45720" anchor="t" anchorCtr="0"/>
          <a:p>
            <a:pPr eaLnBrk="1" hangingPunct="1">
              <a:lnSpc>
                <a:spcPct val="80000"/>
              </a:lnSpc>
            </a:pPr>
            <a:r>
              <a:rPr lang="en-US" sz="2000" dirty="0"/>
              <a:t>The information that a use case should contain is:</a:t>
            </a:r>
            <a:endParaRPr lang="en-US" sz="2000" dirty="0"/>
          </a:p>
          <a:p>
            <a:pPr lvl="1" eaLnBrk="1" hangingPunct="1">
              <a:lnSpc>
                <a:spcPct val="80000"/>
              </a:lnSpc>
            </a:pPr>
            <a:r>
              <a:rPr lang="en-US" sz="1800" dirty="0"/>
              <a:t>Name</a:t>
            </a:r>
            <a:endParaRPr lang="en-US" sz="1800" dirty="0"/>
          </a:p>
          <a:p>
            <a:pPr lvl="1" eaLnBrk="1" hangingPunct="1">
              <a:lnSpc>
                <a:spcPct val="80000"/>
              </a:lnSpc>
            </a:pPr>
            <a:r>
              <a:rPr lang="en-US" sz="1800" dirty="0"/>
              <a:t>Summary</a:t>
            </a:r>
            <a:endParaRPr lang="en-US" sz="1800" dirty="0"/>
          </a:p>
          <a:p>
            <a:pPr lvl="1" eaLnBrk="1" hangingPunct="1">
              <a:lnSpc>
                <a:spcPct val="80000"/>
              </a:lnSpc>
            </a:pPr>
            <a:r>
              <a:rPr lang="en-US" sz="1800" dirty="0"/>
              <a:t>Basic course of events</a:t>
            </a:r>
            <a:endParaRPr lang="en-US" sz="1800" dirty="0"/>
          </a:p>
          <a:p>
            <a:pPr lvl="1" eaLnBrk="1" hangingPunct="1">
              <a:lnSpc>
                <a:spcPct val="80000"/>
              </a:lnSpc>
            </a:pPr>
            <a:r>
              <a:rPr lang="en-US" sz="1800" dirty="0"/>
              <a:t>Alternative paths</a:t>
            </a:r>
            <a:endParaRPr lang="en-US" sz="1800" dirty="0"/>
          </a:p>
          <a:p>
            <a:pPr lvl="1" eaLnBrk="1" hangingPunct="1">
              <a:lnSpc>
                <a:spcPct val="80000"/>
              </a:lnSpc>
            </a:pPr>
            <a:r>
              <a:rPr lang="en-US" sz="1800" dirty="0"/>
              <a:t>Exception paths</a:t>
            </a:r>
            <a:endParaRPr lang="en-US" sz="1800" dirty="0"/>
          </a:p>
          <a:p>
            <a:pPr lvl="1" eaLnBrk="1" hangingPunct="1">
              <a:lnSpc>
                <a:spcPct val="80000"/>
              </a:lnSpc>
            </a:pPr>
            <a:r>
              <a:rPr lang="en-US" sz="1800" dirty="0"/>
              <a:t>Triggers</a:t>
            </a:r>
            <a:endParaRPr lang="en-US" sz="1800" dirty="0"/>
          </a:p>
          <a:p>
            <a:pPr lvl="1" eaLnBrk="1" hangingPunct="1">
              <a:lnSpc>
                <a:spcPct val="80000"/>
              </a:lnSpc>
            </a:pPr>
            <a:r>
              <a:rPr lang="en-US" sz="1800" dirty="0"/>
              <a:t>Assumptions</a:t>
            </a:r>
            <a:endParaRPr lang="en-US" sz="1800" dirty="0"/>
          </a:p>
          <a:p>
            <a:pPr lvl="1" eaLnBrk="1" hangingPunct="1">
              <a:lnSpc>
                <a:spcPct val="80000"/>
              </a:lnSpc>
            </a:pPr>
            <a:r>
              <a:rPr lang="en-US" sz="1800" dirty="0"/>
              <a:t>Preconditions</a:t>
            </a:r>
            <a:endParaRPr lang="en-US" sz="1800" dirty="0"/>
          </a:p>
          <a:p>
            <a:pPr lvl="1" eaLnBrk="1" hangingPunct="1">
              <a:lnSpc>
                <a:spcPct val="80000"/>
              </a:lnSpc>
            </a:pPr>
            <a:r>
              <a:rPr lang="en-US" sz="1800" dirty="0"/>
              <a:t>Post conditions</a:t>
            </a:r>
            <a:endParaRPr lang="en-US" sz="1800" dirty="0"/>
          </a:p>
          <a:p>
            <a:pPr lvl="1" eaLnBrk="1" hangingPunct="1">
              <a:lnSpc>
                <a:spcPct val="80000"/>
              </a:lnSpc>
            </a:pPr>
            <a:r>
              <a:rPr lang="en-US" sz="1800" dirty="0"/>
              <a:t>Business rules</a:t>
            </a:r>
            <a:endParaRPr lang="en-US" sz="1800" dirty="0"/>
          </a:p>
          <a:p>
            <a:pPr lvl="1" eaLnBrk="1" hangingPunct="1">
              <a:lnSpc>
                <a:spcPct val="80000"/>
              </a:lnSpc>
            </a:pPr>
            <a:r>
              <a:rPr lang="en-US" sz="1800" dirty="0"/>
              <a:t>Authors</a:t>
            </a:r>
            <a:endParaRPr lang="en-US" sz="1800" dirty="0"/>
          </a:p>
          <a:p>
            <a:pPr lvl="1" eaLnBrk="1" hangingPunct="1">
              <a:lnSpc>
                <a:spcPct val="80000"/>
              </a:lnSpc>
            </a:pPr>
            <a:r>
              <a:rPr lang="en-US" sz="1800" dirty="0"/>
              <a:t>Date</a:t>
            </a:r>
            <a:endParaRPr lang="en-US" sz="1800" dirty="0"/>
          </a:p>
          <a:p>
            <a:pPr eaLnBrk="1" hangingPunct="1">
              <a:lnSpc>
                <a:spcPct val="80000"/>
              </a:lnSpc>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3"/>
          <p:cNvSpPr>
            <a:spLocks noGrp="1"/>
          </p:cNvSpPr>
          <p:nvPr>
            <p:ph idx="1"/>
          </p:nvPr>
        </p:nvSpPr>
        <p:spPr>
          <a:xfrm>
            <a:off x="533400" y="1112838"/>
            <a:ext cx="8229600" cy="5745162"/>
          </a:xfrm>
          <a:ln/>
        </p:spPr>
        <p:txBody>
          <a:bodyPr vert="horz" wrap="square" lIns="91440" tIns="45720" rIns="91440" bIns="45720" anchor="t" anchorCtr="0"/>
          <a:p>
            <a:pPr eaLnBrk="1" hangingPunct="1">
              <a:lnSpc>
                <a:spcPct val="80000"/>
              </a:lnSpc>
            </a:pPr>
            <a:r>
              <a:rPr lang="en-US" sz="1600" b="1" dirty="0"/>
              <a:t>Name</a:t>
            </a:r>
            <a:r>
              <a:rPr lang="en-US" sz="1600" dirty="0"/>
              <a:t>: Indicates a unique identification of the use case. For example, you can name a use case as Give Appointment.</a:t>
            </a:r>
            <a:endParaRPr lang="en-US" sz="1600" dirty="0"/>
          </a:p>
          <a:p>
            <a:pPr eaLnBrk="1" hangingPunct="1">
              <a:lnSpc>
                <a:spcPct val="80000"/>
              </a:lnSpc>
            </a:pPr>
            <a:r>
              <a:rPr lang="en-US" sz="1600" b="1" dirty="0"/>
              <a:t>Summary</a:t>
            </a:r>
            <a:r>
              <a:rPr lang="en-US" sz="1600" dirty="0"/>
              <a:t>: Indicates the functions provided by the use case.</a:t>
            </a:r>
            <a:endParaRPr lang="en-US" sz="1600" dirty="0"/>
          </a:p>
          <a:p>
            <a:pPr eaLnBrk="1" hangingPunct="1">
              <a:lnSpc>
                <a:spcPct val="80000"/>
              </a:lnSpc>
            </a:pPr>
            <a:r>
              <a:rPr lang="en-US" sz="1600" b="1" dirty="0"/>
              <a:t>Basic course of events</a:t>
            </a:r>
            <a:r>
              <a:rPr lang="en-US" sz="1600" dirty="0"/>
              <a:t>: Indicates the steps of interaction that occur between the actor and the software system to achieve the functions described in the use case. For example, the actor initiates the process and then the system responds.</a:t>
            </a:r>
            <a:endParaRPr lang="en-US" sz="1600" dirty="0"/>
          </a:p>
          <a:p>
            <a:pPr eaLnBrk="1" hangingPunct="1">
              <a:lnSpc>
                <a:spcPct val="80000"/>
              </a:lnSpc>
            </a:pPr>
            <a:r>
              <a:rPr lang="en-US" sz="1600" b="1" dirty="0"/>
              <a:t>Alternative paths</a:t>
            </a:r>
            <a:r>
              <a:rPr lang="en-US" sz="1600" dirty="0"/>
              <a:t>: Describe the situations in which an uncommon condition occurs.</a:t>
            </a:r>
            <a:endParaRPr lang="en-US" sz="1600" dirty="0"/>
          </a:p>
          <a:p>
            <a:pPr eaLnBrk="1" hangingPunct="1">
              <a:lnSpc>
                <a:spcPct val="80000"/>
              </a:lnSpc>
            </a:pPr>
            <a:r>
              <a:rPr lang="en-US" sz="1600" b="1" dirty="0"/>
              <a:t>Exception paths</a:t>
            </a:r>
            <a:r>
              <a:rPr lang="en-US" sz="1600" dirty="0"/>
              <a:t>: Describe the interactions that occur between a use cases and an actor when an error occurs.</a:t>
            </a:r>
            <a:endParaRPr lang="en-US" sz="1600" dirty="0"/>
          </a:p>
          <a:p>
            <a:pPr eaLnBrk="1" hangingPunct="1">
              <a:lnSpc>
                <a:spcPct val="80000"/>
              </a:lnSpc>
            </a:pPr>
            <a:r>
              <a:rPr lang="en-US" sz="1600" b="1" dirty="0"/>
              <a:t>Triggers</a:t>
            </a:r>
            <a:r>
              <a:rPr lang="en-US" sz="1600" dirty="0"/>
              <a:t>: List the conditions that must occur to make an actor initiate a use case. Triggers describe a business need, time-related event, or the output of another use case.</a:t>
            </a:r>
            <a:endParaRPr lang="en-US" sz="1600" dirty="0"/>
          </a:p>
          <a:p>
            <a:pPr eaLnBrk="1" hangingPunct="1">
              <a:lnSpc>
                <a:spcPct val="80000"/>
              </a:lnSpc>
            </a:pPr>
            <a:r>
              <a:rPr lang="en-US" sz="1600" b="1" dirty="0"/>
              <a:t>Assumptions</a:t>
            </a:r>
            <a:r>
              <a:rPr lang="en-US" sz="1600" dirty="0"/>
              <a:t>: Specify the conditions that should be true to make the system work. You make these assumptions to make the design of the system relatively simpler.</a:t>
            </a:r>
            <a:endParaRPr lang="en-US" sz="1600" dirty="0"/>
          </a:p>
          <a:p>
            <a:pPr eaLnBrk="1" hangingPunct="1">
              <a:lnSpc>
                <a:spcPct val="80000"/>
              </a:lnSpc>
            </a:pPr>
            <a:r>
              <a:rPr lang="en-US" sz="1600" b="1" dirty="0"/>
              <a:t>Preconditions</a:t>
            </a:r>
            <a:r>
              <a:rPr lang="en-US" sz="1600" dirty="0"/>
              <a:t>: List the conditions that must occur before the interaction between the use case and an external entity begins. Preconditions are outside the scope of the use case and the software system.</a:t>
            </a:r>
            <a:endParaRPr lang="en-US" sz="1600" dirty="0"/>
          </a:p>
          <a:p>
            <a:pPr eaLnBrk="1" hangingPunct="1">
              <a:lnSpc>
                <a:spcPct val="80000"/>
              </a:lnSpc>
            </a:pPr>
            <a:r>
              <a:rPr lang="en-US" sz="1600" b="1" dirty="0"/>
              <a:t>Post conditions</a:t>
            </a:r>
            <a:r>
              <a:rPr lang="en-US" sz="1600" dirty="0"/>
              <a:t>: List the conditions that are satisfied when the use case is completed. Post conditions are a part of the contract between this use case and the outside world.</a:t>
            </a:r>
            <a:endParaRPr lang="en-US" sz="1600" dirty="0"/>
          </a:p>
          <a:p>
            <a:pPr eaLnBrk="1" hangingPunct="1">
              <a:lnSpc>
                <a:spcPct val="80000"/>
              </a:lnSpc>
            </a:pPr>
            <a:r>
              <a:rPr lang="en-US" sz="1600" b="1" dirty="0"/>
              <a:t>Business rules</a:t>
            </a:r>
            <a:r>
              <a:rPr lang="en-US" sz="1600" dirty="0"/>
              <a:t>: List the business rules that relate to the requirements presented in the use case.</a:t>
            </a:r>
            <a:endParaRPr lang="en-US" sz="1600" dirty="0"/>
          </a:p>
          <a:p>
            <a:pPr eaLnBrk="1" hangingPunct="1">
              <a:lnSpc>
                <a:spcPct val="80000"/>
              </a:lnSpc>
            </a:pPr>
            <a:r>
              <a:rPr lang="en-US" sz="1600" b="1" dirty="0"/>
              <a:t>Authors</a:t>
            </a:r>
            <a:r>
              <a:rPr lang="en-US" sz="1600" dirty="0"/>
              <a:t>: Specify the name of the author.</a:t>
            </a:r>
            <a:endParaRPr lang="en-US" sz="1600" dirty="0"/>
          </a:p>
          <a:p>
            <a:pPr eaLnBrk="1" hangingPunct="1">
              <a:lnSpc>
                <a:spcPct val="80000"/>
              </a:lnSpc>
            </a:pPr>
            <a:r>
              <a:rPr lang="en-US" sz="1600" b="1" dirty="0"/>
              <a:t>Date</a:t>
            </a:r>
            <a:r>
              <a:rPr lang="en-US" sz="1600" dirty="0"/>
              <a:t>: Contains the date on which the use case was originally written with references to when it was changed.</a:t>
            </a:r>
            <a:endParaRPr lang="en-US" sz="1600" dirty="0"/>
          </a:p>
          <a:p>
            <a:pPr eaLnBrk="1" hangingPunct="1">
              <a:lnSpc>
                <a:spcPct val="80000"/>
              </a:lnSpc>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Creating Use Case Diagrams for</a:t>
            </a:r>
            <a:br>
              <a:rPr kumimoji="0" lang="en-US" sz="4000" b="0" i="0" u="none" strike="noStrike" kern="1200" cap="none" spc="0" normalizeH="0" baseline="0" noProof="0" smtClean="0">
                <a:ln>
                  <a:noFill/>
                </a:ln>
                <a:solidFill>
                  <a:schemeClr val="tx1"/>
                </a:solidFill>
                <a:effectLst/>
                <a:uLnTx/>
                <a:uFillTx/>
                <a:latin typeface="+mj-lt"/>
                <a:ea typeface="+mj-ea"/>
                <a:cs typeface="+mj-cs"/>
              </a:rPr>
            </a:br>
            <a:r>
              <a:rPr kumimoji="0" lang="en-US" sz="4000" b="0" i="0" u="none" strike="noStrike" kern="1200" cap="none" spc="0" normalizeH="0" baseline="0" noProof="0" smtClean="0">
                <a:ln>
                  <a:noFill/>
                </a:ln>
                <a:solidFill>
                  <a:schemeClr val="tx1"/>
                </a:solidFill>
                <a:effectLst/>
                <a:uLnTx/>
                <a:uFillTx/>
                <a:latin typeface="+mj-lt"/>
                <a:ea typeface="+mj-ea"/>
                <a:cs typeface="+mj-cs"/>
              </a:rPr>
              <a:t>System Modeling</a:t>
            </a: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2" name="Rectangle 3"/>
          <p:cNvSpPr>
            <a:spLocks noGrp="1"/>
          </p:cNvSpPr>
          <p:nvPr>
            <p:ph idx="1"/>
          </p:nvPr>
        </p:nvSpPr>
        <p:spPr>
          <a:ln/>
        </p:spPr>
        <p:txBody>
          <a:bodyPr vert="horz" wrap="square" lIns="91440" tIns="45720" rIns="91440" bIns="45720" anchor="t" anchorCtr="0"/>
          <a:p>
            <a:pPr eaLnBrk="1" hangingPunct="1"/>
            <a:r>
              <a:rPr lang="en-US" sz="2800" dirty="0"/>
              <a:t>System actors are external entities that interact with the software system and affect the system functionality.</a:t>
            </a:r>
            <a:endParaRPr lang="en-US" sz="2800" dirty="0"/>
          </a:p>
          <a:p>
            <a:pPr eaLnBrk="1" hangingPunct="1"/>
            <a:r>
              <a:rPr lang="en-US" sz="2800" dirty="0"/>
              <a:t>System actors can be classified as:</a:t>
            </a:r>
            <a:endParaRPr lang="en-US" sz="2800" dirty="0"/>
          </a:p>
          <a:p>
            <a:pPr lvl="1" eaLnBrk="1" hangingPunct="1"/>
            <a:r>
              <a:rPr lang="en-US" sz="2400" dirty="0"/>
              <a:t>Primary actors: Directly interact with the system and initiates the use case.</a:t>
            </a:r>
            <a:endParaRPr lang="en-US" sz="2400" dirty="0"/>
          </a:p>
          <a:p>
            <a:pPr lvl="1" eaLnBrk="1" hangingPunct="1"/>
            <a:r>
              <a:rPr lang="en-US" sz="2400" dirty="0"/>
              <a:t>Secondary actors: Do not directly interact with the system but can initiate interaction of a primary actor with the system.</a:t>
            </a:r>
            <a:endParaRPr lang="en-US" sz="2400" dirty="0"/>
          </a:p>
          <a:p>
            <a:pPr eaLnBrk="1" hangingPunct="1"/>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Creating Use Case Diagrams for</a:t>
            </a:r>
            <a:br>
              <a:rPr kumimoji="0" lang="en-US" sz="4000" b="0" i="0" u="none" strike="noStrike" kern="1200" cap="none" spc="0" normalizeH="0" baseline="0" noProof="0" smtClean="0">
                <a:ln>
                  <a:noFill/>
                </a:ln>
                <a:solidFill>
                  <a:schemeClr val="tx1"/>
                </a:solidFill>
                <a:effectLst/>
                <a:uLnTx/>
                <a:uFillTx/>
                <a:latin typeface="+mj-lt"/>
                <a:ea typeface="+mj-ea"/>
                <a:cs typeface="+mj-cs"/>
              </a:rPr>
            </a:br>
            <a:r>
              <a:rPr kumimoji="0" lang="en-US" sz="4000" b="0" i="0" u="none" strike="noStrike" kern="1200" cap="none" spc="0" normalizeH="0" baseline="0" noProof="0" smtClean="0">
                <a:ln>
                  <a:noFill/>
                </a:ln>
                <a:solidFill>
                  <a:schemeClr val="tx1"/>
                </a:solidFill>
                <a:effectLst/>
                <a:uLnTx/>
                <a:uFillTx/>
                <a:latin typeface="+mj-lt"/>
                <a:ea typeface="+mj-ea"/>
                <a:cs typeface="+mj-cs"/>
              </a:rPr>
              <a:t>System Modeling</a:t>
            </a: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2" name="Rectangle 3"/>
          <p:cNvSpPr>
            <a:spLocks noGrp="1"/>
          </p:cNvSpPr>
          <p:nvPr>
            <p:ph idx="1"/>
          </p:nvPr>
        </p:nvSpPr>
        <p:spPr>
          <a:ln/>
        </p:spPr>
        <p:txBody>
          <a:bodyPr vert="horz" wrap="square" lIns="91440" tIns="45720" rIns="91440" bIns="45720" anchor="t" anchorCtr="0"/>
          <a:p>
            <a:pPr eaLnBrk="1" hangingPunct="1">
              <a:lnSpc>
                <a:spcPct val="80000"/>
              </a:lnSpc>
            </a:pPr>
            <a:r>
              <a:rPr lang="en-US" sz="2000" dirty="0"/>
              <a:t>The relationship among actors represents their interaction with other actors and use cases.</a:t>
            </a:r>
            <a:endParaRPr lang="en-US" sz="2000" dirty="0"/>
          </a:p>
          <a:p>
            <a:pPr eaLnBrk="1" hangingPunct="1">
              <a:lnSpc>
                <a:spcPct val="80000"/>
              </a:lnSpc>
            </a:pPr>
            <a:r>
              <a:rPr lang="en-US" sz="2000" dirty="0"/>
              <a:t>The various types of relationships that exist among actors are:</a:t>
            </a:r>
            <a:endParaRPr lang="en-US" sz="2000" dirty="0"/>
          </a:p>
          <a:p>
            <a:pPr lvl="1" eaLnBrk="1" hangingPunct="1">
              <a:lnSpc>
                <a:spcPct val="80000"/>
              </a:lnSpc>
            </a:pPr>
            <a:r>
              <a:rPr lang="en-US" sz="1800" dirty="0"/>
              <a:t>Generalization relationship: Exists among actors that have similar behavior and similar properties.</a:t>
            </a:r>
            <a:endParaRPr lang="en-US" sz="1800" dirty="0"/>
          </a:p>
          <a:p>
            <a:pPr lvl="1" eaLnBrk="1" hangingPunct="1">
              <a:lnSpc>
                <a:spcPct val="80000"/>
              </a:lnSpc>
            </a:pPr>
            <a:r>
              <a:rPr lang="en-US" sz="1800" dirty="0"/>
              <a:t> Association relationship: Shows the communication path between the use case and the actor.</a:t>
            </a:r>
            <a:endParaRPr lang="en-US" sz="1800" dirty="0"/>
          </a:p>
          <a:p>
            <a:pPr eaLnBrk="1" hangingPunct="1">
              <a:lnSpc>
                <a:spcPct val="80000"/>
              </a:lnSpc>
            </a:pPr>
            <a:r>
              <a:rPr lang="en-US" sz="2000" dirty="0"/>
              <a:t>Association is represented using an arrow or a simple line.</a:t>
            </a:r>
            <a:endParaRPr lang="en-US" sz="2000" dirty="0"/>
          </a:p>
          <a:p>
            <a:pPr eaLnBrk="1" hangingPunct="1">
              <a:lnSpc>
                <a:spcPct val="80000"/>
              </a:lnSpc>
            </a:pPr>
            <a:r>
              <a:rPr lang="en-US" sz="2000" dirty="0"/>
              <a:t>The arrow show the direction of communication and the line indicates that the communication is occurring in both the directions.</a:t>
            </a:r>
            <a:endParaRPr lang="en-US" sz="2000" dirty="0"/>
          </a:p>
          <a:p>
            <a:pPr eaLnBrk="1" hangingPunct="1">
              <a:lnSpc>
                <a:spcPct val="8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Identifying System Boundary</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smtClean="0">
              <a:ln>
                <a:noFill/>
              </a:ln>
              <a:solidFill>
                <a:schemeClr val="tx1"/>
              </a:solidFill>
              <a:effectLst/>
              <a:uLnTx/>
              <a:uFillTx/>
              <a:latin typeface="+mj-lt"/>
              <a:ea typeface="+mj-ea"/>
              <a:cs typeface="+mj-cs"/>
            </a:endParaRPr>
          </a:p>
        </p:txBody>
      </p:sp>
      <p:sp>
        <p:nvSpPr>
          <p:cNvPr id="9218" name="Rectangle 3"/>
          <p:cNvSpPr>
            <a:spLocks noGrp="1"/>
          </p:cNvSpPr>
          <p:nvPr>
            <p:ph idx="1"/>
          </p:nvPr>
        </p:nvSpPr>
        <p:spPr>
          <a:ln/>
        </p:spPr>
        <p:txBody>
          <a:bodyPr vert="horz" wrap="square" lIns="91440" tIns="45720" rIns="91440" bIns="45720" anchor="t" anchorCtr="0"/>
          <a:p>
            <a:pPr eaLnBrk="1" hangingPunct="1">
              <a:lnSpc>
                <a:spcPct val="90000"/>
              </a:lnSpc>
            </a:pPr>
            <a:r>
              <a:rPr lang="en-US" dirty="0"/>
              <a:t>To identify system boundary:</a:t>
            </a:r>
            <a:endParaRPr lang="en-US" dirty="0"/>
          </a:p>
          <a:p>
            <a:pPr lvl="1" eaLnBrk="1" hangingPunct="1">
              <a:lnSpc>
                <a:spcPct val="90000"/>
              </a:lnSpc>
            </a:pPr>
            <a:r>
              <a:rPr lang="en-US" dirty="0"/>
              <a:t>Prioritize use cases of the system.</a:t>
            </a:r>
            <a:endParaRPr lang="en-US" dirty="0"/>
          </a:p>
          <a:p>
            <a:pPr lvl="1" eaLnBrk="1" hangingPunct="1">
              <a:lnSpc>
                <a:spcPct val="90000"/>
              </a:lnSpc>
            </a:pPr>
            <a:r>
              <a:rPr lang="en-US" dirty="0"/>
              <a:t>Identify iterations for developing the system.</a:t>
            </a:r>
            <a:endParaRPr lang="en-US" dirty="0"/>
          </a:p>
          <a:p>
            <a:pPr lvl="1" eaLnBrk="1" hangingPunct="1">
              <a:lnSpc>
                <a:spcPct val="90000"/>
              </a:lnSpc>
            </a:pPr>
            <a:r>
              <a:rPr lang="en-US" dirty="0"/>
              <a:t>Identify the interaction between use cases and actors of each iteration.</a:t>
            </a:r>
            <a:endParaRPr lang="en-US" dirty="0"/>
          </a:p>
          <a:p>
            <a:pPr eaLnBrk="1" hangingPunct="1">
              <a:lnSpc>
                <a:spcPct val="90000"/>
              </a:lnSpc>
            </a:pPr>
            <a:r>
              <a:rPr lang="en-US" dirty="0"/>
              <a:t>You represent the system boundary using a rectangular box around the use cases in the use case diagram.</a:t>
            </a:r>
            <a:endParaRPr lang="en-US" dirty="0"/>
          </a:p>
          <a:p>
            <a:pPr eaLnBrk="1" hangingPunct="1">
              <a:lnSpc>
                <a:spcPct val="9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nchorCtr="0"/>
          <a:p>
            <a:pPr eaLnBrk="1" hangingPunct="1"/>
            <a:r>
              <a:rPr lang="en-US" dirty="0"/>
              <a:t>Contoh</a:t>
            </a:r>
            <a:endParaRPr lang="en-US" dirty="0"/>
          </a:p>
        </p:txBody>
      </p:sp>
      <p:pic>
        <p:nvPicPr>
          <p:cNvPr id="10242" name="Picture 3"/>
          <p:cNvPicPr>
            <a:picLocks noGrp="1" noChangeAspect="1"/>
          </p:cNvPicPr>
          <p:nvPr>
            <p:ph idx="1"/>
          </p:nvPr>
        </p:nvPicPr>
        <p:blipFill>
          <a:blip r:embed="rId1"/>
          <a:stretch>
            <a:fillRect/>
          </a:stretch>
        </p:blipFill>
        <p:spPr>
          <a:xfrm>
            <a:off x="3128963" y="2928938"/>
            <a:ext cx="2886075" cy="1868487"/>
          </a:xfrm>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8013</Words>
  <Application>WPS Presentation</Application>
  <PresentationFormat>On-screen Show (4:3)</PresentationFormat>
  <Paragraphs>179</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ITS - Surabaya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REQUIREMENTS MODELING</dc:title>
  <dc:creator>Informatika</dc:creator>
  <cp:lastModifiedBy>ACER ASPIRE</cp:lastModifiedBy>
  <cp:revision>20</cp:revision>
  <dcterms:created xsi:type="dcterms:W3CDTF">2008-02-27T00:40:59Z</dcterms:created>
  <dcterms:modified xsi:type="dcterms:W3CDTF">2023-11-12T22:13:37Z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8B316919CF8B426BB638CA8919DA15B6_13</vt:lpwstr>
  </property>
  <property fmtid="{D5CDD505-2E9C-101B-9397-08002B2CF9AE}" pid="3" name="KSOProductBuildVer">
    <vt:lpwstr>1033-12.2.0.13306</vt:lpwstr>
  </property>
</Properties>
</file>