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1.xml" ContentType="application/vnd.openxmlformats-officedocument.drawingml.chart+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5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286" r:id="rId7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hgUVQqQ8p1QV8rFIIr/M8TmKSb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117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627"/>
          <c:y val="6.1571000000000001E-2"/>
          <c:w val="0.87956699999999999"/>
          <c:h val="0.730271"/>
        </c:manualLayout>
      </c:layout>
      <c:lineChart>
        <c:grouping val="standard"/>
        <c:varyColors val="0"/>
        <c:ser>
          <c:idx val="0"/>
          <c:order val="0"/>
          <c:tx>
            <c:strRef>
              <c:f>Sheet1!$A$2</c:f>
              <c:strCache>
                <c:ptCount val="1"/>
                <c:pt idx="0">
                  <c:v>Region 1</c:v>
                </c:pt>
              </c:strCache>
            </c:strRef>
          </c:tx>
          <c:spPr>
            <a:ln w="76200" cap="flat">
              <a:solidFill>
                <a:srgbClr val="446179"/>
              </a:solidFill>
              <a:prstDash val="solid"/>
              <a:miter lim="400000"/>
            </a:ln>
            <a:effectLst/>
          </c:spPr>
          <c:marker>
            <c:symbol val="circle"/>
            <c:size val="8"/>
            <c:spPr>
              <a:solidFill>
                <a:srgbClr val="FFFFFF"/>
              </a:solidFill>
              <a:ln w="76200" cap="flat">
                <a:solidFill>
                  <a:srgbClr val="446179"/>
                </a:solidFill>
                <a:prstDash val="solid"/>
                <a:miter lim="400000"/>
              </a:ln>
              <a:effectLst/>
            </c:spPr>
          </c:marker>
          <c:cat>
            <c:strRef>
              <c:f>Sheet1!$B$1:$U$1</c:f>
              <c:strCache>
                <c:ptCount val="20"/>
                <c:pt idx="0">
                  <c:v>4/29/02</c:v>
                </c:pt>
                <c:pt idx="5">
                  <c:v>5/6/02</c:v>
                </c:pt>
                <c:pt idx="10">
                  <c:v>5/13/02</c:v>
                </c:pt>
                <c:pt idx="15">
                  <c:v>5/20/02</c:v>
                </c:pt>
                <c:pt idx="19">
                  <c:v>5/24/02</c:v>
                </c:pt>
              </c:strCache>
            </c:strRef>
          </c:cat>
          <c:val>
            <c:numRef>
              <c:f>Sheet1!$B$2:$U$2</c:f>
              <c:numCache>
                <c:formatCode>General</c:formatCode>
                <c:ptCount val="20"/>
                <c:pt idx="0">
                  <c:v>760</c:v>
                </c:pt>
                <c:pt idx="1">
                  <c:v>780</c:v>
                </c:pt>
                <c:pt idx="2">
                  <c:v>840</c:v>
                </c:pt>
                <c:pt idx="3">
                  <c:v>800</c:v>
                </c:pt>
                <c:pt idx="4">
                  <c:v>790</c:v>
                </c:pt>
                <c:pt idx="5">
                  <c:v>750</c:v>
                </c:pt>
                <c:pt idx="6">
                  <c:v>705</c:v>
                </c:pt>
                <c:pt idx="7">
                  <c:v>725</c:v>
                </c:pt>
                <c:pt idx="8">
                  <c:v>700</c:v>
                </c:pt>
                <c:pt idx="9">
                  <c:v>660</c:v>
                </c:pt>
                <c:pt idx="10">
                  <c:v>648</c:v>
                </c:pt>
                <c:pt idx="11">
                  <c:v>609</c:v>
                </c:pt>
                <c:pt idx="12">
                  <c:v>580</c:v>
                </c:pt>
                <c:pt idx="13">
                  <c:v>350</c:v>
                </c:pt>
                <c:pt idx="14">
                  <c:v>277</c:v>
                </c:pt>
                <c:pt idx="15">
                  <c:v>170</c:v>
                </c:pt>
                <c:pt idx="16">
                  <c:v>103</c:v>
                </c:pt>
                <c:pt idx="17">
                  <c:v>70</c:v>
                </c:pt>
                <c:pt idx="18">
                  <c:v>40</c:v>
                </c:pt>
                <c:pt idx="19">
                  <c:v>0</c:v>
                </c:pt>
              </c:numCache>
            </c:numRef>
          </c:val>
          <c:smooth val="0"/>
          <c:extLst>
            <c:ext xmlns:c16="http://schemas.microsoft.com/office/drawing/2014/chart" uri="{C3380CC4-5D6E-409C-BE32-E72D297353CC}">
              <c16:uniqueId val="{00000000-2950-AD46-ABD8-57E9D2C1A6CF}"/>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5400000"/>
          <a:lstStyle/>
          <a:p>
            <a:pPr>
              <a:defRPr sz="23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300" b="0" i="0" u="none" strike="noStrike">
                <a:solidFill>
                  <a:srgbClr val="000000"/>
                </a:solidFill>
                <a:latin typeface="Gill Sans"/>
              </a:defRPr>
            </a:pPr>
            <a:endParaRPr lang="en-US"/>
          </a:p>
        </c:txPr>
        <c:crossAx val="2094734552"/>
        <c:crosses val="autoZero"/>
        <c:crossBetween val="midCat"/>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Dijelaskan secara umum masing-masing aktivitas dasar dalam pengembangan perangkat lunak. Secara detail dan mendalam, akan dibahas di pertemuan- pertemuan selanjutnya</a:t>
            </a: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5" name="Google Shape;89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4" name="Google Shape;121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1" name="Google Shape;122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8" name="Google Shape;122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3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4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4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5023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ullets" type="tx">
  <p:cSld name="Title &amp; Bullet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6757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35"/>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6"/>
          <p:cNvSpPr txBox="1"/>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
        <p:nvSpPr>
          <p:cNvPr id="42" name="Google Shape;42;p3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37"/>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9788"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38"/>
          <p:cNvSpPr txBox="1">
            <a:spLocks noGrp="1"/>
          </p:cNvSpPr>
          <p:nvPr>
            <p:ph type="body" idx="5"/>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3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39"/>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0"/>
        <p:cNvGrpSpPr/>
        <p:nvPr/>
      </p:nvGrpSpPr>
      <p:grpSpPr>
        <a:xfrm>
          <a:off x="0" y="0"/>
          <a:ext cx="0" cy="0"/>
          <a:chOff x="0" y="0"/>
          <a:chExt cx="0" cy="0"/>
        </a:xfrm>
      </p:grpSpPr>
      <p:sp>
        <p:nvSpPr>
          <p:cNvPr id="61" name="Google Shape;61;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0"/>
          <p:cNvSpPr txBox="1">
            <a:spLocks noGrp="1"/>
          </p:cNvSpPr>
          <p:nvPr>
            <p:ph type="body" idx="1"/>
          </p:nvPr>
        </p:nvSpPr>
        <p:spPr>
          <a:xfrm>
            <a:off x="5180012" y="1368988"/>
            <a:ext cx="6172200" cy="45000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4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5" name="Google Shape;65;p40"/>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6"/>
        <p:cNvGrpSpPr/>
        <p:nvPr/>
      </p:nvGrpSpPr>
      <p:grpSpPr>
        <a:xfrm>
          <a:off x="0" y="0"/>
          <a:ext cx="0" cy="0"/>
          <a:chOff x="0" y="0"/>
          <a:chExt cx="0" cy="0"/>
        </a:xfrm>
      </p:grpSpPr>
      <p:sp>
        <p:nvSpPr>
          <p:cNvPr id="67" name="Google Shape;67;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1"/>
          <p:cNvSpPr>
            <a:spLocks noGrp="1"/>
          </p:cNvSpPr>
          <p:nvPr>
            <p:ph type="pic" idx="2"/>
          </p:nvPr>
        </p:nvSpPr>
        <p:spPr>
          <a:xfrm>
            <a:off x="5183188" y="1158949"/>
            <a:ext cx="6172200" cy="4702101"/>
          </a:xfrm>
          <a:prstGeom prst="rect">
            <a:avLst/>
          </a:prstGeom>
          <a:noFill/>
          <a:ln>
            <a:noFill/>
          </a:ln>
        </p:spPr>
      </p:sp>
      <p:sp>
        <p:nvSpPr>
          <p:cNvPr id="69" name="Google Shape;69;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41"/>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6" name="Google Shape;76;p4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32"/>
          <p:cNvGrpSpPr/>
          <p:nvPr/>
        </p:nvGrpSpPr>
        <p:grpSpPr>
          <a:xfrm>
            <a:off x="0" y="0"/>
            <a:ext cx="12192000" cy="180000"/>
            <a:chOff x="0" y="0"/>
            <a:chExt cx="12192000" cy="180000"/>
          </a:xfrm>
        </p:grpSpPr>
        <p:sp>
          <p:nvSpPr>
            <p:cNvPr id="13" name="Google Shape;13;p32"/>
            <p:cNvSpPr/>
            <p:nvPr/>
          </p:nvSpPr>
          <p:spPr>
            <a:xfrm>
              <a:off x="0" y="0"/>
              <a:ext cx="8455068" cy="18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32"/>
            <p:cNvSpPr/>
            <p:nvPr/>
          </p:nvSpPr>
          <p:spPr>
            <a:xfrm>
              <a:off x="8455068" y="0"/>
              <a:ext cx="1260000" cy="18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32"/>
            <p:cNvSpPr/>
            <p:nvPr/>
          </p:nvSpPr>
          <p:spPr>
            <a:xfrm>
              <a:off x="9715068" y="0"/>
              <a:ext cx="2476932" cy="18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6" name="Google Shape;16;p32"/>
          <p:cNvGrpSpPr/>
          <p:nvPr/>
        </p:nvGrpSpPr>
        <p:grpSpPr>
          <a:xfrm>
            <a:off x="10454640" y="291181"/>
            <a:ext cx="1506792" cy="720000"/>
            <a:chOff x="10454640" y="291181"/>
            <a:chExt cx="1506792" cy="720000"/>
          </a:xfrm>
        </p:grpSpPr>
        <p:pic>
          <p:nvPicPr>
            <p:cNvPr id="17" name="Google Shape;17;p32" descr="Logo, icon&#10;&#10;Description automatically generated"/>
            <p:cNvPicPr preferRelativeResize="0"/>
            <p:nvPr/>
          </p:nvPicPr>
          <p:blipFill rotWithShape="1">
            <a:blip r:embed="rId13">
              <a:alphaModFix/>
            </a:blip>
            <a:srcRect/>
            <a:stretch/>
          </p:blipFill>
          <p:spPr>
            <a:xfrm>
              <a:off x="11272520" y="291181"/>
              <a:ext cx="688912" cy="720000"/>
            </a:xfrm>
            <a:prstGeom prst="rect">
              <a:avLst/>
            </a:prstGeom>
            <a:noFill/>
            <a:ln>
              <a:noFill/>
            </a:ln>
          </p:spPr>
        </p:pic>
        <p:pic>
          <p:nvPicPr>
            <p:cNvPr id="18" name="Google Shape;18;p32" descr="A picture containing text, sign&#10;&#10;Description automatically generated"/>
            <p:cNvPicPr preferRelativeResize="0"/>
            <p:nvPr/>
          </p:nvPicPr>
          <p:blipFill rotWithShape="1">
            <a:blip r:embed="rId14">
              <a:alphaModFix/>
            </a:blip>
            <a:srcRect/>
            <a:stretch/>
          </p:blipFill>
          <p:spPr>
            <a:xfrm>
              <a:off x="10454640" y="291181"/>
              <a:ext cx="714035" cy="720000"/>
            </a:xfrm>
            <a:prstGeom prst="rect">
              <a:avLst/>
            </a:prstGeom>
            <a:noFill/>
            <a:ln>
              <a:noFill/>
            </a:ln>
          </p:spPr>
        </p:pic>
      </p:grpSp>
      <p:grpSp>
        <p:nvGrpSpPr>
          <p:cNvPr id="19" name="Google Shape;19;p32"/>
          <p:cNvGrpSpPr/>
          <p:nvPr/>
        </p:nvGrpSpPr>
        <p:grpSpPr>
          <a:xfrm>
            <a:off x="0" y="6318000"/>
            <a:ext cx="12191999" cy="540000"/>
            <a:chOff x="0" y="6318000"/>
            <a:chExt cx="12191999" cy="540000"/>
          </a:xfrm>
        </p:grpSpPr>
        <p:sp>
          <p:nvSpPr>
            <p:cNvPr id="20" name="Google Shape;20;p32"/>
            <p:cNvSpPr/>
            <p:nvPr/>
          </p:nvSpPr>
          <p:spPr>
            <a:xfrm flipH="1">
              <a:off x="2880000" y="6318000"/>
              <a:ext cx="8473800" cy="54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2"/>
            <p:cNvSpPr/>
            <p:nvPr/>
          </p:nvSpPr>
          <p:spPr>
            <a:xfrm flipH="1">
              <a:off x="0" y="6318000"/>
              <a:ext cx="2880000" cy="54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32"/>
            <p:cNvSpPr/>
            <p:nvPr/>
          </p:nvSpPr>
          <p:spPr>
            <a:xfrm flipH="1">
              <a:off x="11353800" y="6318000"/>
              <a:ext cx="838199" cy="54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3" name="Google Shape;23;p32"/>
          <p:cNvSpPr txBox="1"/>
          <p:nvPr/>
        </p:nvSpPr>
        <p:spPr>
          <a:xfrm>
            <a:off x="0" y="6372556"/>
            <a:ext cx="287999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0" i="0" u="none" strike="noStrike" cap="none">
                <a:solidFill>
                  <a:schemeClr val="lt1"/>
                </a:solidFill>
                <a:latin typeface="Calibri"/>
                <a:ea typeface="Calibri"/>
                <a:cs typeface="Calibri"/>
                <a:sym typeface="Calibri"/>
              </a:rPr>
              <a:t>jti.polinema.ac.id</a:t>
            </a:r>
            <a:endParaRPr sz="22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hyperlink" Target="http://www.agilemanifesto.org/"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hyperlink" Target="http://www.mountangoatsoftware.com/scru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image" Target="../media/image11.gif"/><Relationship Id="rId5" Type="http://schemas.openxmlformats.org/officeDocument/2006/relationships/image" Target="../media/image8.gif"/><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1.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6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18.png"/><Relationship Id="rId12"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36.png"/><Relationship Id="rId5" Type="http://schemas.openxmlformats.org/officeDocument/2006/relationships/image" Target="../media/image20.png"/><Relationship Id="rId10" Type="http://schemas.openxmlformats.org/officeDocument/2006/relationships/image" Target="../media/image35.png"/><Relationship Id="rId4" Type="http://schemas.openxmlformats.org/officeDocument/2006/relationships/image" Target="../media/image19.png"/><Relationship Id="rId9" Type="http://schemas.openxmlformats.org/officeDocument/2006/relationships/image" Target="../media/image34.png"/></Relationships>
</file>

<file path=ppt/slides/_rels/slide6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18.png"/><Relationship Id="rId12"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35.png"/><Relationship Id="rId5" Type="http://schemas.openxmlformats.org/officeDocument/2006/relationships/image" Target="../media/image19.png"/><Relationship Id="rId10" Type="http://schemas.openxmlformats.org/officeDocument/2006/relationships/image" Target="../media/image38.png"/><Relationship Id="rId4" Type="http://schemas.openxmlformats.org/officeDocument/2006/relationships/image" Target="../media/image20.png"/><Relationship Id="rId9" Type="http://schemas.openxmlformats.org/officeDocument/2006/relationships/image" Target="../media/image3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Tujuan</a:t>
            </a:r>
            <a:endParaRPr/>
          </a:p>
        </p:txBody>
      </p:sp>
      <p:sp>
        <p:nvSpPr>
          <p:cNvPr id="90" name="Google Shape;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Untuk menjelaskan Agile Development Methods yang merupakan salah satu metodologi pengembangan perangkat lunak</a:t>
            </a:r>
            <a:endParaRPr/>
          </a:p>
          <a:p>
            <a:pPr marL="228600" lvl="0" indent="-228600" algn="l" rtl="0">
              <a:lnSpc>
                <a:spcPct val="90000"/>
              </a:lnSpc>
              <a:spcBef>
                <a:spcPts val="1000"/>
              </a:spcBef>
              <a:spcAft>
                <a:spcPts val="0"/>
              </a:spcAft>
              <a:buClr>
                <a:schemeClr val="dk1"/>
              </a:buClr>
              <a:buSzPts val="2800"/>
              <a:buChar char="•"/>
            </a:pPr>
            <a:r>
              <a:rPr lang="en-US"/>
              <a:t>Proses dan model-model pengembangan perangkat lunak Agile Development Methods</a:t>
            </a:r>
            <a:endParaRPr/>
          </a:p>
        </p:txBody>
      </p:sp>
      <p:sp>
        <p:nvSpPr>
          <p:cNvPr id="91" name="Google Shape;91;p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a:t>
            </a:fld>
            <a:endParaRPr/>
          </a:p>
        </p:txBody>
      </p:sp>
      <p:sp>
        <p:nvSpPr>
          <p:cNvPr id="92" name="Google Shape;92;p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High-quality production</a:t>
            </a:r>
            <a:endParaRPr/>
          </a:p>
        </p:txBody>
      </p:sp>
      <p:sp>
        <p:nvSpPr>
          <p:cNvPr id="163" name="Google Shape;16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Biaya pembuatan perangkat lunak bisa ditekan dan proses pembuatan bisa dipercepat , tetapi kualitas dari perangkat lunak yang dibuat harus tetap dijaga</a:t>
            </a:r>
            <a:endParaRPr/>
          </a:p>
          <a:p>
            <a:pPr marL="0" lvl="0" indent="0" algn="just" rtl="0">
              <a:lnSpc>
                <a:spcPct val="90000"/>
              </a:lnSpc>
              <a:spcBef>
                <a:spcPts val="1000"/>
              </a:spcBef>
              <a:spcAft>
                <a:spcPts val="0"/>
              </a:spcAft>
              <a:buClr>
                <a:schemeClr val="dk1"/>
              </a:buClr>
              <a:buSzPts val="2800"/>
              <a:buNone/>
            </a:pPr>
            <a:r>
              <a:rPr lang="en-US"/>
              <a:t>Dengan melakukan tes setiap fungsionalitas perangkat lunak setelah selesai dibuat berarti agile juga mengakomodir kebutuhan ini</a:t>
            </a:r>
            <a:endParaRPr/>
          </a:p>
        </p:txBody>
      </p:sp>
      <p:sp>
        <p:nvSpPr>
          <p:cNvPr id="164" name="Google Shape;164;p1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65" name="Google Shape;165;p1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Flexible &amp; risk management</a:t>
            </a:r>
            <a:endParaRPr/>
          </a:p>
        </p:txBody>
      </p:sp>
      <p:sp>
        <p:nvSpPr>
          <p:cNvPr id="171" name="Google Shape;17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Apabila menggunakan metode pembuatan yang biasanya dipakai dan apabila ingin mengubah fungsionalitas dari wireframe yang telah dibuat dibutuhkan proses yang rumit</a:t>
            </a:r>
            <a:endParaRPr/>
          </a:p>
          <a:p>
            <a:pPr marL="0" lvl="0" indent="0" algn="just" rtl="0">
              <a:lnSpc>
                <a:spcPct val="90000"/>
              </a:lnSpc>
              <a:spcBef>
                <a:spcPts val="1000"/>
              </a:spcBef>
              <a:spcAft>
                <a:spcPts val="0"/>
              </a:spcAft>
              <a:buClr>
                <a:schemeClr val="dk1"/>
              </a:buClr>
              <a:buSzPts val="2800"/>
              <a:buNone/>
            </a:pPr>
            <a:r>
              <a:rPr lang="en-US"/>
              <a:t>Mulai dari pertemuan dengan sistem analis untuk mengubah sistem perangkat lunak, perubahan rencana rilis produk hingga perubahan biaya produksi sehingga fungsionalitas perangkat lunak mudah diubah dan akhirnya kegagalan perangkat lunak pun bisa diminimalisir</a:t>
            </a:r>
            <a:endParaRPr/>
          </a:p>
        </p:txBody>
      </p:sp>
      <p:sp>
        <p:nvSpPr>
          <p:cNvPr id="172" name="Google Shape;172;p1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73" name="Google Shape;173;p1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Collaboration</a:t>
            </a:r>
            <a:endParaRPr/>
          </a:p>
        </p:txBody>
      </p:sp>
      <p:sp>
        <p:nvSpPr>
          <p:cNvPr id="179" name="Google Shape;17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tim pengembang diharuskan sering bertemu untuk membahas perkembangan proyek dan feedback dari klien yang nantinya akan ditambahkan dalam perangkat lunak, sehingga tim bisa berkolaborasi dengan maksimal</a:t>
            </a:r>
            <a:endParaRPr/>
          </a:p>
        </p:txBody>
      </p:sp>
      <p:sp>
        <p:nvSpPr>
          <p:cNvPr id="180" name="Google Shape;180;p1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12</a:t>
            </a:fld>
            <a:endParaRPr/>
          </a:p>
        </p:txBody>
      </p:sp>
      <p:sp>
        <p:nvSpPr>
          <p:cNvPr id="181" name="Google Shape;181;p1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Self-organizing, self-managing teams</a:t>
            </a:r>
            <a:endParaRPr/>
          </a:p>
        </p:txBody>
      </p:sp>
      <p:sp>
        <p:nvSpPr>
          <p:cNvPr id="187" name="Google Shape;18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Rekrut orang terbaik, beri dan dukung kebutuhan mereka lalu biarkan mereka bekerja. Itulah perbedaan agile dan SDM lainnya. Dengan agile, developer dapat memanajemen dirinya sendiri, sedangkan manajer tim hanya bertugas mengkolaborasikan developer perangkat lunak dengan klien. Sehingga terciptalah tim yang solid</a:t>
            </a:r>
            <a:endParaRPr/>
          </a:p>
        </p:txBody>
      </p:sp>
      <p:sp>
        <p:nvSpPr>
          <p:cNvPr id="188" name="Google Shape;188;p1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13</a:t>
            </a:fld>
            <a:endParaRPr/>
          </a:p>
        </p:txBody>
      </p:sp>
      <p:sp>
        <p:nvSpPr>
          <p:cNvPr id="189" name="Google Shape;189;p1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XP (</a:t>
            </a:r>
            <a:r>
              <a:rPr lang="en-US" b="1"/>
              <a:t>eXtreme Programming</a:t>
            </a:r>
            <a:r>
              <a:rPr lang="en-US" b="1">
                <a:latin typeface="Calibri"/>
                <a:ea typeface="Calibri"/>
                <a:cs typeface="Calibri"/>
                <a:sym typeface="Calibri"/>
              </a:rPr>
              <a:t>)</a:t>
            </a:r>
            <a:endParaRPr b="1">
              <a:latin typeface="Calibri"/>
              <a:ea typeface="Calibri"/>
              <a:cs typeface="Calibri"/>
              <a:sym typeface="Calibri"/>
            </a:endParaRPr>
          </a:p>
        </p:txBody>
      </p:sp>
      <p:sp>
        <p:nvSpPr>
          <p:cNvPr id="195" name="Google Shape;195;p15"/>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dk1"/>
              </a:buClr>
              <a:buSzPct val="70000"/>
              <a:buNone/>
            </a:pPr>
            <a:r>
              <a:rPr lang="en-US"/>
              <a:t>Model ini tidak hanya melakukan proses code dan testing saja, tetapi juga melakukan proses pemetaan arsitektur sistem agar proses coding dan testing bisa dilaksanakan tanpa mengganggu sistem yang ada sebelumnya. Proses analisis sistem yang telah berjalan dilaksanakan dalam rangka lebih memahami alur kerja sistem</a:t>
            </a:r>
            <a:endParaRPr sz="4000" b="0"/>
          </a:p>
        </p:txBody>
      </p:sp>
      <p:sp>
        <p:nvSpPr>
          <p:cNvPr id="196" name="Google Shape;196;p1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14</a:t>
            </a:fld>
            <a:endParaRPr/>
          </a:p>
        </p:txBody>
      </p:sp>
      <p:sp>
        <p:nvSpPr>
          <p:cNvPr id="197" name="Google Shape;197;p1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198" name="Google Shape;198;p15"/>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Tahapan - Model Agile</a:t>
            </a:r>
            <a:endParaRPr b="1">
              <a:latin typeface="Calibri"/>
              <a:ea typeface="Calibri"/>
              <a:cs typeface="Calibri"/>
              <a:sym typeface="Calibri"/>
            </a:endParaRPr>
          </a:p>
        </p:txBody>
      </p:sp>
      <p:sp>
        <p:nvSpPr>
          <p:cNvPr id="204" name="Google Shape;204;p16"/>
          <p:cNvSpPr txBox="1">
            <a:spLocks noGrp="1"/>
          </p:cNvSpPr>
          <p:nvPr>
            <p:ph type="body" idx="1"/>
          </p:nvPr>
        </p:nvSpPr>
        <p:spPr>
          <a:xfrm>
            <a:off x="457199" y="1524000"/>
            <a:ext cx="4920343" cy="465296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00000"/>
              </a:buClr>
              <a:buSzPct val="100000"/>
              <a:buFont typeface="Calibri"/>
              <a:buAutoNum type="arabicPeriod"/>
            </a:pPr>
            <a:r>
              <a:rPr lang="en-US" sz="3200" b="1" i="1" u="none" strike="noStrike">
                <a:solidFill>
                  <a:srgbClr val="000000"/>
                </a:solidFill>
                <a:latin typeface="Source Sans Pro"/>
                <a:ea typeface="Source Sans Pro"/>
                <a:cs typeface="Source Sans Pro"/>
                <a:sym typeface="Source Sans Pro"/>
              </a:rPr>
              <a:t>Planing</a:t>
            </a:r>
            <a:endParaRPr sz="3200" b="1" i="1">
              <a:solidFill>
                <a:srgbClr val="000000"/>
              </a:solidFill>
              <a:latin typeface="Arial"/>
              <a:ea typeface="Arial"/>
              <a:cs typeface="Arial"/>
              <a:sym typeface="Arial"/>
            </a:endParaRPr>
          </a:p>
          <a:p>
            <a:pPr marL="0" lvl="0" indent="0" algn="just" rtl="0">
              <a:lnSpc>
                <a:spcPct val="90000"/>
              </a:lnSpc>
              <a:spcBef>
                <a:spcPts val="600"/>
              </a:spcBef>
              <a:spcAft>
                <a:spcPts val="0"/>
              </a:spcAft>
              <a:buClr>
                <a:schemeClr val="dk1"/>
              </a:buClr>
              <a:buSzPct val="100000"/>
              <a:buNone/>
            </a:pPr>
            <a:r>
              <a:rPr lang="en-US" sz="3200"/>
              <a:t>Perencanaan adalah proses metodis yang dirancang untuk mencapai tujuan tertentu dan pengambilan keputusan untuk mencapai hasil yang diinginkan. Kebutuhan yang dibutuhkan pada tahap ini teknik pengumpulan data:</a:t>
            </a:r>
            <a:endParaRPr/>
          </a:p>
          <a:p>
            <a:pPr marL="514350" lvl="0" indent="-514350" algn="l" rtl="0">
              <a:lnSpc>
                <a:spcPct val="90000"/>
              </a:lnSpc>
              <a:spcBef>
                <a:spcPts val="600"/>
              </a:spcBef>
              <a:spcAft>
                <a:spcPts val="0"/>
              </a:spcAft>
              <a:buClr>
                <a:schemeClr val="dk1"/>
              </a:buClr>
              <a:buSzPct val="100000"/>
              <a:buAutoNum type="alphaLcParenR"/>
            </a:pPr>
            <a:r>
              <a:rPr lang="en-US" sz="3200"/>
              <a:t>Analisis kebutuhan sistem</a:t>
            </a:r>
            <a:endParaRPr sz="3200"/>
          </a:p>
          <a:p>
            <a:pPr marL="514350" lvl="0" indent="-514350" algn="l" rtl="0">
              <a:lnSpc>
                <a:spcPct val="90000"/>
              </a:lnSpc>
              <a:spcBef>
                <a:spcPts val="600"/>
              </a:spcBef>
              <a:spcAft>
                <a:spcPts val="0"/>
              </a:spcAft>
              <a:buClr>
                <a:schemeClr val="dk1"/>
              </a:buClr>
              <a:buSzPct val="100000"/>
              <a:buAutoNum type="alphaLcParenR"/>
            </a:pPr>
            <a:r>
              <a:rPr lang="en-US" sz="3200"/>
              <a:t>Identifikasi actor</a:t>
            </a:r>
            <a:endParaRPr/>
          </a:p>
          <a:p>
            <a:pPr marL="514350" lvl="0" indent="-514350" algn="l" rtl="0">
              <a:lnSpc>
                <a:spcPct val="90000"/>
              </a:lnSpc>
              <a:spcBef>
                <a:spcPts val="600"/>
              </a:spcBef>
              <a:spcAft>
                <a:spcPts val="0"/>
              </a:spcAft>
              <a:buClr>
                <a:schemeClr val="dk1"/>
              </a:buClr>
              <a:buSzPct val="100000"/>
              <a:buAutoNum type="alphaLcParenR"/>
            </a:pPr>
            <a:r>
              <a:rPr lang="en-US" sz="3200"/>
              <a:t>Identifikasi use case</a:t>
            </a:r>
            <a:endParaRPr sz="4400" b="0"/>
          </a:p>
        </p:txBody>
      </p:sp>
      <p:sp>
        <p:nvSpPr>
          <p:cNvPr id="205" name="Google Shape;205;p1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15</a:t>
            </a:fld>
            <a:endParaRPr/>
          </a:p>
        </p:txBody>
      </p:sp>
      <p:sp>
        <p:nvSpPr>
          <p:cNvPr id="206" name="Google Shape;206;p1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07" name="Google Shape;207;p16"/>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body" idx="1"/>
          </p:nvPr>
        </p:nvSpPr>
        <p:spPr>
          <a:xfrm>
            <a:off x="457200" y="1676400"/>
            <a:ext cx="5029200" cy="4500563"/>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00000"/>
              </a:buClr>
              <a:buSzPct val="100000"/>
              <a:buFont typeface="Calibri"/>
              <a:buAutoNum type="arabicPeriod" startAt="2"/>
            </a:pPr>
            <a:r>
              <a:rPr lang="en-US" sz="3600" b="1" i="1" u="none" strike="noStrike">
                <a:solidFill>
                  <a:srgbClr val="000000"/>
                </a:solidFill>
                <a:latin typeface="Source Sans Pro"/>
                <a:ea typeface="Source Sans Pro"/>
                <a:cs typeface="Source Sans Pro"/>
                <a:sym typeface="Source Sans Pro"/>
              </a:rPr>
              <a:t>Design</a:t>
            </a:r>
            <a:endParaRPr sz="3600" b="1" i="1">
              <a:solidFill>
                <a:srgbClr val="000000"/>
              </a:solidFill>
              <a:latin typeface="Arial"/>
              <a:ea typeface="Arial"/>
              <a:cs typeface="Arial"/>
              <a:sym typeface="Arial"/>
            </a:endParaRPr>
          </a:p>
          <a:p>
            <a:pPr marL="0" lvl="0" indent="0" algn="just" rtl="0">
              <a:lnSpc>
                <a:spcPct val="90000"/>
              </a:lnSpc>
              <a:spcBef>
                <a:spcPts val="600"/>
              </a:spcBef>
              <a:spcAft>
                <a:spcPts val="0"/>
              </a:spcAft>
              <a:buClr>
                <a:srgbClr val="000000"/>
              </a:buClr>
              <a:buSzPct val="100000"/>
              <a:buNone/>
            </a:pPr>
            <a:r>
              <a:rPr lang="en-US" sz="3600">
                <a:solidFill>
                  <a:srgbClr val="000000"/>
                </a:solidFill>
                <a:latin typeface="Arial"/>
                <a:ea typeface="Arial"/>
                <a:cs typeface="Arial"/>
                <a:sym typeface="Arial"/>
              </a:rPr>
              <a:t>A</a:t>
            </a:r>
            <a:r>
              <a:rPr lang="en-US" sz="3600"/>
              <a:t>ktivitas design dalam pengembangan aplikasi bertujuan untuk mengatur pola logika dalam sistem. Sebuah design yang baik, dapat mengurangi ketergantungan antar setiap proses pada sebuah sistem. Dengan begitu, jika salah satu fitur pada sistem mengalami kerusakan, tidak akan mempengaruhi sistem secara keseluruhan</a:t>
            </a:r>
            <a:endParaRPr sz="4000" b="0"/>
          </a:p>
        </p:txBody>
      </p:sp>
      <p:sp>
        <p:nvSpPr>
          <p:cNvPr id="213" name="Google Shape;213;p1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14" name="Google Shape;214;p1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15" name="Google Shape;215;p17"/>
          <p:cNvPicPr preferRelativeResize="0"/>
          <p:nvPr/>
        </p:nvPicPr>
        <p:blipFill rotWithShape="1">
          <a:blip r:embed="rId3">
            <a:alphaModFix/>
          </a:blip>
          <a:srcRect/>
          <a:stretch/>
        </p:blipFill>
        <p:spPr>
          <a:xfrm>
            <a:off x="5785929" y="1371599"/>
            <a:ext cx="6004691" cy="4573247"/>
          </a:xfrm>
          <a:prstGeom prst="rect">
            <a:avLst/>
          </a:prstGeom>
          <a:noFill/>
          <a:ln>
            <a:noFill/>
          </a:ln>
        </p:spPr>
      </p:pic>
      <p:sp>
        <p:nvSpPr>
          <p:cNvPr id="216" name="Google Shape;216;p17"/>
          <p:cNvSpPr txBox="1"/>
          <p:nvPr/>
        </p:nvSpPr>
        <p:spPr>
          <a:xfrm>
            <a:off x="990600" y="517525"/>
            <a:ext cx="93600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Tahapan - Model Agile</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Tahapan - Model </a:t>
            </a:r>
            <a:r>
              <a:rPr lang="en-US" b="1"/>
              <a:t>Agile</a:t>
            </a:r>
            <a:endParaRPr/>
          </a:p>
        </p:txBody>
      </p:sp>
      <p:sp>
        <p:nvSpPr>
          <p:cNvPr id="222" name="Google Shape;222;p18"/>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00000"/>
              </a:buClr>
              <a:buSzPct val="100000"/>
              <a:buFont typeface="Calibri"/>
              <a:buAutoNum type="arabicPeriod" startAt="3"/>
            </a:pPr>
            <a:r>
              <a:rPr lang="en-US" sz="3200" b="1" i="1" u="none" strike="noStrike">
                <a:solidFill>
                  <a:srgbClr val="000000"/>
                </a:solidFill>
                <a:latin typeface="Source Sans Pro"/>
                <a:ea typeface="Source Sans Pro"/>
                <a:cs typeface="Source Sans Pro"/>
                <a:sym typeface="Source Sans Pro"/>
              </a:rPr>
              <a:t>Coding</a:t>
            </a:r>
            <a:endParaRPr sz="3200" b="1" i="1" u="none" strike="noStrike">
              <a:solidFill>
                <a:srgbClr val="000000"/>
              </a:solidFill>
              <a:latin typeface="Arial"/>
              <a:ea typeface="Arial"/>
              <a:cs typeface="Arial"/>
              <a:sym typeface="Arial"/>
            </a:endParaRPr>
          </a:p>
          <a:p>
            <a:pPr marL="228600" lvl="0" indent="0" algn="l" rtl="0">
              <a:lnSpc>
                <a:spcPct val="90000"/>
              </a:lnSpc>
              <a:spcBef>
                <a:spcPts val="600"/>
              </a:spcBef>
              <a:spcAft>
                <a:spcPts val="0"/>
              </a:spcAft>
              <a:buClr>
                <a:schemeClr val="dk1"/>
              </a:buClr>
              <a:buSzPct val="100000"/>
              <a:buNone/>
            </a:pPr>
            <a:r>
              <a:rPr lang="en-US" sz="3200"/>
              <a:t>Setelah berbagai unit test selesai dibangun, tim barulah melanjutkan aktivitasnya ke penulisan coding aplikasi. XP menerapkan konsep pair programming dimana setiap tugas sebuah modul dikembangkan oleh 2 orang programmer</a:t>
            </a:r>
            <a:endParaRPr sz="4000" b="0"/>
          </a:p>
        </p:txBody>
      </p:sp>
      <p:sp>
        <p:nvSpPr>
          <p:cNvPr id="223" name="Google Shape;223;p1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24" name="Google Shape;224;p1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25" name="Google Shape;225;p18"/>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Testing</a:t>
            </a:r>
            <a:endParaRPr b="1"/>
          </a:p>
        </p:txBody>
      </p:sp>
      <p:sp>
        <p:nvSpPr>
          <p:cNvPr id="231" name="Google Shape;231;p1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18</a:t>
            </a:fld>
            <a:endParaRPr/>
          </a:p>
        </p:txBody>
      </p:sp>
      <p:sp>
        <p:nvSpPr>
          <p:cNvPr id="232" name="Google Shape;232;p1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33" name="Google Shape;233;p19"/>
          <p:cNvPicPr preferRelativeResize="0"/>
          <p:nvPr/>
        </p:nvPicPr>
        <p:blipFill rotWithShape="1">
          <a:blip r:embed="rId3">
            <a:alphaModFix/>
          </a:blip>
          <a:srcRect/>
          <a:stretch/>
        </p:blipFill>
        <p:spPr>
          <a:xfrm>
            <a:off x="5785929" y="1371599"/>
            <a:ext cx="6004691" cy="4573247"/>
          </a:xfrm>
          <a:prstGeom prst="rect">
            <a:avLst/>
          </a:prstGeom>
          <a:noFill/>
          <a:ln>
            <a:noFill/>
          </a:ln>
        </p:spPr>
      </p:pic>
      <p:sp>
        <p:nvSpPr>
          <p:cNvPr id="234" name="Google Shape;234;p19"/>
          <p:cNvSpPr txBox="1">
            <a:spLocks noGrp="1"/>
          </p:cNvSpPr>
          <p:nvPr>
            <p:ph type="body" idx="1"/>
          </p:nvPr>
        </p:nvSpPr>
        <p:spPr>
          <a:xfrm>
            <a:off x="457200" y="1690688"/>
            <a:ext cx="4663440" cy="4486275"/>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r>
              <a:rPr lang="en-US" sz="3200" b="1" i="1">
                <a:solidFill>
                  <a:srgbClr val="000000"/>
                </a:solidFill>
                <a:latin typeface="Source Sans Pro"/>
                <a:ea typeface="Source Sans Pro"/>
                <a:cs typeface="Source Sans Pro"/>
                <a:sym typeface="Source Sans Pro"/>
              </a:rPr>
              <a:t>4. Testing</a:t>
            </a:r>
            <a:endParaRPr sz="3200" b="1" i="1" u="none" strike="noStrike">
              <a:solidFill>
                <a:srgbClr val="000000"/>
              </a:solidFill>
              <a:latin typeface="Arial"/>
              <a:ea typeface="Arial"/>
              <a:cs typeface="Arial"/>
              <a:sym typeface="Arial"/>
            </a:endParaRPr>
          </a:p>
          <a:p>
            <a:pPr marL="228600" lvl="0" indent="0" algn="just" rtl="0">
              <a:lnSpc>
                <a:spcPct val="90000"/>
              </a:lnSpc>
              <a:spcBef>
                <a:spcPts val="600"/>
              </a:spcBef>
              <a:spcAft>
                <a:spcPts val="0"/>
              </a:spcAft>
              <a:buClr>
                <a:schemeClr val="dk1"/>
              </a:buClr>
              <a:buSzPts val="3200"/>
              <a:buNone/>
            </a:pPr>
            <a:r>
              <a:rPr lang="en-US" sz="3200"/>
              <a:t>Pada tahapan pengujian ini aplikasi langsung diuji coba oleh pengguna atau klien dan mendapat tanggapan langsung mengenai penerapan cerita yang telah digambarkan sebelumnya</a:t>
            </a:r>
            <a:endParaRPr sz="40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838200" y="365126"/>
            <a:ext cx="9360000" cy="9847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Kelebihan XP</a:t>
            </a:r>
            <a:endParaRPr/>
          </a:p>
        </p:txBody>
      </p:sp>
      <p:sp>
        <p:nvSpPr>
          <p:cNvPr id="240" name="Google Shape;240;p20"/>
          <p:cNvSpPr txBox="1">
            <a:spLocks noGrp="1"/>
          </p:cNvSpPr>
          <p:nvPr>
            <p:ph type="body" idx="1"/>
          </p:nvPr>
        </p:nvSpPr>
        <p:spPr>
          <a:xfrm>
            <a:off x="838200" y="1349831"/>
            <a:ext cx="10515600" cy="504905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a:t>Umpan balik yang segera setelah mendapat respon dari user</a:t>
            </a:r>
            <a:endParaRPr/>
          </a:p>
          <a:p>
            <a:pPr marL="228600" lvl="0" indent="-228600" algn="just" rtl="0">
              <a:lnSpc>
                <a:spcPct val="90000"/>
              </a:lnSpc>
              <a:spcBef>
                <a:spcPts val="1000"/>
              </a:spcBef>
              <a:spcAft>
                <a:spcPts val="0"/>
              </a:spcAft>
              <a:buClr>
                <a:schemeClr val="dk1"/>
              </a:buClr>
              <a:buSzPct val="100000"/>
              <a:buChar char="•"/>
            </a:pPr>
            <a:r>
              <a:rPr lang="en-US"/>
              <a:t>Collective ownership yang tidak menggantungkan pekerjaan pada satu orang saja</a:t>
            </a:r>
            <a:endParaRPr/>
          </a:p>
          <a:p>
            <a:pPr marL="228600" lvl="0" indent="-228600" algn="just" rtl="0">
              <a:lnSpc>
                <a:spcPct val="90000"/>
              </a:lnSpc>
              <a:spcBef>
                <a:spcPts val="1000"/>
              </a:spcBef>
              <a:spcAft>
                <a:spcPts val="0"/>
              </a:spcAft>
              <a:buClr>
                <a:schemeClr val="dk1"/>
              </a:buClr>
              <a:buSzPct val="100000"/>
              <a:buChar char="•"/>
            </a:pPr>
            <a:r>
              <a:rPr lang="en-US"/>
              <a:t>Perubahan dan penambahan requirements dapat direspon meskipun proses pengembangan sudah hampir selesai</a:t>
            </a:r>
            <a:endParaRPr/>
          </a:p>
          <a:p>
            <a:pPr marL="228600" lvl="0" indent="-228600" algn="just" rtl="0">
              <a:lnSpc>
                <a:spcPct val="90000"/>
              </a:lnSpc>
              <a:spcBef>
                <a:spcPts val="1000"/>
              </a:spcBef>
              <a:spcAft>
                <a:spcPts val="0"/>
              </a:spcAft>
              <a:buClr>
                <a:schemeClr val="dk1"/>
              </a:buClr>
              <a:buSzPct val="100000"/>
              <a:buChar char="•"/>
            </a:pPr>
            <a:r>
              <a:rPr lang="en-US"/>
              <a:t>Proses pengembangan yang menyertakan satu orang dari pihak user menjadi on-site customer memudahkan komunikasi selama proses pengembangan</a:t>
            </a:r>
            <a:endParaRPr/>
          </a:p>
          <a:p>
            <a:pPr marL="228600" lvl="0" indent="-228600" algn="just" rtl="0">
              <a:lnSpc>
                <a:spcPct val="90000"/>
              </a:lnSpc>
              <a:spcBef>
                <a:spcPts val="1000"/>
              </a:spcBef>
              <a:spcAft>
                <a:spcPts val="0"/>
              </a:spcAft>
              <a:buClr>
                <a:schemeClr val="dk1"/>
              </a:buClr>
              <a:buSzPct val="100000"/>
              <a:buChar char="•"/>
            </a:pPr>
            <a:r>
              <a:rPr lang="en-US"/>
              <a:t>Metode yang populer karena lebih santai dan non-restriktif</a:t>
            </a:r>
            <a:endParaRPr/>
          </a:p>
          <a:p>
            <a:pPr marL="228600" lvl="0" indent="-228600" algn="just" rtl="0">
              <a:lnSpc>
                <a:spcPct val="90000"/>
              </a:lnSpc>
              <a:spcBef>
                <a:spcPts val="1000"/>
              </a:spcBef>
              <a:spcAft>
                <a:spcPts val="0"/>
              </a:spcAft>
              <a:buClr>
                <a:schemeClr val="dk1"/>
              </a:buClr>
              <a:buSzPct val="100000"/>
              <a:buChar char="•"/>
            </a:pPr>
            <a:r>
              <a:rPr lang="en-US"/>
              <a:t>Biaya lebih murah</a:t>
            </a:r>
            <a:endParaRPr/>
          </a:p>
          <a:p>
            <a:pPr marL="228600" lvl="0" indent="-228600" algn="just" rtl="0">
              <a:lnSpc>
                <a:spcPct val="90000"/>
              </a:lnSpc>
              <a:spcBef>
                <a:spcPts val="1000"/>
              </a:spcBef>
              <a:spcAft>
                <a:spcPts val="0"/>
              </a:spcAft>
              <a:buClr>
                <a:schemeClr val="dk1"/>
              </a:buClr>
              <a:buSzPct val="100000"/>
              <a:buChar char="•"/>
            </a:pPr>
            <a:r>
              <a:rPr lang="en-US"/>
              <a:t>Mampu mengotomatiskan tes</a:t>
            </a:r>
            <a:endParaRPr/>
          </a:p>
          <a:p>
            <a:pPr marL="228600" lvl="0" indent="-228600" algn="just" rtl="0">
              <a:lnSpc>
                <a:spcPct val="90000"/>
              </a:lnSpc>
              <a:spcBef>
                <a:spcPts val="1000"/>
              </a:spcBef>
              <a:spcAft>
                <a:spcPts val="0"/>
              </a:spcAft>
              <a:buClr>
                <a:schemeClr val="dk1"/>
              </a:buClr>
              <a:buSzPct val="100000"/>
              <a:buChar char="•"/>
            </a:pPr>
            <a:r>
              <a:rPr lang="en-US"/>
              <a:t>Setiap feedback ditanggapi dengan melakukan tes, unit tes atau system integration dan jangan menunda karena biaya akan membengkak (uang, tenaga, waktu)</a:t>
            </a:r>
            <a:endParaRPr/>
          </a:p>
          <a:p>
            <a:pPr marL="228600" lvl="0" indent="-228600" algn="just" rtl="0">
              <a:lnSpc>
                <a:spcPct val="90000"/>
              </a:lnSpc>
              <a:spcBef>
                <a:spcPts val="1000"/>
              </a:spcBef>
              <a:spcAft>
                <a:spcPts val="0"/>
              </a:spcAft>
              <a:buClr>
                <a:schemeClr val="dk1"/>
              </a:buClr>
              <a:buSzPct val="100000"/>
              <a:buChar char="•"/>
            </a:pPr>
            <a:r>
              <a:rPr lang="en-US"/>
              <a:t>Banyak ide baru dan berani mencobanya, berani mengerjakan kembali dan setiap kali kesalahan ditemukan, langsung diperbaiki</a:t>
            </a:r>
            <a:endParaRPr/>
          </a:p>
        </p:txBody>
      </p:sp>
      <p:sp>
        <p:nvSpPr>
          <p:cNvPr id="241" name="Google Shape;241;p2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19</a:t>
            </a:fld>
            <a:endParaRPr/>
          </a:p>
        </p:txBody>
      </p:sp>
      <p:sp>
        <p:nvSpPr>
          <p:cNvPr id="242" name="Google Shape;242;p2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a:t>
            </a:fld>
            <a:endParaRPr/>
          </a:p>
        </p:txBody>
      </p:sp>
      <p:sp>
        <p:nvSpPr>
          <p:cNvPr id="98" name="Google Shape;98;p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99" name="Google Shape;99;p3"/>
          <p:cNvSpPr txBox="1">
            <a:spLocks noGrp="1"/>
          </p:cNvSpPr>
          <p:nvPr>
            <p:ph type="body" idx="1"/>
          </p:nvPr>
        </p:nvSpPr>
        <p:spPr>
          <a:xfrm>
            <a:off x="838200" y="1251284"/>
            <a:ext cx="10515600" cy="4925679"/>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50000"/>
              </a:lnSpc>
              <a:spcBef>
                <a:spcPts val="0"/>
              </a:spcBef>
              <a:spcAft>
                <a:spcPts val="0"/>
              </a:spcAft>
              <a:buClr>
                <a:schemeClr val="dk1"/>
              </a:buClr>
              <a:buSzPct val="100000"/>
              <a:buNone/>
            </a:pPr>
            <a:r>
              <a:rPr lang="en-US"/>
              <a:t>Agile Model merupakan proses pengembangan software yang berkembang pada tahun 1990. Metodologi yang dikenal sebagai agile development methods ini mengutamakan fleksibilitas terhadap perubahan-perubahan yang terjadi selama pengembangan. Model-model dari agile diantaranya Rational Unified Process (1994), Scrum (1995), Crystal, Extreme Programming (1996), dan Adaptive Software Development, Feature Driven Development, and Dynamic Systems Development Method (DSDM) (1995). Dan pada akhirnya terbentuklah pada tahun 2001 proses pengembangan agile Modeling (AM).</a:t>
            </a:r>
            <a:endParaRPr/>
          </a:p>
        </p:txBody>
      </p:sp>
      <p:sp>
        <p:nvSpPr>
          <p:cNvPr id="100" name="Google Shape;100;p3"/>
          <p:cNvSpPr txBox="1">
            <a:spLocks noGrp="1"/>
          </p:cNvSpPr>
          <p:nvPr>
            <p:ph type="title"/>
          </p:nvPr>
        </p:nvSpPr>
        <p:spPr>
          <a:xfrm>
            <a:off x="838200" y="365125"/>
            <a:ext cx="9360000" cy="8861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Agile Development Methods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838200" y="365126"/>
            <a:ext cx="9360000" cy="9629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Kekurangan</a:t>
            </a:r>
            <a:endParaRPr/>
          </a:p>
        </p:txBody>
      </p:sp>
      <p:sp>
        <p:nvSpPr>
          <p:cNvPr id="248" name="Google Shape;248;p21"/>
          <p:cNvSpPr txBox="1">
            <a:spLocks noGrp="1"/>
          </p:cNvSpPr>
          <p:nvPr>
            <p:ph type="body" idx="1"/>
          </p:nvPr>
        </p:nvSpPr>
        <p:spPr>
          <a:xfrm>
            <a:off x="838200" y="1524000"/>
            <a:ext cx="10515600" cy="4652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Developer harus selalu siap dengan perubahan karena perubahan akan selalu diterima</a:t>
            </a:r>
            <a:endParaRPr/>
          </a:p>
          <a:p>
            <a:pPr marL="228600" lvl="0" indent="-228600" algn="just" rtl="0">
              <a:lnSpc>
                <a:spcPct val="90000"/>
              </a:lnSpc>
              <a:spcBef>
                <a:spcPts val="1000"/>
              </a:spcBef>
              <a:spcAft>
                <a:spcPts val="0"/>
              </a:spcAft>
              <a:buClr>
                <a:schemeClr val="dk1"/>
              </a:buClr>
              <a:buSzPts val="2800"/>
              <a:buChar char="•"/>
            </a:pPr>
            <a:r>
              <a:rPr lang="en-US"/>
              <a:t>Tidak bisa membuat kode yang detail di awal (prinsip simplicity dan juga anjuran untuk melakukan apa yang diperlukan hari itu juga)</a:t>
            </a:r>
            <a:endParaRPr/>
          </a:p>
          <a:p>
            <a:pPr marL="228600" lvl="0" indent="-228600" algn="l" rtl="0">
              <a:lnSpc>
                <a:spcPct val="90000"/>
              </a:lnSpc>
              <a:spcBef>
                <a:spcPts val="1000"/>
              </a:spcBef>
              <a:spcAft>
                <a:spcPts val="0"/>
              </a:spcAft>
              <a:buClr>
                <a:schemeClr val="dk1"/>
              </a:buClr>
              <a:buSzPts val="2800"/>
              <a:buChar char="•"/>
            </a:pPr>
            <a:r>
              <a:rPr lang="en-US"/>
              <a:t>XP tidak memiliki dokumentasi formal yang dibuat selama pengembangan. Satu-satunya dokumentasi adalah dokumentasi awal yang dilakukan oleh user</a:t>
            </a:r>
            <a:endParaRPr/>
          </a:p>
          <a:p>
            <a:pPr marL="228600" lvl="0" indent="-228600" algn="l" rtl="0">
              <a:lnSpc>
                <a:spcPct val="90000"/>
              </a:lnSpc>
              <a:spcBef>
                <a:spcPts val="1000"/>
              </a:spcBef>
              <a:spcAft>
                <a:spcPts val="0"/>
              </a:spcAft>
              <a:buClr>
                <a:schemeClr val="dk1"/>
              </a:buClr>
              <a:buSzPts val="2800"/>
              <a:buChar char="•"/>
            </a:pPr>
            <a:r>
              <a:rPr lang="en-US"/>
              <a:t>Komunikasi yang selalu bersifat oral tanpa dokumentasi formal</a:t>
            </a:r>
            <a:endParaRPr/>
          </a:p>
        </p:txBody>
      </p:sp>
      <p:sp>
        <p:nvSpPr>
          <p:cNvPr id="249" name="Google Shape;249;p2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20</a:t>
            </a:fld>
            <a:endParaRPr/>
          </a:p>
        </p:txBody>
      </p:sp>
      <p:sp>
        <p:nvSpPr>
          <p:cNvPr id="250" name="Google Shape;250;p2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2"/>
          <p:cNvPicPr preferRelativeResize="0">
            <a:picLocks noGrp="1"/>
          </p:cNvPicPr>
          <p:nvPr>
            <p:ph type="body" idx="1"/>
          </p:nvPr>
        </p:nvPicPr>
        <p:blipFill rotWithShape="1">
          <a:blip r:embed="rId3">
            <a:alphaModFix/>
          </a:blip>
          <a:srcRect/>
          <a:stretch/>
        </p:blipFill>
        <p:spPr>
          <a:xfrm>
            <a:off x="6455969" y="1690688"/>
            <a:ext cx="5334651" cy="3948112"/>
          </a:xfrm>
          <a:prstGeom prst="rect">
            <a:avLst/>
          </a:prstGeom>
          <a:noFill/>
          <a:ln>
            <a:noFill/>
          </a:ln>
        </p:spPr>
      </p:pic>
      <p:sp>
        <p:nvSpPr>
          <p:cNvPr id="256" name="Google Shape;256;p2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21</a:t>
            </a:fld>
            <a:endParaRPr/>
          </a:p>
        </p:txBody>
      </p:sp>
      <p:sp>
        <p:nvSpPr>
          <p:cNvPr id="257" name="Google Shape;257;p2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58" name="Google Shape;258;p2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DSDM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sp>
        <p:nvSpPr>
          <p:cNvPr id="259" name="Google Shape;259;p22"/>
          <p:cNvSpPr txBox="1"/>
          <p:nvPr/>
        </p:nvSpPr>
        <p:spPr>
          <a:xfrm>
            <a:off x="457200" y="1690688"/>
            <a:ext cx="4663440" cy="44862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60" name="Google Shape;260;p22"/>
          <p:cNvSpPr txBox="1"/>
          <p:nvPr/>
        </p:nvSpPr>
        <p:spPr>
          <a:xfrm>
            <a:off x="838199" y="1843088"/>
            <a:ext cx="5170715" cy="448627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Dynamic System Development Method </a:t>
            </a:r>
            <a:r>
              <a:rPr lang="en-US" sz="2800">
                <a:solidFill>
                  <a:schemeClr val="dk1"/>
                </a:solidFill>
                <a:latin typeface="Calibri"/>
                <a:ea typeface="Calibri"/>
                <a:cs typeface="Calibri"/>
                <a:sym typeface="Calibri"/>
              </a:rPr>
              <a:t>menyediakan</a:t>
            </a:r>
            <a:r>
              <a:rPr lang="en-US" sz="2800" b="0" i="0" u="none" strike="noStrike" cap="none">
                <a:solidFill>
                  <a:schemeClr val="dk1"/>
                </a:solidFill>
                <a:latin typeface="Calibri"/>
                <a:ea typeface="Calibri"/>
                <a:cs typeface="Calibri"/>
                <a:sym typeface="Calibri"/>
              </a:rPr>
              <a:t> kerangka kerja (framework) untuk membangun dan memelihara sistem dalam waktu yang terbatas melalui penggunaan prototyping yang incremental dalam lingkungan yang terkondisikan</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22</a:t>
            </a:fld>
            <a:endParaRPr/>
          </a:p>
        </p:txBody>
      </p:sp>
      <p:sp>
        <p:nvSpPr>
          <p:cNvPr id="266" name="Google Shape;266;p2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67" name="Google Shape;267;p23"/>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DSDM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68" name="Google Shape;268;p23"/>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69" name="Google Shape;269;p23"/>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b="1"/>
              <a:t>1. Feasibility Study</a:t>
            </a:r>
            <a:endParaRPr/>
          </a:p>
          <a:p>
            <a:pPr marL="0" lvl="0" indent="0" algn="l" rtl="0">
              <a:lnSpc>
                <a:spcPct val="90000"/>
              </a:lnSpc>
              <a:spcBef>
                <a:spcPts val="600"/>
              </a:spcBef>
              <a:spcAft>
                <a:spcPts val="0"/>
              </a:spcAft>
              <a:buClr>
                <a:schemeClr val="dk1"/>
              </a:buClr>
              <a:buSzPts val="3200"/>
              <a:buNone/>
            </a:pPr>
            <a:r>
              <a:rPr lang="en-US" sz="3200"/>
              <a:t>Adalah laporan kelayakan tingkat tinggi yang memungkinkan komite pengarah proyek untuk memutuskan masa depan proyek, dan studi kelayakan lebih lanjut</a:t>
            </a:r>
            <a:endParaRPr sz="4000"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75" name="Google Shape;275;p2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76" name="Google Shape;276;p2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DSDM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77" name="Google Shape;277;p24"/>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78" name="Google Shape;278;p24"/>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b="1"/>
              <a:t>2. Functional Model</a:t>
            </a:r>
            <a:endParaRPr/>
          </a:p>
          <a:p>
            <a:pPr marL="0" lvl="0" indent="0" algn="l" rtl="0">
              <a:lnSpc>
                <a:spcPct val="90000"/>
              </a:lnSpc>
              <a:spcBef>
                <a:spcPts val="600"/>
              </a:spcBef>
              <a:spcAft>
                <a:spcPts val="0"/>
              </a:spcAft>
              <a:buClr>
                <a:schemeClr val="dk1"/>
              </a:buClr>
              <a:buSzPts val="3200"/>
              <a:buNone/>
            </a:pPr>
            <a:r>
              <a:rPr lang="en-US" sz="3200"/>
              <a:t>Model fungsional yang terdiri dari kedua prototipe perangkat lunak yang bekerja dan model statis. Fase ini menghasilkan pengolahan informasi yang diperoleh dalam penelitian bisnis</a:t>
            </a:r>
            <a:endParaRPr sz="40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24</a:t>
            </a:fld>
            <a:endParaRPr/>
          </a:p>
        </p:txBody>
      </p:sp>
      <p:sp>
        <p:nvSpPr>
          <p:cNvPr id="284" name="Google Shape;284;p2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85" name="Google Shape;285;p2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DSDM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86" name="Google Shape;286;p25"/>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87" name="Google Shape;287;p25"/>
          <p:cNvSpPr txBox="1">
            <a:spLocks noGrp="1"/>
          </p:cNvSpPr>
          <p:nvPr>
            <p:ph type="body" idx="1"/>
          </p:nvPr>
        </p:nvSpPr>
        <p:spPr>
          <a:xfrm>
            <a:off x="457200" y="1825625"/>
            <a:ext cx="5116286" cy="4351338"/>
          </a:xfrm>
          <a:prstGeom prst="rect">
            <a:avLst/>
          </a:prstGeom>
          <a:noFill/>
          <a:ln>
            <a:noFill/>
          </a:ln>
        </p:spPr>
        <p:txBody>
          <a:bodyPr spcFirstLastPara="1" wrap="square" lIns="91425" tIns="45700" rIns="91425" bIns="45700" anchor="t" anchorCtr="0">
            <a:normAutofit fontScale="92500"/>
          </a:bodyPr>
          <a:lstStyle/>
          <a:p>
            <a:pPr marL="228600" lvl="0" indent="0" algn="l" rtl="0">
              <a:lnSpc>
                <a:spcPct val="90000"/>
              </a:lnSpc>
              <a:spcBef>
                <a:spcPts val="0"/>
              </a:spcBef>
              <a:spcAft>
                <a:spcPts val="0"/>
              </a:spcAft>
              <a:buClr>
                <a:schemeClr val="dk1"/>
              </a:buClr>
              <a:buSzPct val="100000"/>
              <a:buNone/>
            </a:pPr>
            <a:r>
              <a:rPr lang="en-US" sz="3200" b="1"/>
              <a:t>3. Design and Build Iteration</a:t>
            </a:r>
            <a:endParaRPr/>
          </a:p>
          <a:p>
            <a:pPr marL="228600" lvl="0" indent="0" algn="l" rtl="0">
              <a:lnSpc>
                <a:spcPct val="90000"/>
              </a:lnSpc>
              <a:spcBef>
                <a:spcPts val="600"/>
              </a:spcBef>
              <a:spcAft>
                <a:spcPts val="0"/>
              </a:spcAft>
              <a:buClr>
                <a:schemeClr val="dk1"/>
              </a:buClr>
              <a:buSzPct val="100000"/>
              <a:buNone/>
            </a:pPr>
            <a:r>
              <a:rPr lang="en-US" sz="3200"/>
              <a:t>Fase ini menyempurnakan prototype fungsional yang dikembangkan untuk memenuhi kebutuhan fungsional (Modul) yaitu: Mengidentifikasi, Merencanakan, mengembangkan, validasi fungsi</a:t>
            </a:r>
            <a:endParaRPr sz="4000"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25</a:t>
            </a:fld>
            <a:endParaRPr/>
          </a:p>
        </p:txBody>
      </p:sp>
      <p:sp>
        <p:nvSpPr>
          <p:cNvPr id="293" name="Google Shape;293;p2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94" name="Google Shape;294;p26"/>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Model Agile DSDM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95" name="Google Shape;295;p26"/>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96" name="Google Shape;296;p26"/>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0" algn="l" rtl="0">
              <a:lnSpc>
                <a:spcPct val="90000"/>
              </a:lnSpc>
              <a:spcBef>
                <a:spcPts val="0"/>
              </a:spcBef>
              <a:spcAft>
                <a:spcPts val="0"/>
              </a:spcAft>
              <a:buClr>
                <a:schemeClr val="dk1"/>
              </a:buClr>
              <a:buSzPct val="100000"/>
              <a:buNone/>
            </a:pPr>
            <a:r>
              <a:rPr lang="en-US" sz="3200" b="1"/>
              <a:t>4. Implementation Phase</a:t>
            </a:r>
            <a:endParaRPr/>
          </a:p>
          <a:p>
            <a:pPr marL="228600" lvl="0" indent="0" algn="l" rtl="0">
              <a:lnSpc>
                <a:spcPct val="90000"/>
              </a:lnSpc>
              <a:spcBef>
                <a:spcPts val="600"/>
              </a:spcBef>
              <a:spcAft>
                <a:spcPts val="0"/>
              </a:spcAft>
              <a:buClr>
                <a:schemeClr val="dk1"/>
              </a:buClr>
              <a:buSzPct val="100000"/>
              <a:buNone/>
            </a:pPr>
            <a:r>
              <a:rPr lang="en-US" sz="3200"/>
              <a:t>Setelah berbagai unit test selesai dibangun, tim barulah melanjutkan aktivitasnya ke penulisan coding aplikasi. XP menerapkan konsep pair programming dimana setiap tugas sebuah modul dikembangkan oleh 2 orang programmer</a:t>
            </a:r>
            <a:endParaRPr sz="40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Metode ini akan membangun software dengan cepat, 80% dari proyek diserahkan dalam 20% dari waktu total untuk menyerahkan proyek secara utuh</a:t>
            </a:r>
            <a:endParaRPr/>
          </a:p>
          <a:p>
            <a:pPr marL="228600" lvl="0" indent="-228600" algn="l" rtl="0">
              <a:lnSpc>
                <a:spcPct val="90000"/>
              </a:lnSpc>
              <a:spcBef>
                <a:spcPts val="1000"/>
              </a:spcBef>
              <a:spcAft>
                <a:spcPts val="0"/>
              </a:spcAft>
              <a:buClr>
                <a:schemeClr val="dk1"/>
              </a:buClr>
              <a:buSzPts val="2800"/>
              <a:buChar char="•"/>
            </a:pPr>
            <a:r>
              <a:rPr lang="en-US"/>
              <a:t>Dynamic System Development Method dapat dikombinasikan dengan eXtreme Programming menghasilkan kombinasi model proses yang mengikuti Dynamic System Development Method dan praktek yang sejalan dengan eXtreme Programming</a:t>
            </a:r>
            <a:endParaRPr/>
          </a:p>
        </p:txBody>
      </p:sp>
      <p:sp>
        <p:nvSpPr>
          <p:cNvPr id="302" name="Google Shape;302;p2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26</a:t>
            </a:fld>
            <a:endParaRPr/>
          </a:p>
        </p:txBody>
      </p:sp>
      <p:sp>
        <p:nvSpPr>
          <p:cNvPr id="303" name="Google Shape;303;p2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304" name="Google Shape;304;p27"/>
          <p:cNvSpPr txBox="1">
            <a:spLocks noGrp="1"/>
          </p:cNvSpPr>
          <p:nvPr>
            <p:ph type="title"/>
          </p:nvPr>
        </p:nvSpPr>
        <p:spPr>
          <a:xfrm>
            <a:off x="838200" y="365126"/>
            <a:ext cx="9360000" cy="98470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Kelebihan </a:t>
            </a:r>
            <a:r>
              <a:rPr lang="en-US" b="1"/>
              <a:t>DSDM (</a:t>
            </a:r>
            <a:r>
              <a:rPr lang="en-US"/>
              <a:t>Dynamic Systems Development Method</a:t>
            </a:r>
            <a:r>
              <a:rPr lang="en-US" b="1"/>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Studi Bisnis memberikan dasar untuk semua pengambangn prodak berikutnya</a:t>
            </a:r>
            <a:endParaRPr/>
          </a:p>
          <a:p>
            <a:pPr marL="228600" lvl="0" indent="-228600" algn="l" rtl="0">
              <a:lnSpc>
                <a:spcPct val="90000"/>
              </a:lnSpc>
              <a:spcBef>
                <a:spcPts val="1000"/>
              </a:spcBef>
              <a:spcAft>
                <a:spcPts val="0"/>
              </a:spcAft>
              <a:buClr>
                <a:schemeClr val="dk1"/>
              </a:buClr>
              <a:buSzPts val="2800"/>
              <a:buChar char="•"/>
            </a:pPr>
            <a:r>
              <a:rPr lang="en-US"/>
              <a:t>Fase ini mengarah pada proses bisnis yang terkena dampak secara rinci dan informasi-informasi yang mereka butuhkan</a:t>
            </a:r>
            <a:endParaRPr/>
          </a:p>
        </p:txBody>
      </p:sp>
      <p:sp>
        <p:nvSpPr>
          <p:cNvPr id="310" name="Google Shape;310;p2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27</a:t>
            </a:fld>
            <a:endParaRPr/>
          </a:p>
        </p:txBody>
      </p:sp>
      <p:sp>
        <p:nvSpPr>
          <p:cNvPr id="311" name="Google Shape;311;p2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312" name="Google Shape;312;p28"/>
          <p:cNvSpPr txBox="1">
            <a:spLocks noGrp="1"/>
          </p:cNvSpPr>
          <p:nvPr>
            <p:ph type="title"/>
          </p:nvPr>
        </p:nvSpPr>
        <p:spPr>
          <a:xfrm>
            <a:off x="838200" y="365126"/>
            <a:ext cx="9360000" cy="96293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Kekurangan </a:t>
            </a:r>
            <a:r>
              <a:rPr lang="en-US" b="1"/>
              <a:t>DSDM (</a:t>
            </a:r>
            <a:r>
              <a:rPr lang="en-US"/>
              <a:t>Dynamic Systems Development Method</a:t>
            </a:r>
            <a:r>
              <a:rPr lang="en-US" b="1"/>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838200" y="365126"/>
            <a:ext cx="9360000" cy="57104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Kesimpulan</a:t>
            </a:r>
            <a:endParaRPr b="1"/>
          </a:p>
        </p:txBody>
      </p:sp>
      <p:sp>
        <p:nvSpPr>
          <p:cNvPr id="318" name="Google Shape;318;p29"/>
          <p:cNvSpPr txBox="1">
            <a:spLocks noGrp="1"/>
          </p:cNvSpPr>
          <p:nvPr>
            <p:ph type="body" idx="1"/>
          </p:nvPr>
        </p:nvSpPr>
        <p:spPr>
          <a:xfrm>
            <a:off x="838200" y="936172"/>
            <a:ext cx="10515600" cy="52407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Agile memiliki pengertian bersifat cepat, ringan, bebas bergerak. Sehingga saat membuat perangkat lunak dengan menggunakan agile development methods diperlukan inovasi dan responsibility yang baik antara tim pengembang dan klien agar kualitas dari perangkat lunak yang dihasilkan bagus dan kelincahan dari tim seimbang</a:t>
            </a:r>
            <a:endParaRPr/>
          </a:p>
          <a:p>
            <a:pPr marL="0" lvl="0" indent="0" algn="l" rtl="0">
              <a:lnSpc>
                <a:spcPct val="90000"/>
              </a:lnSpc>
              <a:spcBef>
                <a:spcPts val="1000"/>
              </a:spcBef>
              <a:spcAft>
                <a:spcPts val="0"/>
              </a:spcAft>
              <a:buClr>
                <a:schemeClr val="dk1"/>
              </a:buClr>
              <a:buSzPts val="2800"/>
              <a:buNone/>
            </a:pPr>
            <a:r>
              <a:rPr lang="en-US"/>
              <a:t>Agile Manifesto merupakan nilai-nilai yang digunakan dalam mendasari berlangsungnya Agile Software Development</a:t>
            </a:r>
            <a:endParaRPr/>
          </a:p>
          <a:p>
            <a:pPr marL="0" lvl="0" indent="0" algn="l" rtl="0">
              <a:lnSpc>
                <a:spcPct val="90000"/>
              </a:lnSpc>
              <a:spcBef>
                <a:spcPts val="1000"/>
              </a:spcBef>
              <a:spcAft>
                <a:spcPts val="0"/>
              </a:spcAft>
              <a:buClr>
                <a:schemeClr val="dk1"/>
              </a:buClr>
              <a:buSzPts val="2800"/>
              <a:buNone/>
            </a:pPr>
            <a:r>
              <a:rPr lang="en-US"/>
              <a:t>Agile Software Development, berinteraksi dengan personel lebih penting dari pada proses dan alat, software yang berfungsi lebih penting daripada dokumentasi yang lengkap, kolaborasi dengan klien lebih penting dari pada negosiasi kontrak, dan sikap tanggap terhadap perubahan lebih penting daripada mengikuti rencana</a:t>
            </a:r>
            <a:endParaRPr/>
          </a:p>
        </p:txBody>
      </p:sp>
      <p:sp>
        <p:nvSpPr>
          <p:cNvPr id="319" name="Google Shape;319;p2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28</a:t>
            </a:fld>
            <a:endParaRPr/>
          </a:p>
        </p:txBody>
      </p:sp>
      <p:sp>
        <p:nvSpPr>
          <p:cNvPr id="320" name="Google Shape;320;p2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Agile Development Methods dikembangkan karena pada metodologi tradisional terdapat banyak hal yang membuat proses pengembangan tidak dapat berhasil dengan baik sesuai tuntutan user.</a:t>
            </a:r>
            <a:endParaRPr/>
          </a:p>
          <a:p>
            <a:pPr marL="0" lvl="0" indent="0" algn="l" rtl="0">
              <a:lnSpc>
                <a:spcPct val="90000"/>
              </a:lnSpc>
              <a:spcBef>
                <a:spcPts val="1000"/>
              </a:spcBef>
              <a:spcAft>
                <a:spcPts val="0"/>
              </a:spcAft>
              <a:buClr>
                <a:schemeClr val="dk1"/>
              </a:buClr>
              <a:buSzPts val="2800"/>
              <a:buNone/>
            </a:pPr>
            <a:r>
              <a:rPr lang="en-US"/>
              <a:t>Metodologi ini sudah cukup banyak berkembang, di antaranya adalah Extreme Programming (XP), Adaptive Software Development (ASD), Dynamic Systems Development Method (DSDM), Scrum Methodology, Crystal, Feature Driven Development (FDD), Agile Modeling (AM)</a:t>
            </a:r>
            <a:endParaRPr/>
          </a:p>
        </p:txBody>
      </p:sp>
      <p:sp>
        <p:nvSpPr>
          <p:cNvPr id="326" name="Google Shape;326;p3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29</a:t>
            </a:fld>
            <a:endParaRPr/>
          </a:p>
        </p:txBody>
      </p:sp>
      <p:sp>
        <p:nvSpPr>
          <p:cNvPr id="327" name="Google Shape;327;p3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Proses Pengembangan Agile Modeling (AM)</a:t>
            </a:r>
            <a:endParaRPr b="1">
              <a:latin typeface="Calibri"/>
              <a:ea typeface="Calibri"/>
              <a:cs typeface="Calibri"/>
              <a:sym typeface="Calibri"/>
            </a:endParaRPr>
          </a:p>
        </p:txBody>
      </p:sp>
      <p:sp>
        <p:nvSpPr>
          <p:cNvPr id="106" name="Google Shape;10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3600"/>
              <a:buNone/>
            </a:pPr>
            <a:r>
              <a:rPr lang="en-US" sz="3600"/>
              <a:t>Dilakukan secara iterasi atau perulangan. Jika suatu proyek pengembangan software dikerjakan dengan menggunakan metode agile, maka selama waktu pengerjaannya akan selalu dijumpai proses pengembangan yang dilakukan berulang.</a:t>
            </a:r>
            <a:endParaRPr sz="3600"/>
          </a:p>
        </p:txBody>
      </p:sp>
      <p:sp>
        <p:nvSpPr>
          <p:cNvPr id="107" name="Google Shape;107;p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a:t>
            </a:fld>
            <a:endParaRPr/>
          </a:p>
        </p:txBody>
      </p:sp>
      <p:sp>
        <p:nvSpPr>
          <p:cNvPr id="108" name="Google Shape;108;p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524000" y="2460958"/>
            <a:ext cx="9144000" cy="179002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SCRUM</a:t>
            </a:r>
            <a:br>
              <a:rPr lang="en-US"/>
            </a:br>
            <a:endParaRPr/>
          </a:p>
        </p:txBody>
      </p:sp>
      <p:sp>
        <p:nvSpPr>
          <p:cNvPr id="87" name="Google Shape;87;p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30</a:t>
            </a:fld>
            <a:endParaRPr/>
          </a:p>
        </p:txBody>
      </p:sp>
      <p:sp>
        <p:nvSpPr>
          <p:cNvPr id="88" name="Google Shape;88;p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r>
              <a:rPr lang="en-US"/>
              <a:t>Scrum</a:t>
            </a:r>
            <a:endParaRPr/>
          </a:p>
        </p:txBody>
      </p:sp>
      <p:sp>
        <p:nvSpPr>
          <p:cNvPr id="3" name="Subtitle 2">
            <a:extLst>
              <a:ext uri="{FF2B5EF4-FFF2-40B4-BE49-F238E27FC236}">
                <a16:creationId xmlns:a16="http://schemas.microsoft.com/office/drawing/2014/main" id="{228B3679-0113-03DC-8689-858FDE51B426}"/>
              </a:ext>
            </a:extLst>
          </p:cNvPr>
          <p:cNvSpPr>
            <a:spLocks noGrp="1"/>
          </p:cNvSpPr>
          <p:nvPr>
            <p:ph type="subTitle" idx="1"/>
          </p:nvPr>
        </p:nvSpPr>
        <p:spPr/>
        <p:txBody>
          <a:bodyPr/>
          <a:lstStyle/>
          <a:p>
            <a:endParaRPr lang="en-I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Tujuan</a:t>
            </a:r>
            <a:endParaRPr/>
          </a:p>
        </p:txBody>
      </p:sp>
      <p:sp>
        <p:nvSpPr>
          <p:cNvPr id="94" name="Google Shape;94;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Mahasiswa mampu menjelaskan konsep kerangka kerja Scrum yang terdiri dari</a:t>
            </a:r>
            <a:endParaRPr/>
          </a:p>
          <a:p>
            <a:pPr marL="685800" lvl="1" indent="-228600" algn="l" rtl="0">
              <a:lnSpc>
                <a:spcPct val="90000"/>
              </a:lnSpc>
              <a:spcBef>
                <a:spcPts val="500"/>
              </a:spcBef>
              <a:spcAft>
                <a:spcPts val="0"/>
              </a:spcAft>
              <a:buClr>
                <a:schemeClr val="dk1"/>
              </a:buClr>
              <a:buSzPts val="2400"/>
              <a:buChar char="•"/>
            </a:pPr>
            <a:r>
              <a:rPr lang="en-US"/>
              <a:t>Peran (Roles)</a:t>
            </a:r>
            <a:endParaRPr/>
          </a:p>
          <a:p>
            <a:pPr marL="685800" lvl="1" indent="-228600" algn="l" rtl="0">
              <a:lnSpc>
                <a:spcPct val="90000"/>
              </a:lnSpc>
              <a:spcBef>
                <a:spcPts val="500"/>
              </a:spcBef>
              <a:spcAft>
                <a:spcPts val="0"/>
              </a:spcAft>
              <a:buClr>
                <a:schemeClr val="dk1"/>
              </a:buClr>
              <a:buSzPts val="2400"/>
              <a:buChar char="•"/>
            </a:pPr>
            <a:r>
              <a:rPr lang="en-US"/>
              <a:t>Event</a:t>
            </a:r>
            <a:endParaRPr/>
          </a:p>
          <a:p>
            <a:pPr marL="685800" lvl="1" indent="-228600" algn="l" rtl="0">
              <a:lnSpc>
                <a:spcPct val="90000"/>
              </a:lnSpc>
              <a:spcBef>
                <a:spcPts val="500"/>
              </a:spcBef>
              <a:spcAft>
                <a:spcPts val="0"/>
              </a:spcAft>
              <a:buClr>
                <a:schemeClr val="dk1"/>
              </a:buClr>
              <a:buSzPts val="2400"/>
              <a:buChar char="•"/>
            </a:pPr>
            <a:r>
              <a:rPr lang="en-US"/>
              <a:t>Artifacts</a:t>
            </a:r>
            <a:endParaRPr/>
          </a:p>
        </p:txBody>
      </p:sp>
      <p:sp>
        <p:nvSpPr>
          <p:cNvPr id="95" name="Google Shape;95;p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31</a:t>
            </a:fld>
            <a:endParaRPr/>
          </a:p>
        </p:txBody>
      </p:sp>
      <p:sp>
        <p:nvSpPr>
          <p:cNvPr id="96" name="Google Shape;96;p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32</a:t>
            </a:fld>
            <a:endParaRPr/>
          </a:p>
        </p:txBody>
      </p:sp>
      <p:grpSp>
        <p:nvGrpSpPr>
          <p:cNvPr id="102" name="Google Shape;102;p3"/>
          <p:cNvGrpSpPr/>
          <p:nvPr/>
        </p:nvGrpSpPr>
        <p:grpSpPr>
          <a:xfrm>
            <a:off x="692727" y="1147057"/>
            <a:ext cx="10515600" cy="4966263"/>
            <a:chOff x="-1" y="-1"/>
            <a:chExt cx="9410702" cy="6070602"/>
          </a:xfrm>
        </p:grpSpPr>
        <p:sp>
          <p:nvSpPr>
            <p:cNvPr id="103" name="Google Shape;103;p3"/>
            <p:cNvSpPr/>
            <p:nvPr/>
          </p:nvSpPr>
          <p:spPr>
            <a:xfrm>
              <a:off x="12700" y="25400"/>
              <a:ext cx="9398001" cy="6045201"/>
            </a:xfrm>
            <a:prstGeom prst="roundRect">
              <a:avLst>
                <a:gd name="adj" fmla="val 5042"/>
              </a:avLst>
            </a:prstGeom>
            <a:solidFill>
              <a:srgbClr val="F4F4F4"/>
            </a:solidFill>
            <a:ln w="508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b="0" i="0" u="none" strike="noStrike" cap="none">
                <a:solidFill>
                  <a:schemeClr val="dk1"/>
                </a:solidFill>
                <a:latin typeface="Calibri"/>
                <a:ea typeface="Calibri"/>
                <a:cs typeface="Calibri"/>
                <a:sym typeface="Calibri"/>
              </a:endParaRPr>
            </a:p>
          </p:txBody>
        </p:sp>
        <p:sp>
          <p:nvSpPr>
            <p:cNvPr id="104" name="Google Shape;104;p3"/>
            <p:cNvSpPr txBox="1"/>
            <p:nvPr/>
          </p:nvSpPr>
          <p:spPr>
            <a:xfrm>
              <a:off x="254297" y="1057410"/>
              <a:ext cx="8915402" cy="4514596"/>
            </a:xfrm>
            <a:prstGeom prst="rect">
              <a:avLst/>
            </a:prstGeom>
            <a:noFill/>
            <a:ln>
              <a:noFill/>
            </a:ln>
          </p:spPr>
          <p:txBody>
            <a:bodyPr spcFirstLastPara="1" wrap="square" lIns="0" tIns="0" rIns="0" bIns="0" anchor="ctr" anchorCtr="0">
              <a:spAutoFit/>
            </a:bodyPr>
            <a:lstStyle/>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Scrum adalah sebuah proses Agile yang memungkinkan kita untuk fokus kepada </a:t>
              </a:r>
              <a:r>
                <a:rPr lang="en-US" sz="2000" b="0" i="1" u="none" strike="noStrike" cap="none">
                  <a:solidFill>
                    <a:schemeClr val="dk1"/>
                  </a:solidFill>
                  <a:latin typeface="Calibri"/>
                  <a:ea typeface="Calibri"/>
                  <a:cs typeface="Calibri"/>
                  <a:sym typeface="Calibri"/>
                </a:rPr>
                <a:t>delivery</a:t>
              </a:r>
              <a:r>
                <a:rPr lang="en-US" sz="2000" b="0" i="0" u="none" strike="noStrike" cap="none">
                  <a:solidFill>
                    <a:schemeClr val="dk1"/>
                  </a:solidFill>
                  <a:latin typeface="Calibri"/>
                  <a:ea typeface="Calibri"/>
                  <a:cs typeface="Calibri"/>
                  <a:sym typeface="Calibri"/>
                </a:rPr>
                <a:t> dengan nilai bisnis tertinggi dalam waktu yang paling singkat.</a:t>
              </a:r>
              <a:endParaRPr/>
            </a:p>
            <a:p>
              <a:pPr marL="243840" marR="0" lvl="0" indent="-85090" algn="l" rtl="0">
                <a:spcBef>
                  <a:spcPts val="0"/>
                </a:spcBef>
                <a:spcAft>
                  <a:spcPts val="0"/>
                </a:spcAft>
                <a:buClr>
                  <a:schemeClr val="dk1"/>
                </a:buClr>
                <a:buSzPts val="2500"/>
                <a:buFont typeface="Calibri"/>
                <a:buNone/>
              </a:pPr>
              <a:endParaRPr sz="2000" b="0" i="0" u="none" strike="noStrike" cap="none">
                <a:solidFill>
                  <a:schemeClr val="dk1"/>
                </a:solidFill>
                <a:latin typeface="Calibri"/>
                <a:ea typeface="Calibri"/>
                <a:cs typeface="Calibri"/>
                <a:sym typeface="Calibri"/>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Scrum memungkinkan kita untuk melakukan inspeksi terhadap software yang dibuat secara cepat dan berulang-ulang (setiap 2 minggu – 1 bulan sekali)</a:t>
              </a:r>
              <a:endParaRPr/>
            </a:p>
            <a:p>
              <a:pPr marL="243840" marR="0" lvl="0" indent="-85090" algn="l" rtl="0">
                <a:spcBef>
                  <a:spcPts val="0"/>
                </a:spcBef>
                <a:spcAft>
                  <a:spcPts val="0"/>
                </a:spcAft>
                <a:buClr>
                  <a:schemeClr val="dk1"/>
                </a:buClr>
                <a:buSzPts val="2500"/>
                <a:buFont typeface="Calibri"/>
                <a:buNone/>
              </a:pPr>
              <a:endParaRPr sz="2000" b="0" i="0" u="none" strike="noStrike" cap="none">
                <a:solidFill>
                  <a:schemeClr val="dk1"/>
                </a:solidFill>
                <a:latin typeface="Calibri"/>
                <a:ea typeface="Calibri"/>
                <a:cs typeface="Calibri"/>
                <a:sym typeface="Calibri"/>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Personel dari sisi bisnis menentukan prioritas. Tim secara mandiri menentukan jalan yang terbaik untuk men-</a:t>
              </a:r>
              <a:r>
                <a:rPr lang="en-US" sz="2000" b="0" i="1" u="none" strike="noStrike" cap="none">
                  <a:solidFill>
                    <a:schemeClr val="dk1"/>
                  </a:solidFill>
                  <a:latin typeface="Calibri"/>
                  <a:ea typeface="Calibri"/>
                  <a:cs typeface="Calibri"/>
                  <a:sym typeface="Calibri"/>
                </a:rPr>
                <a:t>deliver</a:t>
              </a:r>
              <a:r>
                <a:rPr lang="en-US" sz="2000" b="0" i="0" u="none" strike="noStrike" cap="none">
                  <a:solidFill>
                    <a:schemeClr val="dk1"/>
                  </a:solidFill>
                  <a:latin typeface="Calibri"/>
                  <a:ea typeface="Calibri"/>
                  <a:cs typeface="Calibri"/>
                  <a:sym typeface="Calibri"/>
                </a:rPr>
                <a:t> fitur-fitur dengan prioritas tertinggi.</a:t>
              </a:r>
              <a:endParaRPr/>
            </a:p>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 </a:t>
              </a:r>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Setiap 2 minggu – 1 bulan sekali, setiap orang bisa melihat hasil kerja berupa software yang bisa digunakan, yang kemudian bisa diputuskan untuk dirilis atau dilanjutkan pengembangannya pada sprint berikutnya.</a:t>
              </a:r>
              <a:endParaRPr sz="2000" b="0" i="0" u="none" strike="noStrike" cap="none">
                <a:solidFill>
                  <a:schemeClr val="dk1"/>
                </a:solidFill>
                <a:latin typeface="Calibri"/>
                <a:ea typeface="Calibri"/>
                <a:cs typeface="Calibri"/>
                <a:sym typeface="Calibri"/>
              </a:endParaRPr>
            </a:p>
          </p:txBody>
        </p:sp>
        <p:sp>
          <p:nvSpPr>
            <p:cNvPr id="105" name="Google Shape;105;p3"/>
            <p:cNvSpPr/>
            <p:nvPr/>
          </p:nvSpPr>
          <p:spPr>
            <a:xfrm>
              <a:off x="482599" y="38099"/>
              <a:ext cx="4140201" cy="7366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6" name="Google Shape;106;p3"/>
            <p:cNvSpPr/>
            <p:nvPr/>
          </p:nvSpPr>
          <p:spPr>
            <a:xfrm rot="10800000">
              <a:off x="4584700" y="317499"/>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7" name="Google Shape;107;p3"/>
            <p:cNvSpPr/>
            <p:nvPr/>
          </p:nvSpPr>
          <p:spPr>
            <a:xfrm>
              <a:off x="-1" y="12699"/>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8" name="Google Shape;108;p3"/>
            <p:cNvSpPr/>
            <p:nvPr/>
          </p:nvSpPr>
          <p:spPr>
            <a:xfrm>
              <a:off x="-1" y="457199"/>
              <a:ext cx="584201" cy="3175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9" name="Google Shape;109;p3"/>
            <p:cNvSpPr/>
            <p:nvPr/>
          </p:nvSpPr>
          <p:spPr>
            <a:xfrm>
              <a:off x="4495800" y="-1"/>
              <a:ext cx="584201" cy="3302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10" name="Google Shape;110;p3"/>
            <p:cNvSpPr txBox="1"/>
            <p:nvPr/>
          </p:nvSpPr>
          <p:spPr>
            <a:xfrm>
              <a:off x="317982" y="38099"/>
              <a:ext cx="4356102" cy="841627"/>
            </a:xfrm>
            <a:prstGeom prst="rect">
              <a:avLst/>
            </a:prstGeom>
            <a:noFill/>
            <a:ln>
              <a:noFill/>
            </a:ln>
          </p:spPr>
          <p:txBody>
            <a:bodyPr spcFirstLastPara="1" wrap="square" lIns="45700" tIns="45700" rIns="45700" bIns="45700" anchor="t" anchorCtr="0">
              <a:spAutoFit/>
            </a:bodyPr>
            <a:lstStyle/>
            <a:p>
              <a:pPr marL="0" marR="0" lvl="0" indent="0" algn="l" rtl="0">
                <a:lnSpc>
                  <a:spcPct val="132791"/>
                </a:lnSpc>
                <a:spcBef>
                  <a:spcPts val="0"/>
                </a:spcBef>
                <a:spcAft>
                  <a:spcPts val="0"/>
                </a:spcAft>
                <a:buNone/>
              </a:pPr>
              <a:r>
                <a:rPr lang="en-US" sz="3690" b="0" i="1" u="none" strike="noStrike" cap="none">
                  <a:solidFill>
                    <a:srgbClr val="FFFFFF"/>
                  </a:solidFill>
                  <a:latin typeface="Calibri"/>
                  <a:ea typeface="Calibri"/>
                  <a:cs typeface="Calibri"/>
                  <a:sym typeface="Calibri"/>
                </a:rPr>
                <a:t>Scrum in 100 words</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Telah Digunakan Oleh:</a:t>
            </a:r>
            <a:endParaRPr/>
          </a:p>
        </p:txBody>
      </p:sp>
      <p:sp>
        <p:nvSpPr>
          <p:cNvPr id="116" name="Google Shape;116;p4"/>
          <p:cNvSpPr txBox="1"/>
          <p:nvPr/>
        </p:nvSpPr>
        <p:spPr>
          <a:xfrm>
            <a:off x="2335530" y="1690686"/>
            <a:ext cx="2451619" cy="4431983"/>
          </a:xfrm>
          <a:prstGeom prst="rect">
            <a:avLst/>
          </a:prstGeom>
          <a:noFill/>
          <a:ln>
            <a:noFill/>
          </a:ln>
        </p:spPr>
        <p:txBody>
          <a:bodyPr spcFirstLastPara="1" wrap="square" lIns="0" tIns="0" rIns="0" bIns="0" anchor="t" anchorCtr="0">
            <a:spAutoFit/>
          </a:bodyPr>
          <a:lstStyle/>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Microsoft</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Yahoo</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Electronic Arts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IBM</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Lockheed Martin</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Philips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Siemens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Nokia</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Capital One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BBC</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Intuit</a:t>
            </a:r>
            <a:endParaRPr/>
          </a:p>
        </p:txBody>
      </p:sp>
      <p:sp>
        <p:nvSpPr>
          <p:cNvPr id="117" name="Google Shape;117;p4"/>
          <p:cNvSpPr txBox="1"/>
          <p:nvPr/>
        </p:nvSpPr>
        <p:spPr>
          <a:xfrm>
            <a:off x="6096000" y="1690688"/>
            <a:ext cx="3601084" cy="4062651"/>
          </a:xfrm>
          <a:prstGeom prst="rect">
            <a:avLst/>
          </a:prstGeom>
          <a:noFill/>
          <a:ln>
            <a:noFill/>
          </a:ln>
        </p:spPr>
        <p:txBody>
          <a:bodyPr spcFirstLastPara="1" wrap="square" lIns="0" tIns="0" rIns="0" bIns="0" anchor="t" anchorCtr="0">
            <a:spAutoFit/>
          </a:bodyPr>
          <a:lstStyle/>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Nielsen Media</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First American Real Estate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BMC Software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Ipswitch</a:t>
            </a:r>
            <a:endParaRPr sz="2400">
              <a:solidFill>
                <a:schemeClr val="dk1"/>
              </a:solidFill>
              <a:latin typeface="Calibri"/>
              <a:ea typeface="Calibri"/>
              <a:cs typeface="Calibri"/>
              <a:sym typeface="Calibri"/>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John Deere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Lexis Nexis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Sabre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Salesforce.com</a:t>
            </a:r>
            <a:endParaRPr sz="2400">
              <a:solidFill>
                <a:schemeClr val="dk1"/>
              </a:solidFill>
              <a:latin typeface="Calibri"/>
              <a:ea typeface="Calibri"/>
              <a:cs typeface="Calibri"/>
              <a:sym typeface="Calibri"/>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 Warner</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Turner Broadcasting</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Oce</a:t>
            </a:r>
            <a:endParaRPr sz="2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758450" y="2654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Telah Digunakan Untuk:</a:t>
            </a:r>
            <a:endParaRPr/>
          </a:p>
        </p:txBody>
      </p:sp>
      <p:sp>
        <p:nvSpPr>
          <p:cNvPr id="123" name="Google Shape;123;p5"/>
          <p:cNvSpPr txBox="1">
            <a:spLocks noGrp="1"/>
          </p:cNvSpPr>
          <p:nvPr>
            <p:ph type="body" idx="1"/>
          </p:nvPr>
        </p:nvSpPr>
        <p:spPr>
          <a:xfrm>
            <a:off x="540518" y="1440163"/>
            <a:ext cx="4103400" cy="4572000"/>
          </a:xfrm>
          <a:prstGeom prst="rect">
            <a:avLst/>
          </a:prstGeom>
          <a:noFill/>
          <a:ln>
            <a:noFill/>
          </a:ln>
        </p:spPr>
        <p:txBody>
          <a:bodyPr spcFirstLastPara="1" wrap="square" lIns="91425" tIns="45700" rIns="91425" bIns="45700" anchor="t" anchorCtr="0">
            <a:normAutofit fontScale="92500"/>
          </a:bodyPr>
          <a:lstStyle/>
          <a:p>
            <a:pPr marL="495298" lvl="0" indent="-266699" algn="l" rtl="0">
              <a:lnSpc>
                <a:spcPct val="80000"/>
              </a:lnSpc>
              <a:spcBef>
                <a:spcPts val="0"/>
              </a:spcBef>
              <a:spcAft>
                <a:spcPts val="0"/>
              </a:spcAft>
              <a:buClr>
                <a:schemeClr val="dk1"/>
              </a:buClr>
              <a:buSzPts val="2400"/>
              <a:buChar char="•"/>
            </a:pPr>
            <a:r>
              <a:rPr lang="en-US"/>
              <a:t>Software komersial</a:t>
            </a:r>
            <a:endParaRPr/>
          </a:p>
          <a:p>
            <a:pPr marL="495298" lvl="0" indent="-266699" algn="l" rtl="0">
              <a:lnSpc>
                <a:spcPct val="80000"/>
              </a:lnSpc>
              <a:spcBef>
                <a:spcPts val="1170"/>
              </a:spcBef>
              <a:spcAft>
                <a:spcPts val="0"/>
              </a:spcAft>
              <a:buClr>
                <a:schemeClr val="dk1"/>
              </a:buClr>
              <a:buSzPts val="2400"/>
              <a:buChar char="•"/>
            </a:pPr>
            <a:r>
              <a:rPr lang="en-US"/>
              <a:t>In-house development</a:t>
            </a:r>
            <a:endParaRPr/>
          </a:p>
          <a:p>
            <a:pPr marL="495298" lvl="0" indent="-266699" algn="l" rtl="0">
              <a:lnSpc>
                <a:spcPct val="80000"/>
              </a:lnSpc>
              <a:spcBef>
                <a:spcPts val="1170"/>
              </a:spcBef>
              <a:spcAft>
                <a:spcPts val="0"/>
              </a:spcAft>
              <a:buClr>
                <a:schemeClr val="dk1"/>
              </a:buClr>
              <a:buSzPts val="2400"/>
              <a:buChar char="•"/>
            </a:pPr>
            <a:r>
              <a:rPr lang="en-US"/>
              <a:t>Proyek kontrak</a:t>
            </a:r>
            <a:endParaRPr/>
          </a:p>
          <a:p>
            <a:pPr marL="495298" lvl="0" indent="-266699" algn="l" rtl="0">
              <a:lnSpc>
                <a:spcPct val="80000"/>
              </a:lnSpc>
              <a:spcBef>
                <a:spcPts val="1170"/>
              </a:spcBef>
              <a:spcAft>
                <a:spcPts val="0"/>
              </a:spcAft>
              <a:buClr>
                <a:schemeClr val="dk1"/>
              </a:buClr>
              <a:buSzPts val="2400"/>
              <a:buChar char="•"/>
            </a:pPr>
            <a:r>
              <a:rPr lang="en-US"/>
              <a:t>Proyek </a:t>
            </a:r>
            <a:r>
              <a:rPr lang="en-US" i="1"/>
              <a:t>fixed-price</a:t>
            </a:r>
            <a:endParaRPr/>
          </a:p>
          <a:p>
            <a:pPr marL="495298" lvl="0" indent="-266699" algn="l" rtl="0">
              <a:lnSpc>
                <a:spcPct val="80000"/>
              </a:lnSpc>
              <a:spcBef>
                <a:spcPts val="1170"/>
              </a:spcBef>
              <a:spcAft>
                <a:spcPts val="0"/>
              </a:spcAft>
              <a:buClr>
                <a:schemeClr val="dk1"/>
              </a:buClr>
              <a:buSzPts val="2400"/>
              <a:buChar char="•"/>
            </a:pPr>
            <a:r>
              <a:rPr lang="en-US"/>
              <a:t>Aplikasi finansial</a:t>
            </a:r>
            <a:endParaRPr/>
          </a:p>
          <a:p>
            <a:pPr marL="495298" lvl="0" indent="-266699" algn="l" rtl="0">
              <a:lnSpc>
                <a:spcPct val="80000"/>
              </a:lnSpc>
              <a:spcBef>
                <a:spcPts val="1170"/>
              </a:spcBef>
              <a:spcAft>
                <a:spcPts val="0"/>
              </a:spcAft>
              <a:buClr>
                <a:schemeClr val="dk1"/>
              </a:buClr>
              <a:buSzPts val="2400"/>
              <a:buChar char="•"/>
            </a:pPr>
            <a:r>
              <a:rPr lang="en-US"/>
              <a:t>Aplikasi tersertifikasi ISO 9001</a:t>
            </a:r>
            <a:endParaRPr/>
          </a:p>
          <a:p>
            <a:pPr marL="495298" lvl="0" indent="-266699" algn="l" rtl="0">
              <a:lnSpc>
                <a:spcPct val="80000"/>
              </a:lnSpc>
              <a:spcBef>
                <a:spcPts val="1170"/>
              </a:spcBef>
              <a:spcAft>
                <a:spcPts val="0"/>
              </a:spcAft>
              <a:buClr>
                <a:schemeClr val="dk1"/>
              </a:buClr>
              <a:buSzPts val="2400"/>
              <a:buChar char="•"/>
            </a:pPr>
            <a:r>
              <a:rPr lang="en-US"/>
              <a:t>Sistem benam</a:t>
            </a:r>
            <a:endParaRPr/>
          </a:p>
          <a:p>
            <a:pPr marL="495298" lvl="0" indent="-266699" algn="l" rtl="0">
              <a:lnSpc>
                <a:spcPct val="80000"/>
              </a:lnSpc>
              <a:spcBef>
                <a:spcPts val="1170"/>
              </a:spcBef>
              <a:spcAft>
                <a:spcPts val="0"/>
              </a:spcAft>
              <a:buClr>
                <a:schemeClr val="dk1"/>
              </a:buClr>
              <a:buSzPts val="2400"/>
              <a:buChar char="•"/>
            </a:pPr>
            <a:r>
              <a:rPr lang="en-US"/>
              <a:t>Sistem 24x7 dengan 99.999% </a:t>
            </a:r>
            <a:r>
              <a:rPr lang="en-US" i="1"/>
              <a:t>uptime</a:t>
            </a:r>
            <a:endParaRPr/>
          </a:p>
          <a:p>
            <a:pPr marL="495298" lvl="0" indent="-266699" algn="l" rtl="0">
              <a:lnSpc>
                <a:spcPct val="80000"/>
              </a:lnSpc>
              <a:spcBef>
                <a:spcPts val="1170"/>
              </a:spcBef>
              <a:spcAft>
                <a:spcPts val="0"/>
              </a:spcAft>
              <a:buClr>
                <a:schemeClr val="dk1"/>
              </a:buClr>
              <a:buSzPts val="2400"/>
              <a:buChar char="•"/>
            </a:pPr>
            <a:r>
              <a:rPr lang="en-US"/>
              <a:t>Proyek </a:t>
            </a:r>
            <a:r>
              <a:rPr lang="en-US" i="1"/>
              <a:t>Joint Strike Fighter</a:t>
            </a:r>
            <a:endParaRPr/>
          </a:p>
        </p:txBody>
      </p:sp>
      <p:sp>
        <p:nvSpPr>
          <p:cNvPr id="124" name="Google Shape;124;p5"/>
          <p:cNvSpPr txBox="1"/>
          <p:nvPr/>
        </p:nvSpPr>
        <p:spPr>
          <a:xfrm>
            <a:off x="5218825" y="1313000"/>
            <a:ext cx="5636400" cy="4860600"/>
          </a:xfrm>
          <a:prstGeom prst="rect">
            <a:avLst/>
          </a:prstGeom>
          <a:noFill/>
          <a:ln>
            <a:noFill/>
          </a:ln>
        </p:spPr>
        <p:txBody>
          <a:bodyPr spcFirstLastPara="1" wrap="square" lIns="34275" tIns="34275" rIns="34275" bIns="34275" anchor="t" anchorCtr="0">
            <a:spAutoFit/>
          </a:bodyPr>
          <a:lstStyle/>
          <a:p>
            <a:pPr marL="266700" marR="0" lvl="0" indent="-266700" algn="l" rtl="0">
              <a:lnSpc>
                <a:spcPct val="80000"/>
              </a:lnSpc>
              <a:spcBef>
                <a:spcPts val="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Pembuatan </a:t>
            </a:r>
            <a:r>
              <a:rPr lang="en-US" sz="2160" i="1">
                <a:solidFill>
                  <a:schemeClr val="dk1"/>
                </a:solidFill>
                <a:latin typeface="Calibri"/>
                <a:ea typeface="Calibri"/>
                <a:cs typeface="Calibri"/>
                <a:sym typeface="Calibri"/>
              </a:rPr>
              <a:t>video game</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FDA-approved, life-critical systems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Perangkat lunak kendali satelit</a:t>
            </a:r>
            <a:endParaRPr sz="2160">
              <a:solidFill>
                <a:schemeClr val="dk1"/>
              </a:solidFill>
              <a:latin typeface="Calibri"/>
              <a:ea typeface="Calibri"/>
              <a:cs typeface="Calibri"/>
              <a:sym typeface="Calibri"/>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Website</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Handheld software</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Mobile phones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Network switching applications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ISV applications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Beberapa aplikasi-aplikasi besar yang kita kenal</a:t>
            </a:r>
            <a:endParaRPr sz="216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Karakteristik</a:t>
            </a:r>
            <a:endParaRPr/>
          </a:p>
        </p:txBody>
      </p:sp>
      <p:sp>
        <p:nvSpPr>
          <p:cNvPr id="130" name="Google Shape;130;p6"/>
          <p:cNvSpPr txBox="1">
            <a:spLocks noGrp="1"/>
          </p:cNvSpPr>
          <p:nvPr>
            <p:ph type="body" idx="1"/>
          </p:nvPr>
        </p:nvSpPr>
        <p:spPr>
          <a:xfrm>
            <a:off x="838200" y="1496291"/>
            <a:ext cx="10515600" cy="4680672"/>
          </a:xfrm>
          <a:prstGeom prst="rect">
            <a:avLst/>
          </a:prstGeom>
          <a:noFill/>
          <a:ln>
            <a:noFill/>
          </a:ln>
        </p:spPr>
        <p:txBody>
          <a:bodyPr spcFirstLastPara="1" wrap="square" lIns="91425" tIns="45700" rIns="91425" bIns="45700" anchor="t" anchorCtr="0">
            <a:normAutofit/>
          </a:bodyPr>
          <a:lstStyle/>
          <a:p>
            <a:pPr marL="595311" lvl="0" indent="-366742" algn="l" rtl="0">
              <a:lnSpc>
                <a:spcPct val="90000"/>
              </a:lnSpc>
              <a:spcBef>
                <a:spcPts val="0"/>
              </a:spcBef>
              <a:spcAft>
                <a:spcPts val="0"/>
              </a:spcAft>
              <a:buClr>
                <a:schemeClr val="dk1"/>
              </a:buClr>
              <a:buSzPct val="117857"/>
              <a:buChar char="•"/>
            </a:pPr>
            <a:r>
              <a:rPr lang="en-US"/>
              <a:t>Tim yang mandiri, </a:t>
            </a:r>
            <a:r>
              <a:rPr lang="en-US" i="1"/>
              <a:t>self-organized</a:t>
            </a:r>
            <a:endParaRPr/>
          </a:p>
          <a:p>
            <a:pPr marL="595311" lvl="0" indent="-366742" algn="l" rtl="0">
              <a:lnSpc>
                <a:spcPct val="90000"/>
              </a:lnSpc>
              <a:spcBef>
                <a:spcPts val="1170"/>
              </a:spcBef>
              <a:spcAft>
                <a:spcPts val="0"/>
              </a:spcAft>
              <a:buClr>
                <a:schemeClr val="dk1"/>
              </a:buClr>
              <a:buSzPct val="117857"/>
              <a:buChar char="•"/>
            </a:pPr>
            <a:r>
              <a:rPr lang="en-US"/>
              <a:t>Produk berproses dalam serangkaian kegiatan berdurasi 1-4 minggu yang disebut dengan “Sprint”.</a:t>
            </a:r>
            <a:endParaRPr/>
          </a:p>
          <a:p>
            <a:pPr marL="595311" lvl="0" indent="-366742" algn="l" rtl="0">
              <a:lnSpc>
                <a:spcPct val="90000"/>
              </a:lnSpc>
              <a:spcBef>
                <a:spcPts val="1170"/>
              </a:spcBef>
              <a:spcAft>
                <a:spcPts val="0"/>
              </a:spcAft>
              <a:buClr>
                <a:schemeClr val="dk1"/>
              </a:buClr>
              <a:buSzPct val="117857"/>
              <a:buChar char="•"/>
            </a:pPr>
            <a:r>
              <a:rPr lang="en-US"/>
              <a:t>Persyaratan sistem dihimpun sebagai item-item dalam sebuah daftar yang disebut sebagai “</a:t>
            </a:r>
            <a:r>
              <a:rPr lang="en-US" i="1"/>
              <a:t>Product Backlog</a:t>
            </a:r>
            <a:r>
              <a:rPr lang="en-US"/>
              <a:t>”.</a:t>
            </a:r>
            <a:endParaRPr/>
          </a:p>
          <a:p>
            <a:pPr marL="595311" lvl="0" indent="-366742" algn="l" rtl="0">
              <a:lnSpc>
                <a:spcPct val="90000"/>
              </a:lnSpc>
              <a:spcBef>
                <a:spcPts val="1170"/>
              </a:spcBef>
              <a:spcAft>
                <a:spcPts val="0"/>
              </a:spcAft>
              <a:buClr>
                <a:schemeClr val="dk1"/>
              </a:buClr>
              <a:buSzPct val="117857"/>
              <a:buChar char="•"/>
            </a:pPr>
            <a:r>
              <a:rPr lang="en-US"/>
              <a:t>Sengaja dibuat tidak terlalu rigid, detail dan teknis.</a:t>
            </a:r>
            <a:endParaRPr/>
          </a:p>
          <a:p>
            <a:pPr marL="595311" lvl="0" indent="-366742" algn="l" rtl="0">
              <a:lnSpc>
                <a:spcPct val="90000"/>
              </a:lnSpc>
              <a:spcBef>
                <a:spcPts val="1170"/>
              </a:spcBef>
              <a:spcAft>
                <a:spcPts val="0"/>
              </a:spcAft>
              <a:buClr>
                <a:schemeClr val="dk1"/>
              </a:buClr>
              <a:buSzPct val="117857"/>
              <a:buChar char="•"/>
            </a:pPr>
            <a:r>
              <a:rPr lang="en-US"/>
              <a:t>Menggunakan aturan-aturan generative tertentu untuk menciptakan “lingkungan agile” dalam penyelesaian proyek.</a:t>
            </a:r>
            <a:endParaRPr/>
          </a:p>
          <a:p>
            <a:pPr marL="595311" lvl="0" indent="-366742" algn="l" rtl="0">
              <a:lnSpc>
                <a:spcPct val="90000"/>
              </a:lnSpc>
              <a:spcBef>
                <a:spcPts val="1170"/>
              </a:spcBef>
              <a:spcAft>
                <a:spcPts val="0"/>
              </a:spcAft>
              <a:buClr>
                <a:schemeClr val="dk1"/>
              </a:buClr>
              <a:buSzPct val="117857"/>
              <a:buChar char="•"/>
            </a:pPr>
            <a:r>
              <a:rPr lang="en-US"/>
              <a:t>Merupakan salah satu dari “agile processes”</a:t>
            </a: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172835" y="249984"/>
            <a:ext cx="10223269" cy="84582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Manifesto Agile</a:t>
            </a:r>
            <a:endParaRPr sz="4400" b="0" i="0" u="none" strike="noStrike" cap="none">
              <a:solidFill>
                <a:schemeClr val="dk1"/>
              </a:solidFill>
              <a:latin typeface="Calibri"/>
              <a:ea typeface="Calibri"/>
              <a:cs typeface="Calibri"/>
              <a:sym typeface="Calibri"/>
            </a:endParaRPr>
          </a:p>
        </p:txBody>
      </p:sp>
      <p:grpSp>
        <p:nvGrpSpPr>
          <p:cNvPr id="136" name="Google Shape;136;p7"/>
          <p:cNvGrpSpPr/>
          <p:nvPr/>
        </p:nvGrpSpPr>
        <p:grpSpPr>
          <a:xfrm>
            <a:off x="2072639" y="1220870"/>
            <a:ext cx="8046722" cy="899285"/>
            <a:chOff x="-1" y="-29702"/>
            <a:chExt cx="8940802" cy="999206"/>
          </a:xfrm>
        </p:grpSpPr>
        <p:grpSp>
          <p:nvGrpSpPr>
            <p:cNvPr id="137" name="Google Shape;137;p7"/>
            <p:cNvGrpSpPr/>
            <p:nvPr/>
          </p:nvGrpSpPr>
          <p:grpSpPr>
            <a:xfrm>
              <a:off x="5257800" y="0"/>
              <a:ext cx="3683001" cy="939800"/>
              <a:chOff x="0" y="0"/>
              <a:chExt cx="3683000" cy="939800"/>
            </a:xfrm>
          </p:grpSpPr>
          <p:sp>
            <p:nvSpPr>
              <p:cNvPr id="138" name="Google Shape;138;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39" name="Google Shape;139;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Process and tools</a:t>
                </a:r>
                <a:endParaRPr/>
              </a:p>
            </p:txBody>
          </p:sp>
        </p:grpSp>
        <p:grpSp>
          <p:nvGrpSpPr>
            <p:cNvPr id="140" name="Google Shape;140;p7"/>
            <p:cNvGrpSpPr/>
            <p:nvPr/>
          </p:nvGrpSpPr>
          <p:grpSpPr>
            <a:xfrm>
              <a:off x="-1" y="-29702"/>
              <a:ext cx="3683001" cy="999206"/>
              <a:chOff x="0" y="-29702"/>
              <a:chExt cx="3683000" cy="999206"/>
            </a:xfrm>
          </p:grpSpPr>
          <p:sp>
            <p:nvSpPr>
              <p:cNvPr id="141" name="Google Shape;141;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42" name="Google Shape;142;p7"/>
              <p:cNvSpPr txBox="1"/>
              <p:nvPr/>
            </p:nvSpPr>
            <p:spPr>
              <a:xfrm>
                <a:off x="0" y="-29702"/>
                <a:ext cx="3683000" cy="999206"/>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Individuals and interactions</a:t>
                </a:r>
                <a:endParaRPr/>
              </a:p>
            </p:txBody>
          </p:sp>
        </p:grpSp>
        <p:sp>
          <p:nvSpPr>
            <p:cNvPr id="143" name="Google Shape;143;p7"/>
            <p:cNvSpPr txBox="1"/>
            <p:nvPr/>
          </p:nvSpPr>
          <p:spPr>
            <a:xfrm>
              <a:off x="4046407" y="285234"/>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grpSp>
        <p:nvGrpSpPr>
          <p:cNvPr id="144" name="Google Shape;144;p7"/>
          <p:cNvGrpSpPr/>
          <p:nvPr/>
        </p:nvGrpSpPr>
        <p:grpSpPr>
          <a:xfrm>
            <a:off x="2095499" y="4505152"/>
            <a:ext cx="8023862" cy="845820"/>
            <a:chOff x="-1" y="0"/>
            <a:chExt cx="8915402" cy="939800"/>
          </a:xfrm>
        </p:grpSpPr>
        <p:grpSp>
          <p:nvGrpSpPr>
            <p:cNvPr id="145" name="Google Shape;145;p7"/>
            <p:cNvGrpSpPr/>
            <p:nvPr/>
          </p:nvGrpSpPr>
          <p:grpSpPr>
            <a:xfrm>
              <a:off x="5232400" y="0"/>
              <a:ext cx="3683001" cy="939800"/>
              <a:chOff x="0" y="0"/>
              <a:chExt cx="3683000" cy="939800"/>
            </a:xfrm>
          </p:grpSpPr>
          <p:sp>
            <p:nvSpPr>
              <p:cNvPr id="146" name="Google Shape;146;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47" name="Google Shape;147;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Following a plan</a:t>
                </a:r>
                <a:endParaRPr/>
              </a:p>
            </p:txBody>
          </p:sp>
        </p:grpSp>
        <p:grpSp>
          <p:nvGrpSpPr>
            <p:cNvPr id="148" name="Google Shape;148;p7"/>
            <p:cNvGrpSpPr/>
            <p:nvPr/>
          </p:nvGrpSpPr>
          <p:grpSpPr>
            <a:xfrm>
              <a:off x="-1" y="0"/>
              <a:ext cx="3683001" cy="939800"/>
              <a:chOff x="0" y="0"/>
              <a:chExt cx="3683000" cy="939800"/>
            </a:xfrm>
          </p:grpSpPr>
          <p:sp>
            <p:nvSpPr>
              <p:cNvPr id="149" name="Google Shape;149;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0" name="Google Shape;150;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Responding to change</a:t>
                </a:r>
                <a:endParaRPr/>
              </a:p>
            </p:txBody>
          </p:sp>
        </p:grpSp>
        <p:sp>
          <p:nvSpPr>
            <p:cNvPr id="151" name="Google Shape;151;p7"/>
            <p:cNvSpPr txBox="1"/>
            <p:nvPr/>
          </p:nvSpPr>
          <p:spPr>
            <a:xfrm>
              <a:off x="4109906" y="246762"/>
              <a:ext cx="633649" cy="446276"/>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sp>
        <p:nvSpPr>
          <p:cNvPr id="152" name="Google Shape;152;p7"/>
          <p:cNvSpPr txBox="1"/>
          <p:nvPr/>
        </p:nvSpPr>
        <p:spPr>
          <a:xfrm>
            <a:off x="4055743" y="5682001"/>
            <a:ext cx="4080513" cy="387798"/>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070" u="sng">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Source: www.agilemanifesto.org</a:t>
            </a:r>
            <a:endParaRPr/>
          </a:p>
        </p:txBody>
      </p:sp>
      <p:grpSp>
        <p:nvGrpSpPr>
          <p:cNvPr id="153" name="Google Shape;153;p7"/>
          <p:cNvGrpSpPr/>
          <p:nvPr/>
        </p:nvGrpSpPr>
        <p:grpSpPr>
          <a:xfrm>
            <a:off x="2084069" y="2306720"/>
            <a:ext cx="8035292" cy="899285"/>
            <a:chOff x="-1" y="-29702"/>
            <a:chExt cx="8928102" cy="999206"/>
          </a:xfrm>
        </p:grpSpPr>
        <p:grpSp>
          <p:nvGrpSpPr>
            <p:cNvPr id="154" name="Google Shape;154;p7"/>
            <p:cNvGrpSpPr/>
            <p:nvPr/>
          </p:nvGrpSpPr>
          <p:grpSpPr>
            <a:xfrm>
              <a:off x="5245100" y="-29702"/>
              <a:ext cx="3683001" cy="999206"/>
              <a:chOff x="0" y="-29702"/>
              <a:chExt cx="3683000" cy="999206"/>
            </a:xfrm>
          </p:grpSpPr>
          <p:sp>
            <p:nvSpPr>
              <p:cNvPr id="155" name="Google Shape;155;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6" name="Google Shape;156;p7"/>
              <p:cNvSpPr txBox="1"/>
              <p:nvPr/>
            </p:nvSpPr>
            <p:spPr>
              <a:xfrm>
                <a:off x="0" y="-29702"/>
                <a:ext cx="3683000" cy="999206"/>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Comprehensive documentation</a:t>
                </a:r>
                <a:endParaRPr/>
              </a:p>
            </p:txBody>
          </p:sp>
        </p:grpSp>
        <p:grpSp>
          <p:nvGrpSpPr>
            <p:cNvPr id="157" name="Google Shape;157;p7"/>
            <p:cNvGrpSpPr/>
            <p:nvPr/>
          </p:nvGrpSpPr>
          <p:grpSpPr>
            <a:xfrm>
              <a:off x="-1" y="0"/>
              <a:ext cx="3683001" cy="939800"/>
              <a:chOff x="0" y="0"/>
              <a:chExt cx="3683000" cy="939800"/>
            </a:xfrm>
          </p:grpSpPr>
          <p:sp>
            <p:nvSpPr>
              <p:cNvPr id="158" name="Google Shape;158;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9" name="Google Shape;159;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Working software</a:t>
                </a:r>
                <a:endParaRPr/>
              </a:p>
            </p:txBody>
          </p:sp>
        </p:grpSp>
        <p:sp>
          <p:nvSpPr>
            <p:cNvPr id="160" name="Google Shape;160;p7"/>
            <p:cNvSpPr txBox="1"/>
            <p:nvPr/>
          </p:nvSpPr>
          <p:spPr>
            <a:xfrm>
              <a:off x="4033707" y="285234"/>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grpSp>
        <p:nvGrpSpPr>
          <p:cNvPr id="161" name="Google Shape;161;p7"/>
          <p:cNvGrpSpPr/>
          <p:nvPr/>
        </p:nvGrpSpPr>
        <p:grpSpPr>
          <a:xfrm>
            <a:off x="2084069" y="3419302"/>
            <a:ext cx="8035292" cy="845820"/>
            <a:chOff x="-1" y="0"/>
            <a:chExt cx="8928102" cy="939800"/>
          </a:xfrm>
        </p:grpSpPr>
        <p:grpSp>
          <p:nvGrpSpPr>
            <p:cNvPr id="162" name="Google Shape;162;p7"/>
            <p:cNvGrpSpPr/>
            <p:nvPr/>
          </p:nvGrpSpPr>
          <p:grpSpPr>
            <a:xfrm>
              <a:off x="5245100" y="0"/>
              <a:ext cx="3683001" cy="939800"/>
              <a:chOff x="0" y="0"/>
              <a:chExt cx="3683000" cy="939800"/>
            </a:xfrm>
          </p:grpSpPr>
          <p:sp>
            <p:nvSpPr>
              <p:cNvPr id="163" name="Google Shape;163;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64" name="Google Shape;164;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Contract negotiation</a:t>
                </a:r>
                <a:endParaRPr/>
              </a:p>
            </p:txBody>
          </p:sp>
        </p:grpSp>
        <p:grpSp>
          <p:nvGrpSpPr>
            <p:cNvPr id="165" name="Google Shape;165;p7"/>
            <p:cNvGrpSpPr/>
            <p:nvPr/>
          </p:nvGrpSpPr>
          <p:grpSpPr>
            <a:xfrm>
              <a:off x="-1" y="0"/>
              <a:ext cx="3683001" cy="939800"/>
              <a:chOff x="0" y="0"/>
              <a:chExt cx="3683000" cy="939800"/>
            </a:xfrm>
          </p:grpSpPr>
          <p:sp>
            <p:nvSpPr>
              <p:cNvPr id="166" name="Google Shape;166;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67" name="Google Shape;167;p7"/>
              <p:cNvSpPr txBox="1"/>
              <p:nvPr/>
            </p:nvSpPr>
            <p:spPr>
              <a:xfrm>
                <a:off x="0" y="226778"/>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Customer collaboration</a:t>
                </a:r>
                <a:endParaRPr/>
              </a:p>
            </p:txBody>
          </p:sp>
        </p:grpSp>
        <p:sp>
          <p:nvSpPr>
            <p:cNvPr id="168" name="Google Shape;168;p7"/>
            <p:cNvSpPr txBox="1"/>
            <p:nvPr/>
          </p:nvSpPr>
          <p:spPr>
            <a:xfrm>
              <a:off x="4033707" y="285233"/>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p:tgtEl>
                                          <p:spTgt spid="15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 calcmode="lin" valueType="num">
                                      <p:cBhvr additive="base">
                                        <p:cTn id="12" dur="1000"/>
                                        <p:tgtEl>
                                          <p:spTgt spid="16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additive="base">
                                        <p:cTn id="17" dur="1000"/>
                                        <p:tgtEl>
                                          <p:spTgt spid="1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a:t>
            </a:r>
            <a:endParaRPr/>
          </a:p>
        </p:txBody>
      </p:sp>
      <p:sp>
        <p:nvSpPr>
          <p:cNvPr id="174" name="Google Shape;17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37</a:t>
            </a:fld>
            <a:endParaRPr/>
          </a:p>
        </p:txBody>
      </p:sp>
      <p:grpSp>
        <p:nvGrpSpPr>
          <p:cNvPr id="175" name="Google Shape;175;p8"/>
          <p:cNvGrpSpPr/>
          <p:nvPr/>
        </p:nvGrpSpPr>
        <p:grpSpPr>
          <a:xfrm>
            <a:off x="2084070" y="759295"/>
            <a:ext cx="8820133" cy="5434327"/>
            <a:chOff x="2084070" y="759295"/>
            <a:chExt cx="8820133" cy="5434327"/>
          </a:xfrm>
        </p:grpSpPr>
        <p:grpSp>
          <p:nvGrpSpPr>
            <p:cNvPr id="176" name="Google Shape;176;p8"/>
            <p:cNvGrpSpPr/>
            <p:nvPr/>
          </p:nvGrpSpPr>
          <p:grpSpPr>
            <a:xfrm>
              <a:off x="2084070" y="4789170"/>
              <a:ext cx="1508760" cy="560070"/>
              <a:chOff x="0" y="0"/>
              <a:chExt cx="1676400" cy="622300"/>
            </a:xfrm>
          </p:grpSpPr>
          <p:pic>
            <p:nvPicPr>
              <p:cNvPr id="177" name="Google Shape;177;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78" name="Google Shape;178;p8"/>
              <p:cNvSpPr txBox="1"/>
              <p:nvPr/>
            </p:nvSpPr>
            <p:spPr>
              <a:xfrm>
                <a:off x="487456" y="157863"/>
                <a:ext cx="905163"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Cancel</a:t>
                </a:r>
                <a:endParaRPr/>
              </a:p>
            </p:txBody>
          </p:sp>
        </p:grpSp>
        <p:grpSp>
          <p:nvGrpSpPr>
            <p:cNvPr id="179" name="Google Shape;179;p8"/>
            <p:cNvGrpSpPr/>
            <p:nvPr/>
          </p:nvGrpSpPr>
          <p:grpSpPr>
            <a:xfrm>
              <a:off x="2358390" y="4389120"/>
              <a:ext cx="1508760" cy="560070"/>
              <a:chOff x="0" y="0"/>
              <a:chExt cx="1676400" cy="622300"/>
            </a:xfrm>
          </p:grpSpPr>
          <p:pic>
            <p:nvPicPr>
              <p:cNvPr id="180" name="Google Shape;180;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81" name="Google Shape;181;p8"/>
              <p:cNvSpPr txBox="1"/>
              <p:nvPr/>
            </p:nvSpPr>
            <p:spPr>
              <a:xfrm>
                <a:off x="322628" y="157863"/>
                <a:ext cx="1240796"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Gift wrap</a:t>
                </a:r>
                <a:endParaRPr/>
              </a:p>
            </p:txBody>
          </p:sp>
        </p:grpSp>
        <p:grpSp>
          <p:nvGrpSpPr>
            <p:cNvPr id="182" name="Google Shape;182;p8"/>
            <p:cNvGrpSpPr/>
            <p:nvPr/>
          </p:nvGrpSpPr>
          <p:grpSpPr>
            <a:xfrm>
              <a:off x="2084070" y="3977640"/>
              <a:ext cx="1508760" cy="560070"/>
              <a:chOff x="0" y="0"/>
              <a:chExt cx="1676400" cy="622300"/>
            </a:xfrm>
          </p:grpSpPr>
          <p:pic>
            <p:nvPicPr>
              <p:cNvPr id="183" name="Google Shape;183;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84" name="Google Shape;184;p8"/>
              <p:cNvSpPr txBox="1"/>
              <p:nvPr/>
            </p:nvSpPr>
            <p:spPr>
              <a:xfrm>
                <a:off x="481203" y="157863"/>
                <a:ext cx="92482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Return</a:t>
                </a:r>
                <a:endParaRPr/>
              </a:p>
            </p:txBody>
          </p:sp>
        </p:grpSp>
        <p:grpSp>
          <p:nvGrpSpPr>
            <p:cNvPr id="185" name="Google Shape;185;p8"/>
            <p:cNvGrpSpPr/>
            <p:nvPr/>
          </p:nvGrpSpPr>
          <p:grpSpPr>
            <a:xfrm>
              <a:off x="5684520" y="1691640"/>
              <a:ext cx="2548890" cy="2137410"/>
              <a:chOff x="0" y="0"/>
              <a:chExt cx="2832100" cy="2374900"/>
            </a:xfrm>
          </p:grpSpPr>
          <p:pic>
            <p:nvPicPr>
              <p:cNvPr id="186" name="Google Shape;186;p8" descr="sprint.gif"/>
              <p:cNvPicPr preferRelativeResize="0"/>
              <p:nvPr/>
            </p:nvPicPr>
            <p:blipFill rotWithShape="1">
              <a:blip r:embed="rId4">
                <a:alphaModFix/>
              </a:blip>
              <a:srcRect/>
              <a:stretch/>
            </p:blipFill>
            <p:spPr>
              <a:xfrm>
                <a:off x="0" y="0"/>
                <a:ext cx="2832100" cy="2374900"/>
              </a:xfrm>
              <a:prstGeom prst="rect">
                <a:avLst/>
              </a:prstGeom>
              <a:noFill/>
              <a:ln>
                <a:noFill/>
              </a:ln>
            </p:spPr>
          </p:pic>
          <p:sp>
            <p:nvSpPr>
              <p:cNvPr id="187" name="Google Shape;187;p8"/>
              <p:cNvSpPr txBox="1"/>
              <p:nvPr/>
            </p:nvSpPr>
            <p:spPr>
              <a:xfrm>
                <a:off x="599050" y="557396"/>
                <a:ext cx="1486874" cy="81560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a:t>
                </a:r>
                <a:endParaRPr/>
              </a:p>
              <a:p>
                <a:pPr marL="0" marR="0" lvl="0" indent="0" algn="l" rtl="0">
                  <a:spcBef>
                    <a:spcPts val="0"/>
                  </a:spcBef>
                  <a:spcAft>
                    <a:spcPts val="0"/>
                  </a:spcAft>
                  <a:buNone/>
                </a:pPr>
                <a:r>
                  <a:rPr lang="en-US" sz="2160">
                    <a:solidFill>
                      <a:schemeClr val="dk1"/>
                    </a:solidFill>
                    <a:latin typeface="Calibri"/>
                    <a:ea typeface="Calibri"/>
                    <a:cs typeface="Calibri"/>
                    <a:sym typeface="Calibri"/>
                  </a:rPr>
                  <a:t>2-4 minggu</a:t>
                </a:r>
                <a:endParaRPr sz="2160">
                  <a:solidFill>
                    <a:schemeClr val="dk1"/>
                  </a:solidFill>
                  <a:latin typeface="Calibri"/>
                  <a:ea typeface="Calibri"/>
                  <a:cs typeface="Calibri"/>
                  <a:sym typeface="Calibri"/>
                </a:endParaRPr>
              </a:p>
            </p:txBody>
          </p:sp>
        </p:grpSp>
        <p:grpSp>
          <p:nvGrpSpPr>
            <p:cNvPr id="188" name="Google Shape;188;p8"/>
            <p:cNvGrpSpPr/>
            <p:nvPr/>
          </p:nvGrpSpPr>
          <p:grpSpPr>
            <a:xfrm>
              <a:off x="2472690" y="2770975"/>
              <a:ext cx="1508760" cy="932346"/>
              <a:chOff x="0" y="-7238"/>
              <a:chExt cx="1676400" cy="1035939"/>
            </a:xfrm>
          </p:grpSpPr>
          <p:pic>
            <p:nvPicPr>
              <p:cNvPr id="189" name="Google Shape;189;p8" descr="empty_pbi.gif"/>
              <p:cNvPicPr preferRelativeResize="0"/>
              <p:nvPr/>
            </p:nvPicPr>
            <p:blipFill rotWithShape="1">
              <a:blip r:embed="rId3">
                <a:alphaModFix/>
              </a:blip>
              <a:srcRect/>
              <a:stretch/>
            </p:blipFill>
            <p:spPr>
              <a:xfrm>
                <a:off x="0" y="406400"/>
                <a:ext cx="1676400" cy="622301"/>
              </a:xfrm>
              <a:prstGeom prst="rect">
                <a:avLst/>
              </a:prstGeom>
              <a:noFill/>
              <a:ln>
                <a:noFill/>
              </a:ln>
            </p:spPr>
          </p:pic>
          <p:sp>
            <p:nvSpPr>
              <p:cNvPr id="190" name="Google Shape;190;p8"/>
              <p:cNvSpPr txBox="1"/>
              <p:nvPr/>
            </p:nvSpPr>
            <p:spPr>
              <a:xfrm>
                <a:off x="481203" y="564264"/>
                <a:ext cx="92482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Return</a:t>
                </a:r>
                <a:endParaRPr/>
              </a:p>
            </p:txBody>
          </p:sp>
          <p:sp>
            <p:nvSpPr>
              <p:cNvPr id="191" name="Google Shape;191;p8"/>
              <p:cNvSpPr txBox="1"/>
              <p:nvPr/>
            </p:nvSpPr>
            <p:spPr>
              <a:xfrm>
                <a:off x="140313" y="-7238"/>
                <a:ext cx="141313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 goal</a:t>
                </a:r>
                <a:endParaRPr/>
              </a:p>
            </p:txBody>
          </p:sp>
        </p:grpSp>
        <p:grpSp>
          <p:nvGrpSpPr>
            <p:cNvPr id="192" name="Google Shape;192;p8"/>
            <p:cNvGrpSpPr/>
            <p:nvPr/>
          </p:nvGrpSpPr>
          <p:grpSpPr>
            <a:xfrm>
              <a:off x="4050031" y="3268979"/>
              <a:ext cx="1990725" cy="1132835"/>
              <a:chOff x="0" y="-1"/>
              <a:chExt cx="2211916" cy="1258704"/>
            </a:xfrm>
          </p:grpSpPr>
          <p:pic>
            <p:nvPicPr>
              <p:cNvPr id="193" name="Google Shape;193;p8" descr="sprint_backlog.gif"/>
              <p:cNvPicPr preferRelativeResize="0"/>
              <p:nvPr/>
            </p:nvPicPr>
            <p:blipFill rotWithShape="1">
              <a:blip r:embed="rId5">
                <a:alphaModFix/>
              </a:blip>
              <a:srcRect/>
              <a:stretch/>
            </p:blipFill>
            <p:spPr>
              <a:xfrm>
                <a:off x="0" y="-1"/>
                <a:ext cx="1816101" cy="584201"/>
              </a:xfrm>
              <a:prstGeom prst="rect">
                <a:avLst/>
              </a:prstGeom>
              <a:noFill/>
              <a:ln>
                <a:noFill/>
              </a:ln>
            </p:spPr>
          </p:pic>
          <p:sp>
            <p:nvSpPr>
              <p:cNvPr id="194" name="Google Shape;194;p8"/>
              <p:cNvSpPr txBox="1"/>
              <p:nvPr/>
            </p:nvSpPr>
            <p:spPr>
              <a:xfrm>
                <a:off x="510114" y="443096"/>
                <a:ext cx="1701802" cy="815607"/>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 backlog</a:t>
                </a:r>
                <a:endParaRPr/>
              </a:p>
            </p:txBody>
          </p:sp>
        </p:grpSp>
        <p:grpSp>
          <p:nvGrpSpPr>
            <p:cNvPr id="195" name="Google Shape;195;p8"/>
            <p:cNvGrpSpPr/>
            <p:nvPr/>
          </p:nvGrpSpPr>
          <p:grpSpPr>
            <a:xfrm>
              <a:off x="7833106" y="2937509"/>
              <a:ext cx="3071097" cy="1583856"/>
              <a:chOff x="-711481" y="0"/>
              <a:chExt cx="3412328" cy="1759838"/>
            </a:xfrm>
          </p:grpSpPr>
          <p:pic>
            <p:nvPicPr>
              <p:cNvPr id="196" name="Google Shape;196;p8" descr="product_increment.gif"/>
              <p:cNvPicPr preferRelativeResize="0"/>
              <p:nvPr/>
            </p:nvPicPr>
            <p:blipFill rotWithShape="1">
              <a:blip r:embed="rId6">
                <a:alphaModFix/>
              </a:blip>
              <a:srcRect/>
              <a:stretch/>
            </p:blipFill>
            <p:spPr>
              <a:xfrm>
                <a:off x="0" y="0"/>
                <a:ext cx="1473203" cy="952500"/>
              </a:xfrm>
              <a:prstGeom prst="rect">
                <a:avLst/>
              </a:prstGeom>
              <a:noFill/>
              <a:ln>
                <a:noFill/>
              </a:ln>
            </p:spPr>
          </p:pic>
          <p:sp>
            <p:nvSpPr>
              <p:cNvPr id="197" name="Google Shape;197;p8"/>
              <p:cNvSpPr txBox="1"/>
              <p:nvPr/>
            </p:nvSpPr>
            <p:spPr>
              <a:xfrm>
                <a:off x="-711481" y="1313563"/>
                <a:ext cx="3412328"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Produk yang ”bisa dipakai”</a:t>
                </a:r>
                <a:endParaRPr sz="2160">
                  <a:solidFill>
                    <a:schemeClr val="dk1"/>
                  </a:solidFill>
                  <a:latin typeface="Calibri"/>
                  <a:ea typeface="Calibri"/>
                  <a:cs typeface="Calibri"/>
                  <a:sym typeface="Calibri"/>
                </a:endParaRPr>
              </a:p>
            </p:txBody>
          </p:sp>
        </p:grpSp>
        <p:sp>
          <p:nvSpPr>
            <p:cNvPr id="198" name="Google Shape;198;p8"/>
            <p:cNvSpPr txBox="1"/>
            <p:nvPr/>
          </p:nvSpPr>
          <p:spPr>
            <a:xfrm>
              <a:off x="2609681" y="5459575"/>
              <a:ext cx="951222" cy="734047"/>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Product</a:t>
              </a:r>
              <a:endParaRPr/>
            </a:p>
            <a:p>
              <a:pPr marL="0" marR="0" lvl="0" indent="0" algn="l" rtl="0">
                <a:spcBef>
                  <a:spcPts val="0"/>
                </a:spcBef>
                <a:spcAft>
                  <a:spcPts val="0"/>
                </a:spcAft>
                <a:buNone/>
              </a:pPr>
              <a:r>
                <a:rPr lang="en-US" sz="2160">
                  <a:solidFill>
                    <a:schemeClr val="dk1"/>
                  </a:solidFill>
                  <a:latin typeface="Calibri"/>
                  <a:ea typeface="Calibri"/>
                  <a:cs typeface="Calibri"/>
                  <a:sym typeface="Calibri"/>
                </a:rPr>
                <a:t>backlog</a:t>
              </a:r>
              <a:endParaRPr/>
            </a:p>
          </p:txBody>
        </p:sp>
        <p:grpSp>
          <p:nvGrpSpPr>
            <p:cNvPr id="199" name="Google Shape;199;p8"/>
            <p:cNvGrpSpPr/>
            <p:nvPr/>
          </p:nvGrpSpPr>
          <p:grpSpPr>
            <a:xfrm>
              <a:off x="4118610" y="4789170"/>
              <a:ext cx="1508760" cy="560070"/>
              <a:chOff x="0" y="0"/>
              <a:chExt cx="1676400" cy="622300"/>
            </a:xfrm>
          </p:grpSpPr>
          <p:pic>
            <p:nvPicPr>
              <p:cNvPr id="200" name="Google Shape;200;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1" name="Google Shape;201;p8"/>
              <p:cNvSpPr txBox="1"/>
              <p:nvPr/>
            </p:nvSpPr>
            <p:spPr>
              <a:xfrm>
                <a:off x="346440" y="157863"/>
                <a:ext cx="111490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Voucher</a:t>
                </a:r>
                <a:endParaRPr sz="2160">
                  <a:solidFill>
                    <a:schemeClr val="dk1"/>
                  </a:solidFill>
                  <a:latin typeface="Calibri"/>
                  <a:ea typeface="Calibri"/>
                  <a:cs typeface="Calibri"/>
                  <a:sym typeface="Calibri"/>
                </a:endParaRPr>
              </a:p>
            </p:txBody>
          </p:sp>
        </p:grpSp>
        <p:grpSp>
          <p:nvGrpSpPr>
            <p:cNvPr id="202" name="Google Shape;202;p8"/>
            <p:cNvGrpSpPr/>
            <p:nvPr/>
          </p:nvGrpSpPr>
          <p:grpSpPr>
            <a:xfrm>
              <a:off x="2084070" y="4789170"/>
              <a:ext cx="1508760" cy="560070"/>
              <a:chOff x="0" y="0"/>
              <a:chExt cx="1676400" cy="622300"/>
            </a:xfrm>
          </p:grpSpPr>
          <p:pic>
            <p:nvPicPr>
              <p:cNvPr id="203" name="Google Shape;203;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4" name="Google Shape;204;p8"/>
              <p:cNvSpPr txBox="1"/>
              <p:nvPr/>
            </p:nvSpPr>
            <p:spPr>
              <a:xfrm>
                <a:off x="322628" y="157863"/>
                <a:ext cx="96037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Hadiah</a:t>
                </a:r>
                <a:endParaRPr sz="2160">
                  <a:solidFill>
                    <a:schemeClr val="dk1"/>
                  </a:solidFill>
                  <a:latin typeface="Calibri"/>
                  <a:ea typeface="Calibri"/>
                  <a:cs typeface="Calibri"/>
                  <a:sym typeface="Calibri"/>
                </a:endParaRPr>
              </a:p>
            </p:txBody>
          </p:sp>
        </p:grpSp>
        <p:grpSp>
          <p:nvGrpSpPr>
            <p:cNvPr id="205" name="Google Shape;205;p8"/>
            <p:cNvGrpSpPr/>
            <p:nvPr/>
          </p:nvGrpSpPr>
          <p:grpSpPr>
            <a:xfrm>
              <a:off x="2358390" y="4389120"/>
              <a:ext cx="1508760" cy="560070"/>
              <a:chOff x="0" y="0"/>
              <a:chExt cx="1676400" cy="622300"/>
            </a:xfrm>
          </p:grpSpPr>
          <p:pic>
            <p:nvPicPr>
              <p:cNvPr id="206" name="Google Shape;206;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7" name="Google Shape;207;p8"/>
              <p:cNvSpPr txBox="1"/>
              <p:nvPr/>
            </p:nvSpPr>
            <p:spPr>
              <a:xfrm>
                <a:off x="346440" y="157863"/>
                <a:ext cx="880726"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Kupon</a:t>
                </a:r>
                <a:endParaRPr sz="2160">
                  <a:solidFill>
                    <a:schemeClr val="dk1"/>
                  </a:solidFill>
                  <a:latin typeface="Calibri"/>
                  <a:ea typeface="Calibri"/>
                  <a:cs typeface="Calibri"/>
                  <a:sym typeface="Calibri"/>
                </a:endParaRPr>
              </a:p>
            </p:txBody>
          </p:sp>
        </p:grpSp>
        <p:grpSp>
          <p:nvGrpSpPr>
            <p:cNvPr id="208" name="Google Shape;208;p8"/>
            <p:cNvGrpSpPr/>
            <p:nvPr/>
          </p:nvGrpSpPr>
          <p:grpSpPr>
            <a:xfrm>
              <a:off x="2084070" y="3977640"/>
              <a:ext cx="1508760" cy="560070"/>
              <a:chOff x="0" y="0"/>
              <a:chExt cx="1676400" cy="622300"/>
            </a:xfrm>
          </p:grpSpPr>
          <p:pic>
            <p:nvPicPr>
              <p:cNvPr id="209" name="Google Shape;209;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10" name="Google Shape;210;p8"/>
              <p:cNvSpPr txBox="1"/>
              <p:nvPr/>
            </p:nvSpPr>
            <p:spPr>
              <a:xfrm>
                <a:off x="487456" y="157863"/>
                <a:ext cx="762744"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a:t>
                </a:r>
                <a:endParaRPr sz="2160">
                  <a:solidFill>
                    <a:schemeClr val="dk1"/>
                  </a:solidFill>
                  <a:latin typeface="Calibri"/>
                  <a:ea typeface="Calibri"/>
                  <a:cs typeface="Calibri"/>
                  <a:sym typeface="Calibri"/>
                </a:endParaRPr>
              </a:p>
            </p:txBody>
          </p:sp>
        </p:grpSp>
        <p:grpSp>
          <p:nvGrpSpPr>
            <p:cNvPr id="211" name="Google Shape;211;p8"/>
            <p:cNvGrpSpPr/>
            <p:nvPr/>
          </p:nvGrpSpPr>
          <p:grpSpPr>
            <a:xfrm>
              <a:off x="5878830" y="759295"/>
              <a:ext cx="1223010" cy="1366686"/>
              <a:chOff x="0" y="-7238"/>
              <a:chExt cx="1358900" cy="1518539"/>
            </a:xfrm>
          </p:grpSpPr>
          <p:pic>
            <p:nvPicPr>
              <p:cNvPr id="212" name="Google Shape;212;p8" descr="daily_scrum.gif"/>
              <p:cNvPicPr preferRelativeResize="0"/>
              <p:nvPr/>
            </p:nvPicPr>
            <p:blipFill rotWithShape="1">
              <a:blip r:embed="rId7">
                <a:alphaModFix/>
              </a:blip>
              <a:srcRect/>
              <a:stretch/>
            </p:blipFill>
            <p:spPr>
              <a:xfrm>
                <a:off x="0" y="419100"/>
                <a:ext cx="1358900" cy="1092201"/>
              </a:xfrm>
              <a:prstGeom prst="rect">
                <a:avLst/>
              </a:prstGeom>
              <a:noFill/>
              <a:ln>
                <a:noFill/>
              </a:ln>
            </p:spPr>
          </p:pic>
          <p:sp>
            <p:nvSpPr>
              <p:cNvPr id="213" name="Google Shape;213;p8"/>
              <p:cNvSpPr txBox="1"/>
              <p:nvPr/>
            </p:nvSpPr>
            <p:spPr>
              <a:xfrm>
                <a:off x="92836" y="-7238"/>
                <a:ext cx="92653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24 jam</a:t>
                </a:r>
                <a:endParaRPr sz="2160">
                  <a:solidFill>
                    <a:schemeClr val="dk1"/>
                  </a:solidFill>
                  <a:latin typeface="Calibri"/>
                  <a:ea typeface="Calibri"/>
                  <a:cs typeface="Calibri"/>
                  <a:sym typeface="Calibri"/>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38</a:t>
            </a:fld>
            <a:endParaRPr/>
          </a:p>
        </p:txBody>
      </p:sp>
      <p:pic>
        <p:nvPicPr>
          <p:cNvPr id="219" name="Google Shape;219;p9" descr="ScrumLargeLabelled.png"/>
          <p:cNvPicPr preferRelativeResize="0"/>
          <p:nvPr/>
        </p:nvPicPr>
        <p:blipFill rotWithShape="1">
          <a:blip r:embed="rId3">
            <a:alphaModFix/>
          </a:blip>
          <a:srcRect/>
          <a:stretch/>
        </p:blipFill>
        <p:spPr>
          <a:xfrm>
            <a:off x="1684020" y="1380382"/>
            <a:ext cx="8823960" cy="4097235"/>
          </a:xfrm>
          <a:prstGeom prst="rect">
            <a:avLst/>
          </a:prstGeom>
          <a:noFill/>
          <a:ln>
            <a:noFill/>
          </a:ln>
        </p:spPr>
      </p:pic>
      <p:sp>
        <p:nvSpPr>
          <p:cNvPr id="220" name="Google Shape;220;p9"/>
          <p:cNvSpPr txBox="1"/>
          <p:nvPr/>
        </p:nvSpPr>
        <p:spPr>
          <a:xfrm>
            <a:off x="2566209" y="5706943"/>
            <a:ext cx="7059581" cy="377026"/>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Sumber: </a:t>
            </a:r>
            <a:r>
              <a:rPr lang="en-US" sz="20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www.mountaingoatsoftware.com/scrum</a:t>
            </a:r>
            <a:endParaRPr/>
          </a:p>
        </p:txBody>
      </p:sp>
      <p:sp>
        <p:nvSpPr>
          <p:cNvPr id="221" name="Google Shape;221;p9"/>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Sprints</a:t>
            </a:r>
            <a:endParaRPr/>
          </a:p>
        </p:txBody>
      </p:sp>
      <p:sp>
        <p:nvSpPr>
          <p:cNvPr id="227" name="Google Shape;2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16077" lvl="0" indent="-392079" algn="l" rtl="0">
              <a:lnSpc>
                <a:spcPct val="90000"/>
              </a:lnSpc>
              <a:spcBef>
                <a:spcPts val="0"/>
              </a:spcBef>
              <a:spcAft>
                <a:spcPts val="0"/>
              </a:spcAft>
              <a:buClr>
                <a:schemeClr val="dk1"/>
              </a:buClr>
              <a:buSzPct val="125000"/>
              <a:buChar char="•"/>
            </a:pPr>
            <a:r>
              <a:rPr lang="en-US"/>
              <a:t>Progres pada proyek Scrum dilakukan dalam “Sprint”.</a:t>
            </a:r>
            <a:endParaRPr/>
          </a:p>
          <a:p>
            <a:pPr marL="918514" lvl="1" indent="-392079" algn="l" rtl="0">
              <a:lnSpc>
                <a:spcPct val="90000"/>
              </a:lnSpc>
              <a:spcBef>
                <a:spcPts val="1530"/>
              </a:spcBef>
              <a:spcAft>
                <a:spcPts val="0"/>
              </a:spcAft>
              <a:buClr>
                <a:schemeClr val="dk1"/>
              </a:buClr>
              <a:buSzPct val="129166"/>
              <a:buChar char="•"/>
            </a:pPr>
            <a:r>
              <a:rPr lang="en-US"/>
              <a:t>Atau dikenal dengan “iterasi” jika dalam metode Extreme Programming.</a:t>
            </a:r>
            <a:endParaRPr/>
          </a:p>
          <a:p>
            <a:pPr marL="616077" lvl="0" indent="-392079" algn="l" rtl="0">
              <a:lnSpc>
                <a:spcPct val="90000"/>
              </a:lnSpc>
              <a:spcBef>
                <a:spcPts val="1530"/>
              </a:spcBef>
              <a:spcAft>
                <a:spcPts val="0"/>
              </a:spcAft>
              <a:buClr>
                <a:schemeClr val="dk1"/>
              </a:buClr>
              <a:buSzPct val="125000"/>
              <a:buChar char="•"/>
            </a:pPr>
            <a:r>
              <a:rPr lang="en-US"/>
              <a:t>Durasi pada umumnya adalah 2-4 minggu atau paling lama 1 bulan.</a:t>
            </a:r>
            <a:endParaRPr/>
          </a:p>
          <a:p>
            <a:pPr marL="616077" lvl="0" indent="-392079" algn="l" rtl="0">
              <a:lnSpc>
                <a:spcPct val="90000"/>
              </a:lnSpc>
              <a:spcBef>
                <a:spcPts val="1530"/>
              </a:spcBef>
              <a:spcAft>
                <a:spcPts val="0"/>
              </a:spcAft>
              <a:buClr>
                <a:schemeClr val="dk1"/>
              </a:buClr>
              <a:buSzPct val="125000"/>
              <a:buChar char="•"/>
            </a:pPr>
            <a:r>
              <a:rPr lang="en-US"/>
              <a:t>Durasi yang konsisten akan menghasilkan ritme kerja tim yang baik.</a:t>
            </a:r>
            <a:endParaRPr/>
          </a:p>
          <a:p>
            <a:pPr marL="616077" lvl="0" indent="-392079" algn="l" rtl="0">
              <a:lnSpc>
                <a:spcPct val="90000"/>
              </a:lnSpc>
              <a:spcBef>
                <a:spcPts val="1530"/>
              </a:spcBef>
              <a:spcAft>
                <a:spcPts val="0"/>
              </a:spcAft>
              <a:buClr>
                <a:schemeClr val="dk1"/>
              </a:buClr>
              <a:buSzPct val="125000"/>
              <a:buChar char="•"/>
            </a:pPr>
            <a:r>
              <a:rPr lang="en-US"/>
              <a:t>Perangkat lunak dirancang, dikode, dan dites dalam setiap Sprint.</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6"/>
            <a:ext cx="9360000" cy="741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12 Prinsip-prinsip Agile Development Methods</a:t>
            </a:r>
            <a:endParaRPr sz="3600" b="1">
              <a:latin typeface="Calibri"/>
              <a:ea typeface="Calibri"/>
              <a:cs typeface="Calibri"/>
              <a:sym typeface="Calibri"/>
            </a:endParaRPr>
          </a:p>
        </p:txBody>
      </p:sp>
      <p:sp>
        <p:nvSpPr>
          <p:cNvPr id="115" name="Google Shape;115;p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4</a:t>
            </a:fld>
            <a:endParaRPr/>
          </a:p>
        </p:txBody>
      </p:sp>
      <p:sp>
        <p:nvSpPr>
          <p:cNvPr id="116" name="Google Shape;116;p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117" name="Google Shape;117;p5"/>
          <p:cNvSpPr txBox="1">
            <a:spLocks noGrp="1"/>
          </p:cNvSpPr>
          <p:nvPr>
            <p:ph type="body" idx="1"/>
          </p:nvPr>
        </p:nvSpPr>
        <p:spPr>
          <a:xfrm>
            <a:off x="838200" y="1347537"/>
            <a:ext cx="10515600" cy="482942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Prioritas utama adalah memuaskan klien dengan menghasilkan perangkat lunak yang bernilai secara cepat dan rutin</a:t>
            </a:r>
            <a:endParaRPr/>
          </a:p>
          <a:p>
            <a:pPr marL="228600" lvl="0" indent="-228600" algn="l" rtl="0">
              <a:lnSpc>
                <a:spcPct val="90000"/>
              </a:lnSpc>
              <a:spcBef>
                <a:spcPts val="1000"/>
              </a:spcBef>
              <a:spcAft>
                <a:spcPts val="0"/>
              </a:spcAft>
              <a:buClr>
                <a:schemeClr val="dk1"/>
              </a:buClr>
              <a:buSzPct val="100000"/>
              <a:buChar char="•"/>
            </a:pPr>
            <a:r>
              <a:rPr lang="en-US"/>
              <a:t>Siap terhadap perubahan kebutuhan. Proses Agile memanfaatkan perubahan untuk keuntungan klien</a:t>
            </a:r>
            <a:endParaRPr/>
          </a:p>
          <a:p>
            <a:pPr marL="228600" lvl="0" indent="-228600" algn="just" rtl="0">
              <a:lnSpc>
                <a:spcPct val="90000"/>
              </a:lnSpc>
              <a:spcBef>
                <a:spcPts val="1000"/>
              </a:spcBef>
              <a:spcAft>
                <a:spcPts val="0"/>
              </a:spcAft>
              <a:buClr>
                <a:schemeClr val="dk1"/>
              </a:buClr>
              <a:buSzPct val="100000"/>
              <a:buChar char="•"/>
            </a:pPr>
            <a:r>
              <a:rPr lang="en-US"/>
              <a:t>Menghasilkan perangkat lunak yang bekerja secara rutin, dari jangka waktu beberapa minggu sampai beberapa bulan, dengan mengutamakan jangka waktu yang pendek</a:t>
            </a:r>
            <a:endParaRPr/>
          </a:p>
          <a:p>
            <a:pPr marL="228600" lvl="0" indent="-228600" algn="l" rtl="0">
              <a:lnSpc>
                <a:spcPct val="90000"/>
              </a:lnSpc>
              <a:spcBef>
                <a:spcPts val="1000"/>
              </a:spcBef>
              <a:spcAft>
                <a:spcPts val="0"/>
              </a:spcAft>
              <a:buClr>
                <a:schemeClr val="dk1"/>
              </a:buClr>
              <a:buSzPct val="100000"/>
              <a:buChar char="•"/>
            </a:pPr>
            <a:r>
              <a:rPr lang="en-US"/>
              <a:t>Rekan bisnis dan pengembang perangkat lunak harus bekerjasama sepanjang proyek</a:t>
            </a:r>
            <a:endParaRPr/>
          </a:p>
          <a:p>
            <a:pPr marL="228600" lvl="0" indent="-228600" algn="l" rtl="0">
              <a:lnSpc>
                <a:spcPct val="90000"/>
              </a:lnSpc>
              <a:spcBef>
                <a:spcPts val="1000"/>
              </a:spcBef>
              <a:spcAft>
                <a:spcPts val="0"/>
              </a:spcAft>
              <a:buClr>
                <a:schemeClr val="dk1"/>
              </a:buClr>
              <a:buSzPct val="100000"/>
              <a:buChar char="•"/>
            </a:pPr>
            <a:r>
              <a:rPr lang="en-US"/>
              <a:t>Lingkungan pengembang proyek memiliki suasana yang motivatif. Berikan mereka lingkungan dan dukungan yang dibutuhkan, dan percayai mereka untuk dapat menyelesaikan pekerjaan dengan baik</a:t>
            </a:r>
            <a:endParaRPr/>
          </a:p>
          <a:p>
            <a:pPr marL="228600" lvl="0" indent="-228600" algn="l" rtl="0">
              <a:lnSpc>
                <a:spcPct val="90000"/>
              </a:lnSpc>
              <a:spcBef>
                <a:spcPts val="1000"/>
              </a:spcBef>
              <a:spcAft>
                <a:spcPts val="0"/>
              </a:spcAft>
              <a:buClr>
                <a:schemeClr val="dk1"/>
              </a:buClr>
              <a:buSzPct val="100000"/>
              <a:buChar char="•"/>
            </a:pPr>
            <a:r>
              <a:rPr lang="en-US"/>
              <a:t>Metode yang paling efisien dan efektif untuk bertukar informasi dari dan dalam tim pengembang adalah dengan komunikasi secara langsung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1"/>
          <p:cNvSpPr txBox="1">
            <a:spLocks noGrp="1"/>
          </p:cNvSpPr>
          <p:nvPr>
            <p:ph type="title"/>
          </p:nvPr>
        </p:nvSpPr>
        <p:spPr>
          <a:xfrm>
            <a:off x="138545" y="274320"/>
            <a:ext cx="10209415" cy="73152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Sequential vs. overlapping development</a:t>
            </a:r>
            <a:endParaRPr/>
          </a:p>
        </p:txBody>
      </p:sp>
      <p:pic>
        <p:nvPicPr>
          <p:cNvPr id="233" name="Google Shape;233;p11" descr="droppedImage.pdf"/>
          <p:cNvPicPr preferRelativeResize="0"/>
          <p:nvPr/>
        </p:nvPicPr>
        <p:blipFill rotWithShape="1">
          <a:blip r:embed="rId3">
            <a:alphaModFix/>
          </a:blip>
          <a:srcRect/>
          <a:stretch/>
        </p:blipFill>
        <p:spPr>
          <a:xfrm>
            <a:off x="3267248" y="4450426"/>
            <a:ext cx="5629275" cy="897255"/>
          </a:xfrm>
          <a:prstGeom prst="rect">
            <a:avLst/>
          </a:prstGeom>
          <a:noFill/>
          <a:ln>
            <a:noFill/>
          </a:ln>
        </p:spPr>
      </p:pic>
      <p:cxnSp>
        <p:nvCxnSpPr>
          <p:cNvPr id="234" name="Google Shape;234;p11"/>
          <p:cNvCxnSpPr/>
          <p:nvPr/>
        </p:nvCxnSpPr>
        <p:spPr>
          <a:xfrm>
            <a:off x="2798618" y="2072986"/>
            <a:ext cx="6583701" cy="115"/>
          </a:xfrm>
          <a:prstGeom prst="straightConnector1">
            <a:avLst/>
          </a:prstGeom>
          <a:noFill/>
          <a:ln w="63500" cap="flat" cmpd="sng">
            <a:solidFill>
              <a:srgbClr val="000000"/>
            </a:solidFill>
            <a:prstDash val="solid"/>
            <a:miter lim="400000"/>
            <a:headEnd type="none" w="sm" len="sm"/>
            <a:tailEnd type="none" w="sm" len="sm"/>
          </a:ln>
        </p:spPr>
      </p:cxnSp>
      <p:cxnSp>
        <p:nvCxnSpPr>
          <p:cNvPr id="235" name="Google Shape;235;p11"/>
          <p:cNvCxnSpPr/>
          <p:nvPr/>
        </p:nvCxnSpPr>
        <p:spPr>
          <a:xfrm>
            <a:off x="2821478" y="5296246"/>
            <a:ext cx="6583701" cy="115"/>
          </a:xfrm>
          <a:prstGeom prst="straightConnector1">
            <a:avLst/>
          </a:prstGeom>
          <a:noFill/>
          <a:ln w="63500" cap="flat" cmpd="sng">
            <a:solidFill>
              <a:srgbClr val="000000"/>
            </a:solidFill>
            <a:prstDash val="solid"/>
            <a:miter lim="400000"/>
            <a:headEnd type="none" w="sm" len="sm"/>
            <a:tailEnd type="none" w="sm" len="sm"/>
          </a:ln>
        </p:spPr>
      </p:cxnSp>
      <p:sp>
        <p:nvSpPr>
          <p:cNvPr id="236" name="Google Shape;236;p11"/>
          <p:cNvSpPr txBox="1"/>
          <p:nvPr/>
        </p:nvSpPr>
        <p:spPr>
          <a:xfrm>
            <a:off x="2089958" y="5604933"/>
            <a:ext cx="7600950" cy="457048"/>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1260">
                <a:solidFill>
                  <a:schemeClr val="dk1"/>
                </a:solidFill>
                <a:latin typeface="Calibri"/>
                <a:ea typeface="Calibri"/>
                <a:cs typeface="Calibri"/>
                <a:sym typeface="Calibri"/>
              </a:rPr>
              <a:t>Sumber: “The New New Product Development Game” by Takeuchi and Nonaka. </a:t>
            </a:r>
            <a:r>
              <a:rPr lang="en-US" sz="1260" i="1">
                <a:solidFill>
                  <a:schemeClr val="dk1"/>
                </a:solidFill>
                <a:latin typeface="Calibri"/>
                <a:ea typeface="Calibri"/>
                <a:cs typeface="Calibri"/>
                <a:sym typeface="Calibri"/>
              </a:rPr>
              <a:t>Harvard Business Review,</a:t>
            </a:r>
            <a:r>
              <a:rPr lang="en-US" sz="1260">
                <a:solidFill>
                  <a:schemeClr val="dk1"/>
                </a:solidFill>
                <a:latin typeface="Calibri"/>
                <a:ea typeface="Calibri"/>
                <a:cs typeface="Calibri"/>
                <a:sym typeface="Calibri"/>
              </a:rPr>
              <a:t> January 1986.</a:t>
            </a:r>
            <a:endParaRPr/>
          </a:p>
        </p:txBody>
      </p:sp>
      <p:sp>
        <p:nvSpPr>
          <p:cNvPr id="237" name="Google Shape;237;p11"/>
          <p:cNvSpPr/>
          <p:nvPr/>
        </p:nvSpPr>
        <p:spPr>
          <a:xfrm>
            <a:off x="2592878" y="2347306"/>
            <a:ext cx="3726180" cy="1108710"/>
          </a:xfrm>
          <a:prstGeom prst="roundRect">
            <a:avLst>
              <a:gd name="adj" fmla="val 24742"/>
            </a:avLst>
          </a:prstGeom>
          <a:blipFill rotWithShape="1">
            <a:blip r:embed="rId4">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38" name="Google Shape;238;p11"/>
          <p:cNvSpPr/>
          <p:nvPr/>
        </p:nvSpPr>
        <p:spPr>
          <a:xfrm>
            <a:off x="5930438" y="3170266"/>
            <a:ext cx="3726180" cy="1108710"/>
          </a:xfrm>
          <a:prstGeom prst="roundRect">
            <a:avLst>
              <a:gd name="adj" fmla="val 24742"/>
            </a:avLst>
          </a:prstGeom>
          <a:blipFill rotWithShape="1">
            <a:blip r:embed="rId5">
              <a:alphaModFix/>
            </a:blip>
            <a:stretch>
              <a:fillRect/>
            </a:stretch>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62000"/>
              </a:lnSpc>
              <a:spcBef>
                <a:spcPts val="0"/>
              </a:spcBef>
              <a:spcAft>
                <a:spcPts val="0"/>
              </a:spcAft>
              <a:buNone/>
            </a:pPr>
            <a:endParaRPr sz="2000">
              <a:solidFill>
                <a:schemeClr val="dk1"/>
              </a:solidFill>
              <a:latin typeface="Calibri"/>
              <a:ea typeface="Calibri"/>
              <a:cs typeface="Calibri"/>
              <a:sym typeface="Calibri"/>
            </a:endParaRPr>
          </a:p>
        </p:txBody>
      </p:sp>
      <p:sp>
        <p:nvSpPr>
          <p:cNvPr id="239" name="Google Shape;239;p11"/>
          <p:cNvSpPr txBox="1"/>
          <p:nvPr/>
        </p:nvSpPr>
        <p:spPr>
          <a:xfrm>
            <a:off x="2707612" y="2461607"/>
            <a:ext cx="3486153" cy="991682"/>
          </a:xfrm>
          <a:prstGeom prst="rect">
            <a:avLst/>
          </a:prstGeom>
          <a:noFill/>
          <a:ln>
            <a:noFill/>
          </a:ln>
        </p:spPr>
        <p:txBody>
          <a:bodyPr spcFirstLastPara="1" wrap="square" lIns="45700" tIns="45700" rIns="45700" bIns="45700" anchor="t" anchorCtr="0">
            <a:spAutoFit/>
          </a:bodyPr>
          <a:lstStyle/>
          <a:p>
            <a:pPr marL="0" marR="0" lvl="0" indent="0" algn="l" rtl="0">
              <a:lnSpc>
                <a:spcPct val="180000"/>
              </a:lnSpc>
              <a:spcBef>
                <a:spcPts val="0"/>
              </a:spcBef>
              <a:spcAft>
                <a:spcPts val="0"/>
              </a:spcAft>
              <a:buNone/>
            </a:pPr>
            <a:r>
              <a:rPr lang="en-US" sz="2000">
                <a:solidFill>
                  <a:srgbClr val="FFFFFF"/>
                </a:solidFill>
                <a:latin typeface="Calibri"/>
                <a:ea typeface="Calibri"/>
                <a:cs typeface="Calibri"/>
                <a:sym typeface="Calibri"/>
              </a:rPr>
              <a:t>Alih-alih mengerjakan satu-satu hingga selesai</a:t>
            </a:r>
            <a:endParaRPr sz="2000">
              <a:solidFill>
                <a:srgbClr val="FFFFFF"/>
              </a:solidFill>
              <a:latin typeface="Calibri"/>
              <a:ea typeface="Calibri"/>
              <a:cs typeface="Calibri"/>
              <a:sym typeface="Calibri"/>
            </a:endParaRPr>
          </a:p>
        </p:txBody>
      </p:sp>
      <p:sp>
        <p:nvSpPr>
          <p:cNvPr id="240" name="Google Shape;240;p11"/>
          <p:cNvSpPr txBox="1"/>
          <p:nvPr/>
        </p:nvSpPr>
        <p:spPr>
          <a:xfrm>
            <a:off x="5976592" y="3284567"/>
            <a:ext cx="3623312" cy="967957"/>
          </a:xfrm>
          <a:prstGeom prst="rect">
            <a:avLst/>
          </a:prstGeom>
          <a:noFill/>
          <a:ln>
            <a:noFill/>
          </a:ln>
        </p:spPr>
        <p:txBody>
          <a:bodyPr spcFirstLastPara="1" wrap="square" lIns="45700" tIns="45700" rIns="45700" bIns="45700" anchor="t" anchorCtr="0">
            <a:spAutoFit/>
          </a:bodyPr>
          <a:lstStyle/>
          <a:p>
            <a:pPr marL="0" marR="0" lvl="0" indent="0" algn="l" rtl="0">
              <a:lnSpc>
                <a:spcPct val="180000"/>
              </a:lnSpc>
              <a:spcBef>
                <a:spcPts val="0"/>
              </a:spcBef>
              <a:spcAft>
                <a:spcPts val="0"/>
              </a:spcAft>
              <a:buNone/>
            </a:pPr>
            <a:r>
              <a:rPr lang="en-US" sz="2000">
                <a:solidFill>
                  <a:srgbClr val="FFFFFF"/>
                </a:solidFill>
                <a:latin typeface="Calibri"/>
                <a:ea typeface="Calibri"/>
                <a:cs typeface="Calibri"/>
                <a:sym typeface="Calibri"/>
              </a:rPr>
              <a:t>...Tim Scrum melakukannya sedikit-sedikit namun simultan.</a:t>
            </a:r>
            <a:endParaRPr sz="2000">
              <a:solidFill>
                <a:srgbClr val="FFFFFF"/>
              </a:solidFill>
              <a:latin typeface="Calibri"/>
              <a:ea typeface="Calibri"/>
              <a:cs typeface="Calibri"/>
              <a:sym typeface="Calibri"/>
            </a:endParaRPr>
          </a:p>
        </p:txBody>
      </p:sp>
      <p:grpSp>
        <p:nvGrpSpPr>
          <p:cNvPr id="241" name="Google Shape;241;p11"/>
          <p:cNvGrpSpPr/>
          <p:nvPr/>
        </p:nvGrpSpPr>
        <p:grpSpPr>
          <a:xfrm>
            <a:off x="2089958" y="1261456"/>
            <a:ext cx="1771650" cy="537210"/>
            <a:chOff x="0" y="0"/>
            <a:chExt cx="1968500" cy="596900"/>
          </a:xfrm>
        </p:grpSpPr>
        <p:sp>
          <p:nvSpPr>
            <p:cNvPr id="242" name="Google Shape;242;p11"/>
            <p:cNvSpPr/>
            <p:nvPr/>
          </p:nvSpPr>
          <p:spPr>
            <a:xfrm>
              <a:off x="0" y="0"/>
              <a:ext cx="1968500" cy="596900"/>
            </a:xfrm>
            <a:prstGeom prst="rect">
              <a:avLst/>
            </a:prstGeom>
            <a:solidFill>
              <a:srgbClr val="FF99CC"/>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3" name="Google Shape;243;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Requirements</a:t>
              </a:r>
              <a:endParaRPr/>
            </a:p>
          </p:txBody>
        </p:sp>
      </p:grpSp>
      <p:grpSp>
        <p:nvGrpSpPr>
          <p:cNvPr id="244" name="Google Shape;244;p11"/>
          <p:cNvGrpSpPr/>
          <p:nvPr/>
        </p:nvGrpSpPr>
        <p:grpSpPr>
          <a:xfrm>
            <a:off x="4033058" y="1261456"/>
            <a:ext cx="1771650" cy="537210"/>
            <a:chOff x="0" y="0"/>
            <a:chExt cx="1968500" cy="596900"/>
          </a:xfrm>
        </p:grpSpPr>
        <p:sp>
          <p:nvSpPr>
            <p:cNvPr id="245" name="Google Shape;245;p11"/>
            <p:cNvSpPr/>
            <p:nvPr/>
          </p:nvSpPr>
          <p:spPr>
            <a:xfrm>
              <a:off x="0" y="0"/>
              <a:ext cx="1968500" cy="596900"/>
            </a:xfrm>
            <a:prstGeom prst="rect">
              <a:avLst/>
            </a:prstGeom>
            <a:solidFill>
              <a:srgbClr val="01FF01"/>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6" name="Google Shape;246;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Design</a:t>
              </a:r>
              <a:endParaRPr/>
            </a:p>
          </p:txBody>
        </p:sp>
      </p:grpSp>
      <p:grpSp>
        <p:nvGrpSpPr>
          <p:cNvPr id="247" name="Google Shape;247;p11"/>
          <p:cNvGrpSpPr/>
          <p:nvPr/>
        </p:nvGrpSpPr>
        <p:grpSpPr>
          <a:xfrm>
            <a:off x="5976158" y="1261456"/>
            <a:ext cx="1771650" cy="537210"/>
            <a:chOff x="0" y="0"/>
            <a:chExt cx="1968500" cy="596900"/>
          </a:xfrm>
        </p:grpSpPr>
        <p:sp>
          <p:nvSpPr>
            <p:cNvPr id="248" name="Google Shape;248;p11"/>
            <p:cNvSpPr/>
            <p:nvPr/>
          </p:nvSpPr>
          <p:spPr>
            <a:xfrm>
              <a:off x="0" y="0"/>
              <a:ext cx="1968500" cy="596900"/>
            </a:xfrm>
            <a:prstGeom prst="rect">
              <a:avLst/>
            </a:prstGeom>
            <a:solidFill>
              <a:srgbClr val="00CC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9" name="Google Shape;249;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Code</a:t>
              </a:r>
              <a:endParaRPr/>
            </a:p>
          </p:txBody>
        </p:sp>
      </p:grpSp>
      <p:grpSp>
        <p:nvGrpSpPr>
          <p:cNvPr id="250" name="Google Shape;250;p11"/>
          <p:cNvGrpSpPr/>
          <p:nvPr/>
        </p:nvGrpSpPr>
        <p:grpSpPr>
          <a:xfrm>
            <a:off x="7919258" y="1261456"/>
            <a:ext cx="1771650" cy="537210"/>
            <a:chOff x="0" y="0"/>
            <a:chExt cx="1968500" cy="596900"/>
          </a:xfrm>
        </p:grpSpPr>
        <p:sp>
          <p:nvSpPr>
            <p:cNvPr id="251" name="Google Shape;251;p11"/>
            <p:cNvSpPr/>
            <p:nvPr/>
          </p:nvSpPr>
          <p:spPr>
            <a:xfrm>
              <a:off x="0" y="0"/>
              <a:ext cx="1968500" cy="596900"/>
            </a:xfrm>
            <a:prstGeom prst="rect">
              <a:avLst/>
            </a:prstGeom>
            <a:solidFill>
              <a:srgbClr val="3366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52" name="Google Shape;252;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Test</a:t>
              </a:r>
              <a:endParaRPr/>
            </a:p>
          </p:txBody>
        </p:sp>
      </p:gr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Tidak boleh ada perubahan ketika Sprint sedang berjalan..</a:t>
            </a:r>
            <a:endParaRPr/>
          </a:p>
        </p:txBody>
      </p:sp>
      <p:sp>
        <p:nvSpPr>
          <p:cNvPr id="258" name="Google Shape;258;p12"/>
          <p:cNvSpPr txBox="1">
            <a:spLocks noGrp="1"/>
          </p:cNvSpPr>
          <p:nvPr>
            <p:ph type="body" idx="1"/>
          </p:nvPr>
        </p:nvSpPr>
        <p:spPr>
          <a:xfrm>
            <a:off x="838200" y="5037231"/>
            <a:ext cx="9788236" cy="11430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Durasi Sprint harus direncanakan sesuai dengan kemampuan tim untuk mencegah terjadinya perubahan dalam satu Sprint tersebut.</a:t>
            </a:r>
            <a:endParaRPr/>
          </a:p>
        </p:txBody>
      </p:sp>
      <p:pic>
        <p:nvPicPr>
          <p:cNvPr id="259" name="Google Shape;259;p12" descr="droppedImage.pdf"/>
          <p:cNvPicPr preferRelativeResize="0"/>
          <p:nvPr/>
        </p:nvPicPr>
        <p:blipFill rotWithShape="1">
          <a:blip r:embed="rId3">
            <a:alphaModFix/>
          </a:blip>
          <a:srcRect/>
          <a:stretch/>
        </p:blipFill>
        <p:spPr>
          <a:xfrm rot="-960000">
            <a:off x="3085338" y="1801747"/>
            <a:ext cx="1634492" cy="1246865"/>
          </a:xfrm>
          <a:prstGeom prst="rect">
            <a:avLst/>
          </a:prstGeom>
          <a:noFill/>
          <a:ln>
            <a:noFill/>
          </a:ln>
        </p:spPr>
      </p:pic>
      <p:grpSp>
        <p:nvGrpSpPr>
          <p:cNvPr id="260" name="Google Shape;260;p12"/>
          <p:cNvGrpSpPr/>
          <p:nvPr/>
        </p:nvGrpSpPr>
        <p:grpSpPr>
          <a:xfrm>
            <a:off x="4856018" y="1918932"/>
            <a:ext cx="3577590" cy="2754633"/>
            <a:chOff x="0" y="0"/>
            <a:chExt cx="3975100" cy="3060702"/>
          </a:xfrm>
        </p:grpSpPr>
        <p:pic>
          <p:nvPicPr>
            <p:cNvPr id="261" name="Google Shape;261;p12" descr="droppedImage.pdf"/>
            <p:cNvPicPr preferRelativeResize="0"/>
            <p:nvPr/>
          </p:nvPicPr>
          <p:blipFill rotWithShape="1">
            <a:blip r:embed="rId4">
              <a:alphaModFix/>
            </a:blip>
            <a:srcRect/>
            <a:stretch/>
          </p:blipFill>
          <p:spPr>
            <a:xfrm>
              <a:off x="0" y="0"/>
              <a:ext cx="3975100" cy="3060702"/>
            </a:xfrm>
            <a:prstGeom prst="rect">
              <a:avLst/>
            </a:prstGeom>
            <a:noFill/>
            <a:ln>
              <a:noFill/>
            </a:ln>
          </p:spPr>
        </p:pic>
        <p:sp>
          <p:nvSpPr>
            <p:cNvPr id="262" name="Google Shape;262;p12"/>
            <p:cNvSpPr/>
            <p:nvPr/>
          </p:nvSpPr>
          <p:spPr>
            <a:xfrm>
              <a:off x="355600" y="404073"/>
              <a:ext cx="3263900" cy="2235203"/>
            </a:xfrm>
            <a:prstGeom prst="rect">
              <a:avLst/>
            </a:prstGeom>
            <a:solidFill>
              <a:srgbClr val="FFFFFF"/>
            </a:solidFill>
            <a:ln w="127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nvGrpSpPr>
          <p:cNvPr id="263" name="Google Shape;263;p12"/>
          <p:cNvGrpSpPr/>
          <p:nvPr/>
        </p:nvGrpSpPr>
        <p:grpSpPr>
          <a:xfrm>
            <a:off x="5721634" y="2316888"/>
            <a:ext cx="1854729" cy="1954534"/>
            <a:chOff x="0" y="0"/>
            <a:chExt cx="2060808" cy="2171703"/>
          </a:xfrm>
        </p:grpSpPr>
        <p:pic>
          <p:nvPicPr>
            <p:cNvPr id="264" name="Google Shape;264;p12" descr="sprint.gif"/>
            <p:cNvPicPr preferRelativeResize="0"/>
            <p:nvPr/>
          </p:nvPicPr>
          <p:blipFill rotWithShape="1">
            <a:blip r:embed="rId5">
              <a:alphaModFix/>
            </a:blip>
            <a:srcRect/>
            <a:stretch/>
          </p:blipFill>
          <p:spPr>
            <a:xfrm>
              <a:off x="0" y="443581"/>
              <a:ext cx="2060808" cy="1728122"/>
            </a:xfrm>
            <a:prstGeom prst="rect">
              <a:avLst/>
            </a:prstGeom>
            <a:noFill/>
            <a:ln>
              <a:noFill/>
            </a:ln>
          </p:spPr>
        </p:pic>
        <p:pic>
          <p:nvPicPr>
            <p:cNvPr id="265" name="Google Shape;265;p12" descr="daily_scrum.gif"/>
            <p:cNvPicPr preferRelativeResize="0"/>
            <p:nvPr/>
          </p:nvPicPr>
          <p:blipFill rotWithShape="1">
            <a:blip r:embed="rId6">
              <a:alphaModFix/>
            </a:blip>
            <a:srcRect/>
            <a:stretch/>
          </p:blipFill>
          <p:spPr>
            <a:xfrm>
              <a:off x="157100" y="0"/>
              <a:ext cx="988821" cy="794752"/>
            </a:xfrm>
            <a:prstGeom prst="rect">
              <a:avLst/>
            </a:prstGeom>
            <a:noFill/>
            <a:ln>
              <a:noFill/>
            </a:ln>
          </p:spPr>
        </p:pic>
      </p:grpSp>
      <p:sp>
        <p:nvSpPr>
          <p:cNvPr id="266" name="Google Shape;266;p12"/>
          <p:cNvSpPr txBox="1"/>
          <p:nvPr/>
        </p:nvSpPr>
        <p:spPr>
          <a:xfrm>
            <a:off x="2794154" y="2546235"/>
            <a:ext cx="982000" cy="318549"/>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1620">
                <a:solidFill>
                  <a:schemeClr val="dk1"/>
                </a:solidFill>
                <a:latin typeface="Calibri"/>
                <a:ea typeface="Calibri"/>
                <a:cs typeface="Calibri"/>
                <a:sym typeface="Calibri"/>
              </a:rPr>
              <a:t>Perubahan</a:t>
            </a:r>
            <a:endParaRPr sz="1620">
              <a:solidFill>
                <a:schemeClr val="dk1"/>
              </a:solidFill>
              <a:latin typeface="Calibri"/>
              <a:ea typeface="Calibri"/>
              <a:cs typeface="Calibri"/>
              <a:sym typeface="Calibri"/>
            </a:endParaRPr>
          </a:p>
        </p:txBody>
      </p:sp>
    </p:spTree>
  </p:cSld>
  <p:clrMapOvr>
    <a:masterClrMapping/>
  </p:clrMapOvr>
  <p:transition spd="slow">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42</a:t>
            </a:fld>
            <a:endParaRPr/>
          </a:p>
        </p:txBody>
      </p:sp>
      <p:sp>
        <p:nvSpPr>
          <p:cNvPr id="272" name="Google Shape;272;p13"/>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Kerangka Kerja (Framework) Scrum</a:t>
            </a:r>
            <a:endParaRPr/>
          </a:p>
        </p:txBody>
      </p:sp>
      <p:grpSp>
        <p:nvGrpSpPr>
          <p:cNvPr id="273" name="Google Shape;273;p13"/>
          <p:cNvGrpSpPr/>
          <p:nvPr/>
        </p:nvGrpSpPr>
        <p:grpSpPr>
          <a:xfrm>
            <a:off x="1455418" y="1482526"/>
            <a:ext cx="3726183" cy="1840232"/>
            <a:chOff x="-1" y="-1"/>
            <a:chExt cx="4140202" cy="2044701"/>
          </a:xfrm>
        </p:grpSpPr>
        <p:sp>
          <p:nvSpPr>
            <p:cNvPr id="274" name="Google Shape;274;p13"/>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75" name="Google Shape;275;p13"/>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276" name="Google Shape;276;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7" name="Google Shape;277;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8" name="Google Shape;278;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9" name="Google Shape;279;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0" name="Google Shape;280;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1" name="Google Shape;281;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282" name="Google Shape;282;p13"/>
          <p:cNvGrpSpPr/>
          <p:nvPr/>
        </p:nvGrpSpPr>
        <p:grpSpPr>
          <a:xfrm>
            <a:off x="4119046" y="2263142"/>
            <a:ext cx="3726183" cy="2274572"/>
            <a:chOff x="-1" y="-1"/>
            <a:chExt cx="4140202" cy="2527301"/>
          </a:xfrm>
        </p:grpSpPr>
        <p:sp>
          <p:nvSpPr>
            <p:cNvPr id="283" name="Google Shape;283;p13"/>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84" name="Google Shape;284;p13"/>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285" name="Google Shape;285;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6" name="Google Shape;286;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7" name="Google Shape;287;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8" name="Google Shape;288;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9" name="Google Shape;289;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0" name="Google Shape;290;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grpSp>
        <p:nvGrpSpPr>
          <p:cNvPr id="291" name="Google Shape;291;p13"/>
          <p:cNvGrpSpPr/>
          <p:nvPr/>
        </p:nvGrpSpPr>
        <p:grpSpPr>
          <a:xfrm>
            <a:off x="7227223" y="3949068"/>
            <a:ext cx="3726183" cy="1840232"/>
            <a:chOff x="-1" y="-1"/>
            <a:chExt cx="4140202" cy="2044701"/>
          </a:xfrm>
        </p:grpSpPr>
        <p:sp>
          <p:nvSpPr>
            <p:cNvPr id="292" name="Google Shape;292;p13"/>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93" name="Google Shape;293;p13"/>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294" name="Google Shape;294;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5" name="Google Shape;295;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6" name="Google Shape;296;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7" name="Google Shape;297;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8" name="Google Shape;298;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9" name="Google Shape;299;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43</a:t>
            </a:fld>
            <a:endParaRPr/>
          </a:p>
        </p:txBody>
      </p:sp>
      <p:sp>
        <p:nvSpPr>
          <p:cNvPr id="305" name="Google Shape;305;p14"/>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Kerangka Kerja (Framework) Scrum</a:t>
            </a:r>
            <a:endParaRPr/>
          </a:p>
        </p:txBody>
      </p:sp>
      <p:grpSp>
        <p:nvGrpSpPr>
          <p:cNvPr id="306" name="Google Shape;306;p14"/>
          <p:cNvGrpSpPr/>
          <p:nvPr/>
        </p:nvGrpSpPr>
        <p:grpSpPr>
          <a:xfrm>
            <a:off x="1455418" y="1482526"/>
            <a:ext cx="3726183" cy="1840232"/>
            <a:chOff x="-1" y="-1"/>
            <a:chExt cx="4140202" cy="2044701"/>
          </a:xfrm>
        </p:grpSpPr>
        <p:sp>
          <p:nvSpPr>
            <p:cNvPr id="307" name="Google Shape;307;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08" name="Google Shape;308;p14"/>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309" name="Google Shape;309;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0" name="Google Shape;310;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1" name="Google Shape;311;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2" name="Google Shape;312;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3" name="Google Shape;313;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4" name="Google Shape;314;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315" name="Google Shape;315;p14"/>
          <p:cNvGrpSpPr/>
          <p:nvPr/>
        </p:nvGrpSpPr>
        <p:grpSpPr>
          <a:xfrm>
            <a:off x="4119046" y="2263142"/>
            <a:ext cx="3726183" cy="2274572"/>
            <a:chOff x="-1" y="-1"/>
            <a:chExt cx="4140202" cy="2527301"/>
          </a:xfrm>
        </p:grpSpPr>
        <p:sp>
          <p:nvSpPr>
            <p:cNvPr id="316" name="Google Shape;316;p14"/>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17" name="Google Shape;317;p14"/>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318" name="Google Shape;318;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9" name="Google Shape;319;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0" name="Google Shape;320;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1" name="Google Shape;321;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2" name="Google Shape;322;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3" name="Google Shape;323;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324" name="Google Shape;324;p14"/>
          <p:cNvGrpSpPr/>
          <p:nvPr/>
        </p:nvGrpSpPr>
        <p:grpSpPr>
          <a:xfrm>
            <a:off x="7227223" y="3949068"/>
            <a:ext cx="3726183" cy="1840232"/>
            <a:chOff x="-1" y="-1"/>
            <a:chExt cx="4140202" cy="2044701"/>
          </a:xfrm>
        </p:grpSpPr>
        <p:sp>
          <p:nvSpPr>
            <p:cNvPr id="325" name="Google Shape;325;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26" name="Google Shape;326;p14"/>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327" name="Google Shape;327;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8" name="Google Shape;328;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9" name="Google Shape;329;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0" name="Google Shape;330;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1" name="Google Shape;331;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2" name="Google Shape;332;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333" name="Google Shape;333;p14"/>
          <p:cNvGrpSpPr/>
          <p:nvPr/>
        </p:nvGrpSpPr>
        <p:grpSpPr>
          <a:xfrm>
            <a:off x="4119046" y="2256565"/>
            <a:ext cx="3726183" cy="2274572"/>
            <a:chOff x="-1" y="-1"/>
            <a:chExt cx="4140202" cy="2527301"/>
          </a:xfrm>
        </p:grpSpPr>
        <p:sp>
          <p:nvSpPr>
            <p:cNvPr id="334" name="Google Shape;334;p14"/>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35" name="Google Shape;335;p14"/>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a:t>
              </a:r>
              <a:endParaRPr/>
            </a:p>
          </p:txBody>
        </p:sp>
        <p:sp>
          <p:nvSpPr>
            <p:cNvPr id="336" name="Google Shape;336;p14"/>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7" name="Google Shape;337;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8" name="Google Shape;338;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9" name="Google Shape;339;p14"/>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0" name="Google Shape;340;p14"/>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1" name="Google Shape;341;p14"/>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342" name="Google Shape;342;p14"/>
          <p:cNvGrpSpPr/>
          <p:nvPr/>
        </p:nvGrpSpPr>
        <p:grpSpPr>
          <a:xfrm>
            <a:off x="1455506" y="1485903"/>
            <a:ext cx="3726183" cy="1840232"/>
            <a:chOff x="-1" y="-1"/>
            <a:chExt cx="4140202" cy="2044701"/>
          </a:xfrm>
        </p:grpSpPr>
        <p:sp>
          <p:nvSpPr>
            <p:cNvPr id="343" name="Google Shape;343;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44" name="Google Shape;344;p14"/>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Anggota Tim</a:t>
              </a:r>
              <a:endParaRPr sz="2520">
                <a:solidFill>
                  <a:schemeClr val="dk1"/>
                </a:solidFill>
                <a:latin typeface="Calibri"/>
                <a:ea typeface="Calibri"/>
                <a:cs typeface="Calibri"/>
                <a:sym typeface="Calibri"/>
              </a:endParaRPr>
            </a:p>
          </p:txBody>
        </p:sp>
        <p:sp>
          <p:nvSpPr>
            <p:cNvPr id="345" name="Google Shape;345;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6" name="Google Shape;346;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7" name="Google Shape;347;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8" name="Google Shape;348;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9" name="Google Shape;349;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0" name="Google Shape;350;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351" name="Google Shape;351;p14"/>
          <p:cNvGrpSpPr/>
          <p:nvPr/>
        </p:nvGrpSpPr>
        <p:grpSpPr>
          <a:xfrm>
            <a:off x="7227223" y="3960498"/>
            <a:ext cx="3726181" cy="1840230"/>
            <a:chOff x="6118859" y="4594860"/>
            <a:chExt cx="3726181" cy="1840230"/>
          </a:xfrm>
        </p:grpSpPr>
        <p:sp>
          <p:nvSpPr>
            <p:cNvPr id="352" name="Google Shape;352;p14"/>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53" name="Google Shape;353;p14"/>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354" name="Google Shape;354;p14"/>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5" name="Google Shape;355;p14"/>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356" name="Google Shape;356;p14"/>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Product owner</a:t>
            </a:r>
            <a:endParaRPr/>
          </a:p>
        </p:txBody>
      </p:sp>
      <p:sp>
        <p:nvSpPr>
          <p:cNvPr id="362" name="Google Shape;362;p15"/>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p>
            <a:pPr marL="228600" lvl="0" indent="-228600" algn="l" rtl="0">
              <a:lnSpc>
                <a:spcPct val="90000"/>
              </a:lnSpc>
              <a:spcBef>
                <a:spcPts val="0"/>
              </a:spcBef>
              <a:spcAft>
                <a:spcPts val="0"/>
              </a:spcAft>
              <a:buClr>
                <a:schemeClr val="dk1"/>
              </a:buClr>
              <a:buSzPts val="2800"/>
              <a:buChar char="•"/>
            </a:pPr>
            <a:r>
              <a:rPr lang="en-US"/>
              <a:t>Menentukan fitur apa saja yang harus ada dalam produk yang dikembangkan.</a:t>
            </a:r>
            <a:endParaRPr/>
          </a:p>
          <a:p>
            <a:pPr marL="228600" lvl="0" indent="-228600" algn="l" rtl="0">
              <a:lnSpc>
                <a:spcPct val="90000"/>
              </a:lnSpc>
              <a:spcBef>
                <a:spcPts val="1170"/>
              </a:spcBef>
              <a:spcAft>
                <a:spcPts val="0"/>
              </a:spcAft>
              <a:buClr>
                <a:schemeClr val="dk1"/>
              </a:buClr>
              <a:buSzPts val="2800"/>
              <a:buChar char="•"/>
            </a:pPr>
            <a:r>
              <a:rPr lang="en-US"/>
              <a:t>Memutuskan konten dan waktu rilis.</a:t>
            </a:r>
            <a:endParaRPr/>
          </a:p>
          <a:p>
            <a:pPr marL="228600" lvl="0" indent="-228600" algn="l" rtl="0">
              <a:lnSpc>
                <a:spcPct val="90000"/>
              </a:lnSpc>
              <a:spcBef>
                <a:spcPts val="1170"/>
              </a:spcBef>
              <a:spcAft>
                <a:spcPts val="0"/>
              </a:spcAft>
              <a:buClr>
                <a:schemeClr val="dk1"/>
              </a:buClr>
              <a:buSzPts val="2800"/>
              <a:buChar char="•"/>
            </a:pPr>
            <a:r>
              <a:rPr lang="en-US"/>
              <a:t>Bertanggung jawab terhadap keuntungan dari product (ROI).</a:t>
            </a:r>
            <a:endParaRPr/>
          </a:p>
          <a:p>
            <a:pPr marL="228600" lvl="0" indent="-228600" algn="l" rtl="0">
              <a:lnSpc>
                <a:spcPct val="90000"/>
              </a:lnSpc>
              <a:spcBef>
                <a:spcPts val="1170"/>
              </a:spcBef>
              <a:spcAft>
                <a:spcPts val="0"/>
              </a:spcAft>
              <a:buClr>
                <a:schemeClr val="dk1"/>
              </a:buClr>
              <a:buSzPts val="2800"/>
              <a:buChar char="•"/>
            </a:pPr>
            <a:r>
              <a:rPr lang="en-US"/>
              <a:t>Menentukan prioritas fitur berdasarkan kondisi pasar.</a:t>
            </a:r>
            <a:endParaRPr/>
          </a:p>
          <a:p>
            <a:pPr marL="228600" lvl="0" indent="-228600" algn="l" rtl="0">
              <a:lnSpc>
                <a:spcPct val="90000"/>
              </a:lnSpc>
              <a:spcBef>
                <a:spcPts val="1170"/>
              </a:spcBef>
              <a:spcAft>
                <a:spcPts val="0"/>
              </a:spcAft>
              <a:buClr>
                <a:schemeClr val="dk1"/>
              </a:buClr>
              <a:buSzPts val="2800"/>
              <a:buChar char="•"/>
            </a:pPr>
            <a:r>
              <a:rPr lang="en-US"/>
              <a:t>Mengatur ulang fitur-fitur dan prioritasnya pada setiap iterasi, sesuai kebutuhan.</a:t>
            </a:r>
            <a:endParaRPr/>
          </a:p>
          <a:p>
            <a:pPr marL="228600" lvl="0" indent="-228600" algn="l" rtl="0">
              <a:lnSpc>
                <a:spcPct val="90000"/>
              </a:lnSpc>
              <a:spcBef>
                <a:spcPts val="1170"/>
              </a:spcBef>
              <a:spcAft>
                <a:spcPts val="0"/>
              </a:spcAft>
              <a:buClr>
                <a:schemeClr val="dk1"/>
              </a:buClr>
              <a:buSzPts val="2800"/>
              <a:buChar char="•"/>
            </a:pPr>
            <a:r>
              <a:rPr lang="en-US"/>
              <a:t>Menerima dan/atau menolak hasil kerja tim.</a:t>
            </a:r>
            <a:endParaRPr/>
          </a:p>
        </p:txBody>
      </p:sp>
      <p:pic>
        <p:nvPicPr>
          <p:cNvPr id="363" name="Google Shape;363;p15" descr="bossman-product-M.png"/>
          <p:cNvPicPr preferRelativeResize="0"/>
          <p:nvPr/>
        </p:nvPicPr>
        <p:blipFill rotWithShape="1">
          <a:blip r:embed="rId3">
            <a:alphaModFix/>
          </a:blip>
          <a:srcRect/>
          <a:stretch/>
        </p:blipFill>
        <p:spPr>
          <a:xfrm>
            <a:off x="8210550" y="190331"/>
            <a:ext cx="2194561" cy="1695621"/>
          </a:xfrm>
          <a:prstGeom prst="rect">
            <a:avLst/>
          </a:prstGeom>
          <a:noFill/>
          <a:ln>
            <a:noFill/>
          </a:ln>
        </p:spPr>
      </p:pic>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The ScrumMaster</a:t>
            </a:r>
            <a:endParaRPr/>
          </a:p>
        </p:txBody>
      </p:sp>
      <p:sp>
        <p:nvSpPr>
          <p:cNvPr id="369" name="Google Shape;36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83405" lvl="0" indent="-359377" algn="l" rtl="0">
              <a:lnSpc>
                <a:spcPct val="90000"/>
              </a:lnSpc>
              <a:spcBef>
                <a:spcPts val="0"/>
              </a:spcBef>
              <a:spcAft>
                <a:spcPts val="0"/>
              </a:spcAft>
              <a:buClr>
                <a:schemeClr val="dk1"/>
              </a:buClr>
              <a:buSzPts val="3200"/>
              <a:buChar char="•"/>
            </a:pPr>
            <a:r>
              <a:rPr lang="en-US"/>
              <a:t>Berperan sebagai “manajemen” dalam proyek.</a:t>
            </a:r>
            <a:endParaRPr/>
          </a:p>
          <a:p>
            <a:pPr marL="583405" lvl="0" indent="-359377" algn="l" rtl="0">
              <a:lnSpc>
                <a:spcPct val="90000"/>
              </a:lnSpc>
              <a:spcBef>
                <a:spcPts val="900"/>
              </a:spcBef>
              <a:spcAft>
                <a:spcPts val="0"/>
              </a:spcAft>
              <a:buClr>
                <a:schemeClr val="dk1"/>
              </a:buClr>
              <a:buSzPts val="3200"/>
              <a:buChar char="•"/>
            </a:pPr>
            <a:r>
              <a:rPr lang="en-US"/>
              <a:t>Bertanggung jawab dalam menegakkan nilai-nilai serta praktik-praktik Scrum. </a:t>
            </a:r>
            <a:endParaRPr/>
          </a:p>
          <a:p>
            <a:pPr marL="583405" lvl="0" indent="-359377" algn="l" rtl="0">
              <a:lnSpc>
                <a:spcPct val="90000"/>
              </a:lnSpc>
              <a:spcBef>
                <a:spcPts val="900"/>
              </a:spcBef>
              <a:spcAft>
                <a:spcPts val="0"/>
              </a:spcAft>
              <a:buClr>
                <a:schemeClr val="dk1"/>
              </a:buClr>
              <a:buSzPts val="3200"/>
              <a:buChar char="•"/>
            </a:pPr>
            <a:r>
              <a:rPr lang="en-US"/>
              <a:t>Menyingkirkan penghalang/hambatan.</a:t>
            </a:r>
            <a:endParaRPr/>
          </a:p>
          <a:p>
            <a:pPr marL="583405" lvl="0" indent="-359377" algn="l" rtl="0">
              <a:lnSpc>
                <a:spcPct val="90000"/>
              </a:lnSpc>
              <a:spcBef>
                <a:spcPts val="900"/>
              </a:spcBef>
              <a:spcAft>
                <a:spcPts val="0"/>
              </a:spcAft>
              <a:buClr>
                <a:schemeClr val="dk1"/>
              </a:buClr>
              <a:buSzPts val="3200"/>
              <a:buChar char="•"/>
            </a:pPr>
            <a:r>
              <a:rPr lang="en-US"/>
              <a:t>Memastikan tim berfungsi penuh dan produktif.</a:t>
            </a:r>
            <a:endParaRPr/>
          </a:p>
          <a:p>
            <a:pPr marL="583405" lvl="0" indent="-359377" algn="l" rtl="0">
              <a:lnSpc>
                <a:spcPct val="90000"/>
              </a:lnSpc>
              <a:spcBef>
                <a:spcPts val="900"/>
              </a:spcBef>
              <a:spcAft>
                <a:spcPts val="0"/>
              </a:spcAft>
              <a:buClr>
                <a:schemeClr val="dk1"/>
              </a:buClr>
              <a:buSzPts val="3200"/>
              <a:buChar char="•"/>
            </a:pPr>
            <a:r>
              <a:rPr lang="en-US"/>
              <a:t>Memastikan Kerjasama dan kedekatan pada semua </a:t>
            </a:r>
            <a:r>
              <a:rPr lang="en-US" i="1"/>
              <a:t>roles</a:t>
            </a:r>
            <a:r>
              <a:rPr lang="en-US"/>
              <a:t> dan fungsi dalam tim.</a:t>
            </a:r>
            <a:endParaRPr/>
          </a:p>
          <a:p>
            <a:pPr marL="583405" lvl="0" indent="-359377" algn="l" rtl="0">
              <a:lnSpc>
                <a:spcPct val="90000"/>
              </a:lnSpc>
              <a:spcBef>
                <a:spcPts val="900"/>
              </a:spcBef>
              <a:spcAft>
                <a:spcPts val="0"/>
              </a:spcAft>
              <a:buClr>
                <a:schemeClr val="dk1"/>
              </a:buClr>
              <a:buSzPts val="3200"/>
              <a:buChar char="•"/>
            </a:pPr>
            <a:r>
              <a:rPr lang="en-US"/>
              <a:t>Melindungi tim dari gangguan eksternal.</a:t>
            </a:r>
            <a:endParaRPr/>
          </a:p>
        </p:txBody>
      </p:sp>
      <p:pic>
        <p:nvPicPr>
          <p:cNvPr id="370" name="Google Shape;370;p16" descr="coach-M.png"/>
          <p:cNvPicPr preferRelativeResize="0"/>
          <p:nvPr/>
        </p:nvPicPr>
        <p:blipFill rotWithShape="1">
          <a:blip r:embed="rId3">
            <a:alphaModFix/>
          </a:blip>
          <a:srcRect/>
          <a:stretch/>
        </p:blipFill>
        <p:spPr>
          <a:xfrm>
            <a:off x="8622030" y="337804"/>
            <a:ext cx="1645920" cy="1388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Anggota Tim</a:t>
            </a:r>
            <a:endParaRPr/>
          </a:p>
        </p:txBody>
      </p:sp>
      <p:sp>
        <p:nvSpPr>
          <p:cNvPr id="376" name="Google Shape;376;p17"/>
          <p:cNvSpPr txBox="1">
            <a:spLocks noGrp="1"/>
          </p:cNvSpPr>
          <p:nvPr>
            <p:ph type="body" idx="1"/>
          </p:nvPr>
        </p:nvSpPr>
        <p:spPr>
          <a:xfrm>
            <a:off x="401782" y="1440180"/>
            <a:ext cx="11374582" cy="4572000"/>
          </a:xfrm>
          <a:prstGeom prst="rect">
            <a:avLst/>
          </a:prstGeom>
          <a:noFill/>
          <a:ln>
            <a:noFill/>
          </a:ln>
        </p:spPr>
        <p:txBody>
          <a:bodyPr spcFirstLastPara="1" wrap="square" lIns="91425" tIns="45700" rIns="91425" bIns="45700" anchor="t" anchorCtr="0">
            <a:normAutofit lnSpcReduction="10000"/>
          </a:bodyPr>
          <a:lstStyle/>
          <a:p>
            <a:pPr marL="617537" lvl="0" indent="-388937" algn="l" rtl="0">
              <a:lnSpc>
                <a:spcPct val="90000"/>
              </a:lnSpc>
              <a:spcBef>
                <a:spcPts val="0"/>
              </a:spcBef>
              <a:spcAft>
                <a:spcPts val="0"/>
              </a:spcAft>
              <a:buClr>
                <a:schemeClr val="dk1"/>
              </a:buClr>
              <a:buSzPct val="125000"/>
              <a:buChar char="•"/>
            </a:pPr>
            <a:r>
              <a:rPr lang="en-US"/>
              <a:t>Umumnya terdiri dari 5-9 orang.</a:t>
            </a:r>
            <a:endParaRPr/>
          </a:p>
          <a:p>
            <a:pPr marL="617537" lvl="0" indent="-388937" algn="l" rtl="0">
              <a:lnSpc>
                <a:spcPct val="90000"/>
              </a:lnSpc>
              <a:spcBef>
                <a:spcPts val="1260"/>
              </a:spcBef>
              <a:spcAft>
                <a:spcPts val="0"/>
              </a:spcAft>
              <a:buClr>
                <a:schemeClr val="dk1"/>
              </a:buClr>
              <a:buSzPct val="125000"/>
              <a:buChar char="•"/>
            </a:pPr>
            <a:r>
              <a:rPr lang="en-US" i="1"/>
              <a:t>Cross-functional</a:t>
            </a:r>
            <a:r>
              <a:rPr lang="en-US"/>
              <a:t>:</a:t>
            </a:r>
            <a:endParaRPr/>
          </a:p>
          <a:p>
            <a:pPr marL="924757" lvl="1" indent="-387547" algn="l" rtl="0">
              <a:lnSpc>
                <a:spcPct val="90000"/>
              </a:lnSpc>
              <a:spcBef>
                <a:spcPts val="1260"/>
              </a:spcBef>
              <a:spcAft>
                <a:spcPts val="0"/>
              </a:spcAft>
              <a:buClr>
                <a:schemeClr val="dk1"/>
              </a:buClr>
              <a:buSzPct val="129166"/>
              <a:buChar char="•"/>
            </a:pPr>
            <a:r>
              <a:rPr lang="en-US"/>
              <a:t>Programer, Q.A. Engineer, Pengguna, Udesainer UI/UX, dst.</a:t>
            </a:r>
            <a:endParaRPr/>
          </a:p>
          <a:p>
            <a:pPr marL="573087" lvl="0" indent="-344486" algn="l" rtl="0">
              <a:lnSpc>
                <a:spcPct val="90000"/>
              </a:lnSpc>
              <a:spcBef>
                <a:spcPts val="1260"/>
              </a:spcBef>
              <a:spcAft>
                <a:spcPts val="0"/>
              </a:spcAft>
              <a:buClr>
                <a:schemeClr val="dk1"/>
              </a:buClr>
              <a:buSzPct val="98412"/>
              <a:buChar char="•"/>
            </a:pPr>
            <a:r>
              <a:rPr lang="en-US"/>
              <a:t>Semua anggota harus bekerja penuh waktu.</a:t>
            </a:r>
            <a:endParaRPr sz="3150"/>
          </a:p>
          <a:p>
            <a:pPr marL="924757" lvl="1" indent="-387547" algn="l" rtl="0">
              <a:lnSpc>
                <a:spcPct val="90000"/>
              </a:lnSpc>
              <a:spcBef>
                <a:spcPts val="1260"/>
              </a:spcBef>
              <a:spcAft>
                <a:spcPts val="0"/>
              </a:spcAft>
              <a:buClr>
                <a:schemeClr val="dk1"/>
              </a:buClr>
              <a:buSzPct val="129166"/>
              <a:buChar char="•"/>
            </a:pPr>
            <a:r>
              <a:rPr lang="en-US"/>
              <a:t>Walau terkadang ada pengecualian (Contoh: database administrator)</a:t>
            </a:r>
            <a:endParaRPr/>
          </a:p>
          <a:p>
            <a:pPr marL="617537" lvl="0" indent="-388937" algn="l" rtl="0">
              <a:lnSpc>
                <a:spcPct val="90000"/>
              </a:lnSpc>
              <a:spcBef>
                <a:spcPts val="1260"/>
              </a:spcBef>
              <a:spcAft>
                <a:spcPts val="0"/>
              </a:spcAft>
              <a:buClr>
                <a:schemeClr val="dk1"/>
              </a:buClr>
              <a:buSzPct val="125000"/>
              <a:buChar char="•"/>
            </a:pPr>
            <a:r>
              <a:rPr lang="en-US"/>
              <a:t>Tim bersifat mandiri, </a:t>
            </a:r>
            <a:r>
              <a:rPr lang="en-US" i="1"/>
              <a:t>self-organizing</a:t>
            </a:r>
            <a:endParaRPr/>
          </a:p>
          <a:p>
            <a:pPr marL="924757" lvl="1" indent="-387547" algn="l" rtl="0">
              <a:lnSpc>
                <a:spcPct val="90000"/>
              </a:lnSpc>
              <a:spcBef>
                <a:spcPts val="1260"/>
              </a:spcBef>
              <a:spcAft>
                <a:spcPts val="0"/>
              </a:spcAft>
              <a:buClr>
                <a:schemeClr val="dk1"/>
              </a:buClr>
              <a:buSzPct val="129166"/>
              <a:buChar char="•"/>
            </a:pPr>
            <a:r>
              <a:rPr lang="en-US"/>
              <a:t>Idealnya tidak ada jabatan/titel, tapi kadang (sangat jarang) bisa ada.</a:t>
            </a:r>
            <a:endParaRPr/>
          </a:p>
          <a:p>
            <a:pPr marL="617537" lvl="0" indent="-388937" algn="l" rtl="0">
              <a:lnSpc>
                <a:spcPct val="90000"/>
              </a:lnSpc>
              <a:spcBef>
                <a:spcPts val="1260"/>
              </a:spcBef>
              <a:spcAft>
                <a:spcPts val="0"/>
              </a:spcAft>
              <a:buClr>
                <a:schemeClr val="dk1"/>
              </a:buClr>
              <a:buSzPct val="125000"/>
              <a:buChar char="•"/>
            </a:pPr>
            <a:r>
              <a:rPr lang="en-US"/>
              <a:t>Keanggotaan tidak boleh berubah selama Sprint masih berlangsung.</a:t>
            </a:r>
            <a:endParaRPr/>
          </a:p>
          <a:p>
            <a:pPr marL="1074737" lvl="1" indent="-388937" algn="l" rtl="0">
              <a:lnSpc>
                <a:spcPct val="90000"/>
              </a:lnSpc>
              <a:spcBef>
                <a:spcPts val="1260"/>
              </a:spcBef>
              <a:spcAft>
                <a:spcPts val="0"/>
              </a:spcAft>
              <a:buClr>
                <a:schemeClr val="dk1"/>
              </a:buClr>
              <a:buSzPct val="145833"/>
              <a:buChar char="•"/>
            </a:pPr>
            <a:r>
              <a:rPr lang="en-US"/>
              <a:t>Bisa diganti ketika ada jeda diantara dua Sprint.</a:t>
            </a:r>
            <a:endParaRPr/>
          </a:p>
        </p:txBody>
      </p:sp>
      <p:grpSp>
        <p:nvGrpSpPr>
          <p:cNvPr id="377" name="Google Shape;377;p17"/>
          <p:cNvGrpSpPr/>
          <p:nvPr/>
        </p:nvGrpSpPr>
        <p:grpSpPr>
          <a:xfrm>
            <a:off x="7417305" y="521207"/>
            <a:ext cx="2434596" cy="1923928"/>
            <a:chOff x="-1" y="-1"/>
            <a:chExt cx="2705104" cy="2137695"/>
          </a:xfrm>
        </p:grpSpPr>
        <p:pic>
          <p:nvPicPr>
            <p:cNvPr id="378" name="Google Shape;378;p17" descr="hacker-dude-S.png"/>
            <p:cNvPicPr preferRelativeResize="0"/>
            <p:nvPr/>
          </p:nvPicPr>
          <p:blipFill rotWithShape="1">
            <a:blip r:embed="rId3">
              <a:alphaModFix/>
            </a:blip>
            <a:srcRect/>
            <a:stretch/>
          </p:blipFill>
          <p:spPr>
            <a:xfrm>
              <a:off x="1441615" y="719160"/>
              <a:ext cx="804934" cy="699370"/>
            </a:xfrm>
            <a:prstGeom prst="rect">
              <a:avLst/>
            </a:prstGeom>
            <a:noFill/>
            <a:ln>
              <a:noFill/>
            </a:ln>
          </p:spPr>
        </p:pic>
        <p:grpSp>
          <p:nvGrpSpPr>
            <p:cNvPr id="379" name="Google Shape;379;p17"/>
            <p:cNvGrpSpPr/>
            <p:nvPr/>
          </p:nvGrpSpPr>
          <p:grpSpPr>
            <a:xfrm>
              <a:off x="-1" y="-1"/>
              <a:ext cx="2705104" cy="2137695"/>
              <a:chOff x="-1" y="-1"/>
              <a:chExt cx="2705103" cy="2137694"/>
            </a:xfrm>
          </p:grpSpPr>
          <p:grpSp>
            <p:nvGrpSpPr>
              <p:cNvPr id="380" name="Google Shape;380;p17"/>
              <p:cNvGrpSpPr/>
              <p:nvPr/>
            </p:nvGrpSpPr>
            <p:grpSpPr>
              <a:xfrm>
                <a:off x="-1" y="-1"/>
                <a:ext cx="2705103" cy="699372"/>
                <a:chOff x="-1" y="-1"/>
                <a:chExt cx="2705103" cy="699371"/>
              </a:xfrm>
            </p:grpSpPr>
            <p:pic>
              <p:nvPicPr>
                <p:cNvPr id="381" name="Google Shape;381;p17" descr="blue-blonde-S.png"/>
                <p:cNvPicPr preferRelativeResize="0"/>
                <p:nvPr/>
              </p:nvPicPr>
              <p:blipFill rotWithShape="1">
                <a:blip r:embed="rId4">
                  <a:alphaModFix/>
                </a:blip>
                <a:srcRect/>
                <a:stretch/>
              </p:blipFill>
              <p:spPr>
                <a:xfrm>
                  <a:off x="-1" y="-1"/>
                  <a:ext cx="804935" cy="699371"/>
                </a:xfrm>
                <a:prstGeom prst="rect">
                  <a:avLst/>
                </a:prstGeom>
                <a:noFill/>
                <a:ln>
                  <a:noFill/>
                </a:ln>
              </p:spPr>
            </p:pic>
            <p:pic>
              <p:nvPicPr>
                <p:cNvPr id="382" name="Google Shape;382;p17" descr="blue-brunette-S.png"/>
                <p:cNvPicPr preferRelativeResize="0"/>
                <p:nvPr/>
              </p:nvPicPr>
              <p:blipFill rotWithShape="1">
                <a:blip r:embed="rId5">
                  <a:alphaModFix/>
                </a:blip>
                <a:srcRect/>
                <a:stretch/>
              </p:blipFill>
              <p:spPr>
                <a:xfrm>
                  <a:off x="950083" y="-1"/>
                  <a:ext cx="804935" cy="699371"/>
                </a:xfrm>
                <a:prstGeom prst="rect">
                  <a:avLst/>
                </a:prstGeom>
                <a:noFill/>
                <a:ln>
                  <a:noFill/>
                </a:ln>
              </p:spPr>
            </p:pic>
            <p:pic>
              <p:nvPicPr>
                <p:cNvPr id="383" name="Google Shape;383;p17" descr="blue-blonde-S.png"/>
                <p:cNvPicPr preferRelativeResize="0"/>
                <p:nvPr/>
              </p:nvPicPr>
              <p:blipFill rotWithShape="1">
                <a:blip r:embed="rId4">
                  <a:alphaModFix/>
                </a:blip>
                <a:srcRect/>
                <a:stretch/>
              </p:blipFill>
              <p:spPr>
                <a:xfrm>
                  <a:off x="1900167" y="-1"/>
                  <a:ext cx="804935" cy="699371"/>
                </a:xfrm>
                <a:prstGeom prst="rect">
                  <a:avLst/>
                </a:prstGeom>
                <a:noFill/>
                <a:ln>
                  <a:noFill/>
                </a:ln>
              </p:spPr>
            </p:pic>
          </p:grpSp>
          <p:pic>
            <p:nvPicPr>
              <p:cNvPr id="384" name="Google Shape;384;p17" descr="blue-guy-S.png"/>
              <p:cNvPicPr preferRelativeResize="0"/>
              <p:nvPr/>
            </p:nvPicPr>
            <p:blipFill rotWithShape="1">
              <a:blip r:embed="rId6">
                <a:alphaModFix/>
              </a:blip>
              <a:srcRect/>
              <a:stretch/>
            </p:blipFill>
            <p:spPr>
              <a:xfrm>
                <a:off x="541020" y="745552"/>
                <a:ext cx="804934" cy="659782"/>
              </a:xfrm>
              <a:prstGeom prst="rect">
                <a:avLst/>
              </a:prstGeom>
              <a:noFill/>
              <a:ln>
                <a:noFill/>
              </a:ln>
            </p:spPr>
          </p:pic>
          <p:grpSp>
            <p:nvGrpSpPr>
              <p:cNvPr id="385" name="Google Shape;385;p17"/>
              <p:cNvGrpSpPr/>
              <p:nvPr/>
            </p:nvGrpSpPr>
            <p:grpSpPr>
              <a:xfrm>
                <a:off x="-1" y="1438321"/>
                <a:ext cx="2705103" cy="699372"/>
                <a:chOff x="-1" y="-1"/>
                <a:chExt cx="2705103" cy="699371"/>
              </a:xfrm>
            </p:grpSpPr>
            <p:pic>
              <p:nvPicPr>
                <p:cNvPr id="386" name="Google Shape;386;p17" descr="blue-guy-S.png"/>
                <p:cNvPicPr preferRelativeResize="0"/>
                <p:nvPr/>
              </p:nvPicPr>
              <p:blipFill rotWithShape="1">
                <a:blip r:embed="rId6">
                  <a:alphaModFix/>
                </a:blip>
                <a:srcRect/>
                <a:stretch/>
              </p:blipFill>
              <p:spPr>
                <a:xfrm>
                  <a:off x="-1" y="26391"/>
                  <a:ext cx="804935" cy="659783"/>
                </a:xfrm>
                <a:prstGeom prst="rect">
                  <a:avLst/>
                </a:prstGeom>
                <a:noFill/>
                <a:ln>
                  <a:noFill/>
                </a:ln>
              </p:spPr>
            </p:pic>
            <p:pic>
              <p:nvPicPr>
                <p:cNvPr id="387" name="Google Shape;387;p17" descr="coach-S.png"/>
                <p:cNvPicPr preferRelativeResize="0"/>
                <p:nvPr/>
              </p:nvPicPr>
              <p:blipFill rotWithShape="1">
                <a:blip r:embed="rId7">
                  <a:alphaModFix/>
                </a:blip>
                <a:srcRect/>
                <a:stretch/>
              </p:blipFill>
              <p:spPr>
                <a:xfrm>
                  <a:off x="1900167" y="-1"/>
                  <a:ext cx="804935" cy="699371"/>
                </a:xfrm>
                <a:prstGeom prst="rect">
                  <a:avLst/>
                </a:prstGeom>
                <a:noFill/>
                <a:ln>
                  <a:noFill/>
                </a:ln>
              </p:spPr>
            </p:pic>
            <p:pic>
              <p:nvPicPr>
                <p:cNvPr id="388" name="Google Shape;388;p17" descr="hacker-dude-S.png"/>
                <p:cNvPicPr preferRelativeResize="0"/>
                <p:nvPr/>
              </p:nvPicPr>
              <p:blipFill rotWithShape="1">
                <a:blip r:embed="rId3">
                  <a:alphaModFix/>
                </a:blip>
                <a:srcRect/>
                <a:stretch/>
              </p:blipFill>
              <p:spPr>
                <a:xfrm>
                  <a:off x="950083" y="-1"/>
                  <a:ext cx="804935" cy="699371"/>
                </a:xfrm>
                <a:prstGeom prst="rect">
                  <a:avLst/>
                </a:prstGeom>
                <a:noFill/>
                <a:ln>
                  <a:noFill/>
                </a:ln>
              </p:spPr>
            </p:pic>
          </p:grpSp>
        </p:gr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47</a:t>
            </a:fld>
            <a:endParaRPr/>
          </a:p>
        </p:txBody>
      </p:sp>
      <p:sp>
        <p:nvSpPr>
          <p:cNvPr id="394" name="Google Shape;394;p18"/>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Kerangka Kerja (Framework) Scrum</a:t>
            </a:r>
            <a:endParaRPr/>
          </a:p>
        </p:txBody>
      </p:sp>
      <p:grpSp>
        <p:nvGrpSpPr>
          <p:cNvPr id="395" name="Google Shape;395;p18"/>
          <p:cNvGrpSpPr/>
          <p:nvPr/>
        </p:nvGrpSpPr>
        <p:grpSpPr>
          <a:xfrm>
            <a:off x="1455418" y="1482526"/>
            <a:ext cx="3726183" cy="1840232"/>
            <a:chOff x="-1" y="-1"/>
            <a:chExt cx="4140202" cy="2044701"/>
          </a:xfrm>
        </p:grpSpPr>
        <p:sp>
          <p:nvSpPr>
            <p:cNvPr id="396" name="Google Shape;396;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97" name="Google Shape;397;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398" name="Google Shape;398;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99" name="Google Shape;399;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0" name="Google Shape;400;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1" name="Google Shape;401;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2" name="Google Shape;402;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3" name="Google Shape;403;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04" name="Google Shape;404;p18"/>
          <p:cNvGrpSpPr/>
          <p:nvPr/>
        </p:nvGrpSpPr>
        <p:grpSpPr>
          <a:xfrm>
            <a:off x="4119046" y="2263142"/>
            <a:ext cx="3726183" cy="2274572"/>
            <a:chOff x="-1" y="-1"/>
            <a:chExt cx="4140202" cy="2527301"/>
          </a:xfrm>
        </p:grpSpPr>
        <p:sp>
          <p:nvSpPr>
            <p:cNvPr id="405" name="Google Shape;405;p18"/>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06" name="Google Shape;406;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407" name="Google Shape;407;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8" name="Google Shape;408;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9" name="Google Shape;409;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0" name="Google Shape;410;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1" name="Google Shape;411;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2" name="Google Shape;412;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413" name="Google Shape;413;p18"/>
          <p:cNvGrpSpPr/>
          <p:nvPr/>
        </p:nvGrpSpPr>
        <p:grpSpPr>
          <a:xfrm>
            <a:off x="7227223" y="3949068"/>
            <a:ext cx="3726183" cy="1840232"/>
            <a:chOff x="-1" y="-1"/>
            <a:chExt cx="4140202" cy="2044701"/>
          </a:xfrm>
        </p:grpSpPr>
        <p:sp>
          <p:nvSpPr>
            <p:cNvPr id="414" name="Google Shape;414;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15" name="Google Shape;415;p18"/>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416" name="Google Shape;416;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7" name="Google Shape;417;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8" name="Google Shape;418;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9" name="Google Shape;419;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0" name="Google Shape;420;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1" name="Google Shape;421;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422" name="Google Shape;422;p18"/>
          <p:cNvGrpSpPr/>
          <p:nvPr/>
        </p:nvGrpSpPr>
        <p:grpSpPr>
          <a:xfrm>
            <a:off x="4119046" y="2256565"/>
            <a:ext cx="3726183" cy="2274572"/>
            <a:chOff x="-1" y="-1"/>
            <a:chExt cx="4140202" cy="2527301"/>
          </a:xfrm>
        </p:grpSpPr>
        <p:sp>
          <p:nvSpPr>
            <p:cNvPr id="423" name="Google Shape;423;p18"/>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24" name="Google Shape;424;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a:t>
              </a:r>
              <a:endParaRPr/>
            </a:p>
          </p:txBody>
        </p:sp>
        <p:sp>
          <p:nvSpPr>
            <p:cNvPr id="425" name="Google Shape;425;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6" name="Google Shape;426;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7" name="Google Shape;427;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8" name="Google Shape;428;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9" name="Google Shape;429;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0" name="Google Shape;430;p18"/>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431" name="Google Shape;431;p18"/>
          <p:cNvGrpSpPr/>
          <p:nvPr/>
        </p:nvGrpSpPr>
        <p:grpSpPr>
          <a:xfrm>
            <a:off x="1455506" y="1485903"/>
            <a:ext cx="3726183" cy="1840232"/>
            <a:chOff x="-1" y="-1"/>
            <a:chExt cx="4140202" cy="2044701"/>
          </a:xfrm>
        </p:grpSpPr>
        <p:sp>
          <p:nvSpPr>
            <p:cNvPr id="432" name="Google Shape;432;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33" name="Google Shape;433;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Anggota Tim</a:t>
              </a:r>
              <a:endParaRPr sz="2520">
                <a:solidFill>
                  <a:schemeClr val="dk1"/>
                </a:solidFill>
                <a:latin typeface="Calibri"/>
                <a:ea typeface="Calibri"/>
                <a:cs typeface="Calibri"/>
                <a:sym typeface="Calibri"/>
              </a:endParaRPr>
            </a:p>
          </p:txBody>
        </p:sp>
        <p:sp>
          <p:nvSpPr>
            <p:cNvPr id="434" name="Google Shape;434;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5" name="Google Shape;435;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6" name="Google Shape;436;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7" name="Google Shape;437;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8" name="Google Shape;438;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9" name="Google Shape;439;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40" name="Google Shape;440;p18"/>
          <p:cNvGrpSpPr/>
          <p:nvPr/>
        </p:nvGrpSpPr>
        <p:grpSpPr>
          <a:xfrm>
            <a:off x="7227223" y="3960498"/>
            <a:ext cx="3726181" cy="1840230"/>
            <a:chOff x="6118859" y="4594860"/>
            <a:chExt cx="3726181" cy="1840230"/>
          </a:xfrm>
        </p:grpSpPr>
        <p:sp>
          <p:nvSpPr>
            <p:cNvPr id="441" name="Google Shape;441;p18"/>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42" name="Google Shape;442;p18"/>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443" name="Google Shape;443;p18"/>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4" name="Google Shape;444;p18"/>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45" name="Google Shape;445;p18"/>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nvGrpSpPr>
          <p:cNvPr id="446" name="Google Shape;446;p18"/>
          <p:cNvGrpSpPr/>
          <p:nvPr/>
        </p:nvGrpSpPr>
        <p:grpSpPr>
          <a:xfrm>
            <a:off x="1455289" y="1482526"/>
            <a:ext cx="3726183" cy="1840232"/>
            <a:chOff x="-1" y="-1"/>
            <a:chExt cx="4140202" cy="2044701"/>
          </a:xfrm>
        </p:grpSpPr>
        <p:sp>
          <p:nvSpPr>
            <p:cNvPr id="447" name="Google Shape;447;p18"/>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48" name="Google Shape;448;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449" name="Google Shape;449;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0" name="Google Shape;450;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1" name="Google Shape;451;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2" name="Google Shape;452;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3" name="Google Shape;453;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4" name="Google Shape;454;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55" name="Google Shape;455;p18"/>
          <p:cNvGrpSpPr/>
          <p:nvPr/>
        </p:nvGrpSpPr>
        <p:grpSpPr>
          <a:xfrm>
            <a:off x="7227221" y="3957816"/>
            <a:ext cx="3726183" cy="1840232"/>
            <a:chOff x="-1" y="-1"/>
            <a:chExt cx="4140202" cy="2044701"/>
          </a:xfrm>
        </p:grpSpPr>
        <p:sp>
          <p:nvSpPr>
            <p:cNvPr id="456" name="Google Shape;456;p18"/>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57" name="Google Shape;457;p18"/>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458" name="Google Shape;458;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9" name="Google Shape;459;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0" name="Google Shape;460;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1" name="Google Shape;461;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2" name="Google Shape;462;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3" name="Google Shape;463;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464" name="Google Shape;464;p18"/>
          <p:cNvGrpSpPr/>
          <p:nvPr/>
        </p:nvGrpSpPr>
        <p:grpSpPr>
          <a:xfrm>
            <a:off x="4119046" y="2272395"/>
            <a:ext cx="3726183" cy="2274572"/>
            <a:chOff x="-1" y="-1"/>
            <a:chExt cx="4140202" cy="2527301"/>
          </a:xfrm>
        </p:grpSpPr>
        <p:sp>
          <p:nvSpPr>
            <p:cNvPr id="465" name="Google Shape;465;p18"/>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66" name="Google Shape;466;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467" name="Google Shape;467;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8" name="Google Shape;468;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9" name="Google Shape;469;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0" name="Google Shape;470;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1" name="Google Shape;471;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2" name="Google Shape;472;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48</a:t>
            </a:fld>
            <a:endParaRPr/>
          </a:p>
        </p:txBody>
      </p:sp>
      <p:grpSp>
        <p:nvGrpSpPr>
          <p:cNvPr id="478" name="Google Shape;478;p19"/>
          <p:cNvGrpSpPr/>
          <p:nvPr/>
        </p:nvGrpSpPr>
        <p:grpSpPr>
          <a:xfrm>
            <a:off x="1365192" y="312767"/>
            <a:ext cx="9137076" cy="5852498"/>
            <a:chOff x="1365192" y="340476"/>
            <a:chExt cx="9137076" cy="5852498"/>
          </a:xfrm>
        </p:grpSpPr>
        <p:sp>
          <p:nvSpPr>
            <p:cNvPr id="479" name="Google Shape;479;p19"/>
            <p:cNvSpPr/>
            <p:nvPr/>
          </p:nvSpPr>
          <p:spPr>
            <a:xfrm>
              <a:off x="3804285" y="340476"/>
              <a:ext cx="4583430" cy="5852498"/>
            </a:xfrm>
            <a:prstGeom prst="roundRect">
              <a:avLst>
                <a:gd name="adj" fmla="val 5985"/>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80" name="Google Shape;480;p19"/>
            <p:cNvSpPr/>
            <p:nvPr/>
          </p:nvSpPr>
          <p:spPr>
            <a:xfrm>
              <a:off x="4227195" y="340476"/>
              <a:ext cx="3143250" cy="53721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1" name="Google Shape;481;p19"/>
            <p:cNvSpPr/>
            <p:nvPr/>
          </p:nvSpPr>
          <p:spPr>
            <a:xfrm>
              <a:off x="3792854" y="340476"/>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2" name="Google Shape;482;p19"/>
            <p:cNvSpPr/>
            <p:nvPr/>
          </p:nvSpPr>
          <p:spPr>
            <a:xfrm>
              <a:off x="3792855" y="649086"/>
              <a:ext cx="560070" cy="22860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483" name="Google Shape;483;p19"/>
            <p:cNvGrpSpPr/>
            <p:nvPr/>
          </p:nvGrpSpPr>
          <p:grpSpPr>
            <a:xfrm>
              <a:off x="7198993" y="340476"/>
              <a:ext cx="560075" cy="537213"/>
              <a:chOff x="-1" y="0"/>
              <a:chExt cx="622303" cy="596902"/>
            </a:xfrm>
          </p:grpSpPr>
          <p:sp>
            <p:nvSpPr>
              <p:cNvPr id="484" name="Google Shape;484;p19"/>
              <p:cNvSpPr/>
              <p:nvPr/>
            </p:nvSpPr>
            <p:spPr>
              <a:xfrm rot="10800000">
                <a:off x="127000" y="139700"/>
                <a:ext cx="495302" cy="457202"/>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5" name="Google Shape;485;p19"/>
              <p:cNvSpPr/>
              <p:nvPr/>
            </p:nvSpPr>
            <p:spPr>
              <a:xfrm>
                <a:off x="-1" y="0"/>
                <a:ext cx="622302"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86" name="Google Shape;486;p19"/>
            <p:cNvSpPr txBox="1"/>
            <p:nvPr/>
          </p:nvSpPr>
          <p:spPr>
            <a:xfrm>
              <a:off x="3941879" y="340476"/>
              <a:ext cx="357759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Rapat Sprint Planning</a:t>
              </a:r>
              <a:endParaRPr/>
            </a:p>
          </p:txBody>
        </p:sp>
        <p:grpSp>
          <p:nvGrpSpPr>
            <p:cNvPr id="487" name="Google Shape;487;p19"/>
            <p:cNvGrpSpPr/>
            <p:nvPr/>
          </p:nvGrpSpPr>
          <p:grpSpPr>
            <a:xfrm>
              <a:off x="4032883" y="1060565"/>
              <a:ext cx="4194812" cy="1680212"/>
              <a:chOff x="-1" y="0"/>
              <a:chExt cx="4660901" cy="1866901"/>
            </a:xfrm>
          </p:grpSpPr>
          <p:sp>
            <p:nvSpPr>
              <p:cNvPr id="488" name="Google Shape;488;p19"/>
              <p:cNvSpPr/>
              <p:nvPr/>
            </p:nvSpPr>
            <p:spPr>
              <a:xfrm>
                <a:off x="0" y="0"/>
                <a:ext cx="4660900" cy="1866901"/>
              </a:xfrm>
              <a:prstGeom prst="roundRect">
                <a:avLst>
                  <a:gd name="adj" fmla="val 16327"/>
                </a:avLst>
              </a:prstGeom>
              <a:blipFill rotWithShape="1">
                <a:blip r:embed="rId4">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89" name="Google Shape;489;p19"/>
              <p:cNvSpPr/>
              <p:nvPr/>
            </p:nvSpPr>
            <p:spPr>
              <a:xfrm>
                <a:off x="482599" y="0"/>
                <a:ext cx="2273301" cy="457201"/>
              </a:xfrm>
              <a:prstGeom prst="rect">
                <a:avLst/>
              </a:pr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0" name="Google Shape;490;p19"/>
              <p:cNvSpPr/>
              <p:nvPr/>
            </p:nvSpPr>
            <p:spPr>
              <a:xfrm rot="10800000">
                <a:off x="2628900"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1" name="Google Shape;491;p19"/>
              <p:cNvSpPr/>
              <p:nvPr/>
            </p:nvSpPr>
            <p:spPr>
              <a:xfrm>
                <a:off x="-1"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2" name="Google Shape;492;p19"/>
              <p:cNvSpPr txBox="1"/>
              <p:nvPr/>
            </p:nvSpPr>
            <p:spPr>
              <a:xfrm>
                <a:off x="165583" y="0"/>
                <a:ext cx="2552702" cy="483037"/>
              </a:xfrm>
              <a:prstGeom prst="rect">
                <a:avLst/>
              </a:prstGeom>
              <a:noFill/>
              <a:ln>
                <a:noFill/>
              </a:ln>
            </p:spPr>
            <p:txBody>
              <a:bodyPr spcFirstLastPara="1" wrap="square" lIns="45700" tIns="45700" rIns="45700" bIns="45700" anchor="t" anchorCtr="0">
                <a:spAutoFit/>
              </a:bodyPr>
              <a:lstStyle/>
              <a:p>
                <a:pPr marL="0" marR="0" lvl="0" indent="0" algn="l" rtl="0">
                  <a:lnSpc>
                    <a:spcPct val="129629"/>
                  </a:lnSpc>
                  <a:spcBef>
                    <a:spcPts val="0"/>
                  </a:spcBef>
                  <a:spcAft>
                    <a:spcPts val="0"/>
                  </a:spcAft>
                  <a:buNone/>
                </a:pPr>
                <a:r>
                  <a:rPr lang="en-US" sz="2160">
                    <a:solidFill>
                      <a:srgbClr val="FFFFFF"/>
                    </a:solidFill>
                    <a:latin typeface="Calibri"/>
                    <a:ea typeface="Calibri"/>
                    <a:cs typeface="Calibri"/>
                    <a:sym typeface="Calibri"/>
                  </a:rPr>
                  <a:t>Sprint prioritization</a:t>
                </a:r>
                <a:endParaRPr/>
              </a:p>
            </p:txBody>
          </p:sp>
          <p:sp>
            <p:nvSpPr>
              <p:cNvPr id="493" name="Google Shape;493;p19"/>
              <p:cNvSpPr txBox="1"/>
              <p:nvPr/>
            </p:nvSpPr>
            <p:spPr>
              <a:xfrm>
                <a:off x="63982" y="533400"/>
                <a:ext cx="4318002" cy="1171260"/>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6666"/>
                  </a:lnSpc>
                  <a:spcBef>
                    <a:spcPts val="0"/>
                  </a:spcBef>
                  <a:spcAft>
                    <a:spcPts val="0"/>
                  </a:spcAft>
                  <a:buClr>
                    <a:srgbClr val="FFFFFF"/>
                  </a:buClr>
                  <a:buSzPts val="2700"/>
                  <a:buFont typeface="Calibri"/>
                  <a:buChar char="•"/>
                </a:pPr>
                <a:r>
                  <a:rPr lang="en-US" sz="2160">
                    <a:solidFill>
                      <a:srgbClr val="FFFFFF"/>
                    </a:solidFill>
                    <a:latin typeface="Calibri"/>
                    <a:ea typeface="Calibri"/>
                    <a:cs typeface="Calibri"/>
                    <a:sym typeface="Calibri"/>
                  </a:rPr>
                  <a:t>Analisis dan evaluasi product backlog.</a:t>
                </a:r>
                <a:endParaRPr sz="2160">
                  <a:solidFill>
                    <a:schemeClr val="dk1"/>
                  </a:solidFill>
                  <a:latin typeface="Calibri"/>
                  <a:ea typeface="Calibri"/>
                  <a:cs typeface="Calibri"/>
                  <a:sym typeface="Calibri"/>
                </a:endParaRPr>
              </a:p>
              <a:p>
                <a:pPr marL="205740" marR="0" lvl="0" indent="-205740" algn="l" rtl="0">
                  <a:lnSpc>
                    <a:spcPct val="116666"/>
                  </a:lnSpc>
                  <a:spcBef>
                    <a:spcPts val="0"/>
                  </a:spcBef>
                  <a:spcAft>
                    <a:spcPts val="0"/>
                  </a:spcAft>
                  <a:buClr>
                    <a:srgbClr val="FFFFFF"/>
                  </a:buClr>
                  <a:buSzPts val="2700"/>
                  <a:buFont typeface="Calibri"/>
                  <a:buChar char="•"/>
                </a:pPr>
                <a:r>
                  <a:rPr lang="en-US" sz="2160">
                    <a:solidFill>
                      <a:srgbClr val="FFFFFF"/>
                    </a:solidFill>
                    <a:latin typeface="Calibri"/>
                    <a:ea typeface="Calibri"/>
                    <a:cs typeface="Calibri"/>
                    <a:sym typeface="Calibri"/>
                  </a:rPr>
                  <a:t>Menentukan sprint goal</a:t>
                </a:r>
                <a:endParaRPr/>
              </a:p>
            </p:txBody>
          </p:sp>
        </p:grpSp>
        <p:grpSp>
          <p:nvGrpSpPr>
            <p:cNvPr id="494" name="Google Shape;494;p19"/>
            <p:cNvGrpSpPr/>
            <p:nvPr/>
          </p:nvGrpSpPr>
          <p:grpSpPr>
            <a:xfrm>
              <a:off x="4032883" y="2900795"/>
              <a:ext cx="4194812" cy="3138288"/>
              <a:chOff x="-1" y="0"/>
              <a:chExt cx="4660901" cy="3486984"/>
            </a:xfrm>
          </p:grpSpPr>
          <p:sp>
            <p:nvSpPr>
              <p:cNvPr id="495" name="Google Shape;495;p19"/>
              <p:cNvSpPr/>
              <p:nvPr/>
            </p:nvSpPr>
            <p:spPr>
              <a:xfrm>
                <a:off x="0" y="0"/>
                <a:ext cx="4660900" cy="3486340"/>
              </a:xfrm>
              <a:prstGeom prst="roundRect">
                <a:avLst>
                  <a:gd name="adj" fmla="val 10390"/>
                </a:avLst>
              </a:prstGeom>
              <a:blipFill rotWithShape="1">
                <a:blip r:embed="rId4">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96" name="Google Shape;496;p19"/>
              <p:cNvSpPr/>
              <p:nvPr/>
            </p:nvSpPr>
            <p:spPr>
              <a:xfrm>
                <a:off x="482599" y="0"/>
                <a:ext cx="2273301" cy="457201"/>
              </a:xfrm>
              <a:prstGeom prst="rect">
                <a:avLst/>
              </a:pr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7" name="Google Shape;497;p19"/>
              <p:cNvSpPr/>
              <p:nvPr/>
            </p:nvSpPr>
            <p:spPr>
              <a:xfrm rot="10800000">
                <a:off x="2628900"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8" name="Google Shape;498;p19"/>
              <p:cNvSpPr/>
              <p:nvPr/>
            </p:nvSpPr>
            <p:spPr>
              <a:xfrm>
                <a:off x="-1"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9" name="Google Shape;499;p19"/>
              <p:cNvSpPr txBox="1"/>
              <p:nvPr/>
            </p:nvSpPr>
            <p:spPr>
              <a:xfrm>
                <a:off x="165583" y="0"/>
                <a:ext cx="2552702" cy="483037"/>
              </a:xfrm>
              <a:prstGeom prst="rect">
                <a:avLst/>
              </a:prstGeom>
              <a:noFill/>
              <a:ln>
                <a:noFill/>
              </a:ln>
            </p:spPr>
            <p:txBody>
              <a:bodyPr spcFirstLastPara="1" wrap="square" lIns="45700" tIns="45700" rIns="45700" bIns="45700" anchor="t" anchorCtr="0">
                <a:spAutoFit/>
              </a:bodyPr>
              <a:lstStyle/>
              <a:p>
                <a:pPr marL="0" marR="0" lvl="0" indent="0" algn="l" rtl="0">
                  <a:lnSpc>
                    <a:spcPct val="129629"/>
                  </a:lnSpc>
                  <a:spcBef>
                    <a:spcPts val="0"/>
                  </a:spcBef>
                  <a:spcAft>
                    <a:spcPts val="0"/>
                  </a:spcAft>
                  <a:buNone/>
                </a:pPr>
                <a:r>
                  <a:rPr lang="en-US" sz="2160">
                    <a:solidFill>
                      <a:srgbClr val="FFFFFF"/>
                    </a:solidFill>
                    <a:latin typeface="Calibri"/>
                    <a:ea typeface="Calibri"/>
                    <a:cs typeface="Calibri"/>
                    <a:sym typeface="Calibri"/>
                  </a:rPr>
                  <a:t>Sprint planning</a:t>
                </a:r>
                <a:endParaRPr/>
              </a:p>
            </p:txBody>
          </p:sp>
          <p:sp>
            <p:nvSpPr>
              <p:cNvPr id="500" name="Google Shape;500;p19"/>
              <p:cNvSpPr txBox="1"/>
              <p:nvPr/>
            </p:nvSpPr>
            <p:spPr>
              <a:xfrm>
                <a:off x="63982" y="533400"/>
                <a:ext cx="4318002" cy="295358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Memutuskan bagaimana caranya mencapai sprint goal (</a:t>
                </a:r>
                <a:r>
                  <a:rPr lang="en-US" sz="2000" i="1">
                    <a:solidFill>
                      <a:srgbClr val="FFFFFF"/>
                    </a:solidFill>
                    <a:latin typeface="Calibri"/>
                    <a:ea typeface="Calibri"/>
                    <a:cs typeface="Calibri"/>
                    <a:sym typeface="Calibri"/>
                  </a:rPr>
                  <a:t>design</a:t>
                </a:r>
                <a:r>
                  <a:rPr lang="en-US" sz="2000">
                    <a:solidFill>
                      <a:srgbClr val="FFFFFF"/>
                    </a:solidFill>
                    <a:latin typeface="Calibri"/>
                    <a:ea typeface="Calibri"/>
                    <a:cs typeface="Calibri"/>
                    <a:sym typeface="Calibri"/>
                  </a:rPr>
                  <a:t>)</a:t>
                </a:r>
                <a:endParaRPr/>
              </a:p>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Membuat sprint backlog (</a:t>
                </a:r>
                <a:r>
                  <a:rPr lang="en-US" sz="2000" i="1">
                    <a:solidFill>
                      <a:srgbClr val="FFFFFF"/>
                    </a:solidFill>
                    <a:latin typeface="Calibri"/>
                    <a:ea typeface="Calibri"/>
                    <a:cs typeface="Calibri"/>
                    <a:sym typeface="Calibri"/>
                  </a:rPr>
                  <a:t>tasks</a:t>
                </a:r>
                <a:r>
                  <a:rPr lang="en-US" sz="2000">
                    <a:solidFill>
                      <a:srgbClr val="FFFFFF"/>
                    </a:solidFill>
                    <a:latin typeface="Calibri"/>
                    <a:ea typeface="Calibri"/>
                    <a:cs typeface="Calibri"/>
                    <a:sym typeface="Calibri"/>
                  </a:rPr>
                  <a:t>) dari item-item pada product backlog items (</a:t>
                </a:r>
                <a:r>
                  <a:rPr lang="en-US" sz="2000" i="1">
                    <a:solidFill>
                      <a:srgbClr val="FFFFFF"/>
                    </a:solidFill>
                    <a:latin typeface="Calibri"/>
                    <a:ea typeface="Calibri"/>
                    <a:cs typeface="Calibri"/>
                    <a:sym typeface="Calibri"/>
                  </a:rPr>
                  <a:t>user stories / features</a:t>
                </a:r>
                <a:r>
                  <a:rPr lang="en-US" sz="2000">
                    <a:solidFill>
                      <a:srgbClr val="FFFFFF"/>
                    </a:solidFill>
                    <a:latin typeface="Calibri"/>
                    <a:ea typeface="Calibri"/>
                    <a:cs typeface="Calibri"/>
                    <a:sym typeface="Calibri"/>
                  </a:rPr>
                  <a:t>)</a:t>
                </a:r>
                <a:endParaRPr/>
              </a:p>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Mengestimasi sprint backlog dalam jam kerja.</a:t>
                </a:r>
                <a:endParaRPr sz="2000">
                  <a:solidFill>
                    <a:schemeClr val="dk1"/>
                  </a:solidFill>
                  <a:latin typeface="Calibri"/>
                  <a:ea typeface="Calibri"/>
                  <a:cs typeface="Calibri"/>
                  <a:sym typeface="Calibri"/>
                </a:endParaRPr>
              </a:p>
            </p:txBody>
          </p:sp>
        </p:grpSp>
        <p:grpSp>
          <p:nvGrpSpPr>
            <p:cNvPr id="501" name="Google Shape;501;p19"/>
            <p:cNvGrpSpPr/>
            <p:nvPr/>
          </p:nvGrpSpPr>
          <p:grpSpPr>
            <a:xfrm>
              <a:off x="8227695" y="1380606"/>
              <a:ext cx="2274573" cy="1040130"/>
              <a:chOff x="0" y="0"/>
              <a:chExt cx="2527301" cy="1155700"/>
            </a:xfrm>
          </p:grpSpPr>
          <p:cxnSp>
            <p:nvCxnSpPr>
              <p:cNvPr id="502" name="Google Shape;502;p19"/>
              <p:cNvCxnSpPr/>
              <p:nvPr/>
            </p:nvCxnSpPr>
            <p:spPr>
              <a:xfrm rot="10800000">
                <a:off x="0" y="577416"/>
                <a:ext cx="825605" cy="2"/>
              </a:xfrm>
              <a:prstGeom prst="straightConnector1">
                <a:avLst/>
              </a:prstGeom>
              <a:noFill/>
              <a:ln w="38100" cap="flat" cmpd="sng">
                <a:solidFill>
                  <a:srgbClr val="000000"/>
                </a:solidFill>
                <a:prstDash val="solid"/>
                <a:miter lim="400000"/>
                <a:headEnd type="triangle" w="med" len="med"/>
                <a:tailEnd type="none" w="sm" len="sm"/>
              </a:ln>
            </p:spPr>
          </p:cxnSp>
          <p:grpSp>
            <p:nvGrpSpPr>
              <p:cNvPr id="503" name="Google Shape;503;p19"/>
              <p:cNvGrpSpPr/>
              <p:nvPr/>
            </p:nvGrpSpPr>
            <p:grpSpPr>
              <a:xfrm>
                <a:off x="838200" y="0"/>
                <a:ext cx="1689101" cy="1155700"/>
                <a:chOff x="0" y="0"/>
                <a:chExt cx="1689100" cy="1155700"/>
              </a:xfrm>
            </p:grpSpPr>
            <p:sp>
              <p:nvSpPr>
                <p:cNvPr id="504" name="Google Shape;504;p19"/>
                <p:cNvSpPr/>
                <p:nvPr/>
              </p:nvSpPr>
              <p:spPr>
                <a:xfrm>
                  <a:off x="0" y="0"/>
                  <a:ext cx="1689100" cy="1155700"/>
                </a:xfrm>
                <a:prstGeom prst="roundRect">
                  <a:avLst>
                    <a:gd name="adj" fmla="val 26374"/>
                  </a:avLst>
                </a:prstGeom>
                <a:blipFill rotWithShape="1">
                  <a:blip r:embed="rId5">
                    <a:alphaModFix/>
                  </a:blip>
                  <a:tile tx="0" ty="0" sx="100000" sy="100000" flip="none" algn="tl"/>
                </a:blip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35714"/>
                    </a:lnSpc>
                    <a:spcBef>
                      <a:spcPts val="0"/>
                    </a:spcBef>
                    <a:spcAft>
                      <a:spcPts val="0"/>
                    </a:spcAft>
                    <a:buNone/>
                  </a:pPr>
                  <a:endParaRPr sz="2520">
                    <a:solidFill>
                      <a:schemeClr val="dk1"/>
                    </a:solidFill>
                    <a:latin typeface="Calibri"/>
                    <a:ea typeface="Calibri"/>
                    <a:cs typeface="Calibri"/>
                    <a:sym typeface="Calibri"/>
                  </a:endParaRPr>
                </a:p>
              </p:txBody>
            </p:sp>
            <p:sp>
              <p:nvSpPr>
                <p:cNvPr id="505" name="Google Shape;505;p19"/>
                <p:cNvSpPr txBox="1"/>
                <p:nvPr/>
              </p:nvSpPr>
              <p:spPr>
                <a:xfrm>
                  <a:off x="89274" y="85016"/>
                  <a:ext cx="1510552" cy="985669"/>
                </a:xfrm>
                <a:prstGeom prst="rect">
                  <a:avLst/>
                </a:prstGeom>
                <a:noFill/>
                <a:ln>
                  <a:noFill/>
                </a:ln>
              </p:spPr>
              <p:txBody>
                <a:bodyPr spcFirstLastPara="1" wrap="square" lIns="34275" tIns="34275" rIns="34275" bIns="34275" anchor="ctr" anchorCtr="0">
                  <a:spAutoFit/>
                </a:bodyPr>
                <a:lstStyle/>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Sprint</a:t>
                  </a:r>
                  <a:endParaRPr/>
                </a:p>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goal</a:t>
                  </a:r>
                  <a:endParaRPr/>
                </a:p>
              </p:txBody>
            </p:sp>
          </p:grpSp>
        </p:grpSp>
        <p:cxnSp>
          <p:nvCxnSpPr>
            <p:cNvPr id="506" name="Google Shape;506;p19"/>
            <p:cNvCxnSpPr/>
            <p:nvPr/>
          </p:nvCxnSpPr>
          <p:spPr>
            <a:xfrm rot="10800000">
              <a:off x="3216429" y="880423"/>
              <a:ext cx="588685" cy="2"/>
            </a:xfrm>
            <a:prstGeom prst="straightConnector1">
              <a:avLst/>
            </a:prstGeom>
            <a:noFill/>
            <a:ln w="38100" cap="flat" cmpd="sng">
              <a:solidFill>
                <a:srgbClr val="000000"/>
              </a:solidFill>
              <a:prstDash val="solid"/>
              <a:miter lim="400000"/>
              <a:headEnd type="triangle" w="med" len="med"/>
              <a:tailEnd type="none" w="sm" len="sm"/>
            </a:ln>
          </p:spPr>
        </p:cxnSp>
        <p:grpSp>
          <p:nvGrpSpPr>
            <p:cNvPr id="507" name="Google Shape;507;p19"/>
            <p:cNvGrpSpPr/>
            <p:nvPr/>
          </p:nvGrpSpPr>
          <p:grpSpPr>
            <a:xfrm>
              <a:off x="8227695" y="3689466"/>
              <a:ext cx="2274573" cy="1040130"/>
              <a:chOff x="0" y="0"/>
              <a:chExt cx="2527301" cy="1155700"/>
            </a:xfrm>
          </p:grpSpPr>
          <p:grpSp>
            <p:nvGrpSpPr>
              <p:cNvPr id="508" name="Google Shape;508;p19"/>
              <p:cNvGrpSpPr/>
              <p:nvPr/>
            </p:nvGrpSpPr>
            <p:grpSpPr>
              <a:xfrm>
                <a:off x="838200" y="0"/>
                <a:ext cx="1689101" cy="1155700"/>
                <a:chOff x="0" y="0"/>
                <a:chExt cx="1689100" cy="1155700"/>
              </a:xfrm>
            </p:grpSpPr>
            <p:sp>
              <p:nvSpPr>
                <p:cNvPr id="509" name="Google Shape;509;p19"/>
                <p:cNvSpPr/>
                <p:nvPr/>
              </p:nvSpPr>
              <p:spPr>
                <a:xfrm>
                  <a:off x="0" y="0"/>
                  <a:ext cx="1689100" cy="1155700"/>
                </a:xfrm>
                <a:prstGeom prst="roundRect">
                  <a:avLst>
                    <a:gd name="adj" fmla="val 26374"/>
                  </a:avLst>
                </a:prstGeom>
                <a:blipFill rotWithShape="1">
                  <a:blip r:embed="rId5">
                    <a:alphaModFix/>
                  </a:blip>
                  <a:tile tx="0" ty="0" sx="100000" sy="100000" flip="none" algn="tl"/>
                </a:blip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35714"/>
                    </a:lnSpc>
                    <a:spcBef>
                      <a:spcPts val="0"/>
                    </a:spcBef>
                    <a:spcAft>
                      <a:spcPts val="0"/>
                    </a:spcAft>
                    <a:buNone/>
                  </a:pPr>
                  <a:endParaRPr sz="2520">
                    <a:solidFill>
                      <a:schemeClr val="dk1"/>
                    </a:solidFill>
                    <a:latin typeface="Calibri"/>
                    <a:ea typeface="Calibri"/>
                    <a:cs typeface="Calibri"/>
                    <a:sym typeface="Calibri"/>
                  </a:endParaRPr>
                </a:p>
              </p:txBody>
            </p:sp>
            <p:sp>
              <p:nvSpPr>
                <p:cNvPr id="510" name="Google Shape;510;p19"/>
                <p:cNvSpPr txBox="1"/>
                <p:nvPr/>
              </p:nvSpPr>
              <p:spPr>
                <a:xfrm>
                  <a:off x="89274" y="85016"/>
                  <a:ext cx="1510552" cy="985669"/>
                </a:xfrm>
                <a:prstGeom prst="rect">
                  <a:avLst/>
                </a:prstGeom>
                <a:noFill/>
                <a:ln>
                  <a:noFill/>
                </a:ln>
              </p:spPr>
              <p:txBody>
                <a:bodyPr spcFirstLastPara="1" wrap="square" lIns="34275" tIns="34275" rIns="34275" bIns="34275" anchor="ctr" anchorCtr="0">
                  <a:spAutoFit/>
                </a:bodyPr>
                <a:lstStyle/>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Sprint</a:t>
                  </a:r>
                  <a:endParaRPr/>
                </a:p>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backlog</a:t>
                  </a:r>
                  <a:endParaRPr/>
                </a:p>
              </p:txBody>
            </p:sp>
          </p:grpSp>
          <p:cxnSp>
            <p:nvCxnSpPr>
              <p:cNvPr id="511" name="Google Shape;511;p19"/>
              <p:cNvCxnSpPr/>
              <p:nvPr/>
            </p:nvCxnSpPr>
            <p:spPr>
              <a:xfrm rot="10800000">
                <a:off x="0" y="577416"/>
                <a:ext cx="825605" cy="2"/>
              </a:xfrm>
              <a:prstGeom prst="straightConnector1">
                <a:avLst/>
              </a:prstGeom>
              <a:noFill/>
              <a:ln w="38100" cap="flat" cmpd="sng">
                <a:solidFill>
                  <a:srgbClr val="000000"/>
                </a:solidFill>
                <a:prstDash val="solid"/>
                <a:miter lim="400000"/>
                <a:headEnd type="triangle" w="med" len="med"/>
                <a:tailEnd type="none" w="sm" len="sm"/>
              </a:ln>
            </p:spPr>
          </p:cxnSp>
        </p:grpSp>
        <p:grpSp>
          <p:nvGrpSpPr>
            <p:cNvPr id="512" name="Google Shape;512;p19"/>
            <p:cNvGrpSpPr/>
            <p:nvPr/>
          </p:nvGrpSpPr>
          <p:grpSpPr>
            <a:xfrm>
              <a:off x="1365192" y="2603615"/>
              <a:ext cx="1856163" cy="914403"/>
              <a:chOff x="0" y="63063"/>
              <a:chExt cx="1524000" cy="1016001"/>
            </a:xfrm>
          </p:grpSpPr>
          <p:sp>
            <p:nvSpPr>
              <p:cNvPr id="513" name="Google Shape;513;p19"/>
              <p:cNvSpPr/>
              <p:nvPr/>
            </p:nvSpPr>
            <p:spPr>
              <a:xfrm>
                <a:off x="0" y="63063"/>
                <a:ext cx="1524000" cy="1016001"/>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14" name="Google Shape;514;p19"/>
              <p:cNvSpPr txBox="1"/>
              <p:nvPr/>
            </p:nvSpPr>
            <p:spPr>
              <a:xfrm>
                <a:off x="89272" y="342369"/>
                <a:ext cx="1345456" cy="457389"/>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Kondisi bisnis</a:t>
                </a:r>
                <a:endParaRPr sz="2160">
                  <a:solidFill>
                    <a:srgbClr val="EBF3FF"/>
                  </a:solidFill>
                  <a:latin typeface="Calibri"/>
                  <a:ea typeface="Calibri"/>
                  <a:cs typeface="Calibri"/>
                  <a:sym typeface="Calibri"/>
                </a:endParaRPr>
              </a:p>
            </p:txBody>
          </p:sp>
        </p:grpSp>
        <p:grpSp>
          <p:nvGrpSpPr>
            <p:cNvPr id="515" name="Google Shape;515;p19"/>
            <p:cNvGrpSpPr/>
            <p:nvPr/>
          </p:nvGrpSpPr>
          <p:grpSpPr>
            <a:xfrm>
              <a:off x="1365192" y="431916"/>
              <a:ext cx="1856163" cy="914400"/>
              <a:chOff x="0" y="0"/>
              <a:chExt cx="1524000" cy="1016000"/>
            </a:xfrm>
          </p:grpSpPr>
          <p:sp>
            <p:nvSpPr>
              <p:cNvPr id="516" name="Google Shape;516;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17" name="Google Shape;517;p19"/>
              <p:cNvSpPr txBox="1"/>
              <p:nvPr/>
            </p:nvSpPr>
            <p:spPr>
              <a:xfrm>
                <a:off x="89272" y="279304"/>
                <a:ext cx="1345456" cy="45739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Kapasitas tim</a:t>
                </a:r>
                <a:endParaRPr sz="2160">
                  <a:solidFill>
                    <a:srgbClr val="EBF3FF"/>
                  </a:solidFill>
                  <a:latin typeface="Calibri"/>
                  <a:ea typeface="Calibri"/>
                  <a:cs typeface="Calibri"/>
                  <a:sym typeface="Calibri"/>
                </a:endParaRPr>
              </a:p>
            </p:txBody>
          </p:sp>
        </p:grpSp>
        <p:grpSp>
          <p:nvGrpSpPr>
            <p:cNvPr id="518" name="Google Shape;518;p19"/>
            <p:cNvGrpSpPr/>
            <p:nvPr/>
          </p:nvGrpSpPr>
          <p:grpSpPr>
            <a:xfrm>
              <a:off x="1365192" y="1517766"/>
              <a:ext cx="1856163" cy="914400"/>
              <a:chOff x="0" y="0"/>
              <a:chExt cx="1524000" cy="1016000"/>
            </a:xfrm>
          </p:grpSpPr>
          <p:sp>
            <p:nvSpPr>
              <p:cNvPr id="519" name="Google Shape;519;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0" name="Google Shape;520;p19"/>
              <p:cNvSpPr txBox="1"/>
              <p:nvPr/>
            </p:nvSpPr>
            <p:spPr>
              <a:xfrm>
                <a:off x="89272" y="79820"/>
                <a:ext cx="1345456" cy="85636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Product backlog</a:t>
                </a:r>
                <a:endParaRPr/>
              </a:p>
            </p:txBody>
          </p:sp>
        </p:grpSp>
        <p:grpSp>
          <p:nvGrpSpPr>
            <p:cNvPr id="521" name="Google Shape;521;p19"/>
            <p:cNvGrpSpPr/>
            <p:nvPr/>
          </p:nvGrpSpPr>
          <p:grpSpPr>
            <a:xfrm>
              <a:off x="1365192" y="4775316"/>
              <a:ext cx="1856163" cy="914400"/>
              <a:chOff x="0" y="0"/>
              <a:chExt cx="1524000" cy="1016000"/>
            </a:xfrm>
          </p:grpSpPr>
          <p:sp>
            <p:nvSpPr>
              <p:cNvPr id="522" name="Google Shape;522;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3" name="Google Shape;523;p19"/>
              <p:cNvSpPr txBox="1"/>
              <p:nvPr/>
            </p:nvSpPr>
            <p:spPr>
              <a:xfrm>
                <a:off x="89272" y="279304"/>
                <a:ext cx="1345456" cy="45739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Teknologi</a:t>
                </a:r>
                <a:endParaRPr sz="2160">
                  <a:solidFill>
                    <a:srgbClr val="EBF3FF"/>
                  </a:solidFill>
                  <a:latin typeface="Calibri"/>
                  <a:ea typeface="Calibri"/>
                  <a:cs typeface="Calibri"/>
                  <a:sym typeface="Calibri"/>
                </a:endParaRPr>
              </a:p>
            </p:txBody>
          </p:sp>
        </p:grpSp>
        <p:grpSp>
          <p:nvGrpSpPr>
            <p:cNvPr id="524" name="Google Shape;524;p19"/>
            <p:cNvGrpSpPr/>
            <p:nvPr/>
          </p:nvGrpSpPr>
          <p:grpSpPr>
            <a:xfrm>
              <a:off x="1365192" y="3689466"/>
              <a:ext cx="1856163" cy="914400"/>
              <a:chOff x="0" y="0"/>
              <a:chExt cx="1524000" cy="1016000"/>
            </a:xfrm>
          </p:grpSpPr>
          <p:sp>
            <p:nvSpPr>
              <p:cNvPr id="525" name="Google Shape;525;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6" name="Google Shape;526;p19"/>
              <p:cNvSpPr txBox="1"/>
              <p:nvPr/>
            </p:nvSpPr>
            <p:spPr>
              <a:xfrm>
                <a:off x="89272" y="79820"/>
                <a:ext cx="1345456" cy="85636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Produk saat ini</a:t>
                </a:r>
                <a:endParaRPr sz="2160">
                  <a:solidFill>
                    <a:srgbClr val="EBF3FF"/>
                  </a:solidFill>
                  <a:latin typeface="Calibri"/>
                  <a:ea typeface="Calibri"/>
                  <a:cs typeface="Calibri"/>
                  <a:sym typeface="Calibri"/>
                </a:endParaRPr>
              </a:p>
            </p:txBody>
          </p:sp>
        </p:grpSp>
        <p:cxnSp>
          <p:nvCxnSpPr>
            <p:cNvPr id="527" name="Google Shape;527;p19"/>
            <p:cNvCxnSpPr/>
            <p:nvPr/>
          </p:nvCxnSpPr>
          <p:spPr>
            <a:xfrm rot="10800000">
              <a:off x="3216429" y="196627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28" name="Google Shape;528;p19"/>
            <p:cNvCxnSpPr/>
            <p:nvPr/>
          </p:nvCxnSpPr>
          <p:spPr>
            <a:xfrm rot="10800000">
              <a:off x="3216429" y="305212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29" name="Google Shape;529;p19"/>
            <p:cNvCxnSpPr/>
            <p:nvPr/>
          </p:nvCxnSpPr>
          <p:spPr>
            <a:xfrm rot="10800000">
              <a:off x="3216429" y="413797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30" name="Google Shape;530;p19"/>
            <p:cNvCxnSpPr/>
            <p:nvPr/>
          </p:nvCxnSpPr>
          <p:spPr>
            <a:xfrm rot="10800000">
              <a:off x="3216429" y="5223824"/>
              <a:ext cx="588685" cy="116"/>
            </a:xfrm>
            <a:prstGeom prst="straightConnector1">
              <a:avLst/>
            </a:prstGeom>
            <a:noFill/>
            <a:ln w="38100" cap="flat" cmpd="sng">
              <a:solidFill>
                <a:srgbClr val="000000"/>
              </a:solidFill>
              <a:prstDash val="solid"/>
              <a:miter lim="400000"/>
              <a:headEnd type="triangle" w="med" len="med"/>
              <a:tailEnd type="none" w="sm" len="sm"/>
            </a:ln>
          </p:spPr>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Sprint planning</a:t>
            </a:r>
            <a:endParaRPr/>
          </a:p>
        </p:txBody>
      </p:sp>
      <p:sp>
        <p:nvSpPr>
          <p:cNvPr id="536" name="Google Shape;536;p20"/>
          <p:cNvSpPr txBox="1">
            <a:spLocks noGrp="1"/>
          </p:cNvSpPr>
          <p:nvPr>
            <p:ph type="body" idx="1"/>
          </p:nvPr>
        </p:nvSpPr>
        <p:spPr>
          <a:xfrm>
            <a:off x="838199" y="1440180"/>
            <a:ext cx="10515599" cy="2686050"/>
          </a:xfrm>
          <a:prstGeom prst="rect">
            <a:avLst/>
          </a:prstGeom>
          <a:noFill/>
          <a:ln>
            <a:noFill/>
          </a:ln>
        </p:spPr>
        <p:txBody>
          <a:bodyPr spcFirstLastPara="1" wrap="square" lIns="91425" tIns="45700" rIns="91425" bIns="45700" anchor="t" anchorCtr="0">
            <a:normAutofit fontScale="92500" lnSpcReduction="10000"/>
          </a:bodyPr>
          <a:lstStyle/>
          <a:p>
            <a:pPr marL="579438" lvl="0" indent="-346074" algn="l" rtl="0">
              <a:lnSpc>
                <a:spcPct val="80000"/>
              </a:lnSpc>
              <a:spcBef>
                <a:spcPts val="0"/>
              </a:spcBef>
              <a:spcAft>
                <a:spcPts val="0"/>
              </a:spcAft>
              <a:buClr>
                <a:schemeClr val="dk1"/>
              </a:buClr>
              <a:buSzPct val="100000"/>
              <a:buChar char="•"/>
            </a:pPr>
            <a:r>
              <a:rPr lang="en-US" sz="2600"/>
              <a:t>Tim memilih item dari product backlog yang mereka yakin bisa menyelesaikan dalam rentang waktu 1 Sprint.</a:t>
            </a:r>
            <a:endParaRPr/>
          </a:p>
          <a:p>
            <a:pPr marL="579438" lvl="0" indent="-346074" algn="l" rtl="0">
              <a:lnSpc>
                <a:spcPct val="80000"/>
              </a:lnSpc>
              <a:spcBef>
                <a:spcPts val="1260"/>
              </a:spcBef>
              <a:spcAft>
                <a:spcPts val="0"/>
              </a:spcAft>
              <a:buClr>
                <a:schemeClr val="dk1"/>
              </a:buClr>
              <a:buSzPct val="100000"/>
              <a:buChar char="•"/>
            </a:pPr>
            <a:r>
              <a:rPr lang="en-US" sz="2600"/>
              <a:t>Membuat Sprint Backlog:</a:t>
            </a:r>
            <a:endParaRPr/>
          </a:p>
          <a:p>
            <a:pPr marL="1036638" lvl="1" indent="-346106" algn="l" rtl="0">
              <a:lnSpc>
                <a:spcPct val="80000"/>
              </a:lnSpc>
              <a:spcBef>
                <a:spcPts val="1260"/>
              </a:spcBef>
              <a:spcAft>
                <a:spcPts val="0"/>
              </a:spcAft>
              <a:buClr>
                <a:schemeClr val="dk1"/>
              </a:buClr>
              <a:buSzPct val="100000"/>
              <a:buChar char="•"/>
            </a:pPr>
            <a:r>
              <a:rPr lang="en-US" sz="2500"/>
              <a:t>Setiap task yang ada diidentifikasi dan diperkirakan akan membutuhkan waktu berapa lama dalam jam (1-16 jam) </a:t>
            </a:r>
            <a:endParaRPr sz="2500"/>
          </a:p>
          <a:p>
            <a:pPr marL="1036638" lvl="1" indent="-346106" algn="l" rtl="0">
              <a:lnSpc>
                <a:spcPct val="80000"/>
              </a:lnSpc>
              <a:spcBef>
                <a:spcPts val="1260"/>
              </a:spcBef>
              <a:spcAft>
                <a:spcPts val="0"/>
              </a:spcAft>
              <a:buClr>
                <a:schemeClr val="dk1"/>
              </a:buClr>
              <a:buSzPct val="100000"/>
              <a:buChar char="•"/>
            </a:pPr>
            <a:r>
              <a:rPr lang="en-US" sz="2500"/>
              <a:t>Dilakukan secara kolaboratif, tidak sendirian oleh Scrum Master saja.</a:t>
            </a:r>
            <a:endParaRPr/>
          </a:p>
          <a:p>
            <a:pPr marL="579438" lvl="0" indent="-346074" algn="l" rtl="0">
              <a:lnSpc>
                <a:spcPct val="80000"/>
              </a:lnSpc>
              <a:spcBef>
                <a:spcPts val="1260"/>
              </a:spcBef>
              <a:spcAft>
                <a:spcPts val="0"/>
              </a:spcAft>
              <a:buClr>
                <a:schemeClr val="dk1"/>
              </a:buClr>
              <a:buSzPct val="100000"/>
              <a:buChar char="•"/>
            </a:pPr>
            <a:r>
              <a:rPr lang="en-US" sz="2600"/>
              <a:t>Pertimbangan yang digunakan adalah ”high level design” atau “user story”.</a:t>
            </a:r>
            <a:endParaRPr sz="2600"/>
          </a:p>
        </p:txBody>
      </p:sp>
      <p:grpSp>
        <p:nvGrpSpPr>
          <p:cNvPr id="537" name="Google Shape;537;p20"/>
          <p:cNvGrpSpPr/>
          <p:nvPr/>
        </p:nvGrpSpPr>
        <p:grpSpPr>
          <a:xfrm>
            <a:off x="1794507" y="4126230"/>
            <a:ext cx="8602982" cy="2317012"/>
            <a:chOff x="2217418" y="4126230"/>
            <a:chExt cx="8602982" cy="2317012"/>
          </a:xfrm>
        </p:grpSpPr>
        <p:cxnSp>
          <p:nvCxnSpPr>
            <p:cNvPr id="538" name="Google Shape;538;p20"/>
            <p:cNvCxnSpPr/>
            <p:nvPr/>
          </p:nvCxnSpPr>
          <p:spPr>
            <a:xfrm rot="10800000">
              <a:off x="5718810" y="5337809"/>
              <a:ext cx="576577" cy="115"/>
            </a:xfrm>
            <a:prstGeom prst="straightConnector1">
              <a:avLst/>
            </a:prstGeom>
            <a:noFill/>
            <a:ln w="50800" cap="flat" cmpd="sng">
              <a:solidFill>
                <a:srgbClr val="728FBC">
                  <a:alpha val="49803"/>
                </a:srgbClr>
              </a:solidFill>
              <a:prstDash val="solid"/>
              <a:miter lim="400000"/>
              <a:headEnd type="triangle" w="med" len="med"/>
              <a:tailEnd type="none" w="sm" len="sm"/>
            </a:ln>
          </p:spPr>
        </p:cxnSp>
        <p:grpSp>
          <p:nvGrpSpPr>
            <p:cNvPr id="539" name="Google Shape;539;p20"/>
            <p:cNvGrpSpPr/>
            <p:nvPr/>
          </p:nvGrpSpPr>
          <p:grpSpPr>
            <a:xfrm>
              <a:off x="2217418" y="4152900"/>
              <a:ext cx="3509015" cy="1956725"/>
              <a:chOff x="-1" y="0"/>
              <a:chExt cx="3898903" cy="2603501"/>
            </a:xfrm>
          </p:grpSpPr>
          <p:sp>
            <p:nvSpPr>
              <p:cNvPr id="540" name="Google Shape;540;p20"/>
              <p:cNvSpPr/>
              <p:nvPr/>
            </p:nvSpPr>
            <p:spPr>
              <a:xfrm>
                <a:off x="-1" y="0"/>
                <a:ext cx="3898903" cy="2603501"/>
              </a:xfrm>
              <a:prstGeom prst="rect">
                <a:avLst/>
              </a:prstGeom>
              <a:blipFill rotWithShape="1">
                <a:blip r:embed="rId3">
                  <a:alphaModFix/>
                </a:blip>
                <a:tile tx="0" ty="0" sx="100000" sy="100000" flip="none" algn="tl"/>
              </a:blipFill>
              <a:ln>
                <a:noFill/>
              </a:ln>
              <a:effectLst>
                <a:outerShdw blurRad="127000" dist="101600" dir="3120000" rotWithShape="0">
                  <a:srgbClr val="000000">
                    <a:alpha val="74901"/>
                  </a:srgbClr>
                </a:outerShdw>
              </a:effectLst>
            </p:spPr>
            <p:txBody>
              <a:bodyPr spcFirstLastPara="1" wrap="square" lIns="34275" tIns="34275" rIns="34275" bIns="34275" anchor="t" anchorCtr="0">
                <a:noAutofit/>
              </a:bodyPr>
              <a:lstStyle/>
              <a:p>
                <a:pPr marL="0" marR="0" lvl="0" indent="0" algn="l" rtl="0">
                  <a:lnSpc>
                    <a:spcPct val="90000"/>
                  </a:lnSpc>
                  <a:spcBef>
                    <a:spcPts val="0"/>
                  </a:spcBef>
                  <a:spcAft>
                    <a:spcPts val="0"/>
                  </a:spcAft>
                  <a:buNone/>
                </a:pPr>
                <a:endParaRPr sz="1620">
                  <a:solidFill>
                    <a:schemeClr val="dk1"/>
                  </a:solidFill>
                  <a:latin typeface="Calibri"/>
                  <a:ea typeface="Calibri"/>
                  <a:cs typeface="Calibri"/>
                  <a:sym typeface="Calibri"/>
                </a:endParaRPr>
              </a:p>
            </p:txBody>
          </p:sp>
          <p:sp>
            <p:nvSpPr>
              <p:cNvPr id="541" name="Google Shape;541;p20"/>
              <p:cNvSpPr txBox="1"/>
              <p:nvPr/>
            </p:nvSpPr>
            <p:spPr>
              <a:xfrm>
                <a:off x="-1" y="0"/>
                <a:ext cx="3898903" cy="1264104"/>
              </a:xfrm>
              <a:prstGeom prst="rect">
                <a:avLst/>
              </a:prstGeom>
              <a:noFill/>
              <a:ln>
                <a:noFill/>
              </a:ln>
            </p:spPr>
            <p:txBody>
              <a:bodyPr spcFirstLastPara="1" wrap="square" lIns="137150" tIns="137150" rIns="137150" bIns="137150" anchor="t" anchorCtr="0">
                <a:spAutoFit/>
              </a:bodyPr>
              <a:lstStyle/>
              <a:p>
                <a:pPr marL="0" marR="0" lvl="0" indent="0" algn="l" rtl="0">
                  <a:lnSpc>
                    <a:spcPct val="90000"/>
                  </a:lnSpc>
                  <a:spcBef>
                    <a:spcPts val="0"/>
                  </a:spcBef>
                  <a:spcAft>
                    <a:spcPts val="0"/>
                  </a:spcAft>
                  <a:buNone/>
                </a:pPr>
                <a:r>
                  <a:rPr lang="en-US" sz="1620">
                    <a:solidFill>
                      <a:schemeClr val="dk1"/>
                    </a:solidFill>
                    <a:latin typeface="Comic Sans MS"/>
                    <a:ea typeface="Comic Sans MS"/>
                    <a:cs typeface="Comic Sans MS"/>
                    <a:sym typeface="Comic Sans MS"/>
                  </a:rPr>
                  <a:t>Sebagai seorang yang akan pergi liburan, saya ingin melihat foto-foto dari hotel yang tersedia.</a:t>
                </a:r>
                <a:endParaRPr sz="1620">
                  <a:solidFill>
                    <a:schemeClr val="dk1"/>
                  </a:solidFill>
                  <a:latin typeface="Comic Sans MS"/>
                  <a:ea typeface="Comic Sans MS"/>
                  <a:cs typeface="Comic Sans MS"/>
                  <a:sym typeface="Comic Sans MS"/>
                </a:endParaRPr>
              </a:p>
            </p:txBody>
          </p:sp>
        </p:grpSp>
        <p:grpSp>
          <p:nvGrpSpPr>
            <p:cNvPr id="542" name="Google Shape;542;p20"/>
            <p:cNvGrpSpPr/>
            <p:nvPr/>
          </p:nvGrpSpPr>
          <p:grpSpPr>
            <a:xfrm>
              <a:off x="6296460" y="4126230"/>
              <a:ext cx="4523940" cy="2317012"/>
              <a:chOff x="-5867" y="-203200"/>
              <a:chExt cx="4521200" cy="2574457"/>
            </a:xfrm>
          </p:grpSpPr>
          <p:sp>
            <p:nvSpPr>
              <p:cNvPr id="543" name="Google Shape;543;p20"/>
              <p:cNvSpPr/>
              <p:nvPr/>
            </p:nvSpPr>
            <p:spPr>
              <a:xfrm>
                <a:off x="-5867" y="-203200"/>
                <a:ext cx="4521200" cy="2286000"/>
              </a:xfrm>
              <a:prstGeom prst="roundRect">
                <a:avLst>
                  <a:gd name="adj" fmla="val 13333"/>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544" name="Google Shape;544;p20"/>
              <p:cNvSpPr txBox="1"/>
              <p:nvPr/>
            </p:nvSpPr>
            <p:spPr>
              <a:xfrm>
                <a:off x="133831" y="-96868"/>
                <a:ext cx="4381502" cy="2468125"/>
              </a:xfrm>
              <a:prstGeom prst="rect">
                <a:avLst/>
              </a:prstGeom>
              <a:noFill/>
              <a:ln>
                <a:noFill/>
              </a:ln>
            </p:spPr>
            <p:txBody>
              <a:bodyPr spcFirstLastPara="1" wrap="square" lIns="45700" tIns="45700" rIns="45700" bIns="45700" anchor="t" anchorCtr="0">
                <a:spAutoFit/>
              </a:bodyPr>
              <a:lstStyle/>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Koding middle tier (8 jam)</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Mengerjakan user interface (4 jam)</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Membuat test fixtures (4 jam)</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Membuat the class-class utama (6 jam)</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Memperbarui performance tests (4 jam)</a:t>
                </a:r>
                <a:endParaRPr/>
              </a:p>
            </p:txBody>
          </p:sp>
        </p:grpSp>
      </p:gr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body" idx="1"/>
          </p:nvPr>
        </p:nvSpPr>
        <p:spPr>
          <a:xfrm>
            <a:off x="838200" y="1203158"/>
            <a:ext cx="10515600" cy="497380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Perangkat lunak yang bekerja adalah ukuran utama kemajuan suatu tim</a:t>
            </a:r>
            <a:endParaRPr/>
          </a:p>
          <a:p>
            <a:pPr marL="228600" lvl="0" indent="-228600" algn="l" rtl="0">
              <a:lnSpc>
                <a:spcPct val="90000"/>
              </a:lnSpc>
              <a:spcBef>
                <a:spcPts val="1000"/>
              </a:spcBef>
              <a:spcAft>
                <a:spcPts val="0"/>
              </a:spcAft>
              <a:buClr>
                <a:schemeClr val="dk1"/>
              </a:buClr>
              <a:buSzPct val="100000"/>
              <a:buChar char="•"/>
            </a:pPr>
            <a:r>
              <a:rPr lang="en-US"/>
              <a:t>Proses Agile mendukung pengembangan yang berkelanjutan dengan kecepatan pengembangan yang konsisten</a:t>
            </a:r>
            <a:endParaRPr/>
          </a:p>
          <a:p>
            <a:pPr marL="228600" lvl="0" indent="-228600" algn="l" rtl="0">
              <a:lnSpc>
                <a:spcPct val="90000"/>
              </a:lnSpc>
              <a:spcBef>
                <a:spcPts val="1000"/>
              </a:spcBef>
              <a:spcAft>
                <a:spcPts val="0"/>
              </a:spcAft>
              <a:buClr>
                <a:schemeClr val="dk1"/>
              </a:buClr>
              <a:buSzPct val="100000"/>
              <a:buChar char="•"/>
            </a:pPr>
            <a:r>
              <a:rPr lang="en-US"/>
              <a:t>Perhatian terhadap detail-detail teknis dan desain akan meningkatkan agility</a:t>
            </a:r>
            <a:endParaRPr/>
          </a:p>
          <a:p>
            <a:pPr marL="228600" lvl="0" indent="-228600" algn="l" rtl="0">
              <a:lnSpc>
                <a:spcPct val="90000"/>
              </a:lnSpc>
              <a:spcBef>
                <a:spcPts val="1000"/>
              </a:spcBef>
              <a:spcAft>
                <a:spcPts val="0"/>
              </a:spcAft>
              <a:buClr>
                <a:schemeClr val="dk1"/>
              </a:buClr>
              <a:buSzPct val="100000"/>
              <a:buChar char="•"/>
            </a:pPr>
            <a:r>
              <a:rPr lang="en-US"/>
              <a:t>Kesederhanaan (memaksimalkan jumlah pekerjaan yang belum dilakukan) adalah hal yang sangat penting</a:t>
            </a:r>
            <a:endParaRPr/>
          </a:p>
          <a:p>
            <a:pPr marL="228600" lvl="0" indent="-228600" algn="l" rtl="0">
              <a:lnSpc>
                <a:spcPct val="90000"/>
              </a:lnSpc>
              <a:spcBef>
                <a:spcPts val="1000"/>
              </a:spcBef>
              <a:spcAft>
                <a:spcPts val="0"/>
              </a:spcAft>
              <a:buClr>
                <a:schemeClr val="dk1"/>
              </a:buClr>
              <a:buSzPct val="100000"/>
              <a:buChar char="•"/>
            </a:pPr>
            <a:r>
              <a:rPr lang="en-US"/>
              <a:t>Self-organizing team mendukung arsitektur, kebutuhan, dan rancangan perangkat lunak yang baik</a:t>
            </a:r>
            <a:endParaRPr/>
          </a:p>
          <a:p>
            <a:pPr marL="228600" lvl="0" indent="-228600" algn="l" rtl="0">
              <a:lnSpc>
                <a:spcPct val="90000"/>
              </a:lnSpc>
              <a:spcBef>
                <a:spcPts val="1000"/>
              </a:spcBef>
              <a:spcAft>
                <a:spcPts val="0"/>
              </a:spcAft>
              <a:buClr>
                <a:schemeClr val="dk1"/>
              </a:buClr>
              <a:buSzPct val="100000"/>
              <a:buChar char="•"/>
            </a:pPr>
            <a:r>
              <a:rPr lang="en-US"/>
              <a:t>Secara berkala, tim pengembang berefleksi tentang bagaimana agar pengembangan lebih efektif, kemudian menyesuaikan cara bekerja mereka.</a:t>
            </a:r>
            <a:endParaRPr/>
          </a:p>
          <a:p>
            <a:pPr marL="228600" lvl="0" indent="-64135" algn="l" rtl="0">
              <a:lnSpc>
                <a:spcPct val="90000"/>
              </a:lnSpc>
              <a:spcBef>
                <a:spcPts val="1000"/>
              </a:spcBef>
              <a:spcAft>
                <a:spcPts val="0"/>
              </a:spcAft>
              <a:buClr>
                <a:schemeClr val="dk1"/>
              </a:buClr>
              <a:buSzPct val="100000"/>
              <a:buNone/>
            </a:pPr>
            <a:endParaRPr/>
          </a:p>
        </p:txBody>
      </p:sp>
      <p:sp>
        <p:nvSpPr>
          <p:cNvPr id="123" name="Google Shape;123;p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5</a:t>
            </a:fld>
            <a:endParaRPr/>
          </a:p>
        </p:txBody>
      </p:sp>
      <p:sp>
        <p:nvSpPr>
          <p:cNvPr id="124" name="Google Shape;124;p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1"/>
          <p:cNvSpPr txBox="1">
            <a:spLocks noGrp="1"/>
          </p:cNvSpPr>
          <p:nvPr>
            <p:ph type="title"/>
          </p:nvPr>
        </p:nvSpPr>
        <p:spPr>
          <a:xfrm>
            <a:off x="477982" y="26149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#1: Daily scrum</a:t>
            </a:r>
            <a:endParaRPr/>
          </a:p>
        </p:txBody>
      </p:sp>
      <p:sp>
        <p:nvSpPr>
          <p:cNvPr id="550" name="Google Shape;550;p21"/>
          <p:cNvSpPr txBox="1">
            <a:spLocks noGrp="1"/>
          </p:cNvSpPr>
          <p:nvPr>
            <p:ph type="body" idx="1"/>
          </p:nvPr>
        </p:nvSpPr>
        <p:spPr>
          <a:xfrm>
            <a:off x="477982" y="1371600"/>
            <a:ext cx="11236036" cy="48840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t>Sifat:</a:t>
            </a:r>
            <a:endParaRPr/>
          </a:p>
          <a:p>
            <a:pPr marL="937260" lvl="1" indent="-400050" algn="l" rtl="0">
              <a:lnSpc>
                <a:spcPct val="90000"/>
              </a:lnSpc>
              <a:spcBef>
                <a:spcPts val="1350"/>
              </a:spcBef>
              <a:spcAft>
                <a:spcPts val="0"/>
              </a:spcAft>
              <a:buClr>
                <a:schemeClr val="dk1"/>
              </a:buClr>
              <a:buSzPct val="133333"/>
              <a:buChar char="•"/>
            </a:pPr>
            <a:r>
              <a:rPr lang="en-US"/>
              <a:t>Harian</a:t>
            </a:r>
            <a:endParaRPr/>
          </a:p>
          <a:p>
            <a:pPr marL="937260" lvl="1" indent="-400050" algn="l" rtl="0">
              <a:lnSpc>
                <a:spcPct val="90000"/>
              </a:lnSpc>
              <a:spcBef>
                <a:spcPts val="1350"/>
              </a:spcBef>
              <a:spcAft>
                <a:spcPts val="0"/>
              </a:spcAft>
              <a:buClr>
                <a:schemeClr val="dk1"/>
              </a:buClr>
              <a:buSzPct val="133333"/>
              <a:buChar char="•"/>
            </a:pPr>
            <a:r>
              <a:rPr lang="en-US"/>
              <a:t>Maksimal 15-menit harus selesai</a:t>
            </a:r>
            <a:endParaRPr/>
          </a:p>
          <a:p>
            <a:pPr marL="937260" lvl="1" indent="-400050" algn="l" rtl="0">
              <a:lnSpc>
                <a:spcPct val="90000"/>
              </a:lnSpc>
              <a:spcBef>
                <a:spcPts val="1350"/>
              </a:spcBef>
              <a:spcAft>
                <a:spcPts val="0"/>
              </a:spcAft>
              <a:buClr>
                <a:schemeClr val="dk1"/>
              </a:buClr>
              <a:buSzPct val="133333"/>
              <a:buChar char="•"/>
            </a:pPr>
            <a:r>
              <a:rPr lang="en-US"/>
              <a:t>Berdiri (No, seriously. Yang giliran ngomong ga boleh sambil duduk)</a:t>
            </a:r>
            <a:endParaRPr/>
          </a:p>
          <a:p>
            <a:pPr marL="228600" lvl="0" indent="-228600" algn="l" rtl="0">
              <a:lnSpc>
                <a:spcPct val="90000"/>
              </a:lnSpc>
              <a:spcBef>
                <a:spcPts val="1350"/>
              </a:spcBef>
              <a:spcAft>
                <a:spcPts val="0"/>
              </a:spcAft>
              <a:buClr>
                <a:schemeClr val="dk1"/>
              </a:buClr>
              <a:buSzPct val="100000"/>
              <a:buChar char="•"/>
            </a:pPr>
            <a:r>
              <a:rPr lang="en-US"/>
              <a:t>Bukan untuk “menyelesaikan masalah”</a:t>
            </a:r>
            <a:endParaRPr/>
          </a:p>
          <a:p>
            <a:pPr marL="937260" lvl="1" indent="-400050" algn="l" rtl="0">
              <a:lnSpc>
                <a:spcPct val="90000"/>
              </a:lnSpc>
              <a:spcBef>
                <a:spcPts val="1350"/>
              </a:spcBef>
              <a:spcAft>
                <a:spcPts val="0"/>
              </a:spcAft>
              <a:buClr>
                <a:schemeClr val="dk1"/>
              </a:buClr>
              <a:buSzPct val="133333"/>
              <a:buChar char="•"/>
            </a:pPr>
            <a:r>
              <a:rPr lang="en-US"/>
              <a:t>Semuanya diundang.</a:t>
            </a:r>
            <a:endParaRPr/>
          </a:p>
          <a:p>
            <a:pPr marL="937260" lvl="1" indent="-400050" algn="l" rtl="0">
              <a:lnSpc>
                <a:spcPct val="90000"/>
              </a:lnSpc>
              <a:spcBef>
                <a:spcPts val="1350"/>
              </a:spcBef>
              <a:spcAft>
                <a:spcPts val="0"/>
              </a:spcAft>
              <a:buClr>
                <a:schemeClr val="dk1"/>
              </a:buClr>
              <a:buSzPct val="133333"/>
              <a:buChar char="•"/>
            </a:pPr>
            <a:r>
              <a:rPr lang="en-US"/>
              <a:t>Tapi yang boleh berbicara hanya: Anggota Tim, ScrumMaster, dan Product Owner</a:t>
            </a:r>
            <a:endParaRPr/>
          </a:p>
          <a:p>
            <a:pPr marL="480060" lvl="0" indent="-400050" algn="l" rtl="0">
              <a:lnSpc>
                <a:spcPct val="90000"/>
              </a:lnSpc>
              <a:spcBef>
                <a:spcPts val="1350"/>
              </a:spcBef>
              <a:spcAft>
                <a:spcPts val="0"/>
              </a:spcAft>
              <a:buClr>
                <a:schemeClr val="dk1"/>
              </a:buClr>
              <a:buSzPct val="114285"/>
              <a:buChar char="•"/>
            </a:pPr>
            <a:r>
              <a:rPr lang="en-US"/>
              <a:t>Membantu agar terhindar dari rapat-rapat yang berkepanjangan dan kesana-kemari.</a:t>
            </a:r>
            <a:endParaRPr/>
          </a:p>
        </p:txBody>
      </p:sp>
      <p:pic>
        <p:nvPicPr>
          <p:cNvPr id="551" name="Google Shape;551;p21" descr="rude chickens.jpg"/>
          <p:cNvPicPr preferRelativeResize="0"/>
          <p:nvPr/>
        </p:nvPicPr>
        <p:blipFill rotWithShape="1">
          <a:blip r:embed="rId3">
            <a:alphaModFix/>
          </a:blip>
          <a:srcRect l="5419" t="13141" r="2412" b="7810"/>
          <a:stretch/>
        </p:blipFill>
        <p:spPr>
          <a:xfrm>
            <a:off x="6289962" y="274255"/>
            <a:ext cx="4052455" cy="2435012"/>
          </a:xfrm>
          <a:custGeom>
            <a:avLst/>
            <a:gdLst/>
            <a:ahLst/>
            <a:cxnLst/>
            <a:rect l="l" t="t" r="r" b="b"/>
            <a:pathLst>
              <a:path w="21600" h="21600" extrusionOk="0">
                <a:moveTo>
                  <a:pt x="14138" y="0"/>
                </a:moveTo>
                <a:lnTo>
                  <a:pt x="13937" y="67"/>
                </a:lnTo>
                <a:lnTo>
                  <a:pt x="13813" y="123"/>
                </a:lnTo>
                <a:lnTo>
                  <a:pt x="13686" y="154"/>
                </a:lnTo>
                <a:lnTo>
                  <a:pt x="13604" y="264"/>
                </a:lnTo>
                <a:lnTo>
                  <a:pt x="13562" y="345"/>
                </a:lnTo>
                <a:lnTo>
                  <a:pt x="13481" y="303"/>
                </a:lnTo>
                <a:lnTo>
                  <a:pt x="13373" y="280"/>
                </a:lnTo>
                <a:lnTo>
                  <a:pt x="13226" y="373"/>
                </a:lnTo>
                <a:lnTo>
                  <a:pt x="13036" y="589"/>
                </a:lnTo>
                <a:lnTo>
                  <a:pt x="12799" y="934"/>
                </a:lnTo>
                <a:lnTo>
                  <a:pt x="12546" y="1413"/>
                </a:lnTo>
                <a:lnTo>
                  <a:pt x="12317" y="2072"/>
                </a:lnTo>
                <a:lnTo>
                  <a:pt x="12231" y="2380"/>
                </a:lnTo>
                <a:lnTo>
                  <a:pt x="12153" y="2683"/>
                </a:lnTo>
                <a:lnTo>
                  <a:pt x="12096" y="2941"/>
                </a:lnTo>
                <a:lnTo>
                  <a:pt x="12066" y="3120"/>
                </a:lnTo>
                <a:lnTo>
                  <a:pt x="12019" y="3440"/>
                </a:lnTo>
                <a:lnTo>
                  <a:pt x="11951" y="3757"/>
                </a:lnTo>
                <a:lnTo>
                  <a:pt x="11897" y="3933"/>
                </a:lnTo>
                <a:lnTo>
                  <a:pt x="11830" y="4054"/>
                </a:lnTo>
                <a:lnTo>
                  <a:pt x="11722" y="4157"/>
                </a:lnTo>
                <a:lnTo>
                  <a:pt x="11552" y="4270"/>
                </a:lnTo>
                <a:lnTo>
                  <a:pt x="11390" y="4382"/>
                </a:lnTo>
                <a:lnTo>
                  <a:pt x="11274" y="4488"/>
                </a:lnTo>
                <a:lnTo>
                  <a:pt x="11188" y="4612"/>
                </a:lnTo>
                <a:lnTo>
                  <a:pt x="11114" y="4766"/>
                </a:lnTo>
                <a:lnTo>
                  <a:pt x="11022" y="4979"/>
                </a:lnTo>
                <a:lnTo>
                  <a:pt x="10964" y="5069"/>
                </a:lnTo>
                <a:lnTo>
                  <a:pt x="10861" y="4993"/>
                </a:lnTo>
                <a:lnTo>
                  <a:pt x="10740" y="4811"/>
                </a:lnTo>
                <a:lnTo>
                  <a:pt x="10631" y="4575"/>
                </a:lnTo>
                <a:lnTo>
                  <a:pt x="10565" y="4340"/>
                </a:lnTo>
                <a:lnTo>
                  <a:pt x="10457" y="3992"/>
                </a:lnTo>
                <a:lnTo>
                  <a:pt x="10252" y="3600"/>
                </a:lnTo>
                <a:lnTo>
                  <a:pt x="9975" y="3207"/>
                </a:lnTo>
                <a:lnTo>
                  <a:pt x="9660" y="2862"/>
                </a:lnTo>
                <a:lnTo>
                  <a:pt x="9536" y="2747"/>
                </a:lnTo>
                <a:lnTo>
                  <a:pt x="9426" y="2652"/>
                </a:lnTo>
                <a:lnTo>
                  <a:pt x="9345" y="2582"/>
                </a:lnTo>
                <a:lnTo>
                  <a:pt x="9302" y="2554"/>
                </a:lnTo>
                <a:lnTo>
                  <a:pt x="9150" y="2501"/>
                </a:lnTo>
                <a:lnTo>
                  <a:pt x="8997" y="2461"/>
                </a:lnTo>
                <a:lnTo>
                  <a:pt x="8817" y="2436"/>
                </a:lnTo>
                <a:lnTo>
                  <a:pt x="8577" y="2417"/>
                </a:lnTo>
                <a:lnTo>
                  <a:pt x="8080" y="2425"/>
                </a:lnTo>
                <a:lnTo>
                  <a:pt x="7626" y="2506"/>
                </a:lnTo>
                <a:lnTo>
                  <a:pt x="7270" y="2641"/>
                </a:lnTo>
                <a:lnTo>
                  <a:pt x="7076" y="2817"/>
                </a:lnTo>
                <a:lnTo>
                  <a:pt x="7004" y="2890"/>
                </a:lnTo>
                <a:lnTo>
                  <a:pt x="6905" y="2924"/>
                </a:lnTo>
                <a:lnTo>
                  <a:pt x="6785" y="2966"/>
                </a:lnTo>
                <a:lnTo>
                  <a:pt x="6660" y="3070"/>
                </a:lnTo>
                <a:lnTo>
                  <a:pt x="6532" y="3190"/>
                </a:lnTo>
                <a:lnTo>
                  <a:pt x="6401" y="3272"/>
                </a:lnTo>
                <a:lnTo>
                  <a:pt x="6315" y="3330"/>
                </a:lnTo>
                <a:lnTo>
                  <a:pt x="6297" y="3400"/>
                </a:lnTo>
                <a:lnTo>
                  <a:pt x="6266" y="3541"/>
                </a:lnTo>
                <a:lnTo>
                  <a:pt x="6157" y="3765"/>
                </a:lnTo>
                <a:lnTo>
                  <a:pt x="6029" y="4020"/>
                </a:lnTo>
                <a:lnTo>
                  <a:pt x="5956" y="4225"/>
                </a:lnTo>
                <a:lnTo>
                  <a:pt x="5911" y="4382"/>
                </a:lnTo>
                <a:lnTo>
                  <a:pt x="5842" y="4525"/>
                </a:lnTo>
                <a:lnTo>
                  <a:pt x="5771" y="4763"/>
                </a:lnTo>
                <a:lnTo>
                  <a:pt x="5724" y="5200"/>
                </a:lnTo>
                <a:lnTo>
                  <a:pt x="5673" y="5739"/>
                </a:lnTo>
                <a:lnTo>
                  <a:pt x="5596" y="6221"/>
                </a:lnTo>
                <a:lnTo>
                  <a:pt x="5493" y="6633"/>
                </a:lnTo>
                <a:lnTo>
                  <a:pt x="5372" y="6958"/>
                </a:lnTo>
                <a:lnTo>
                  <a:pt x="5254" y="7236"/>
                </a:lnTo>
                <a:lnTo>
                  <a:pt x="5180" y="7465"/>
                </a:lnTo>
                <a:lnTo>
                  <a:pt x="5144" y="7575"/>
                </a:lnTo>
                <a:lnTo>
                  <a:pt x="5079" y="7642"/>
                </a:lnTo>
                <a:lnTo>
                  <a:pt x="4954" y="7681"/>
                </a:lnTo>
                <a:lnTo>
                  <a:pt x="4737" y="7715"/>
                </a:lnTo>
                <a:lnTo>
                  <a:pt x="4129" y="7911"/>
                </a:lnTo>
                <a:lnTo>
                  <a:pt x="3574" y="8360"/>
                </a:lnTo>
                <a:lnTo>
                  <a:pt x="3327" y="8573"/>
                </a:lnTo>
                <a:lnTo>
                  <a:pt x="3091" y="8648"/>
                </a:lnTo>
                <a:lnTo>
                  <a:pt x="2769" y="8741"/>
                </a:lnTo>
                <a:lnTo>
                  <a:pt x="2586" y="8918"/>
                </a:lnTo>
                <a:lnTo>
                  <a:pt x="2582" y="9161"/>
                </a:lnTo>
                <a:lnTo>
                  <a:pt x="2682" y="9405"/>
                </a:lnTo>
                <a:lnTo>
                  <a:pt x="2731" y="9506"/>
                </a:lnTo>
                <a:lnTo>
                  <a:pt x="2719" y="9618"/>
                </a:lnTo>
                <a:lnTo>
                  <a:pt x="2648" y="9739"/>
                </a:lnTo>
                <a:lnTo>
                  <a:pt x="2518" y="9871"/>
                </a:lnTo>
                <a:lnTo>
                  <a:pt x="2414" y="9966"/>
                </a:lnTo>
                <a:lnTo>
                  <a:pt x="2266" y="10106"/>
                </a:lnTo>
                <a:lnTo>
                  <a:pt x="2094" y="10272"/>
                </a:lnTo>
                <a:lnTo>
                  <a:pt x="1917" y="10445"/>
                </a:lnTo>
                <a:lnTo>
                  <a:pt x="1740" y="10619"/>
                </a:lnTo>
                <a:lnTo>
                  <a:pt x="1570" y="10785"/>
                </a:lnTo>
                <a:lnTo>
                  <a:pt x="1423" y="10919"/>
                </a:lnTo>
                <a:lnTo>
                  <a:pt x="1321" y="11012"/>
                </a:lnTo>
                <a:lnTo>
                  <a:pt x="1213" y="11104"/>
                </a:lnTo>
                <a:lnTo>
                  <a:pt x="1051" y="11250"/>
                </a:lnTo>
                <a:lnTo>
                  <a:pt x="859" y="11424"/>
                </a:lnTo>
                <a:lnTo>
                  <a:pt x="657" y="11609"/>
                </a:lnTo>
                <a:lnTo>
                  <a:pt x="463" y="11783"/>
                </a:lnTo>
                <a:lnTo>
                  <a:pt x="295" y="11926"/>
                </a:lnTo>
                <a:lnTo>
                  <a:pt x="167" y="12024"/>
                </a:lnTo>
                <a:lnTo>
                  <a:pt x="101" y="12057"/>
                </a:lnTo>
                <a:lnTo>
                  <a:pt x="47" y="12113"/>
                </a:lnTo>
                <a:lnTo>
                  <a:pt x="10" y="12245"/>
                </a:lnTo>
                <a:lnTo>
                  <a:pt x="0" y="12408"/>
                </a:lnTo>
                <a:lnTo>
                  <a:pt x="24" y="12548"/>
                </a:lnTo>
                <a:lnTo>
                  <a:pt x="108" y="12744"/>
                </a:lnTo>
                <a:lnTo>
                  <a:pt x="212" y="12946"/>
                </a:lnTo>
                <a:lnTo>
                  <a:pt x="308" y="13106"/>
                </a:lnTo>
                <a:lnTo>
                  <a:pt x="367" y="13170"/>
                </a:lnTo>
                <a:lnTo>
                  <a:pt x="426" y="13134"/>
                </a:lnTo>
                <a:lnTo>
                  <a:pt x="551" y="13041"/>
                </a:lnTo>
                <a:lnTo>
                  <a:pt x="726" y="12901"/>
                </a:lnTo>
                <a:lnTo>
                  <a:pt x="932" y="12730"/>
                </a:lnTo>
                <a:lnTo>
                  <a:pt x="1198" y="12514"/>
                </a:lnTo>
                <a:lnTo>
                  <a:pt x="1369" y="12394"/>
                </a:lnTo>
                <a:lnTo>
                  <a:pt x="1477" y="12352"/>
                </a:lnTo>
                <a:lnTo>
                  <a:pt x="1546" y="12377"/>
                </a:lnTo>
                <a:lnTo>
                  <a:pt x="1615" y="12458"/>
                </a:lnTo>
                <a:lnTo>
                  <a:pt x="1647" y="12537"/>
                </a:lnTo>
                <a:lnTo>
                  <a:pt x="1669" y="12713"/>
                </a:lnTo>
                <a:lnTo>
                  <a:pt x="1723" y="12893"/>
                </a:lnTo>
                <a:lnTo>
                  <a:pt x="1760" y="12977"/>
                </a:lnTo>
                <a:lnTo>
                  <a:pt x="1811" y="12994"/>
                </a:lnTo>
                <a:lnTo>
                  <a:pt x="1903" y="12932"/>
                </a:lnTo>
                <a:lnTo>
                  <a:pt x="2072" y="12783"/>
                </a:lnTo>
                <a:lnTo>
                  <a:pt x="2276" y="12621"/>
                </a:lnTo>
                <a:lnTo>
                  <a:pt x="2441" y="12562"/>
                </a:lnTo>
                <a:lnTo>
                  <a:pt x="2609" y="12601"/>
                </a:lnTo>
                <a:lnTo>
                  <a:pt x="2827" y="12741"/>
                </a:lnTo>
                <a:lnTo>
                  <a:pt x="2997" y="12867"/>
                </a:lnTo>
                <a:lnTo>
                  <a:pt x="3157" y="12985"/>
                </a:lnTo>
                <a:lnTo>
                  <a:pt x="3266" y="13086"/>
                </a:lnTo>
                <a:lnTo>
                  <a:pt x="3312" y="13176"/>
                </a:lnTo>
                <a:lnTo>
                  <a:pt x="3337" y="13246"/>
                </a:lnTo>
                <a:lnTo>
                  <a:pt x="3396" y="13305"/>
                </a:lnTo>
                <a:lnTo>
                  <a:pt x="3489" y="13383"/>
                </a:lnTo>
                <a:lnTo>
                  <a:pt x="3593" y="13501"/>
                </a:lnTo>
                <a:lnTo>
                  <a:pt x="3699" y="13605"/>
                </a:lnTo>
                <a:lnTo>
                  <a:pt x="3793" y="13647"/>
                </a:lnTo>
                <a:lnTo>
                  <a:pt x="3905" y="13537"/>
                </a:lnTo>
                <a:lnTo>
                  <a:pt x="4043" y="13288"/>
                </a:lnTo>
                <a:lnTo>
                  <a:pt x="4157" y="13008"/>
                </a:lnTo>
                <a:lnTo>
                  <a:pt x="4189" y="12817"/>
                </a:lnTo>
                <a:lnTo>
                  <a:pt x="4211" y="12694"/>
                </a:lnTo>
                <a:lnTo>
                  <a:pt x="4295" y="12542"/>
                </a:lnTo>
                <a:lnTo>
                  <a:pt x="4418" y="12416"/>
                </a:lnTo>
                <a:lnTo>
                  <a:pt x="4514" y="12509"/>
                </a:lnTo>
                <a:lnTo>
                  <a:pt x="4570" y="12635"/>
                </a:lnTo>
                <a:lnTo>
                  <a:pt x="4580" y="12750"/>
                </a:lnTo>
                <a:lnTo>
                  <a:pt x="4595" y="12848"/>
                </a:lnTo>
                <a:lnTo>
                  <a:pt x="4678" y="12935"/>
                </a:lnTo>
                <a:lnTo>
                  <a:pt x="4774" y="13030"/>
                </a:lnTo>
                <a:lnTo>
                  <a:pt x="4725" y="13207"/>
                </a:lnTo>
                <a:lnTo>
                  <a:pt x="4669" y="13417"/>
                </a:lnTo>
                <a:lnTo>
                  <a:pt x="4647" y="13678"/>
                </a:lnTo>
                <a:lnTo>
                  <a:pt x="4661" y="14008"/>
                </a:lnTo>
                <a:lnTo>
                  <a:pt x="4710" y="14423"/>
                </a:lnTo>
                <a:lnTo>
                  <a:pt x="4760" y="14718"/>
                </a:lnTo>
                <a:lnTo>
                  <a:pt x="4836" y="14956"/>
                </a:lnTo>
                <a:lnTo>
                  <a:pt x="4979" y="15236"/>
                </a:lnTo>
                <a:lnTo>
                  <a:pt x="5234" y="15654"/>
                </a:lnTo>
                <a:lnTo>
                  <a:pt x="5471" y="16049"/>
                </a:lnTo>
                <a:lnTo>
                  <a:pt x="5624" y="16341"/>
                </a:lnTo>
                <a:lnTo>
                  <a:pt x="5722" y="16593"/>
                </a:lnTo>
                <a:lnTo>
                  <a:pt x="5793" y="16862"/>
                </a:lnTo>
                <a:lnTo>
                  <a:pt x="5850" y="17145"/>
                </a:lnTo>
                <a:lnTo>
                  <a:pt x="5874" y="17356"/>
                </a:lnTo>
                <a:lnTo>
                  <a:pt x="5864" y="17591"/>
                </a:lnTo>
                <a:lnTo>
                  <a:pt x="5827" y="17939"/>
                </a:lnTo>
                <a:lnTo>
                  <a:pt x="5731" y="18528"/>
                </a:lnTo>
                <a:lnTo>
                  <a:pt x="5596" y="19074"/>
                </a:lnTo>
                <a:lnTo>
                  <a:pt x="5427" y="19551"/>
                </a:lnTo>
                <a:lnTo>
                  <a:pt x="5232" y="19935"/>
                </a:lnTo>
                <a:lnTo>
                  <a:pt x="4966" y="20336"/>
                </a:lnTo>
                <a:lnTo>
                  <a:pt x="4730" y="20591"/>
                </a:lnTo>
                <a:lnTo>
                  <a:pt x="4447" y="20765"/>
                </a:lnTo>
                <a:lnTo>
                  <a:pt x="4368" y="20795"/>
                </a:lnTo>
                <a:lnTo>
                  <a:pt x="4370" y="20899"/>
                </a:lnTo>
                <a:lnTo>
                  <a:pt x="4220" y="20955"/>
                </a:lnTo>
                <a:lnTo>
                  <a:pt x="4110" y="20978"/>
                </a:lnTo>
                <a:lnTo>
                  <a:pt x="4056" y="21034"/>
                </a:lnTo>
                <a:lnTo>
                  <a:pt x="4061" y="21109"/>
                </a:lnTo>
                <a:lnTo>
                  <a:pt x="4132" y="21182"/>
                </a:lnTo>
                <a:lnTo>
                  <a:pt x="4297" y="21250"/>
                </a:lnTo>
                <a:lnTo>
                  <a:pt x="4503" y="21289"/>
                </a:lnTo>
                <a:lnTo>
                  <a:pt x="4683" y="21294"/>
                </a:lnTo>
                <a:lnTo>
                  <a:pt x="4772" y="21261"/>
                </a:lnTo>
                <a:lnTo>
                  <a:pt x="4813" y="21236"/>
                </a:lnTo>
                <a:lnTo>
                  <a:pt x="4902" y="21213"/>
                </a:lnTo>
                <a:lnTo>
                  <a:pt x="5028" y="21199"/>
                </a:lnTo>
                <a:lnTo>
                  <a:pt x="5178" y="21194"/>
                </a:lnTo>
                <a:lnTo>
                  <a:pt x="5390" y="21196"/>
                </a:lnTo>
                <a:lnTo>
                  <a:pt x="5510" y="21222"/>
                </a:lnTo>
                <a:lnTo>
                  <a:pt x="5569" y="21280"/>
                </a:lnTo>
                <a:lnTo>
                  <a:pt x="5603" y="21393"/>
                </a:lnTo>
                <a:lnTo>
                  <a:pt x="5660" y="21536"/>
                </a:lnTo>
                <a:lnTo>
                  <a:pt x="5734" y="21600"/>
                </a:lnTo>
                <a:lnTo>
                  <a:pt x="5975" y="21578"/>
                </a:lnTo>
                <a:lnTo>
                  <a:pt x="6131" y="21463"/>
                </a:lnTo>
                <a:lnTo>
                  <a:pt x="6201" y="21384"/>
                </a:lnTo>
                <a:lnTo>
                  <a:pt x="6258" y="21351"/>
                </a:lnTo>
                <a:lnTo>
                  <a:pt x="6364" y="21238"/>
                </a:lnTo>
                <a:lnTo>
                  <a:pt x="6426" y="21185"/>
                </a:lnTo>
                <a:lnTo>
                  <a:pt x="6566" y="21143"/>
                </a:lnTo>
                <a:lnTo>
                  <a:pt x="6800" y="21112"/>
                </a:lnTo>
                <a:lnTo>
                  <a:pt x="7144" y="21084"/>
                </a:lnTo>
                <a:lnTo>
                  <a:pt x="7415" y="21070"/>
                </a:lnTo>
                <a:lnTo>
                  <a:pt x="7621" y="21056"/>
                </a:lnTo>
                <a:lnTo>
                  <a:pt x="7770" y="21042"/>
                </a:lnTo>
                <a:lnTo>
                  <a:pt x="7873" y="21031"/>
                </a:lnTo>
                <a:lnTo>
                  <a:pt x="7937" y="21014"/>
                </a:lnTo>
                <a:lnTo>
                  <a:pt x="7989" y="20944"/>
                </a:lnTo>
                <a:lnTo>
                  <a:pt x="7947" y="20829"/>
                </a:lnTo>
                <a:lnTo>
                  <a:pt x="7828" y="20725"/>
                </a:lnTo>
                <a:lnTo>
                  <a:pt x="7649" y="20641"/>
                </a:lnTo>
                <a:lnTo>
                  <a:pt x="7425" y="20588"/>
                </a:lnTo>
                <a:lnTo>
                  <a:pt x="7199" y="20538"/>
                </a:lnTo>
                <a:lnTo>
                  <a:pt x="7076" y="20479"/>
                </a:lnTo>
                <a:lnTo>
                  <a:pt x="7001" y="20403"/>
                </a:lnTo>
                <a:lnTo>
                  <a:pt x="6920" y="20316"/>
                </a:lnTo>
                <a:lnTo>
                  <a:pt x="6891" y="20210"/>
                </a:lnTo>
                <a:lnTo>
                  <a:pt x="6829" y="20061"/>
                </a:lnTo>
                <a:lnTo>
                  <a:pt x="6676" y="19848"/>
                </a:lnTo>
                <a:lnTo>
                  <a:pt x="6473" y="19582"/>
                </a:lnTo>
                <a:lnTo>
                  <a:pt x="6364" y="19326"/>
                </a:lnTo>
                <a:lnTo>
                  <a:pt x="6325" y="18996"/>
                </a:lnTo>
                <a:lnTo>
                  <a:pt x="6330" y="18494"/>
                </a:lnTo>
                <a:lnTo>
                  <a:pt x="6349" y="18101"/>
                </a:lnTo>
                <a:lnTo>
                  <a:pt x="6382" y="17801"/>
                </a:lnTo>
                <a:lnTo>
                  <a:pt x="6441" y="17518"/>
                </a:lnTo>
                <a:lnTo>
                  <a:pt x="6539" y="17171"/>
                </a:lnTo>
                <a:lnTo>
                  <a:pt x="6687" y="16719"/>
                </a:lnTo>
                <a:lnTo>
                  <a:pt x="6800" y="16492"/>
                </a:lnTo>
                <a:lnTo>
                  <a:pt x="6903" y="16461"/>
                </a:lnTo>
                <a:lnTo>
                  <a:pt x="7021" y="16599"/>
                </a:lnTo>
                <a:lnTo>
                  <a:pt x="7184" y="16773"/>
                </a:lnTo>
                <a:lnTo>
                  <a:pt x="7393" y="16888"/>
                </a:lnTo>
                <a:lnTo>
                  <a:pt x="7545" y="16930"/>
                </a:lnTo>
                <a:lnTo>
                  <a:pt x="7693" y="16941"/>
                </a:lnTo>
                <a:lnTo>
                  <a:pt x="7870" y="16924"/>
                </a:lnTo>
                <a:lnTo>
                  <a:pt x="8107" y="16874"/>
                </a:lnTo>
                <a:lnTo>
                  <a:pt x="8244" y="16876"/>
                </a:lnTo>
                <a:lnTo>
                  <a:pt x="8370" y="16924"/>
                </a:lnTo>
                <a:lnTo>
                  <a:pt x="8496" y="16980"/>
                </a:lnTo>
                <a:lnTo>
                  <a:pt x="8648" y="17005"/>
                </a:lnTo>
                <a:lnTo>
                  <a:pt x="8791" y="16997"/>
                </a:lnTo>
                <a:lnTo>
                  <a:pt x="8886" y="16955"/>
                </a:lnTo>
                <a:lnTo>
                  <a:pt x="9012" y="16952"/>
                </a:lnTo>
                <a:lnTo>
                  <a:pt x="9088" y="16910"/>
                </a:lnTo>
                <a:lnTo>
                  <a:pt x="9111" y="16831"/>
                </a:lnTo>
                <a:lnTo>
                  <a:pt x="9170" y="16767"/>
                </a:lnTo>
                <a:lnTo>
                  <a:pt x="9276" y="16674"/>
                </a:lnTo>
                <a:lnTo>
                  <a:pt x="9413" y="16517"/>
                </a:lnTo>
                <a:lnTo>
                  <a:pt x="9571" y="16318"/>
                </a:lnTo>
                <a:lnTo>
                  <a:pt x="9687" y="16551"/>
                </a:lnTo>
                <a:lnTo>
                  <a:pt x="9787" y="16820"/>
                </a:lnTo>
                <a:lnTo>
                  <a:pt x="9868" y="17187"/>
                </a:lnTo>
                <a:lnTo>
                  <a:pt x="9930" y="17639"/>
                </a:lnTo>
                <a:lnTo>
                  <a:pt x="9970" y="18174"/>
                </a:lnTo>
                <a:lnTo>
                  <a:pt x="9972" y="18662"/>
                </a:lnTo>
                <a:lnTo>
                  <a:pt x="9920" y="19071"/>
                </a:lnTo>
                <a:lnTo>
                  <a:pt x="9807" y="19433"/>
                </a:lnTo>
                <a:lnTo>
                  <a:pt x="9627" y="19769"/>
                </a:lnTo>
                <a:lnTo>
                  <a:pt x="9462" y="19971"/>
                </a:lnTo>
                <a:lnTo>
                  <a:pt x="9477" y="20086"/>
                </a:lnTo>
                <a:lnTo>
                  <a:pt x="9371" y="20176"/>
                </a:lnTo>
                <a:lnTo>
                  <a:pt x="9175" y="20271"/>
                </a:lnTo>
                <a:lnTo>
                  <a:pt x="8896" y="20369"/>
                </a:lnTo>
                <a:lnTo>
                  <a:pt x="8653" y="20465"/>
                </a:lnTo>
                <a:lnTo>
                  <a:pt x="8466" y="20588"/>
                </a:lnTo>
                <a:lnTo>
                  <a:pt x="8342" y="20734"/>
                </a:lnTo>
                <a:lnTo>
                  <a:pt x="8288" y="20885"/>
                </a:lnTo>
                <a:lnTo>
                  <a:pt x="8286" y="20896"/>
                </a:lnTo>
                <a:lnTo>
                  <a:pt x="8310" y="20989"/>
                </a:lnTo>
                <a:lnTo>
                  <a:pt x="8429" y="21017"/>
                </a:lnTo>
                <a:lnTo>
                  <a:pt x="8668" y="21028"/>
                </a:lnTo>
                <a:lnTo>
                  <a:pt x="8921" y="21045"/>
                </a:lnTo>
                <a:lnTo>
                  <a:pt x="9177" y="21070"/>
                </a:lnTo>
                <a:lnTo>
                  <a:pt x="9423" y="21098"/>
                </a:lnTo>
                <a:lnTo>
                  <a:pt x="9647" y="21132"/>
                </a:lnTo>
                <a:lnTo>
                  <a:pt x="9836" y="21165"/>
                </a:lnTo>
                <a:lnTo>
                  <a:pt x="9977" y="21199"/>
                </a:lnTo>
                <a:lnTo>
                  <a:pt x="10058" y="21233"/>
                </a:lnTo>
                <a:lnTo>
                  <a:pt x="10201" y="21264"/>
                </a:lnTo>
                <a:lnTo>
                  <a:pt x="10425" y="21250"/>
                </a:lnTo>
                <a:lnTo>
                  <a:pt x="10675" y="21238"/>
                </a:lnTo>
                <a:lnTo>
                  <a:pt x="10877" y="21272"/>
                </a:lnTo>
                <a:lnTo>
                  <a:pt x="11005" y="21297"/>
                </a:lnTo>
                <a:lnTo>
                  <a:pt x="11072" y="21264"/>
                </a:lnTo>
                <a:lnTo>
                  <a:pt x="11155" y="21247"/>
                </a:lnTo>
                <a:lnTo>
                  <a:pt x="11222" y="21272"/>
                </a:lnTo>
                <a:lnTo>
                  <a:pt x="11363" y="21294"/>
                </a:lnTo>
                <a:lnTo>
                  <a:pt x="11557" y="21311"/>
                </a:lnTo>
                <a:lnTo>
                  <a:pt x="11785" y="21322"/>
                </a:lnTo>
                <a:lnTo>
                  <a:pt x="12022" y="21334"/>
                </a:lnTo>
                <a:lnTo>
                  <a:pt x="12244" y="21356"/>
                </a:lnTo>
                <a:lnTo>
                  <a:pt x="12428" y="21381"/>
                </a:lnTo>
                <a:lnTo>
                  <a:pt x="12548" y="21409"/>
                </a:lnTo>
                <a:lnTo>
                  <a:pt x="12768" y="21443"/>
                </a:lnTo>
                <a:lnTo>
                  <a:pt x="12982" y="21401"/>
                </a:lnTo>
                <a:lnTo>
                  <a:pt x="13154" y="21297"/>
                </a:lnTo>
                <a:lnTo>
                  <a:pt x="13252" y="21143"/>
                </a:lnTo>
                <a:lnTo>
                  <a:pt x="13301" y="21006"/>
                </a:lnTo>
                <a:lnTo>
                  <a:pt x="13371" y="20899"/>
                </a:lnTo>
                <a:lnTo>
                  <a:pt x="13469" y="20818"/>
                </a:lnTo>
                <a:lnTo>
                  <a:pt x="13597" y="20759"/>
                </a:lnTo>
                <a:lnTo>
                  <a:pt x="13762" y="20725"/>
                </a:lnTo>
                <a:lnTo>
                  <a:pt x="13968" y="20711"/>
                </a:lnTo>
                <a:lnTo>
                  <a:pt x="14222" y="20717"/>
                </a:lnTo>
                <a:lnTo>
                  <a:pt x="14529" y="20742"/>
                </a:lnTo>
                <a:lnTo>
                  <a:pt x="14744" y="20720"/>
                </a:lnTo>
                <a:lnTo>
                  <a:pt x="15031" y="20650"/>
                </a:lnTo>
                <a:lnTo>
                  <a:pt x="15276" y="20571"/>
                </a:lnTo>
                <a:lnTo>
                  <a:pt x="15475" y="20512"/>
                </a:lnTo>
                <a:lnTo>
                  <a:pt x="15642" y="20476"/>
                </a:lnTo>
                <a:lnTo>
                  <a:pt x="15790" y="20459"/>
                </a:lnTo>
                <a:lnTo>
                  <a:pt x="15937" y="20462"/>
                </a:lnTo>
                <a:lnTo>
                  <a:pt x="16099" y="20481"/>
                </a:lnTo>
                <a:lnTo>
                  <a:pt x="16132" y="20487"/>
                </a:lnTo>
                <a:lnTo>
                  <a:pt x="16163" y="20490"/>
                </a:lnTo>
                <a:lnTo>
                  <a:pt x="16168" y="20495"/>
                </a:lnTo>
                <a:lnTo>
                  <a:pt x="16289" y="20518"/>
                </a:lnTo>
                <a:lnTo>
                  <a:pt x="16523" y="20571"/>
                </a:lnTo>
                <a:lnTo>
                  <a:pt x="16794" y="20630"/>
                </a:lnTo>
                <a:lnTo>
                  <a:pt x="17027" y="20669"/>
                </a:lnTo>
                <a:lnTo>
                  <a:pt x="17197" y="20689"/>
                </a:lnTo>
                <a:lnTo>
                  <a:pt x="17278" y="20683"/>
                </a:lnTo>
                <a:lnTo>
                  <a:pt x="17326" y="20602"/>
                </a:lnTo>
                <a:lnTo>
                  <a:pt x="17337" y="20462"/>
                </a:lnTo>
                <a:lnTo>
                  <a:pt x="17348" y="20338"/>
                </a:lnTo>
                <a:lnTo>
                  <a:pt x="17412" y="20249"/>
                </a:lnTo>
                <a:lnTo>
                  <a:pt x="17532" y="20193"/>
                </a:lnTo>
                <a:lnTo>
                  <a:pt x="17709" y="20167"/>
                </a:lnTo>
                <a:lnTo>
                  <a:pt x="17827" y="20117"/>
                </a:lnTo>
                <a:lnTo>
                  <a:pt x="17889" y="20010"/>
                </a:lnTo>
                <a:lnTo>
                  <a:pt x="17886" y="19887"/>
                </a:lnTo>
                <a:lnTo>
                  <a:pt x="17807" y="19795"/>
                </a:lnTo>
                <a:lnTo>
                  <a:pt x="17695" y="19708"/>
                </a:lnTo>
                <a:lnTo>
                  <a:pt x="17574" y="19579"/>
                </a:lnTo>
                <a:lnTo>
                  <a:pt x="17481" y="19430"/>
                </a:lnTo>
                <a:lnTo>
                  <a:pt x="17495" y="19312"/>
                </a:lnTo>
                <a:lnTo>
                  <a:pt x="17505" y="19228"/>
                </a:lnTo>
                <a:lnTo>
                  <a:pt x="17387" y="19203"/>
                </a:lnTo>
                <a:lnTo>
                  <a:pt x="17204" y="19172"/>
                </a:lnTo>
                <a:lnTo>
                  <a:pt x="17000" y="19099"/>
                </a:lnTo>
                <a:lnTo>
                  <a:pt x="16823" y="19004"/>
                </a:lnTo>
                <a:lnTo>
                  <a:pt x="16717" y="18909"/>
                </a:lnTo>
                <a:lnTo>
                  <a:pt x="16693" y="18816"/>
                </a:lnTo>
                <a:lnTo>
                  <a:pt x="16558" y="18659"/>
                </a:lnTo>
                <a:lnTo>
                  <a:pt x="16289" y="18236"/>
                </a:lnTo>
                <a:lnTo>
                  <a:pt x="16068" y="17619"/>
                </a:lnTo>
                <a:lnTo>
                  <a:pt x="15842" y="16669"/>
                </a:lnTo>
                <a:lnTo>
                  <a:pt x="15767" y="15923"/>
                </a:lnTo>
                <a:lnTo>
                  <a:pt x="15842" y="15379"/>
                </a:lnTo>
                <a:lnTo>
                  <a:pt x="16068" y="15026"/>
                </a:lnTo>
                <a:lnTo>
                  <a:pt x="16186" y="14911"/>
                </a:lnTo>
                <a:lnTo>
                  <a:pt x="16253" y="14816"/>
                </a:lnTo>
                <a:lnTo>
                  <a:pt x="16336" y="14709"/>
                </a:lnTo>
                <a:lnTo>
                  <a:pt x="16493" y="14564"/>
                </a:lnTo>
                <a:lnTo>
                  <a:pt x="16661" y="14376"/>
                </a:lnTo>
                <a:lnTo>
                  <a:pt x="16772" y="14157"/>
                </a:lnTo>
                <a:lnTo>
                  <a:pt x="16851" y="13938"/>
                </a:lnTo>
                <a:lnTo>
                  <a:pt x="16939" y="13748"/>
                </a:lnTo>
                <a:lnTo>
                  <a:pt x="17022" y="13616"/>
                </a:lnTo>
                <a:lnTo>
                  <a:pt x="17109" y="13518"/>
                </a:lnTo>
                <a:lnTo>
                  <a:pt x="17123" y="13386"/>
                </a:lnTo>
                <a:lnTo>
                  <a:pt x="17124" y="13181"/>
                </a:lnTo>
                <a:lnTo>
                  <a:pt x="17116" y="12921"/>
                </a:lnTo>
                <a:lnTo>
                  <a:pt x="17096" y="12615"/>
                </a:lnTo>
                <a:lnTo>
                  <a:pt x="17065" y="12287"/>
                </a:lnTo>
                <a:lnTo>
                  <a:pt x="17028" y="11942"/>
                </a:lnTo>
                <a:lnTo>
                  <a:pt x="16981" y="11603"/>
                </a:lnTo>
                <a:lnTo>
                  <a:pt x="16929" y="11242"/>
                </a:lnTo>
                <a:lnTo>
                  <a:pt x="16895" y="10964"/>
                </a:lnTo>
                <a:lnTo>
                  <a:pt x="16878" y="10757"/>
                </a:lnTo>
                <a:lnTo>
                  <a:pt x="16882" y="10608"/>
                </a:lnTo>
                <a:lnTo>
                  <a:pt x="16909" y="10507"/>
                </a:lnTo>
                <a:lnTo>
                  <a:pt x="16958" y="10440"/>
                </a:lnTo>
                <a:lnTo>
                  <a:pt x="17030" y="10398"/>
                </a:lnTo>
                <a:lnTo>
                  <a:pt x="17129" y="10364"/>
                </a:lnTo>
                <a:lnTo>
                  <a:pt x="17515" y="10249"/>
                </a:lnTo>
                <a:lnTo>
                  <a:pt x="17815" y="10120"/>
                </a:lnTo>
                <a:lnTo>
                  <a:pt x="18098" y="9941"/>
                </a:lnTo>
                <a:lnTo>
                  <a:pt x="18437" y="9672"/>
                </a:lnTo>
                <a:lnTo>
                  <a:pt x="18672" y="9461"/>
                </a:lnTo>
                <a:lnTo>
                  <a:pt x="18888" y="9248"/>
                </a:lnTo>
                <a:lnTo>
                  <a:pt x="19065" y="9052"/>
                </a:lnTo>
                <a:lnTo>
                  <a:pt x="19184" y="8892"/>
                </a:lnTo>
                <a:lnTo>
                  <a:pt x="19378" y="8640"/>
                </a:lnTo>
                <a:lnTo>
                  <a:pt x="19574" y="8489"/>
                </a:lnTo>
                <a:lnTo>
                  <a:pt x="19774" y="8320"/>
                </a:lnTo>
                <a:lnTo>
                  <a:pt x="19826" y="7998"/>
                </a:lnTo>
                <a:lnTo>
                  <a:pt x="19855" y="7824"/>
                </a:lnTo>
                <a:lnTo>
                  <a:pt x="19919" y="7625"/>
                </a:lnTo>
                <a:lnTo>
                  <a:pt x="19988" y="7421"/>
                </a:lnTo>
                <a:lnTo>
                  <a:pt x="20059" y="7129"/>
                </a:lnTo>
                <a:lnTo>
                  <a:pt x="20126" y="6776"/>
                </a:lnTo>
                <a:lnTo>
                  <a:pt x="20183" y="6392"/>
                </a:lnTo>
                <a:lnTo>
                  <a:pt x="20210" y="6268"/>
                </a:lnTo>
                <a:lnTo>
                  <a:pt x="20268" y="6165"/>
                </a:lnTo>
                <a:lnTo>
                  <a:pt x="20367" y="6058"/>
                </a:lnTo>
                <a:lnTo>
                  <a:pt x="20524" y="5932"/>
                </a:lnTo>
                <a:lnTo>
                  <a:pt x="20643" y="5837"/>
                </a:lnTo>
                <a:lnTo>
                  <a:pt x="20739" y="5750"/>
                </a:lnTo>
                <a:lnTo>
                  <a:pt x="20818" y="5640"/>
                </a:lnTo>
                <a:lnTo>
                  <a:pt x="20743" y="5380"/>
                </a:lnTo>
                <a:lnTo>
                  <a:pt x="20689" y="5150"/>
                </a:lnTo>
                <a:lnTo>
                  <a:pt x="20658" y="4968"/>
                </a:lnTo>
                <a:lnTo>
                  <a:pt x="20658" y="4858"/>
                </a:lnTo>
                <a:lnTo>
                  <a:pt x="20704" y="4785"/>
                </a:lnTo>
                <a:lnTo>
                  <a:pt x="20812" y="4676"/>
                </a:lnTo>
                <a:lnTo>
                  <a:pt x="20962" y="4539"/>
                </a:lnTo>
                <a:lnTo>
                  <a:pt x="21142" y="4393"/>
                </a:lnTo>
                <a:lnTo>
                  <a:pt x="21600" y="4040"/>
                </a:lnTo>
                <a:lnTo>
                  <a:pt x="21566" y="3580"/>
                </a:lnTo>
                <a:lnTo>
                  <a:pt x="21529" y="3229"/>
                </a:lnTo>
                <a:lnTo>
                  <a:pt x="21489" y="3028"/>
                </a:lnTo>
                <a:lnTo>
                  <a:pt x="21349" y="2944"/>
                </a:lnTo>
                <a:lnTo>
                  <a:pt x="21187" y="3008"/>
                </a:lnTo>
                <a:lnTo>
                  <a:pt x="21128" y="3058"/>
                </a:lnTo>
                <a:lnTo>
                  <a:pt x="21007" y="3148"/>
                </a:lnTo>
                <a:lnTo>
                  <a:pt x="20837" y="3266"/>
                </a:lnTo>
                <a:lnTo>
                  <a:pt x="20638" y="3398"/>
                </a:lnTo>
                <a:lnTo>
                  <a:pt x="20428" y="3538"/>
                </a:lnTo>
                <a:lnTo>
                  <a:pt x="20225" y="3678"/>
                </a:lnTo>
                <a:lnTo>
                  <a:pt x="20054" y="3796"/>
                </a:lnTo>
                <a:lnTo>
                  <a:pt x="19934" y="3883"/>
                </a:lnTo>
                <a:lnTo>
                  <a:pt x="19777" y="3989"/>
                </a:lnTo>
                <a:lnTo>
                  <a:pt x="19683" y="4034"/>
                </a:lnTo>
                <a:lnTo>
                  <a:pt x="19621" y="4065"/>
                </a:lnTo>
                <a:lnTo>
                  <a:pt x="19486" y="4143"/>
                </a:lnTo>
                <a:lnTo>
                  <a:pt x="19302" y="4261"/>
                </a:lnTo>
                <a:lnTo>
                  <a:pt x="19085" y="4404"/>
                </a:lnTo>
                <a:lnTo>
                  <a:pt x="18538" y="4777"/>
                </a:lnTo>
                <a:lnTo>
                  <a:pt x="18428" y="4606"/>
                </a:lnTo>
                <a:lnTo>
                  <a:pt x="18309" y="4480"/>
                </a:lnTo>
                <a:lnTo>
                  <a:pt x="18140" y="4527"/>
                </a:lnTo>
                <a:lnTo>
                  <a:pt x="17886" y="4808"/>
                </a:lnTo>
                <a:lnTo>
                  <a:pt x="17731" y="5284"/>
                </a:lnTo>
                <a:lnTo>
                  <a:pt x="17690" y="5396"/>
                </a:lnTo>
                <a:lnTo>
                  <a:pt x="17611" y="5525"/>
                </a:lnTo>
                <a:lnTo>
                  <a:pt x="17503" y="5654"/>
                </a:lnTo>
                <a:lnTo>
                  <a:pt x="17382" y="5775"/>
                </a:lnTo>
                <a:lnTo>
                  <a:pt x="17257" y="5876"/>
                </a:lnTo>
                <a:lnTo>
                  <a:pt x="17143" y="5946"/>
                </a:lnTo>
                <a:lnTo>
                  <a:pt x="17052" y="5974"/>
                </a:lnTo>
                <a:lnTo>
                  <a:pt x="16996" y="5949"/>
                </a:lnTo>
                <a:lnTo>
                  <a:pt x="16966" y="5845"/>
                </a:lnTo>
                <a:lnTo>
                  <a:pt x="16998" y="5708"/>
                </a:lnTo>
                <a:lnTo>
                  <a:pt x="17028" y="5539"/>
                </a:lnTo>
                <a:lnTo>
                  <a:pt x="16985" y="5321"/>
                </a:lnTo>
                <a:lnTo>
                  <a:pt x="16929" y="5063"/>
                </a:lnTo>
                <a:lnTo>
                  <a:pt x="16895" y="4777"/>
                </a:lnTo>
                <a:lnTo>
                  <a:pt x="16865" y="4446"/>
                </a:lnTo>
                <a:lnTo>
                  <a:pt x="16821" y="4073"/>
                </a:lnTo>
                <a:lnTo>
                  <a:pt x="16774" y="3726"/>
                </a:lnTo>
                <a:lnTo>
                  <a:pt x="16739" y="3448"/>
                </a:lnTo>
                <a:lnTo>
                  <a:pt x="16695" y="3244"/>
                </a:lnTo>
                <a:lnTo>
                  <a:pt x="16626" y="3075"/>
                </a:lnTo>
                <a:lnTo>
                  <a:pt x="16547" y="2873"/>
                </a:lnTo>
                <a:lnTo>
                  <a:pt x="16479" y="2590"/>
                </a:lnTo>
                <a:lnTo>
                  <a:pt x="16296" y="1993"/>
                </a:lnTo>
                <a:lnTo>
                  <a:pt x="15960" y="1357"/>
                </a:lnTo>
                <a:lnTo>
                  <a:pt x="15704" y="962"/>
                </a:lnTo>
                <a:lnTo>
                  <a:pt x="15489" y="653"/>
                </a:lnTo>
                <a:lnTo>
                  <a:pt x="15332" y="451"/>
                </a:lnTo>
                <a:lnTo>
                  <a:pt x="15246" y="381"/>
                </a:lnTo>
                <a:lnTo>
                  <a:pt x="15160" y="348"/>
                </a:lnTo>
                <a:lnTo>
                  <a:pt x="15037" y="269"/>
                </a:lnTo>
                <a:lnTo>
                  <a:pt x="14556" y="8"/>
                </a:lnTo>
                <a:lnTo>
                  <a:pt x="14138" y="0"/>
                </a:lnTo>
                <a:close/>
                <a:moveTo>
                  <a:pt x="14684" y="15713"/>
                </a:moveTo>
                <a:lnTo>
                  <a:pt x="14729" y="15777"/>
                </a:lnTo>
                <a:lnTo>
                  <a:pt x="14807" y="15946"/>
                </a:lnTo>
                <a:lnTo>
                  <a:pt x="14909" y="16192"/>
                </a:lnTo>
                <a:lnTo>
                  <a:pt x="15020" y="16487"/>
                </a:lnTo>
                <a:lnTo>
                  <a:pt x="15132" y="16795"/>
                </a:lnTo>
                <a:lnTo>
                  <a:pt x="15231" y="17087"/>
                </a:lnTo>
                <a:lnTo>
                  <a:pt x="15305" y="17330"/>
                </a:lnTo>
                <a:lnTo>
                  <a:pt x="15346" y="17499"/>
                </a:lnTo>
                <a:lnTo>
                  <a:pt x="15394" y="17765"/>
                </a:lnTo>
                <a:lnTo>
                  <a:pt x="15440" y="17956"/>
                </a:lnTo>
                <a:lnTo>
                  <a:pt x="15475" y="18163"/>
                </a:lnTo>
                <a:lnTo>
                  <a:pt x="15480" y="18421"/>
                </a:lnTo>
                <a:lnTo>
                  <a:pt x="15458" y="18676"/>
                </a:lnTo>
                <a:lnTo>
                  <a:pt x="15408" y="18872"/>
                </a:lnTo>
                <a:lnTo>
                  <a:pt x="15300" y="19046"/>
                </a:lnTo>
                <a:lnTo>
                  <a:pt x="15142" y="19214"/>
                </a:lnTo>
                <a:lnTo>
                  <a:pt x="14941" y="19405"/>
                </a:lnTo>
                <a:lnTo>
                  <a:pt x="14727" y="19638"/>
                </a:lnTo>
                <a:lnTo>
                  <a:pt x="14488" y="19853"/>
                </a:lnTo>
                <a:lnTo>
                  <a:pt x="14222" y="19991"/>
                </a:lnTo>
                <a:lnTo>
                  <a:pt x="14001" y="20050"/>
                </a:lnTo>
                <a:lnTo>
                  <a:pt x="13865" y="20069"/>
                </a:lnTo>
                <a:lnTo>
                  <a:pt x="13612" y="20033"/>
                </a:lnTo>
                <a:lnTo>
                  <a:pt x="13417" y="19999"/>
                </a:lnTo>
                <a:lnTo>
                  <a:pt x="13265" y="19968"/>
                </a:lnTo>
                <a:lnTo>
                  <a:pt x="13152" y="19935"/>
                </a:lnTo>
                <a:lnTo>
                  <a:pt x="13065" y="19898"/>
                </a:lnTo>
                <a:lnTo>
                  <a:pt x="12997" y="19853"/>
                </a:lnTo>
                <a:lnTo>
                  <a:pt x="12938" y="19797"/>
                </a:lnTo>
                <a:lnTo>
                  <a:pt x="12879" y="19725"/>
                </a:lnTo>
                <a:lnTo>
                  <a:pt x="12723" y="19450"/>
                </a:lnTo>
                <a:lnTo>
                  <a:pt x="12593" y="19055"/>
                </a:lnTo>
                <a:lnTo>
                  <a:pt x="12492" y="18553"/>
                </a:lnTo>
                <a:lnTo>
                  <a:pt x="12425" y="17956"/>
                </a:lnTo>
                <a:lnTo>
                  <a:pt x="12398" y="17367"/>
                </a:lnTo>
                <a:lnTo>
                  <a:pt x="12423" y="16857"/>
                </a:lnTo>
                <a:lnTo>
                  <a:pt x="12500" y="16397"/>
                </a:lnTo>
                <a:lnTo>
                  <a:pt x="12634" y="15971"/>
                </a:lnTo>
                <a:lnTo>
                  <a:pt x="12689" y="15920"/>
                </a:lnTo>
                <a:lnTo>
                  <a:pt x="12789" y="15999"/>
                </a:lnTo>
                <a:lnTo>
                  <a:pt x="12873" y="16063"/>
                </a:lnTo>
                <a:lnTo>
                  <a:pt x="13004" y="16097"/>
                </a:lnTo>
                <a:lnTo>
                  <a:pt x="13215" y="16105"/>
                </a:lnTo>
                <a:lnTo>
                  <a:pt x="13540" y="16094"/>
                </a:lnTo>
                <a:lnTo>
                  <a:pt x="13792" y="16075"/>
                </a:lnTo>
                <a:lnTo>
                  <a:pt x="14008" y="16047"/>
                </a:lnTo>
                <a:lnTo>
                  <a:pt x="14166" y="16016"/>
                </a:lnTo>
                <a:lnTo>
                  <a:pt x="14244" y="15985"/>
                </a:lnTo>
                <a:lnTo>
                  <a:pt x="14337" y="15909"/>
                </a:lnTo>
                <a:lnTo>
                  <a:pt x="14471" y="15819"/>
                </a:lnTo>
                <a:lnTo>
                  <a:pt x="14601" y="15744"/>
                </a:lnTo>
                <a:lnTo>
                  <a:pt x="14684" y="1571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2"/>
          <p:cNvSpPr txBox="1">
            <a:spLocks noGrp="1"/>
          </p:cNvSpPr>
          <p:nvPr>
            <p:ph type="title"/>
          </p:nvPr>
        </p:nvSpPr>
        <p:spPr>
          <a:xfrm>
            <a:off x="394854" y="365126"/>
            <a:ext cx="10515600" cy="8572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Dalam Daily Scrums, setiap orang menceritakan:</a:t>
            </a:r>
            <a:endParaRPr sz="3600" b="0" i="0" u="none" strike="noStrike" cap="none">
              <a:solidFill>
                <a:schemeClr val="dk1"/>
              </a:solidFill>
              <a:latin typeface="Calibri"/>
              <a:ea typeface="Calibri"/>
              <a:cs typeface="Calibri"/>
              <a:sym typeface="Calibri"/>
            </a:endParaRPr>
          </a:p>
        </p:txBody>
      </p:sp>
      <p:sp>
        <p:nvSpPr>
          <p:cNvPr id="557" name="Google Shape;557;p22"/>
          <p:cNvSpPr txBox="1">
            <a:spLocks noGrp="1"/>
          </p:cNvSpPr>
          <p:nvPr>
            <p:ph type="body" idx="1"/>
          </p:nvPr>
        </p:nvSpPr>
        <p:spPr>
          <a:xfrm>
            <a:off x="838200" y="5295191"/>
            <a:ext cx="10515600" cy="1028700"/>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ct val="100000"/>
              <a:buChar char="•"/>
            </a:pPr>
            <a:r>
              <a:rPr lang="en-US"/>
              <a:t>Di sini semua anggota tim harus jujur. Bukan cuma pencitraan kalau seolah-olah kemarin kerja padahal cuma </a:t>
            </a:r>
            <a:r>
              <a:rPr lang="en-US" i="1"/>
              <a:t>youtube-</a:t>
            </a:r>
            <a:r>
              <a:rPr lang="en-US"/>
              <a:t>an.</a:t>
            </a:r>
            <a:endParaRPr/>
          </a:p>
          <a:p>
            <a:pPr marL="937260" lvl="1" indent="-400050" algn="l" rtl="0">
              <a:lnSpc>
                <a:spcPct val="70000"/>
              </a:lnSpc>
              <a:spcBef>
                <a:spcPts val="500"/>
              </a:spcBef>
              <a:spcAft>
                <a:spcPts val="0"/>
              </a:spcAft>
              <a:buClr>
                <a:schemeClr val="dk1"/>
              </a:buClr>
              <a:buSzPct val="133333"/>
              <a:buChar char="•"/>
            </a:pPr>
            <a:r>
              <a:rPr lang="en-US"/>
              <a:t>Setiap orang berkomitmen terhadap semua rekan-rekannya.</a:t>
            </a:r>
            <a:endParaRPr/>
          </a:p>
        </p:txBody>
      </p:sp>
      <p:grpSp>
        <p:nvGrpSpPr>
          <p:cNvPr id="558" name="Google Shape;558;p22"/>
          <p:cNvGrpSpPr/>
          <p:nvPr/>
        </p:nvGrpSpPr>
        <p:grpSpPr>
          <a:xfrm>
            <a:off x="3032759" y="948689"/>
            <a:ext cx="6183633" cy="1371603"/>
            <a:chOff x="-1" y="-1"/>
            <a:chExt cx="6870702" cy="1524002"/>
          </a:xfrm>
        </p:grpSpPr>
        <p:grpSp>
          <p:nvGrpSpPr>
            <p:cNvPr id="559" name="Google Shape;559;p22"/>
            <p:cNvGrpSpPr/>
            <p:nvPr/>
          </p:nvGrpSpPr>
          <p:grpSpPr>
            <a:xfrm>
              <a:off x="-1" y="495300"/>
              <a:ext cx="6769101" cy="1028701"/>
              <a:chOff x="0" y="0"/>
              <a:chExt cx="6769100" cy="1028700"/>
            </a:xfrm>
          </p:grpSpPr>
          <p:sp>
            <p:nvSpPr>
              <p:cNvPr id="560" name="Google Shape;560;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61" name="Google Shape;561;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Kemarin ngapain aja?</a:t>
                </a:r>
                <a:endParaRPr sz="3240">
                  <a:solidFill>
                    <a:srgbClr val="FFFFFF"/>
                  </a:solidFill>
                  <a:latin typeface="Arial"/>
                  <a:ea typeface="Arial"/>
                  <a:cs typeface="Arial"/>
                  <a:sym typeface="Arial"/>
                </a:endParaRPr>
              </a:p>
            </p:txBody>
          </p:sp>
        </p:grpSp>
        <p:grpSp>
          <p:nvGrpSpPr>
            <p:cNvPr id="562" name="Google Shape;562;p22"/>
            <p:cNvGrpSpPr/>
            <p:nvPr/>
          </p:nvGrpSpPr>
          <p:grpSpPr>
            <a:xfrm>
              <a:off x="5918200" y="-1"/>
              <a:ext cx="952501" cy="952501"/>
              <a:chOff x="0" y="0"/>
              <a:chExt cx="952500" cy="952500"/>
            </a:xfrm>
          </p:grpSpPr>
          <p:pic>
            <p:nvPicPr>
              <p:cNvPr id="563" name="Google Shape;563;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64" name="Google Shape;564;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1</a:t>
                </a:r>
                <a:endParaRPr/>
              </a:p>
            </p:txBody>
          </p:sp>
        </p:grpSp>
      </p:grpSp>
      <p:grpSp>
        <p:nvGrpSpPr>
          <p:cNvPr id="565" name="Google Shape;565;p22"/>
          <p:cNvGrpSpPr/>
          <p:nvPr/>
        </p:nvGrpSpPr>
        <p:grpSpPr>
          <a:xfrm>
            <a:off x="3032759" y="2331719"/>
            <a:ext cx="6183633" cy="1371603"/>
            <a:chOff x="-1" y="-1"/>
            <a:chExt cx="6870702" cy="1524002"/>
          </a:xfrm>
        </p:grpSpPr>
        <p:grpSp>
          <p:nvGrpSpPr>
            <p:cNvPr id="566" name="Google Shape;566;p22"/>
            <p:cNvGrpSpPr/>
            <p:nvPr/>
          </p:nvGrpSpPr>
          <p:grpSpPr>
            <a:xfrm>
              <a:off x="-1" y="495300"/>
              <a:ext cx="6769101" cy="1028701"/>
              <a:chOff x="0" y="0"/>
              <a:chExt cx="6769100" cy="1028700"/>
            </a:xfrm>
          </p:grpSpPr>
          <p:sp>
            <p:nvSpPr>
              <p:cNvPr id="567" name="Google Shape;567;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68" name="Google Shape;568;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Hari ini mau ngapain?</a:t>
                </a:r>
                <a:endParaRPr sz="3240">
                  <a:solidFill>
                    <a:srgbClr val="FFFFFF"/>
                  </a:solidFill>
                  <a:latin typeface="Arial"/>
                  <a:ea typeface="Arial"/>
                  <a:cs typeface="Arial"/>
                  <a:sym typeface="Arial"/>
                </a:endParaRPr>
              </a:p>
            </p:txBody>
          </p:sp>
        </p:grpSp>
        <p:grpSp>
          <p:nvGrpSpPr>
            <p:cNvPr id="569" name="Google Shape;569;p22"/>
            <p:cNvGrpSpPr/>
            <p:nvPr/>
          </p:nvGrpSpPr>
          <p:grpSpPr>
            <a:xfrm>
              <a:off x="5918200" y="-1"/>
              <a:ext cx="952501" cy="952501"/>
              <a:chOff x="0" y="0"/>
              <a:chExt cx="952500" cy="952500"/>
            </a:xfrm>
          </p:grpSpPr>
          <p:pic>
            <p:nvPicPr>
              <p:cNvPr id="570" name="Google Shape;570;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71" name="Google Shape;571;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2</a:t>
                </a:r>
                <a:endParaRPr/>
              </a:p>
            </p:txBody>
          </p:sp>
        </p:grpSp>
      </p:grpSp>
      <p:grpSp>
        <p:nvGrpSpPr>
          <p:cNvPr id="572" name="Google Shape;572;p22"/>
          <p:cNvGrpSpPr/>
          <p:nvPr/>
        </p:nvGrpSpPr>
        <p:grpSpPr>
          <a:xfrm>
            <a:off x="3032759" y="3714749"/>
            <a:ext cx="6183633" cy="1371603"/>
            <a:chOff x="-1" y="-1"/>
            <a:chExt cx="6870702" cy="1524002"/>
          </a:xfrm>
        </p:grpSpPr>
        <p:grpSp>
          <p:nvGrpSpPr>
            <p:cNvPr id="573" name="Google Shape;573;p22"/>
            <p:cNvGrpSpPr/>
            <p:nvPr/>
          </p:nvGrpSpPr>
          <p:grpSpPr>
            <a:xfrm>
              <a:off x="-1" y="495300"/>
              <a:ext cx="6769101" cy="1028701"/>
              <a:chOff x="0" y="0"/>
              <a:chExt cx="6769100" cy="1028700"/>
            </a:xfrm>
          </p:grpSpPr>
          <p:sp>
            <p:nvSpPr>
              <p:cNvPr id="574" name="Google Shape;574;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75" name="Google Shape;575;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Apa ada </a:t>
                </a:r>
                <a:r>
                  <a:rPr lang="en-US" sz="3240" i="1">
                    <a:solidFill>
                      <a:srgbClr val="FFFFFF"/>
                    </a:solidFill>
                    <a:latin typeface="Arial"/>
                    <a:ea typeface="Arial"/>
                    <a:cs typeface="Arial"/>
                    <a:sym typeface="Arial"/>
                  </a:rPr>
                  <a:t>blockers</a:t>
                </a:r>
                <a:r>
                  <a:rPr lang="en-US" sz="3240">
                    <a:solidFill>
                      <a:srgbClr val="FFFFFF"/>
                    </a:solidFill>
                    <a:latin typeface="Arial"/>
                    <a:ea typeface="Arial"/>
                    <a:cs typeface="Arial"/>
                    <a:sym typeface="Arial"/>
                  </a:rPr>
                  <a:t>?</a:t>
                </a:r>
                <a:endParaRPr sz="3240">
                  <a:solidFill>
                    <a:srgbClr val="FFFFFF"/>
                  </a:solidFill>
                  <a:latin typeface="Arial"/>
                  <a:ea typeface="Arial"/>
                  <a:cs typeface="Arial"/>
                  <a:sym typeface="Arial"/>
                </a:endParaRPr>
              </a:p>
            </p:txBody>
          </p:sp>
        </p:grpSp>
        <p:grpSp>
          <p:nvGrpSpPr>
            <p:cNvPr id="576" name="Google Shape;576;p22"/>
            <p:cNvGrpSpPr/>
            <p:nvPr/>
          </p:nvGrpSpPr>
          <p:grpSpPr>
            <a:xfrm>
              <a:off x="5918200" y="-1"/>
              <a:ext cx="952501" cy="952501"/>
              <a:chOff x="0" y="0"/>
              <a:chExt cx="952500" cy="952500"/>
            </a:xfrm>
          </p:grpSpPr>
          <p:pic>
            <p:nvPicPr>
              <p:cNvPr id="577" name="Google Shape;577;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78" name="Google Shape;578;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3</a:t>
                </a: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#2: Sprint Review</a:t>
            </a:r>
            <a:endParaRPr/>
          </a:p>
        </p:txBody>
      </p:sp>
      <p:sp>
        <p:nvSpPr>
          <p:cNvPr id="584" name="Google Shape;584;p23"/>
          <p:cNvSpPr txBox="1">
            <a:spLocks noGrp="1"/>
          </p:cNvSpPr>
          <p:nvPr>
            <p:ph type="body" idx="1"/>
          </p:nvPr>
        </p:nvSpPr>
        <p:spPr>
          <a:xfrm>
            <a:off x="457200" y="1537855"/>
            <a:ext cx="10896600" cy="463910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Tim mempresentasikan apa yang telah dicapai di akhir satu Sprint yang baru saja selesai.</a:t>
            </a:r>
            <a:endParaRPr/>
          </a:p>
          <a:p>
            <a:pPr marL="228600" lvl="0" indent="-228600" algn="l" rtl="0">
              <a:lnSpc>
                <a:spcPct val="80000"/>
              </a:lnSpc>
              <a:spcBef>
                <a:spcPts val="1350"/>
              </a:spcBef>
              <a:spcAft>
                <a:spcPts val="0"/>
              </a:spcAft>
              <a:buClr>
                <a:schemeClr val="dk1"/>
              </a:buClr>
              <a:buSzPts val="2800"/>
              <a:buChar char="•"/>
            </a:pPr>
            <a:r>
              <a:rPr lang="en-US"/>
              <a:t>Pada umumnya dalam bentuk mendemokan fitur baru aplikasi yang dibuat atau menjelaskan arsitektur di dalam aplikasi tersebut.</a:t>
            </a:r>
            <a:endParaRPr/>
          </a:p>
          <a:p>
            <a:pPr marL="228600" lvl="0" indent="-228600" algn="l" rtl="0">
              <a:lnSpc>
                <a:spcPct val="80000"/>
              </a:lnSpc>
              <a:spcBef>
                <a:spcPts val="1350"/>
              </a:spcBef>
              <a:spcAft>
                <a:spcPts val="0"/>
              </a:spcAft>
              <a:buClr>
                <a:schemeClr val="dk1"/>
              </a:buClr>
              <a:buSzPts val="2800"/>
              <a:buChar char="•"/>
            </a:pPr>
            <a:r>
              <a:rPr lang="en-US"/>
              <a:t>Informal</a:t>
            </a:r>
            <a:endParaRPr/>
          </a:p>
          <a:p>
            <a:pPr marL="937260" lvl="1" indent="-400050" algn="l" rtl="0">
              <a:lnSpc>
                <a:spcPct val="80000"/>
              </a:lnSpc>
              <a:spcBef>
                <a:spcPts val="1350"/>
              </a:spcBef>
              <a:spcAft>
                <a:spcPts val="0"/>
              </a:spcAft>
              <a:buClr>
                <a:schemeClr val="dk1"/>
              </a:buClr>
              <a:buSzPts val="3200"/>
              <a:buChar char="•"/>
            </a:pPr>
            <a:r>
              <a:rPr lang="en-US"/>
              <a:t>Maskimum 4 jam harus selesai.</a:t>
            </a:r>
            <a:endParaRPr/>
          </a:p>
          <a:p>
            <a:pPr marL="937260" lvl="1" indent="-400050" algn="l" rtl="0">
              <a:lnSpc>
                <a:spcPct val="80000"/>
              </a:lnSpc>
              <a:spcBef>
                <a:spcPts val="1350"/>
              </a:spcBef>
              <a:spcAft>
                <a:spcPts val="0"/>
              </a:spcAft>
              <a:buClr>
                <a:schemeClr val="dk1"/>
              </a:buClr>
              <a:buSzPts val="3200"/>
              <a:buChar char="•"/>
            </a:pPr>
            <a:r>
              <a:rPr lang="en-US"/>
              <a:t>Tidak pakai PPT.</a:t>
            </a:r>
            <a:endParaRPr/>
          </a:p>
          <a:p>
            <a:pPr marL="228600" lvl="0" indent="-228600" algn="l" rtl="0">
              <a:lnSpc>
                <a:spcPct val="80000"/>
              </a:lnSpc>
              <a:spcBef>
                <a:spcPts val="1350"/>
              </a:spcBef>
              <a:spcAft>
                <a:spcPts val="0"/>
              </a:spcAft>
              <a:buClr>
                <a:schemeClr val="dk1"/>
              </a:buClr>
              <a:buSzPts val="2800"/>
              <a:buChar char="•"/>
            </a:pPr>
            <a:r>
              <a:rPr lang="en-US"/>
              <a:t>Semua tim ikut.</a:t>
            </a:r>
            <a:endParaRPr/>
          </a:p>
          <a:p>
            <a:pPr marL="228600" lvl="0" indent="-228600" algn="l" rtl="0">
              <a:lnSpc>
                <a:spcPct val="80000"/>
              </a:lnSpc>
              <a:spcBef>
                <a:spcPts val="1350"/>
              </a:spcBef>
              <a:spcAft>
                <a:spcPts val="0"/>
              </a:spcAft>
              <a:buClr>
                <a:schemeClr val="dk1"/>
              </a:buClr>
              <a:buSzPts val="2800"/>
              <a:buChar char="•"/>
            </a:pPr>
            <a:r>
              <a:rPr lang="en-US"/>
              <a:t>Undang semua orang dan/atau pihak terkait.</a:t>
            </a:r>
            <a:endParaRPr/>
          </a:p>
        </p:txBody>
      </p:sp>
      <p:pic>
        <p:nvPicPr>
          <p:cNvPr id="585" name="Google Shape;585;p23" descr="droppedImage.pdf"/>
          <p:cNvPicPr preferRelativeResize="0"/>
          <p:nvPr/>
        </p:nvPicPr>
        <p:blipFill rotWithShape="1">
          <a:blip r:embed="rId3">
            <a:alphaModFix/>
          </a:blip>
          <a:srcRect/>
          <a:stretch/>
        </p:blipFill>
        <p:spPr>
          <a:xfrm>
            <a:off x="9385242" y="4502468"/>
            <a:ext cx="2508885" cy="1674495"/>
          </a:xfrm>
          <a:prstGeom prst="rect">
            <a:avLst/>
          </a:prstGeom>
          <a:noFill/>
          <a:ln>
            <a:noFill/>
          </a:ln>
        </p:spPr>
      </p:pic>
      <p:pic>
        <p:nvPicPr>
          <p:cNvPr id="586" name="Google Shape;586;p23" descr="droppedImage.pdf"/>
          <p:cNvPicPr preferRelativeResize="0"/>
          <p:nvPr/>
        </p:nvPicPr>
        <p:blipFill rotWithShape="1">
          <a:blip r:embed="rId4">
            <a:alphaModFix/>
          </a:blip>
          <a:srcRect/>
          <a:stretch/>
        </p:blipFill>
        <p:spPr>
          <a:xfrm>
            <a:off x="7086254" y="3530283"/>
            <a:ext cx="2508885" cy="167449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#4: Sprint retrospective</a:t>
            </a:r>
            <a:endParaRPr/>
          </a:p>
        </p:txBody>
      </p:sp>
      <p:sp>
        <p:nvSpPr>
          <p:cNvPr id="592" name="Google Shape;592;p24"/>
          <p:cNvSpPr txBox="1">
            <a:spLocks noGrp="1"/>
          </p:cNvSpPr>
          <p:nvPr>
            <p:ph type="body" idx="1"/>
          </p:nvPr>
        </p:nvSpPr>
        <p:spPr>
          <a:xfrm>
            <a:off x="838199" y="1690688"/>
            <a:ext cx="10716491" cy="46186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t>Secara periodik meninjau apa yang bekerja dan apa yang tidak bekerja dengan baik.</a:t>
            </a:r>
            <a:endParaRPr/>
          </a:p>
          <a:p>
            <a:pPr marL="228600" lvl="0" indent="-228600" algn="l" rtl="0">
              <a:lnSpc>
                <a:spcPct val="90000"/>
              </a:lnSpc>
              <a:spcBef>
                <a:spcPts val="1170"/>
              </a:spcBef>
              <a:spcAft>
                <a:spcPts val="0"/>
              </a:spcAft>
              <a:buClr>
                <a:schemeClr val="dk1"/>
              </a:buClr>
              <a:buSzPct val="100000"/>
              <a:buChar char="•"/>
            </a:pPr>
            <a:r>
              <a:rPr lang="en-US"/>
              <a:t>Maskimal 3 jam jika sprint-nya 1 bulan, atau lebih pendek.</a:t>
            </a:r>
            <a:endParaRPr/>
          </a:p>
          <a:p>
            <a:pPr marL="228600" lvl="0" indent="-228600" algn="l" rtl="0">
              <a:lnSpc>
                <a:spcPct val="90000"/>
              </a:lnSpc>
              <a:spcBef>
                <a:spcPts val="1170"/>
              </a:spcBef>
              <a:spcAft>
                <a:spcPts val="0"/>
              </a:spcAft>
              <a:buClr>
                <a:schemeClr val="dk1"/>
              </a:buClr>
              <a:buSzPct val="100000"/>
              <a:buChar char="•"/>
            </a:pPr>
            <a:r>
              <a:rPr lang="en-US"/>
              <a:t>Dilakukan setiap kali selesai Sprint.</a:t>
            </a:r>
            <a:endParaRPr/>
          </a:p>
          <a:p>
            <a:pPr marL="228600" lvl="0" indent="-228600" algn="l" rtl="0">
              <a:lnSpc>
                <a:spcPct val="90000"/>
              </a:lnSpc>
              <a:spcBef>
                <a:spcPts val="1170"/>
              </a:spcBef>
              <a:spcAft>
                <a:spcPts val="0"/>
              </a:spcAft>
              <a:buClr>
                <a:schemeClr val="dk1"/>
              </a:buClr>
              <a:buSzPct val="100000"/>
              <a:buChar char="•"/>
            </a:pPr>
            <a:r>
              <a:rPr lang="en-US"/>
              <a:t>Semua orang ikut serta:</a:t>
            </a:r>
            <a:endParaRPr/>
          </a:p>
          <a:p>
            <a:pPr marL="937260" lvl="1" indent="-400050" algn="l" rtl="0">
              <a:lnSpc>
                <a:spcPct val="90000"/>
              </a:lnSpc>
              <a:spcBef>
                <a:spcPts val="1170"/>
              </a:spcBef>
              <a:spcAft>
                <a:spcPts val="0"/>
              </a:spcAft>
              <a:buClr>
                <a:schemeClr val="dk1"/>
              </a:buClr>
              <a:buSzPct val="133333"/>
              <a:buChar char="•"/>
            </a:pPr>
            <a:r>
              <a:rPr lang="en-US"/>
              <a:t>ScrumMaster</a:t>
            </a:r>
            <a:endParaRPr/>
          </a:p>
          <a:p>
            <a:pPr marL="937260" lvl="1" indent="-400050" algn="l" rtl="0">
              <a:lnSpc>
                <a:spcPct val="90000"/>
              </a:lnSpc>
              <a:spcBef>
                <a:spcPts val="1170"/>
              </a:spcBef>
              <a:spcAft>
                <a:spcPts val="0"/>
              </a:spcAft>
              <a:buClr>
                <a:schemeClr val="dk1"/>
              </a:buClr>
              <a:buSzPct val="133333"/>
              <a:buChar char="•"/>
            </a:pPr>
            <a:r>
              <a:rPr lang="en-US"/>
              <a:t>Product owner</a:t>
            </a:r>
            <a:endParaRPr/>
          </a:p>
          <a:p>
            <a:pPr marL="937260" lvl="1" indent="-400050" algn="l" rtl="0">
              <a:lnSpc>
                <a:spcPct val="90000"/>
              </a:lnSpc>
              <a:spcBef>
                <a:spcPts val="1170"/>
              </a:spcBef>
              <a:spcAft>
                <a:spcPts val="0"/>
              </a:spcAft>
              <a:buClr>
                <a:schemeClr val="dk1"/>
              </a:buClr>
              <a:buSzPct val="133333"/>
              <a:buChar char="•"/>
            </a:pPr>
            <a:r>
              <a:rPr lang="en-US"/>
              <a:t>Anggota Tim</a:t>
            </a:r>
            <a:endParaRPr/>
          </a:p>
          <a:p>
            <a:pPr marL="937260" lvl="1" indent="-400050" algn="l" rtl="0">
              <a:lnSpc>
                <a:spcPct val="90000"/>
              </a:lnSpc>
              <a:spcBef>
                <a:spcPts val="1170"/>
              </a:spcBef>
              <a:spcAft>
                <a:spcPts val="0"/>
              </a:spcAft>
              <a:buClr>
                <a:schemeClr val="dk1"/>
              </a:buClr>
              <a:buSzPct val="133333"/>
              <a:buChar char="•"/>
            </a:pPr>
            <a:r>
              <a:rPr lang="en-US"/>
              <a:t>Bisa jadi klien kita dan yang lainnya yang perlu/berkepentingan.</a:t>
            </a:r>
            <a:endParaRP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5"/>
          <p:cNvSpPr txBox="1">
            <a:spLocks noGrp="1"/>
          </p:cNvSpPr>
          <p:nvPr>
            <p:ph type="title"/>
          </p:nvPr>
        </p:nvSpPr>
        <p:spPr>
          <a:xfrm>
            <a:off x="187037" y="3269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Dalam Sprint Retrospective, dibahas tentang: </a:t>
            </a:r>
            <a:br>
              <a:rPr lang="en-US" sz="2800"/>
            </a:br>
            <a:r>
              <a:rPr lang="en-US" sz="3600" b="1"/>
              <a:t>Start</a:t>
            </a:r>
            <a:r>
              <a:rPr lang="en-US" sz="3600"/>
              <a:t> / </a:t>
            </a:r>
            <a:r>
              <a:rPr lang="en-US" sz="3600" b="1"/>
              <a:t>Stop</a:t>
            </a:r>
            <a:r>
              <a:rPr lang="en-US" sz="3600"/>
              <a:t> / </a:t>
            </a:r>
            <a:r>
              <a:rPr lang="en-US" sz="3600" b="1"/>
              <a:t>Continue</a:t>
            </a:r>
            <a:endParaRPr sz="2800" b="1"/>
          </a:p>
        </p:txBody>
      </p:sp>
      <p:sp>
        <p:nvSpPr>
          <p:cNvPr id="598" name="Google Shape;598;p25"/>
          <p:cNvSpPr txBox="1">
            <a:spLocks noGrp="1"/>
          </p:cNvSpPr>
          <p:nvPr>
            <p:ph type="body" idx="1"/>
          </p:nvPr>
        </p:nvSpPr>
        <p:spPr>
          <a:xfrm>
            <a:off x="963584" y="1810675"/>
            <a:ext cx="8962505" cy="8163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Seluruh tim berkumpul dan mendiskusikan apa yang ingin:</a:t>
            </a:r>
            <a:endParaRPr/>
          </a:p>
        </p:txBody>
      </p:sp>
      <p:grpSp>
        <p:nvGrpSpPr>
          <p:cNvPr id="599" name="Google Shape;599;p25"/>
          <p:cNvGrpSpPr/>
          <p:nvPr/>
        </p:nvGrpSpPr>
        <p:grpSpPr>
          <a:xfrm>
            <a:off x="2872740" y="2537460"/>
            <a:ext cx="3440430" cy="880110"/>
            <a:chOff x="0" y="0"/>
            <a:chExt cx="3822700" cy="977900"/>
          </a:xfrm>
        </p:grpSpPr>
        <p:sp>
          <p:nvSpPr>
            <p:cNvPr id="600" name="Google Shape;600;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1" name="Google Shape;601;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Mulai dilakukan</a:t>
              </a:r>
              <a:endParaRPr sz="3240">
                <a:solidFill>
                  <a:srgbClr val="FFFFFF"/>
                </a:solidFill>
                <a:latin typeface="Calibri"/>
                <a:ea typeface="Calibri"/>
                <a:cs typeface="Calibri"/>
                <a:sym typeface="Calibri"/>
              </a:endParaRPr>
            </a:p>
          </p:txBody>
        </p:sp>
      </p:grpSp>
      <p:grpSp>
        <p:nvGrpSpPr>
          <p:cNvPr id="602" name="Google Shape;602;p25"/>
          <p:cNvGrpSpPr/>
          <p:nvPr/>
        </p:nvGrpSpPr>
        <p:grpSpPr>
          <a:xfrm>
            <a:off x="4370070" y="3646170"/>
            <a:ext cx="3440430" cy="880110"/>
            <a:chOff x="0" y="0"/>
            <a:chExt cx="3822700" cy="977900"/>
          </a:xfrm>
        </p:grpSpPr>
        <p:sp>
          <p:nvSpPr>
            <p:cNvPr id="603" name="Google Shape;603;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4" name="Google Shape;604;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Berhenti dilakukan</a:t>
              </a:r>
              <a:endParaRPr sz="3240">
                <a:solidFill>
                  <a:srgbClr val="FFFFFF"/>
                </a:solidFill>
                <a:latin typeface="Calibri"/>
                <a:ea typeface="Calibri"/>
                <a:cs typeface="Calibri"/>
                <a:sym typeface="Calibri"/>
              </a:endParaRPr>
            </a:p>
          </p:txBody>
        </p:sp>
      </p:grpSp>
      <p:grpSp>
        <p:nvGrpSpPr>
          <p:cNvPr id="605" name="Google Shape;605;p25"/>
          <p:cNvGrpSpPr/>
          <p:nvPr/>
        </p:nvGrpSpPr>
        <p:grpSpPr>
          <a:xfrm>
            <a:off x="5867400" y="4754880"/>
            <a:ext cx="3440430" cy="880110"/>
            <a:chOff x="0" y="0"/>
            <a:chExt cx="3822700" cy="977900"/>
          </a:xfrm>
        </p:grpSpPr>
        <p:sp>
          <p:nvSpPr>
            <p:cNvPr id="606" name="Google Shape;606;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7" name="Google Shape;607;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Terus dilakukan</a:t>
              </a:r>
              <a:endParaRPr sz="3240">
                <a:solidFill>
                  <a:srgbClr val="FFFFFF"/>
                </a:solidFill>
                <a:latin typeface="Calibri"/>
                <a:ea typeface="Calibri"/>
                <a:cs typeface="Calibri"/>
                <a:sym typeface="Calibri"/>
              </a:endParaRPr>
            </a:p>
          </p:txBody>
        </p:sp>
      </p:grpSp>
      <p:grpSp>
        <p:nvGrpSpPr>
          <p:cNvPr id="608" name="Google Shape;608;p25"/>
          <p:cNvGrpSpPr/>
          <p:nvPr/>
        </p:nvGrpSpPr>
        <p:grpSpPr>
          <a:xfrm>
            <a:off x="1878332" y="4366260"/>
            <a:ext cx="3440430" cy="2108939"/>
            <a:chOff x="-723897" y="0"/>
            <a:chExt cx="3822698" cy="2343264"/>
          </a:xfrm>
        </p:grpSpPr>
        <p:pic>
          <p:nvPicPr>
            <p:cNvPr id="609" name="Google Shape;609;p25" descr="stickb3.png"/>
            <p:cNvPicPr preferRelativeResize="0"/>
            <p:nvPr/>
          </p:nvPicPr>
          <p:blipFill rotWithShape="1">
            <a:blip r:embed="rId4">
              <a:alphaModFix/>
            </a:blip>
            <a:srcRect/>
            <a:stretch/>
          </p:blipFill>
          <p:spPr>
            <a:xfrm>
              <a:off x="-723897" y="0"/>
              <a:ext cx="3822698" cy="2343264"/>
            </a:xfrm>
            <a:prstGeom prst="rect">
              <a:avLst/>
            </a:prstGeom>
            <a:noFill/>
            <a:ln>
              <a:noFill/>
            </a:ln>
          </p:spPr>
        </p:pic>
        <p:sp>
          <p:nvSpPr>
            <p:cNvPr id="610" name="Google Shape;610;p25"/>
            <p:cNvSpPr txBox="1"/>
            <p:nvPr/>
          </p:nvSpPr>
          <p:spPr>
            <a:xfrm>
              <a:off x="-532629" y="342814"/>
              <a:ext cx="3196555" cy="1447973"/>
            </a:xfrm>
            <a:prstGeom prst="rect">
              <a:avLst/>
            </a:prstGeom>
            <a:noFill/>
            <a:ln>
              <a:noFill/>
            </a:ln>
          </p:spPr>
          <p:txBody>
            <a:bodyPr spcFirstLastPara="1" wrap="square" lIns="34275" tIns="34275" rIns="34275" bIns="34275" anchor="ctr" anchorCtr="0">
              <a:spAutoFit/>
            </a:bodyPr>
            <a:lstStyle/>
            <a:p>
              <a:pPr marL="0" marR="0" lvl="0" indent="0" algn="l" rtl="0">
                <a:lnSpc>
                  <a:spcPct val="80000"/>
                </a:lnSpc>
                <a:spcBef>
                  <a:spcPts val="0"/>
                </a:spcBef>
                <a:spcAft>
                  <a:spcPts val="0"/>
                </a:spcAft>
                <a:buNone/>
              </a:pPr>
              <a:r>
                <a:rPr lang="en-US" sz="2000">
                  <a:solidFill>
                    <a:srgbClr val="FF2600"/>
                  </a:solidFill>
                  <a:latin typeface="Comic Sans MS"/>
                  <a:ea typeface="Comic Sans MS"/>
                  <a:cs typeface="Comic Sans MS"/>
                  <a:sym typeface="Comic Sans MS"/>
                </a:rPr>
                <a:t>Tidak hanya terkait teknis, tapi bisa apa saja. Asalkan semua sepakat. Contoh: “Bu, kami butuh cemilan”</a:t>
              </a:r>
              <a:endParaRPr sz="2000">
                <a:solidFill>
                  <a:srgbClr val="FF2600"/>
                </a:solidFill>
                <a:latin typeface="Comic Sans MS"/>
                <a:ea typeface="Comic Sans MS"/>
                <a:cs typeface="Comic Sans MS"/>
                <a:sym typeface="Comic Sans MS"/>
              </a:endParaRPr>
            </a:p>
          </p:txBody>
        </p:sp>
      </p:gr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55</a:t>
            </a:fld>
            <a:endParaRPr/>
          </a:p>
        </p:txBody>
      </p:sp>
      <p:sp>
        <p:nvSpPr>
          <p:cNvPr id="616" name="Google Shape;616;p26"/>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Kerangka Kerja (Framework) Scrum</a:t>
            </a:r>
            <a:endParaRPr/>
          </a:p>
        </p:txBody>
      </p:sp>
      <p:grpSp>
        <p:nvGrpSpPr>
          <p:cNvPr id="617" name="Google Shape;617;p26"/>
          <p:cNvGrpSpPr/>
          <p:nvPr/>
        </p:nvGrpSpPr>
        <p:grpSpPr>
          <a:xfrm>
            <a:off x="1455418" y="1482526"/>
            <a:ext cx="3726183" cy="1840232"/>
            <a:chOff x="-1" y="-1"/>
            <a:chExt cx="4140202" cy="2044701"/>
          </a:xfrm>
        </p:grpSpPr>
        <p:sp>
          <p:nvSpPr>
            <p:cNvPr id="618" name="Google Shape;618;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19" name="Google Shape;619;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620" name="Google Shape;620;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1" name="Google Shape;621;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2" name="Google Shape;622;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3" name="Google Shape;623;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4" name="Google Shape;624;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5" name="Google Shape;625;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26" name="Google Shape;626;p26"/>
          <p:cNvGrpSpPr/>
          <p:nvPr/>
        </p:nvGrpSpPr>
        <p:grpSpPr>
          <a:xfrm>
            <a:off x="4119046" y="2263142"/>
            <a:ext cx="3726183" cy="2274572"/>
            <a:chOff x="-1" y="-1"/>
            <a:chExt cx="4140202" cy="2527301"/>
          </a:xfrm>
        </p:grpSpPr>
        <p:sp>
          <p:nvSpPr>
            <p:cNvPr id="627" name="Google Shape;627;p26"/>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28" name="Google Shape;628;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629" name="Google Shape;629;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0" name="Google Shape;630;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1" name="Google Shape;631;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2" name="Google Shape;632;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3" name="Google Shape;633;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4" name="Google Shape;634;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635" name="Google Shape;635;p26"/>
          <p:cNvGrpSpPr/>
          <p:nvPr/>
        </p:nvGrpSpPr>
        <p:grpSpPr>
          <a:xfrm>
            <a:off x="7227223" y="3949068"/>
            <a:ext cx="3726183" cy="1840232"/>
            <a:chOff x="-1" y="-1"/>
            <a:chExt cx="4140202" cy="2044701"/>
          </a:xfrm>
        </p:grpSpPr>
        <p:sp>
          <p:nvSpPr>
            <p:cNvPr id="636" name="Google Shape;636;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37" name="Google Shape;637;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638" name="Google Shape;638;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9" name="Google Shape;639;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0" name="Google Shape;640;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1" name="Google Shape;641;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2" name="Google Shape;642;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3" name="Google Shape;643;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644" name="Google Shape;644;p26"/>
          <p:cNvGrpSpPr/>
          <p:nvPr/>
        </p:nvGrpSpPr>
        <p:grpSpPr>
          <a:xfrm>
            <a:off x="4119046" y="2256565"/>
            <a:ext cx="3726183" cy="2274572"/>
            <a:chOff x="-1" y="-1"/>
            <a:chExt cx="4140202" cy="2527301"/>
          </a:xfrm>
        </p:grpSpPr>
        <p:sp>
          <p:nvSpPr>
            <p:cNvPr id="645" name="Google Shape;645;p26"/>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46" name="Google Shape;646;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a:t>
              </a:r>
              <a:endParaRPr/>
            </a:p>
          </p:txBody>
        </p:sp>
        <p:sp>
          <p:nvSpPr>
            <p:cNvPr id="647" name="Google Shape;647;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8" name="Google Shape;648;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9" name="Google Shape;649;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0" name="Google Shape;650;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1" name="Google Shape;651;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2" name="Google Shape;652;p26"/>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653" name="Google Shape;653;p26"/>
          <p:cNvGrpSpPr/>
          <p:nvPr/>
        </p:nvGrpSpPr>
        <p:grpSpPr>
          <a:xfrm>
            <a:off x="1455506" y="1485903"/>
            <a:ext cx="3726183" cy="1840232"/>
            <a:chOff x="-1" y="-1"/>
            <a:chExt cx="4140202" cy="2044701"/>
          </a:xfrm>
        </p:grpSpPr>
        <p:sp>
          <p:nvSpPr>
            <p:cNvPr id="654" name="Google Shape;654;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55" name="Google Shape;655;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Anggota Tim</a:t>
              </a:r>
              <a:endParaRPr sz="2520">
                <a:solidFill>
                  <a:schemeClr val="dk1"/>
                </a:solidFill>
                <a:latin typeface="Calibri"/>
                <a:ea typeface="Calibri"/>
                <a:cs typeface="Calibri"/>
                <a:sym typeface="Calibri"/>
              </a:endParaRPr>
            </a:p>
          </p:txBody>
        </p:sp>
        <p:sp>
          <p:nvSpPr>
            <p:cNvPr id="656" name="Google Shape;656;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7" name="Google Shape;657;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8" name="Google Shape;658;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9" name="Google Shape;659;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0" name="Google Shape;660;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1" name="Google Shape;661;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62" name="Google Shape;662;p26"/>
          <p:cNvGrpSpPr/>
          <p:nvPr/>
        </p:nvGrpSpPr>
        <p:grpSpPr>
          <a:xfrm>
            <a:off x="7227223" y="3960498"/>
            <a:ext cx="3726181" cy="1840230"/>
            <a:chOff x="6118859" y="4594860"/>
            <a:chExt cx="3726181" cy="1840230"/>
          </a:xfrm>
        </p:grpSpPr>
        <p:sp>
          <p:nvSpPr>
            <p:cNvPr id="663" name="Google Shape;663;p26"/>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64" name="Google Shape;664;p26"/>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665" name="Google Shape;665;p26"/>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6" name="Google Shape;666;p26"/>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67" name="Google Shape;667;p26"/>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nvGrpSpPr>
          <p:cNvPr id="668" name="Google Shape;668;p26"/>
          <p:cNvGrpSpPr/>
          <p:nvPr/>
        </p:nvGrpSpPr>
        <p:grpSpPr>
          <a:xfrm>
            <a:off x="1455289" y="1482526"/>
            <a:ext cx="3726183" cy="1840232"/>
            <a:chOff x="-1" y="-1"/>
            <a:chExt cx="4140202" cy="2044701"/>
          </a:xfrm>
        </p:grpSpPr>
        <p:sp>
          <p:nvSpPr>
            <p:cNvPr id="669" name="Google Shape;669;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70" name="Google Shape;670;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671" name="Google Shape;671;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2" name="Google Shape;672;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3" name="Google Shape;673;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4" name="Google Shape;674;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5" name="Google Shape;675;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6" name="Google Shape;676;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77" name="Google Shape;677;p26"/>
          <p:cNvGrpSpPr/>
          <p:nvPr/>
        </p:nvGrpSpPr>
        <p:grpSpPr>
          <a:xfrm>
            <a:off x="7227221" y="3957816"/>
            <a:ext cx="3726183" cy="1840232"/>
            <a:chOff x="-1" y="-1"/>
            <a:chExt cx="4140202" cy="2044701"/>
          </a:xfrm>
        </p:grpSpPr>
        <p:sp>
          <p:nvSpPr>
            <p:cNvPr id="678" name="Google Shape;678;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79" name="Google Shape;679;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680" name="Google Shape;680;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1" name="Google Shape;681;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2" name="Google Shape;682;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3" name="Google Shape;683;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4" name="Google Shape;684;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5" name="Google Shape;685;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686" name="Google Shape;686;p26"/>
          <p:cNvGrpSpPr/>
          <p:nvPr/>
        </p:nvGrpSpPr>
        <p:grpSpPr>
          <a:xfrm>
            <a:off x="4119046" y="2272395"/>
            <a:ext cx="3726183" cy="2274572"/>
            <a:chOff x="-1" y="-1"/>
            <a:chExt cx="4140202" cy="2527301"/>
          </a:xfrm>
        </p:grpSpPr>
        <p:sp>
          <p:nvSpPr>
            <p:cNvPr id="687" name="Google Shape;687;p26"/>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88" name="Google Shape;688;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a:t>
              </a:r>
              <a:endParaRPr/>
            </a:p>
          </p:txBody>
        </p:sp>
        <p:sp>
          <p:nvSpPr>
            <p:cNvPr id="689" name="Google Shape;689;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0" name="Google Shape;690;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1" name="Google Shape;691;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2" name="Google Shape;692;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3" name="Google Shape;693;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4" name="Google Shape;694;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grpSp>
        <p:nvGrpSpPr>
          <p:cNvPr id="695" name="Google Shape;695;p26"/>
          <p:cNvGrpSpPr/>
          <p:nvPr/>
        </p:nvGrpSpPr>
        <p:grpSpPr>
          <a:xfrm>
            <a:off x="1469016" y="1482526"/>
            <a:ext cx="3726183" cy="1840232"/>
            <a:chOff x="-1" y="-1"/>
            <a:chExt cx="4140202" cy="2044701"/>
          </a:xfrm>
        </p:grpSpPr>
        <p:sp>
          <p:nvSpPr>
            <p:cNvPr id="696" name="Google Shape;696;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97" name="Google Shape;697;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698" name="Google Shape;698;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9" name="Google Shape;699;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0" name="Google Shape;700;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1" name="Google Shape;701;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2" name="Google Shape;702;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3" name="Google Shape;703;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704" name="Google Shape;704;p26"/>
          <p:cNvGrpSpPr/>
          <p:nvPr/>
        </p:nvGrpSpPr>
        <p:grpSpPr>
          <a:xfrm>
            <a:off x="4119046" y="2269712"/>
            <a:ext cx="3726183" cy="2274572"/>
            <a:chOff x="-1" y="-1"/>
            <a:chExt cx="4140202" cy="2527301"/>
          </a:xfrm>
        </p:grpSpPr>
        <p:sp>
          <p:nvSpPr>
            <p:cNvPr id="705" name="Google Shape;705;p26"/>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06" name="Google Shape;706;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a:t>
              </a:r>
              <a:endParaRPr/>
            </a:p>
          </p:txBody>
        </p:sp>
        <p:sp>
          <p:nvSpPr>
            <p:cNvPr id="707" name="Google Shape;707;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8" name="Google Shape;708;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9" name="Google Shape;709;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0" name="Google Shape;710;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1" name="Google Shape;711;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2" name="Google Shape;712;p26"/>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a:t>
              </a:r>
              <a:endParaRPr sz="1620">
                <a:solidFill>
                  <a:srgbClr val="FFFFFF"/>
                </a:solidFill>
                <a:latin typeface="Calibri"/>
                <a:ea typeface="Calibri"/>
                <a:cs typeface="Calibri"/>
                <a:sym typeface="Calibri"/>
              </a:endParaRPr>
            </a:p>
          </p:txBody>
        </p:sp>
      </p:grpSp>
      <p:grpSp>
        <p:nvGrpSpPr>
          <p:cNvPr id="713" name="Google Shape;713;p26"/>
          <p:cNvGrpSpPr/>
          <p:nvPr/>
        </p:nvGrpSpPr>
        <p:grpSpPr>
          <a:xfrm>
            <a:off x="7238654" y="3969991"/>
            <a:ext cx="3726183" cy="1840232"/>
            <a:chOff x="-1" y="-1"/>
            <a:chExt cx="4140202" cy="2044701"/>
          </a:xfrm>
        </p:grpSpPr>
        <p:sp>
          <p:nvSpPr>
            <p:cNvPr id="714" name="Google Shape;714;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15" name="Google Shape;715;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716" name="Google Shape;716;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7" name="Google Shape;717;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8" name="Google Shape;718;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9" name="Google Shape;719;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20" name="Google Shape;720;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21" name="Google Shape;721;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Product backlog</a:t>
            </a:r>
            <a:endParaRPr/>
          </a:p>
        </p:txBody>
      </p:sp>
      <p:sp>
        <p:nvSpPr>
          <p:cNvPr id="727" name="Google Shape;727;p27"/>
          <p:cNvSpPr txBox="1">
            <a:spLocks noGrp="1"/>
          </p:cNvSpPr>
          <p:nvPr>
            <p:ph type="body" idx="1"/>
          </p:nvPr>
        </p:nvSpPr>
        <p:spPr>
          <a:xfrm>
            <a:off x="5650230" y="1318086"/>
            <a:ext cx="6231428" cy="4766310"/>
          </a:xfrm>
          <a:prstGeom prst="rect">
            <a:avLst/>
          </a:prstGeom>
          <a:noFill/>
          <a:ln>
            <a:noFill/>
          </a:ln>
        </p:spPr>
        <p:txBody>
          <a:bodyPr spcFirstLastPara="1" wrap="square" lIns="91425" tIns="45700" rIns="91425" bIns="45700" anchor="t" anchorCtr="0">
            <a:normAutofit/>
          </a:bodyPr>
          <a:lstStyle/>
          <a:p>
            <a:pPr marL="504516" lvl="0" indent="-275916" algn="l" rtl="0">
              <a:lnSpc>
                <a:spcPct val="80000"/>
              </a:lnSpc>
              <a:spcBef>
                <a:spcPts val="0"/>
              </a:spcBef>
              <a:spcAft>
                <a:spcPts val="0"/>
              </a:spcAft>
              <a:buClr>
                <a:schemeClr val="dk1"/>
              </a:buClr>
              <a:buSzPts val="3000"/>
              <a:buChar char="•"/>
            </a:pPr>
            <a:r>
              <a:rPr lang="en-US"/>
              <a:t>Persyaratan Sistem.</a:t>
            </a:r>
            <a:endParaRPr/>
          </a:p>
          <a:p>
            <a:pPr marL="504516" lvl="0" indent="-275916" algn="l" rtl="0">
              <a:lnSpc>
                <a:spcPct val="80000"/>
              </a:lnSpc>
              <a:spcBef>
                <a:spcPts val="1260"/>
              </a:spcBef>
              <a:spcAft>
                <a:spcPts val="0"/>
              </a:spcAft>
              <a:buClr>
                <a:schemeClr val="dk1"/>
              </a:buClr>
              <a:buSzPts val="3000"/>
              <a:buChar char="•"/>
            </a:pPr>
            <a:r>
              <a:rPr lang="en-US"/>
              <a:t>Daftar pekerjaan yang ingin dicapai pada suatu proyek.</a:t>
            </a:r>
            <a:endParaRPr/>
          </a:p>
          <a:p>
            <a:pPr marL="504516" lvl="0" indent="-275916" algn="l" rtl="0">
              <a:lnSpc>
                <a:spcPct val="80000"/>
              </a:lnSpc>
              <a:spcBef>
                <a:spcPts val="1260"/>
              </a:spcBef>
              <a:spcAft>
                <a:spcPts val="0"/>
              </a:spcAft>
              <a:buClr>
                <a:schemeClr val="dk1"/>
              </a:buClr>
              <a:buSzPts val="3000"/>
              <a:buChar char="•"/>
            </a:pPr>
            <a:r>
              <a:rPr lang="en-US"/>
              <a:t>Secara ideal diekspresikan sedemikian sehingga setiap item memiliki </a:t>
            </a:r>
            <a:r>
              <a:rPr lang="en-US" i="1"/>
              <a:t>value</a:t>
            </a:r>
            <a:r>
              <a:rPr lang="en-US"/>
              <a:t> yang nyata bagi </a:t>
            </a:r>
            <a:r>
              <a:rPr lang="en-US" i="1"/>
              <a:t>end-user</a:t>
            </a:r>
            <a:r>
              <a:rPr lang="en-US"/>
              <a:t>.</a:t>
            </a:r>
            <a:endParaRPr/>
          </a:p>
          <a:p>
            <a:pPr marL="504516" lvl="0" indent="-275916" algn="l" rtl="0">
              <a:lnSpc>
                <a:spcPct val="80000"/>
              </a:lnSpc>
              <a:spcBef>
                <a:spcPts val="1260"/>
              </a:spcBef>
              <a:spcAft>
                <a:spcPts val="0"/>
              </a:spcAft>
              <a:buClr>
                <a:schemeClr val="dk1"/>
              </a:buClr>
              <a:buSzPts val="3000"/>
              <a:buChar char="•"/>
            </a:pPr>
            <a:r>
              <a:rPr lang="en-US"/>
              <a:t>Prioritas diatur oleh Product Owner.</a:t>
            </a:r>
            <a:endParaRPr/>
          </a:p>
          <a:p>
            <a:pPr marL="504516" lvl="0" indent="-275916" algn="l" rtl="0">
              <a:lnSpc>
                <a:spcPct val="80000"/>
              </a:lnSpc>
              <a:spcBef>
                <a:spcPts val="1260"/>
              </a:spcBef>
              <a:spcAft>
                <a:spcPts val="0"/>
              </a:spcAft>
              <a:buClr>
                <a:schemeClr val="dk1"/>
              </a:buClr>
              <a:buSzPts val="3000"/>
              <a:buChar char="•"/>
            </a:pPr>
            <a:r>
              <a:rPr lang="en-US"/>
              <a:t>Bisa diatur ulang prioritasnya di awal tiap sprint.</a:t>
            </a:r>
            <a:endParaRPr/>
          </a:p>
        </p:txBody>
      </p:sp>
      <p:pic>
        <p:nvPicPr>
          <p:cNvPr id="728" name="Google Shape;728;p27" descr="ScrumSmallNoLabels.png"/>
          <p:cNvPicPr preferRelativeResize="0"/>
          <p:nvPr/>
        </p:nvPicPr>
        <p:blipFill rotWithShape="1">
          <a:blip r:embed="rId3">
            <a:alphaModFix/>
          </a:blip>
          <a:srcRect/>
          <a:stretch/>
        </p:blipFill>
        <p:spPr>
          <a:xfrm>
            <a:off x="838200" y="1867972"/>
            <a:ext cx="4046220" cy="1673250"/>
          </a:xfrm>
          <a:prstGeom prst="rect">
            <a:avLst/>
          </a:prstGeom>
          <a:noFill/>
          <a:ln>
            <a:noFill/>
          </a:ln>
        </p:spPr>
      </p:pic>
      <p:grpSp>
        <p:nvGrpSpPr>
          <p:cNvPr id="729" name="Google Shape;729;p27"/>
          <p:cNvGrpSpPr/>
          <p:nvPr/>
        </p:nvGrpSpPr>
        <p:grpSpPr>
          <a:xfrm>
            <a:off x="2049780" y="4221819"/>
            <a:ext cx="2526030" cy="924805"/>
            <a:chOff x="0" y="-5780"/>
            <a:chExt cx="2806700" cy="1027561"/>
          </a:xfrm>
        </p:grpSpPr>
        <p:sp>
          <p:nvSpPr>
            <p:cNvPr id="730" name="Google Shape;730;p27"/>
            <p:cNvSpPr/>
            <p:nvPr/>
          </p:nvSpPr>
          <p:spPr>
            <a:xfrm>
              <a:off x="0" y="0"/>
              <a:ext cx="2806700" cy="10160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731" name="Google Shape;731;p27"/>
            <p:cNvSpPr txBox="1"/>
            <p:nvPr/>
          </p:nvSpPr>
          <p:spPr>
            <a:xfrm>
              <a:off x="0" y="-5780"/>
              <a:ext cx="2806700" cy="102756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This is the product backlog</a:t>
              </a:r>
              <a:endParaRPr/>
            </a:p>
          </p:txBody>
        </p:sp>
      </p:grpSp>
      <p:cxnSp>
        <p:nvCxnSpPr>
          <p:cNvPr id="732" name="Google Shape;732;p27"/>
          <p:cNvCxnSpPr/>
          <p:nvPr/>
        </p:nvCxnSpPr>
        <p:spPr>
          <a:xfrm>
            <a:off x="1604010" y="3015441"/>
            <a:ext cx="388621" cy="1371601"/>
          </a:xfrm>
          <a:prstGeom prst="straightConnector1">
            <a:avLst/>
          </a:prstGeom>
          <a:noFill/>
          <a:ln w="38100" cap="flat" cmpd="sng">
            <a:solidFill>
              <a:srgbClr val="033F7F"/>
            </a:solidFill>
            <a:prstDash val="solid"/>
            <a:miter lim="400000"/>
            <a:headEnd type="triangle" w="med" len="med"/>
            <a:tailEnd type="none" w="sm" len="sm"/>
          </a:ln>
        </p:spPr>
      </p:cxn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28"/>
          <p:cNvSpPr txBox="1">
            <a:spLocks noGrp="1"/>
          </p:cNvSpPr>
          <p:nvPr>
            <p:ph type="title"/>
          </p:nvPr>
        </p:nvSpPr>
        <p:spPr>
          <a:xfrm>
            <a:off x="838200" y="365125"/>
            <a:ext cx="10515600" cy="9493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Contoh Product Backlog</a:t>
            </a:r>
            <a:endParaRPr/>
          </a:p>
        </p:txBody>
      </p:sp>
      <p:graphicFrame>
        <p:nvGraphicFramePr>
          <p:cNvPr id="738" name="Google Shape;738;p28"/>
          <p:cNvGraphicFramePr/>
          <p:nvPr/>
        </p:nvGraphicFramePr>
        <p:xfrm>
          <a:off x="838201" y="1314450"/>
          <a:ext cx="3000000" cy="3000000"/>
        </p:xfrm>
        <a:graphic>
          <a:graphicData uri="http://schemas.openxmlformats.org/drawingml/2006/table">
            <a:tbl>
              <a:tblPr>
                <a:noFill/>
              </a:tblPr>
              <a:tblGrid>
                <a:gridCol w="8883475">
                  <a:extLst>
                    <a:ext uri="{9D8B030D-6E8A-4147-A177-3AD203B41FA5}">
                      <a16:colId xmlns:a16="http://schemas.microsoft.com/office/drawing/2014/main" val="20000"/>
                    </a:ext>
                  </a:extLst>
                </a:gridCol>
                <a:gridCol w="1632125">
                  <a:extLst>
                    <a:ext uri="{9D8B030D-6E8A-4147-A177-3AD203B41FA5}">
                      <a16:colId xmlns:a16="http://schemas.microsoft.com/office/drawing/2014/main" val="20001"/>
                    </a:ext>
                  </a:extLst>
                </a:gridCol>
              </a:tblGrid>
              <a:tr h="445075">
                <a:tc>
                  <a:txBody>
                    <a:bodyPr/>
                    <a:lstStyle/>
                    <a:p>
                      <a:pPr marL="0" marR="0" lvl="0" indent="0" algn="l" rtl="0">
                        <a:lnSpc>
                          <a:spcPct val="134375"/>
                        </a:lnSpc>
                        <a:spcBef>
                          <a:spcPts val="0"/>
                        </a:spcBef>
                        <a:spcAft>
                          <a:spcPts val="0"/>
                        </a:spcAft>
                        <a:buNone/>
                      </a:pPr>
                      <a:r>
                        <a:rPr lang="en-US" sz="3200" u="none" strike="noStrike" cap="none">
                          <a:solidFill>
                            <a:srgbClr val="FFFFFF"/>
                          </a:solidFill>
                        </a:rPr>
                        <a:t>Item Backlog</a:t>
                      </a:r>
                      <a:endParaRPr sz="3200" u="none" strike="noStrike" cap="none">
                        <a:solidFill>
                          <a:srgbClr val="FFFFFF"/>
                        </a:solidFill>
                      </a:endParaRPr>
                    </a:p>
                  </a:txBody>
                  <a:tcPr marL="34300" marR="34300" marT="34300" marB="34300" anchor="ctr">
                    <a:lnL w="25400" cap="flat" cmpd="sng">
                      <a:solidFill>
                        <a:srgbClr val="005192"/>
                      </a:solidFill>
                      <a:prstDash val="solid"/>
                      <a:round/>
                      <a:headEnd type="none" w="sm" len="sm"/>
                      <a:tailEnd type="none" w="sm" len="sm"/>
                    </a:lnL>
                    <a:lnR w="25400" cap="flat" cmpd="sng">
                      <a:solidFill>
                        <a:srgbClr val="005192"/>
                      </a:solidFill>
                      <a:prstDash val="solid"/>
                      <a:round/>
                      <a:headEnd type="none" w="sm" len="sm"/>
                      <a:tailEnd type="none" w="sm" len="sm"/>
                    </a:lnR>
                    <a:lnT w="25400" cap="flat" cmpd="sng">
                      <a:solidFill>
                        <a:srgbClr val="005192"/>
                      </a:solidFill>
                      <a:prstDash val="solid"/>
                      <a:round/>
                      <a:headEnd type="none" w="sm" len="sm"/>
                      <a:tailEnd type="none" w="sm" len="sm"/>
                    </a:lnT>
                    <a:lnB w="25400" cap="flat" cmpd="sng">
                      <a:solidFill>
                        <a:srgbClr val="005192"/>
                      </a:solidFill>
                      <a:prstDash val="solid"/>
                      <a:round/>
                      <a:headEnd type="none" w="sm" len="sm"/>
                      <a:tailEnd type="none" w="sm" len="sm"/>
                    </a:lnB>
                    <a:solidFill>
                      <a:srgbClr val="3C88DC"/>
                    </a:solidFill>
                  </a:tcPr>
                </a:tc>
                <a:tc>
                  <a:txBody>
                    <a:bodyPr/>
                    <a:lstStyle/>
                    <a:p>
                      <a:pPr marL="0" marR="0" lvl="0" indent="0" algn="l" rtl="0">
                        <a:lnSpc>
                          <a:spcPct val="134375"/>
                        </a:lnSpc>
                        <a:spcBef>
                          <a:spcPts val="0"/>
                        </a:spcBef>
                        <a:spcAft>
                          <a:spcPts val="0"/>
                        </a:spcAft>
                        <a:buNone/>
                      </a:pPr>
                      <a:r>
                        <a:rPr lang="en-US" sz="3200" u="none" strike="noStrike" cap="none">
                          <a:solidFill>
                            <a:srgbClr val="FFFFFF"/>
                          </a:solidFill>
                        </a:rPr>
                        <a:t>Estimasi</a:t>
                      </a:r>
                      <a:endParaRPr sz="3200" u="none" strike="noStrike" cap="none">
                        <a:solidFill>
                          <a:srgbClr val="FFFFFF"/>
                        </a:solidFill>
                      </a:endParaRPr>
                    </a:p>
                  </a:txBody>
                  <a:tcPr marL="34300" marR="34300" marT="34300" marB="34300" anchor="ctr">
                    <a:lnL w="25400" cap="flat" cmpd="sng">
                      <a:solidFill>
                        <a:srgbClr val="005192"/>
                      </a:solidFill>
                      <a:prstDash val="solid"/>
                      <a:round/>
                      <a:headEnd type="none" w="sm" len="sm"/>
                      <a:tailEnd type="none" w="sm" len="sm"/>
                    </a:lnL>
                    <a:lnR w="25400" cap="flat" cmpd="sng">
                      <a:solidFill>
                        <a:srgbClr val="005192"/>
                      </a:solidFill>
                      <a:prstDash val="solid"/>
                      <a:round/>
                      <a:headEnd type="none" w="sm" len="sm"/>
                      <a:tailEnd type="none" w="sm" len="sm"/>
                    </a:lnR>
                    <a:lnT w="25400" cap="flat" cmpd="sng">
                      <a:solidFill>
                        <a:srgbClr val="005192"/>
                      </a:solidFill>
                      <a:prstDash val="solid"/>
                      <a:round/>
                      <a:headEnd type="none" w="sm" len="sm"/>
                      <a:tailEnd type="none" w="sm" len="sm"/>
                    </a:lnT>
                    <a:lnB w="25400" cap="flat" cmpd="sng">
                      <a:solidFill>
                        <a:srgbClr val="005192"/>
                      </a:solidFill>
                      <a:prstDash val="solid"/>
                      <a:round/>
                      <a:headEnd type="none" w="sm" len="sm"/>
                      <a:tailEnd type="none" w="sm" len="sm"/>
                    </a:lnB>
                    <a:solidFill>
                      <a:srgbClr val="3C88DC"/>
                    </a:solidFill>
                  </a:tcPr>
                </a:tc>
                <a:extLst>
                  <a:ext uri="{0D108BD9-81ED-4DB2-BD59-A6C34878D82A}">
                    <a16:rowId xmlns:a16="http://schemas.microsoft.com/office/drawing/2014/main" val="10000"/>
                  </a:ext>
                </a:extLst>
              </a:tr>
              <a:tr h="521375">
                <a:tc>
                  <a:txBody>
                    <a:bodyPr/>
                    <a:lstStyle/>
                    <a:p>
                      <a:pPr marL="0" marR="0" lvl="0" indent="0" algn="l" rtl="0">
                        <a:spcBef>
                          <a:spcPts val="0"/>
                        </a:spcBef>
                        <a:spcAft>
                          <a:spcPts val="0"/>
                        </a:spcAft>
                        <a:buNone/>
                      </a:pPr>
                      <a:r>
                        <a:rPr lang="en-US" sz="2500" u="none" strike="noStrike" cap="none"/>
                        <a:t>Allow a guest to make a reservation. Fitur untuk tamu agar bisa membuat reservasi.</a:t>
                      </a:r>
                      <a:endParaRPr sz="2500" u="none" strike="noStrike" cap="none"/>
                    </a:p>
                  </a:txBody>
                  <a:tcPr marL="34300" marR="34300" marT="34300" marB="34300" anchor="ctr">
                    <a:lnT w="25400" cap="flat" cmpd="sng">
                      <a:solidFill>
                        <a:srgbClr val="005192"/>
                      </a:solidFill>
                      <a:prstDash val="solid"/>
                      <a:round/>
                      <a:headEnd type="none" w="sm" len="sm"/>
                      <a:tailEnd type="none" w="sm" len="sm"/>
                    </a:lnT>
                    <a:solidFill>
                      <a:srgbClr val="EBEBEB"/>
                    </a:solidFill>
                  </a:tcPr>
                </a:tc>
                <a:tc>
                  <a:txBody>
                    <a:bodyPr/>
                    <a:lstStyle/>
                    <a:p>
                      <a:pPr marL="0" marR="0" lvl="0" indent="0" algn="l" rtl="0">
                        <a:spcBef>
                          <a:spcPts val="0"/>
                        </a:spcBef>
                        <a:spcAft>
                          <a:spcPts val="0"/>
                        </a:spcAft>
                        <a:buNone/>
                      </a:pPr>
                      <a:r>
                        <a:rPr lang="en-US" sz="2500" u="none" strike="noStrike" cap="none"/>
                        <a:t>3</a:t>
                      </a:r>
                      <a:endParaRPr/>
                    </a:p>
                  </a:txBody>
                  <a:tcPr marL="34300" marR="34300" marT="34300" marB="34300" anchor="ctr">
                    <a:lnT w="25400" cap="flat" cmpd="sng">
                      <a:solidFill>
                        <a:srgbClr val="005192"/>
                      </a:solidFill>
                      <a:prstDash val="solid"/>
                      <a:round/>
                      <a:headEnd type="none" w="sm" len="sm"/>
                      <a:tailEnd type="none" w="sm" len="sm"/>
                    </a:lnT>
                    <a:solidFill>
                      <a:srgbClr val="EBEBEB"/>
                    </a:solidFill>
                  </a:tcPr>
                </a:tc>
                <a:extLst>
                  <a:ext uri="{0D108BD9-81ED-4DB2-BD59-A6C34878D82A}">
                    <a16:rowId xmlns:a16="http://schemas.microsoft.com/office/drawing/2014/main" val="10001"/>
                  </a:ext>
                </a:extLst>
              </a:tr>
              <a:tr h="521375">
                <a:tc>
                  <a:txBody>
                    <a:bodyPr/>
                    <a:lstStyle/>
                    <a:p>
                      <a:pPr marL="0" marR="0" lvl="0" indent="0" algn="l" rtl="0">
                        <a:spcBef>
                          <a:spcPts val="0"/>
                        </a:spcBef>
                        <a:spcAft>
                          <a:spcPts val="0"/>
                        </a:spcAft>
                        <a:buNone/>
                      </a:pPr>
                      <a:r>
                        <a:rPr lang="en-US" sz="2500" u="none" strike="noStrike" cap="none"/>
                        <a:t>Sebagai seorang tamu, saya ingin membatalkan pemesanan. </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5</a:t>
                      </a:r>
                      <a:endParaRPr/>
                    </a:p>
                  </a:txBody>
                  <a:tcPr marL="34300" marR="34300" marT="34300" marB="34300" anchor="ctr">
                    <a:solidFill>
                      <a:srgbClr val="EBEBEB"/>
                    </a:solidFill>
                  </a:tcPr>
                </a:tc>
                <a:extLst>
                  <a:ext uri="{0D108BD9-81ED-4DB2-BD59-A6C34878D82A}">
                    <a16:rowId xmlns:a16="http://schemas.microsoft.com/office/drawing/2014/main" val="10002"/>
                  </a:ext>
                </a:extLst>
              </a:tr>
              <a:tr h="558175">
                <a:tc>
                  <a:txBody>
                    <a:bodyPr/>
                    <a:lstStyle/>
                    <a:p>
                      <a:pPr marL="0" marR="0" lvl="0" indent="0" algn="l" rtl="0">
                        <a:spcBef>
                          <a:spcPts val="0"/>
                        </a:spcBef>
                        <a:spcAft>
                          <a:spcPts val="0"/>
                        </a:spcAft>
                        <a:buNone/>
                      </a:pPr>
                      <a:r>
                        <a:rPr lang="en-US" sz="2500" u="none" strike="noStrike" cap="none"/>
                        <a:t>Sebagai seorang tamu, saya ingin mengubah tanggal pemesanan.</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3</a:t>
                      </a:r>
                      <a:endParaRPr/>
                    </a:p>
                  </a:txBody>
                  <a:tcPr marL="34300" marR="34300" marT="34300" marB="34300" anchor="ctr">
                    <a:solidFill>
                      <a:srgbClr val="EBEBEB"/>
                    </a:solidFill>
                  </a:tcPr>
                </a:tc>
                <a:extLst>
                  <a:ext uri="{0D108BD9-81ED-4DB2-BD59-A6C34878D82A}">
                    <a16:rowId xmlns:a16="http://schemas.microsoft.com/office/drawing/2014/main" val="10003"/>
                  </a:ext>
                </a:extLst>
              </a:tr>
              <a:tr h="851525">
                <a:tc>
                  <a:txBody>
                    <a:bodyPr/>
                    <a:lstStyle/>
                    <a:p>
                      <a:pPr marL="0" marR="0" lvl="0" indent="0" algn="l" rtl="0">
                        <a:spcBef>
                          <a:spcPts val="0"/>
                        </a:spcBef>
                        <a:spcAft>
                          <a:spcPts val="0"/>
                        </a:spcAft>
                        <a:buNone/>
                      </a:pPr>
                      <a:r>
                        <a:rPr lang="en-US" sz="2500" u="none" strike="noStrike" cap="none"/>
                        <a:t>Sebagai seorang karyawan hotel saya ingin bisa membuat laporan pendapatan per kamar.</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8</a:t>
                      </a:r>
                      <a:endParaRPr/>
                    </a:p>
                  </a:txBody>
                  <a:tcPr marL="34300" marR="34300" marT="34300" marB="34300" anchor="ctr">
                    <a:solidFill>
                      <a:srgbClr val="EBEBEB"/>
                    </a:solidFill>
                  </a:tcPr>
                </a:tc>
                <a:extLst>
                  <a:ext uri="{0D108BD9-81ED-4DB2-BD59-A6C34878D82A}">
                    <a16:rowId xmlns:a16="http://schemas.microsoft.com/office/drawing/2014/main" val="10004"/>
                  </a:ext>
                </a:extLst>
              </a:tr>
              <a:tr h="514350">
                <a:tc>
                  <a:txBody>
                    <a:bodyPr/>
                    <a:lstStyle/>
                    <a:p>
                      <a:pPr marL="0" marR="0" lvl="0" indent="0" algn="l" rtl="0">
                        <a:spcBef>
                          <a:spcPts val="0"/>
                        </a:spcBef>
                        <a:spcAft>
                          <a:spcPts val="0"/>
                        </a:spcAft>
                        <a:buNone/>
                      </a:pPr>
                      <a:r>
                        <a:rPr lang="en-US" sz="2500" u="none" strike="noStrike" cap="none"/>
                        <a:t>Memperbaiki </a:t>
                      </a:r>
                      <a:r>
                        <a:rPr lang="en-US" sz="2500" i="1" u="none" strike="noStrike" cap="none"/>
                        <a:t>error </a:t>
                      </a:r>
                      <a:r>
                        <a:rPr lang="en-US" sz="2500" i="0" u="none" strike="noStrike" cap="none"/>
                        <a:t>dan </a:t>
                      </a:r>
                      <a:r>
                        <a:rPr lang="en-US" sz="2500" i="1" u="none" strike="noStrike" cap="none"/>
                        <a:t>exception.</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8</a:t>
                      </a:r>
                      <a:endParaRPr/>
                    </a:p>
                  </a:txBody>
                  <a:tcPr marL="34300" marR="34300" marT="34300" marB="34300" anchor="ctr">
                    <a:solidFill>
                      <a:srgbClr val="EBEBEB"/>
                    </a:solidFill>
                  </a:tcPr>
                </a:tc>
                <a:extLst>
                  <a:ext uri="{0D108BD9-81ED-4DB2-BD59-A6C34878D82A}">
                    <a16:rowId xmlns:a16="http://schemas.microsoft.com/office/drawing/2014/main" val="10005"/>
                  </a:ext>
                </a:extLst>
              </a:tr>
              <a:tr h="480050">
                <a:tc>
                  <a:txBody>
                    <a:bodyPr/>
                    <a:lstStyle/>
                    <a:p>
                      <a:pPr marL="0" marR="0" lvl="0" indent="0" algn="l" rtl="0">
                        <a:spcBef>
                          <a:spcPts val="0"/>
                        </a:spcBef>
                        <a:spcAft>
                          <a:spcPts val="0"/>
                        </a:spcAft>
                        <a:buNone/>
                      </a:pPr>
                      <a:r>
                        <a:rPr lang="en-US" sz="2500" u="none" strike="noStrike" cap="none"/>
                        <a:t>...</a:t>
                      </a:r>
                      <a:endParaRPr/>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30</a:t>
                      </a:r>
                      <a:endParaRPr/>
                    </a:p>
                  </a:txBody>
                  <a:tcPr marL="34300" marR="34300" marT="34300" marB="34300" anchor="ctr">
                    <a:solidFill>
                      <a:srgbClr val="EBEBEB"/>
                    </a:solidFill>
                  </a:tcPr>
                </a:tc>
                <a:extLst>
                  <a:ext uri="{0D108BD9-81ED-4DB2-BD59-A6C34878D82A}">
                    <a16:rowId xmlns:a16="http://schemas.microsoft.com/office/drawing/2014/main" val="10006"/>
                  </a:ext>
                </a:extLst>
              </a:tr>
              <a:tr h="480050">
                <a:tc>
                  <a:txBody>
                    <a:bodyPr/>
                    <a:lstStyle/>
                    <a:p>
                      <a:pPr marL="0" marR="0" lvl="0" indent="0" algn="l" rtl="0">
                        <a:spcBef>
                          <a:spcPts val="0"/>
                        </a:spcBef>
                        <a:spcAft>
                          <a:spcPts val="0"/>
                        </a:spcAft>
                        <a:buNone/>
                      </a:pPr>
                      <a:r>
                        <a:rPr lang="en-US" sz="2500" u="none" strike="noStrike" cap="none"/>
                        <a:t>...</a:t>
                      </a:r>
                      <a:endParaRPr/>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50</a:t>
                      </a:r>
                      <a:endParaRPr/>
                    </a:p>
                  </a:txBody>
                  <a:tcPr marL="34300" marR="34300" marT="34300" marB="34300" anchor="ctr">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Sprint Goal</a:t>
            </a:r>
            <a:endParaRPr/>
          </a:p>
        </p:txBody>
      </p:sp>
      <p:sp>
        <p:nvSpPr>
          <p:cNvPr id="744" name="Google Shape;744;p29"/>
          <p:cNvSpPr txBox="1">
            <a:spLocks noGrp="1"/>
          </p:cNvSpPr>
          <p:nvPr>
            <p:ph type="body" idx="1"/>
          </p:nvPr>
        </p:nvSpPr>
        <p:spPr>
          <a:xfrm>
            <a:off x="838200" y="1520190"/>
            <a:ext cx="10515600" cy="113157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Sebuah pernyataan pendek yang menegaskan pekerjaan kita akan fokus kemana pada saat berlangsungnya suatu Sprint.</a:t>
            </a:r>
            <a:endParaRPr/>
          </a:p>
        </p:txBody>
      </p:sp>
      <p:sp>
        <p:nvSpPr>
          <p:cNvPr id="745" name="Google Shape;745;p29"/>
          <p:cNvSpPr/>
          <p:nvPr/>
        </p:nvSpPr>
        <p:spPr>
          <a:xfrm>
            <a:off x="1597082" y="3292475"/>
            <a:ext cx="4411980" cy="1748790"/>
          </a:xfrm>
          <a:prstGeom prst="roundRect">
            <a:avLst>
              <a:gd name="adj" fmla="val 15686"/>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46" name="Google Shape;746;p29"/>
          <p:cNvSpPr/>
          <p:nvPr/>
        </p:nvSpPr>
        <p:spPr>
          <a:xfrm>
            <a:off x="2031422" y="329247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7" name="Google Shape;747;p29"/>
          <p:cNvSpPr/>
          <p:nvPr/>
        </p:nvSpPr>
        <p:spPr>
          <a:xfrm rot="10800000">
            <a:off x="4283131" y="329247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8" name="Google Shape;748;p29"/>
          <p:cNvSpPr/>
          <p:nvPr/>
        </p:nvSpPr>
        <p:spPr>
          <a:xfrm>
            <a:off x="1597081" y="329247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9" name="Google Shape;749;p29"/>
          <p:cNvSpPr txBox="1"/>
          <p:nvPr/>
        </p:nvSpPr>
        <p:spPr>
          <a:xfrm>
            <a:off x="1746107" y="3258185"/>
            <a:ext cx="3421638" cy="495007"/>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Aplikasi Database</a:t>
            </a:r>
            <a:endParaRPr/>
          </a:p>
        </p:txBody>
      </p:sp>
      <p:sp>
        <p:nvSpPr>
          <p:cNvPr id="750" name="Google Shape;750;p29"/>
          <p:cNvSpPr/>
          <p:nvPr/>
        </p:nvSpPr>
        <p:spPr>
          <a:xfrm>
            <a:off x="5654731" y="4492625"/>
            <a:ext cx="4902431" cy="1748790"/>
          </a:xfrm>
          <a:prstGeom prst="roundRect">
            <a:avLst>
              <a:gd name="adj" fmla="val 15686"/>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51" name="Google Shape;751;p29"/>
          <p:cNvSpPr/>
          <p:nvPr/>
        </p:nvSpPr>
        <p:spPr>
          <a:xfrm>
            <a:off x="6089072" y="449262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2" name="Google Shape;752;p29"/>
          <p:cNvSpPr/>
          <p:nvPr/>
        </p:nvSpPr>
        <p:spPr>
          <a:xfrm rot="10800000">
            <a:off x="8340781" y="449262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3" name="Google Shape;753;p29"/>
          <p:cNvSpPr/>
          <p:nvPr/>
        </p:nvSpPr>
        <p:spPr>
          <a:xfrm>
            <a:off x="5654731" y="449262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4" name="Google Shape;754;p29"/>
          <p:cNvSpPr txBox="1"/>
          <p:nvPr/>
        </p:nvSpPr>
        <p:spPr>
          <a:xfrm>
            <a:off x="5803756" y="4458335"/>
            <a:ext cx="2834642" cy="495072"/>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Aplikasi Fintek</a:t>
            </a:r>
            <a:endParaRPr sz="2520">
              <a:solidFill>
                <a:srgbClr val="FFFFFF"/>
              </a:solidFill>
              <a:latin typeface="Calibri"/>
              <a:ea typeface="Calibri"/>
              <a:cs typeface="Calibri"/>
              <a:sym typeface="Calibri"/>
            </a:endParaRPr>
          </a:p>
        </p:txBody>
      </p:sp>
      <p:sp>
        <p:nvSpPr>
          <p:cNvPr id="755" name="Google Shape;755;p29"/>
          <p:cNvSpPr/>
          <p:nvPr/>
        </p:nvSpPr>
        <p:spPr>
          <a:xfrm>
            <a:off x="5654732" y="2423795"/>
            <a:ext cx="4902430" cy="1383030"/>
          </a:xfrm>
          <a:prstGeom prst="roundRect">
            <a:avLst>
              <a:gd name="adj" fmla="val 19835"/>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56" name="Google Shape;756;p29"/>
          <p:cNvSpPr/>
          <p:nvPr/>
        </p:nvSpPr>
        <p:spPr>
          <a:xfrm>
            <a:off x="6089072" y="242379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7" name="Google Shape;757;p29"/>
          <p:cNvSpPr/>
          <p:nvPr/>
        </p:nvSpPr>
        <p:spPr>
          <a:xfrm rot="10800000">
            <a:off x="8340781" y="242379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8" name="Google Shape;758;p29"/>
          <p:cNvSpPr/>
          <p:nvPr/>
        </p:nvSpPr>
        <p:spPr>
          <a:xfrm>
            <a:off x="5654731" y="242379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9" name="Google Shape;759;p29"/>
          <p:cNvSpPr txBox="1"/>
          <p:nvPr/>
        </p:nvSpPr>
        <p:spPr>
          <a:xfrm>
            <a:off x="5803756" y="2389505"/>
            <a:ext cx="2834642" cy="495072"/>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Life Sciences</a:t>
            </a:r>
            <a:endParaRPr/>
          </a:p>
        </p:txBody>
      </p:sp>
      <p:sp>
        <p:nvSpPr>
          <p:cNvPr id="760" name="Google Shape;760;p29"/>
          <p:cNvSpPr txBox="1"/>
          <p:nvPr/>
        </p:nvSpPr>
        <p:spPr>
          <a:xfrm>
            <a:off x="5780896" y="2846705"/>
            <a:ext cx="4902430" cy="907364"/>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None/>
            </a:pPr>
            <a:r>
              <a:rPr lang="en-US" sz="2200">
                <a:solidFill>
                  <a:srgbClr val="FFFFFF"/>
                </a:solidFill>
                <a:latin typeface="Calibri"/>
                <a:ea typeface="Calibri"/>
                <a:cs typeface="Calibri"/>
                <a:sym typeface="Calibri"/>
              </a:rPr>
              <a:t>Menyediakan fitur-fitur yang dibutuhkan untuk studi populasi genetic.</a:t>
            </a:r>
            <a:endParaRPr sz="2200">
              <a:solidFill>
                <a:srgbClr val="FFFFFF"/>
              </a:solidFill>
              <a:latin typeface="Calibri"/>
              <a:ea typeface="Calibri"/>
              <a:cs typeface="Calibri"/>
              <a:sym typeface="Calibri"/>
            </a:endParaRPr>
          </a:p>
        </p:txBody>
      </p:sp>
      <p:sp>
        <p:nvSpPr>
          <p:cNvPr id="761" name="Google Shape;761;p29"/>
          <p:cNvSpPr txBox="1"/>
          <p:nvPr/>
        </p:nvSpPr>
        <p:spPr>
          <a:xfrm>
            <a:off x="5780895" y="4797425"/>
            <a:ext cx="4568400" cy="1496100"/>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Membantu menyediakan indikator-indikator teknis secara real-time dengan streaming data.</a:t>
            </a:r>
            <a:endParaRPr sz="2520">
              <a:solidFill>
                <a:srgbClr val="FFFFFF"/>
              </a:solidFill>
              <a:latin typeface="Calibri"/>
              <a:ea typeface="Calibri"/>
              <a:cs typeface="Calibri"/>
              <a:sym typeface="Calibri"/>
            </a:endParaRPr>
          </a:p>
        </p:txBody>
      </p:sp>
      <p:sp>
        <p:nvSpPr>
          <p:cNvPr id="762" name="Google Shape;762;p29"/>
          <p:cNvSpPr txBox="1"/>
          <p:nvPr/>
        </p:nvSpPr>
        <p:spPr>
          <a:xfrm>
            <a:off x="1705661" y="3627755"/>
            <a:ext cx="4194900" cy="1496100"/>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Membuat aplikasi kita bisa berjalan di SQL Server dan Oracle</a:t>
            </a:r>
            <a:endParaRPr sz="252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Mengelola Sprint Backlog</a:t>
            </a:r>
            <a:endParaRPr/>
          </a:p>
        </p:txBody>
      </p:sp>
      <p:sp>
        <p:nvSpPr>
          <p:cNvPr id="768" name="Google Shape;768;p30"/>
          <p:cNvSpPr txBox="1">
            <a:spLocks noGrp="1"/>
          </p:cNvSpPr>
          <p:nvPr>
            <p:ph type="body" idx="1"/>
          </p:nvPr>
        </p:nvSpPr>
        <p:spPr>
          <a:xfrm>
            <a:off x="235527" y="1690688"/>
            <a:ext cx="11637818" cy="4435792"/>
          </a:xfrm>
          <a:prstGeom prst="rect">
            <a:avLst/>
          </a:prstGeom>
          <a:noFill/>
          <a:ln>
            <a:noFill/>
          </a:ln>
        </p:spPr>
        <p:txBody>
          <a:bodyPr spcFirstLastPara="1" wrap="square" lIns="91425" tIns="45700" rIns="91425" bIns="45700" anchor="t" anchorCtr="0">
            <a:normAutofit fontScale="92500" lnSpcReduction="10000"/>
          </a:bodyPr>
          <a:lstStyle/>
          <a:p>
            <a:pPr marL="584200" lvl="0" indent="-355600" algn="l" rtl="0">
              <a:lnSpc>
                <a:spcPct val="90000"/>
              </a:lnSpc>
              <a:spcBef>
                <a:spcPts val="0"/>
              </a:spcBef>
              <a:spcAft>
                <a:spcPts val="0"/>
              </a:spcAft>
              <a:buClr>
                <a:schemeClr val="dk1"/>
              </a:buClr>
              <a:buSzPct val="114285"/>
              <a:buChar char="•"/>
            </a:pPr>
            <a:r>
              <a:rPr lang="en-US"/>
              <a:t>Setiap orang memilih sendiri backlog mana yang ingin dia kerjakan.</a:t>
            </a:r>
            <a:endParaRPr/>
          </a:p>
          <a:p>
            <a:pPr marL="887253" lvl="1" indent="-350043" algn="l" rtl="0">
              <a:lnSpc>
                <a:spcPct val="90000"/>
              </a:lnSpc>
              <a:spcBef>
                <a:spcPts val="1260"/>
              </a:spcBef>
              <a:spcAft>
                <a:spcPts val="0"/>
              </a:spcAft>
              <a:buClr>
                <a:schemeClr val="dk1"/>
              </a:buClr>
              <a:buSzPct val="116666"/>
              <a:buChar char="•"/>
            </a:pPr>
            <a:r>
              <a:rPr lang="en-US"/>
              <a:t>Tidak ada penugasan.</a:t>
            </a:r>
            <a:endParaRPr/>
          </a:p>
          <a:p>
            <a:pPr marL="584200" lvl="0" indent="-355600" algn="l" rtl="0">
              <a:lnSpc>
                <a:spcPct val="90000"/>
              </a:lnSpc>
              <a:spcBef>
                <a:spcPts val="1260"/>
              </a:spcBef>
              <a:spcAft>
                <a:spcPts val="0"/>
              </a:spcAft>
              <a:buClr>
                <a:schemeClr val="dk1"/>
              </a:buClr>
              <a:buSzPct val="114285"/>
              <a:buChar char="•"/>
            </a:pPr>
            <a:r>
              <a:rPr lang="en-US"/>
              <a:t>Estimasi pekerjaan yang belum selesai diperbarui setiap hari.</a:t>
            </a:r>
            <a:endParaRPr/>
          </a:p>
          <a:p>
            <a:pPr marL="584200" lvl="0" indent="-355600" algn="l" rtl="0">
              <a:lnSpc>
                <a:spcPct val="90000"/>
              </a:lnSpc>
              <a:spcBef>
                <a:spcPts val="1260"/>
              </a:spcBef>
              <a:spcAft>
                <a:spcPts val="0"/>
              </a:spcAft>
              <a:buClr>
                <a:schemeClr val="dk1"/>
              </a:buClr>
              <a:buSzPct val="114285"/>
              <a:buChar char="•"/>
            </a:pPr>
            <a:r>
              <a:rPr lang="en-US"/>
              <a:t>Setiap anggota tim boleh menambah, menghapus, atau mengubah Sprint Backlog.</a:t>
            </a:r>
            <a:endParaRPr/>
          </a:p>
          <a:p>
            <a:pPr marL="584200" lvl="0" indent="-355600" algn="l" rtl="0">
              <a:lnSpc>
                <a:spcPct val="90000"/>
              </a:lnSpc>
              <a:spcBef>
                <a:spcPts val="1260"/>
              </a:spcBef>
              <a:spcAft>
                <a:spcPts val="0"/>
              </a:spcAft>
              <a:buClr>
                <a:schemeClr val="dk1"/>
              </a:buClr>
              <a:buSzPct val="114285"/>
              <a:buChar char="•"/>
            </a:pPr>
            <a:r>
              <a:rPr lang="en-US"/>
              <a:t>Mulai dan tetap bekerja selama waktu Sprint berjalan.</a:t>
            </a:r>
            <a:endParaRPr/>
          </a:p>
          <a:p>
            <a:pPr marL="584200" lvl="0" indent="-355600" algn="l" rtl="0">
              <a:lnSpc>
                <a:spcPct val="90000"/>
              </a:lnSpc>
              <a:spcBef>
                <a:spcPts val="1260"/>
              </a:spcBef>
              <a:spcAft>
                <a:spcPts val="0"/>
              </a:spcAft>
              <a:buClr>
                <a:schemeClr val="dk1"/>
              </a:buClr>
              <a:buSzPct val="88888"/>
              <a:buChar char="•"/>
            </a:pPr>
            <a:r>
              <a:rPr lang="en-US"/>
              <a:t>Jika ada pekerjaan yang kurang jelas, buatlah menjadi satu item Sprint Backlog dengan perkiraan waktu yang dilebihkan untuk di-breakdown nanti.</a:t>
            </a:r>
            <a:endParaRPr sz="3600"/>
          </a:p>
          <a:p>
            <a:pPr marL="584200" lvl="0" indent="-355600" algn="l" rtl="0">
              <a:lnSpc>
                <a:spcPct val="90000"/>
              </a:lnSpc>
              <a:spcBef>
                <a:spcPts val="1260"/>
              </a:spcBef>
              <a:spcAft>
                <a:spcPts val="0"/>
              </a:spcAft>
              <a:buClr>
                <a:schemeClr val="dk1"/>
              </a:buClr>
              <a:buSzPct val="114285"/>
              <a:buChar char="•"/>
            </a:pPr>
            <a:r>
              <a:rPr lang="en-US"/>
              <a:t>Perbarui sisa pekerjaan yang belum selesai bebarengan dengan bertambah jelasnya keseluruhan pekerjaan.</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800"/>
              <a:buFont typeface="Calibri"/>
              <a:buNone/>
            </a:pPr>
            <a:r>
              <a:rPr lang="en-US" sz="4800"/>
              <a:t>Manfaat Agile development methods</a:t>
            </a:r>
            <a:endParaRPr/>
          </a:p>
        </p:txBody>
      </p:sp>
      <p:sp>
        <p:nvSpPr>
          <p:cNvPr id="131" name="Google Shape;131;p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a:t>
            </a:fld>
            <a:endParaRPr/>
          </a:p>
        </p:txBody>
      </p:sp>
      <p:sp>
        <p:nvSpPr>
          <p:cNvPr id="132" name="Google Shape;132;p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133" name="Google Shape;13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High-value &amp; working App system</a:t>
            </a:r>
            <a:endParaRPr/>
          </a:p>
          <a:p>
            <a:pPr marL="228600" lvl="0" indent="-228600" algn="l" rtl="0">
              <a:lnSpc>
                <a:spcPct val="90000"/>
              </a:lnSpc>
              <a:spcBef>
                <a:spcPts val="1000"/>
              </a:spcBef>
              <a:spcAft>
                <a:spcPts val="0"/>
              </a:spcAft>
              <a:buClr>
                <a:schemeClr val="dk1"/>
              </a:buClr>
              <a:buSzPts val="2800"/>
              <a:buChar char="•"/>
            </a:pPr>
            <a:r>
              <a:rPr lang="en-US"/>
              <a:t>Iterative, incremental, evolutionary</a:t>
            </a:r>
            <a:endParaRPr/>
          </a:p>
          <a:p>
            <a:pPr marL="228600" lvl="0" indent="-228600" algn="l" rtl="0">
              <a:lnSpc>
                <a:spcPct val="90000"/>
              </a:lnSpc>
              <a:spcBef>
                <a:spcPts val="1000"/>
              </a:spcBef>
              <a:spcAft>
                <a:spcPts val="0"/>
              </a:spcAft>
              <a:buClr>
                <a:schemeClr val="dk1"/>
              </a:buClr>
              <a:buSzPts val="2800"/>
              <a:buChar char="•"/>
            </a:pPr>
            <a:r>
              <a:rPr lang="en-US"/>
              <a:t>Cost control &amp; value-driven development</a:t>
            </a:r>
            <a:endParaRPr/>
          </a:p>
          <a:p>
            <a:pPr marL="228600" lvl="0" indent="-228600" algn="l" rtl="0">
              <a:lnSpc>
                <a:spcPct val="90000"/>
              </a:lnSpc>
              <a:spcBef>
                <a:spcPts val="1000"/>
              </a:spcBef>
              <a:spcAft>
                <a:spcPts val="0"/>
              </a:spcAft>
              <a:buClr>
                <a:schemeClr val="dk1"/>
              </a:buClr>
              <a:buSzPts val="2800"/>
              <a:buChar char="•"/>
            </a:pPr>
            <a:r>
              <a:rPr lang="en-US"/>
              <a:t>High-quality production</a:t>
            </a:r>
            <a:endParaRPr/>
          </a:p>
          <a:p>
            <a:pPr marL="228600" lvl="0" indent="-228600" algn="l" rtl="0">
              <a:lnSpc>
                <a:spcPct val="90000"/>
              </a:lnSpc>
              <a:spcBef>
                <a:spcPts val="1000"/>
              </a:spcBef>
              <a:spcAft>
                <a:spcPts val="0"/>
              </a:spcAft>
              <a:buClr>
                <a:schemeClr val="dk1"/>
              </a:buClr>
              <a:buSzPts val="2800"/>
              <a:buChar char="•"/>
            </a:pPr>
            <a:r>
              <a:rPr lang="en-US"/>
              <a:t>Flexible &amp; risk management</a:t>
            </a:r>
            <a:endParaRPr/>
          </a:p>
          <a:p>
            <a:pPr marL="228600" lvl="0" indent="-228600" algn="l" rtl="0">
              <a:lnSpc>
                <a:spcPct val="90000"/>
              </a:lnSpc>
              <a:spcBef>
                <a:spcPts val="1000"/>
              </a:spcBef>
              <a:spcAft>
                <a:spcPts val="0"/>
              </a:spcAft>
              <a:buClr>
                <a:schemeClr val="dk1"/>
              </a:buClr>
              <a:buSzPts val="2800"/>
              <a:buChar char="•"/>
            </a:pPr>
            <a:r>
              <a:rPr lang="en-US"/>
              <a:t>Collaboration</a:t>
            </a:r>
            <a:endParaRPr/>
          </a:p>
          <a:p>
            <a:pPr marL="228600" lvl="0" indent="-228600" algn="l" rtl="0">
              <a:lnSpc>
                <a:spcPct val="90000"/>
              </a:lnSpc>
              <a:spcBef>
                <a:spcPts val="1000"/>
              </a:spcBef>
              <a:spcAft>
                <a:spcPts val="0"/>
              </a:spcAft>
              <a:buClr>
                <a:schemeClr val="dk1"/>
              </a:buClr>
              <a:buSzPts val="2800"/>
              <a:buChar char="•"/>
            </a:pPr>
            <a:r>
              <a:rPr lang="en-US"/>
              <a:t>Self-organizing, self-managing teams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Contoh Sprint Backlog</a:t>
            </a:r>
            <a:endParaRPr/>
          </a:p>
        </p:txBody>
      </p:sp>
      <p:grpSp>
        <p:nvGrpSpPr>
          <p:cNvPr id="774" name="Google Shape;774;p31"/>
          <p:cNvGrpSpPr/>
          <p:nvPr/>
        </p:nvGrpSpPr>
        <p:grpSpPr>
          <a:xfrm>
            <a:off x="2152650" y="1716374"/>
            <a:ext cx="3314700" cy="544893"/>
            <a:chOff x="0" y="-10618"/>
            <a:chExt cx="3683000" cy="605437"/>
          </a:xfrm>
        </p:grpSpPr>
        <p:sp>
          <p:nvSpPr>
            <p:cNvPr id="775" name="Google Shape;775;p31"/>
            <p:cNvSpPr/>
            <p:nvPr/>
          </p:nvSpPr>
          <p:spPr>
            <a:xfrm>
              <a:off x="0" y="0"/>
              <a:ext cx="3683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776" name="Google Shape;776;p31"/>
            <p:cNvSpPr txBox="1"/>
            <p:nvPr/>
          </p:nvSpPr>
          <p:spPr>
            <a:xfrm>
              <a:off x="0" y="-10618"/>
              <a:ext cx="3683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Pekerjaan</a:t>
              </a:r>
              <a:endParaRPr sz="2400">
                <a:solidFill>
                  <a:srgbClr val="FFFFFF"/>
                </a:solidFill>
                <a:latin typeface="Calibri"/>
                <a:ea typeface="Calibri"/>
                <a:cs typeface="Calibri"/>
                <a:sym typeface="Calibri"/>
              </a:endParaRPr>
            </a:p>
          </p:txBody>
        </p:sp>
      </p:grpSp>
      <p:grpSp>
        <p:nvGrpSpPr>
          <p:cNvPr id="777" name="Google Shape;777;p31"/>
          <p:cNvGrpSpPr/>
          <p:nvPr/>
        </p:nvGrpSpPr>
        <p:grpSpPr>
          <a:xfrm>
            <a:off x="2152650" y="2251710"/>
            <a:ext cx="3314700" cy="525780"/>
            <a:chOff x="0" y="0"/>
            <a:chExt cx="3683000" cy="584200"/>
          </a:xfrm>
        </p:grpSpPr>
        <p:sp>
          <p:nvSpPr>
            <p:cNvPr id="778" name="Google Shape;778;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79" name="Google Shape;779;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Koding UI</a:t>
              </a:r>
              <a:endParaRPr sz="2520">
                <a:solidFill>
                  <a:schemeClr val="dk1"/>
                </a:solidFill>
                <a:latin typeface="Calibri"/>
                <a:ea typeface="Calibri"/>
                <a:cs typeface="Calibri"/>
                <a:sym typeface="Calibri"/>
              </a:endParaRPr>
            </a:p>
          </p:txBody>
        </p:sp>
      </p:grpSp>
      <p:grpSp>
        <p:nvGrpSpPr>
          <p:cNvPr id="780" name="Google Shape;780;p31"/>
          <p:cNvGrpSpPr/>
          <p:nvPr/>
        </p:nvGrpSpPr>
        <p:grpSpPr>
          <a:xfrm>
            <a:off x="2152650" y="2777490"/>
            <a:ext cx="3314700" cy="525780"/>
            <a:chOff x="0" y="0"/>
            <a:chExt cx="3683000" cy="584200"/>
          </a:xfrm>
        </p:grpSpPr>
        <p:sp>
          <p:nvSpPr>
            <p:cNvPr id="781" name="Google Shape;781;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2" name="Google Shape;782;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Koding middleware</a:t>
              </a:r>
              <a:endParaRPr sz="2520">
                <a:solidFill>
                  <a:schemeClr val="dk1"/>
                </a:solidFill>
                <a:latin typeface="Calibri"/>
                <a:ea typeface="Calibri"/>
                <a:cs typeface="Calibri"/>
                <a:sym typeface="Calibri"/>
              </a:endParaRPr>
            </a:p>
          </p:txBody>
        </p:sp>
      </p:grpSp>
      <p:grpSp>
        <p:nvGrpSpPr>
          <p:cNvPr id="783" name="Google Shape;783;p31"/>
          <p:cNvGrpSpPr/>
          <p:nvPr/>
        </p:nvGrpSpPr>
        <p:grpSpPr>
          <a:xfrm>
            <a:off x="2152650" y="3303270"/>
            <a:ext cx="3314700" cy="525780"/>
            <a:chOff x="0" y="0"/>
            <a:chExt cx="3683000" cy="584200"/>
          </a:xfrm>
        </p:grpSpPr>
        <p:sp>
          <p:nvSpPr>
            <p:cNvPr id="784" name="Google Shape;784;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5" name="Google Shape;785;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Tes middleware</a:t>
              </a:r>
              <a:endParaRPr sz="2520">
                <a:solidFill>
                  <a:schemeClr val="dk1"/>
                </a:solidFill>
                <a:latin typeface="Calibri"/>
                <a:ea typeface="Calibri"/>
                <a:cs typeface="Calibri"/>
                <a:sym typeface="Calibri"/>
              </a:endParaRPr>
            </a:p>
          </p:txBody>
        </p:sp>
      </p:grpSp>
      <p:grpSp>
        <p:nvGrpSpPr>
          <p:cNvPr id="786" name="Google Shape;786;p31"/>
          <p:cNvGrpSpPr/>
          <p:nvPr/>
        </p:nvGrpSpPr>
        <p:grpSpPr>
          <a:xfrm>
            <a:off x="2152650" y="3829050"/>
            <a:ext cx="3314700" cy="525780"/>
            <a:chOff x="0" y="0"/>
            <a:chExt cx="3683000" cy="584200"/>
          </a:xfrm>
        </p:grpSpPr>
        <p:sp>
          <p:nvSpPr>
            <p:cNvPr id="787" name="Google Shape;787;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8" name="Google Shape;788;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Bikin menu help</a:t>
              </a:r>
              <a:endParaRPr sz="2520">
                <a:solidFill>
                  <a:schemeClr val="dk1"/>
                </a:solidFill>
                <a:latin typeface="Calibri"/>
                <a:ea typeface="Calibri"/>
                <a:cs typeface="Calibri"/>
                <a:sym typeface="Calibri"/>
              </a:endParaRPr>
            </a:p>
          </p:txBody>
        </p:sp>
      </p:grpSp>
      <p:grpSp>
        <p:nvGrpSpPr>
          <p:cNvPr id="789" name="Google Shape;789;p31"/>
          <p:cNvGrpSpPr/>
          <p:nvPr/>
        </p:nvGrpSpPr>
        <p:grpSpPr>
          <a:xfrm>
            <a:off x="2152650" y="4354830"/>
            <a:ext cx="3314700" cy="525780"/>
            <a:chOff x="0" y="0"/>
            <a:chExt cx="3683000" cy="584200"/>
          </a:xfrm>
        </p:grpSpPr>
        <p:sp>
          <p:nvSpPr>
            <p:cNvPr id="790" name="Google Shape;790;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91" name="Google Shape;791;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Buat class-class utama</a:t>
              </a:r>
              <a:endParaRPr sz="2520">
                <a:solidFill>
                  <a:schemeClr val="dk1"/>
                </a:solidFill>
                <a:latin typeface="Calibri"/>
                <a:ea typeface="Calibri"/>
                <a:cs typeface="Calibri"/>
                <a:sym typeface="Calibri"/>
              </a:endParaRPr>
            </a:p>
          </p:txBody>
        </p:sp>
      </p:grpSp>
      <p:grpSp>
        <p:nvGrpSpPr>
          <p:cNvPr id="792" name="Google Shape;792;p31"/>
          <p:cNvGrpSpPr/>
          <p:nvPr/>
        </p:nvGrpSpPr>
        <p:grpSpPr>
          <a:xfrm>
            <a:off x="5467350" y="1716374"/>
            <a:ext cx="914400" cy="544893"/>
            <a:chOff x="0" y="-10618"/>
            <a:chExt cx="1016000" cy="605437"/>
          </a:xfrm>
        </p:grpSpPr>
        <p:sp>
          <p:nvSpPr>
            <p:cNvPr id="793" name="Google Shape;793;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794" name="Google Shape;794;p31"/>
            <p:cNvSpPr txBox="1"/>
            <p:nvPr/>
          </p:nvSpPr>
          <p:spPr>
            <a:xfrm>
              <a:off x="0" y="-10618"/>
              <a:ext cx="1016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Senin</a:t>
              </a:r>
              <a:endParaRPr sz="2400">
                <a:solidFill>
                  <a:srgbClr val="FFFFFF"/>
                </a:solidFill>
                <a:latin typeface="Calibri"/>
                <a:ea typeface="Calibri"/>
                <a:cs typeface="Calibri"/>
                <a:sym typeface="Calibri"/>
              </a:endParaRPr>
            </a:p>
          </p:txBody>
        </p:sp>
      </p:grpSp>
      <p:grpSp>
        <p:nvGrpSpPr>
          <p:cNvPr id="795" name="Google Shape;795;p31"/>
          <p:cNvGrpSpPr/>
          <p:nvPr/>
        </p:nvGrpSpPr>
        <p:grpSpPr>
          <a:xfrm>
            <a:off x="5467350" y="2251709"/>
            <a:ext cx="914400" cy="2628902"/>
            <a:chOff x="0" y="-1"/>
            <a:chExt cx="1016000" cy="2921002"/>
          </a:xfrm>
        </p:grpSpPr>
        <p:grpSp>
          <p:nvGrpSpPr>
            <p:cNvPr id="796" name="Google Shape;796;p31"/>
            <p:cNvGrpSpPr/>
            <p:nvPr/>
          </p:nvGrpSpPr>
          <p:grpSpPr>
            <a:xfrm>
              <a:off x="0" y="-1"/>
              <a:ext cx="1016000" cy="584201"/>
              <a:chOff x="0" y="0"/>
              <a:chExt cx="1016000" cy="584200"/>
            </a:xfrm>
          </p:grpSpPr>
          <p:sp>
            <p:nvSpPr>
              <p:cNvPr id="797" name="Google Shape;79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798" name="Google Shape;79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799" name="Google Shape;799;p31"/>
            <p:cNvGrpSpPr/>
            <p:nvPr/>
          </p:nvGrpSpPr>
          <p:grpSpPr>
            <a:xfrm>
              <a:off x="0" y="584199"/>
              <a:ext cx="1016000" cy="584201"/>
              <a:chOff x="0" y="0"/>
              <a:chExt cx="1016000" cy="584200"/>
            </a:xfrm>
          </p:grpSpPr>
          <p:sp>
            <p:nvSpPr>
              <p:cNvPr id="800" name="Google Shape;80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01" name="Google Shape;80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16</a:t>
                </a:r>
                <a:endParaRPr/>
              </a:p>
            </p:txBody>
          </p:sp>
        </p:grpSp>
        <p:grpSp>
          <p:nvGrpSpPr>
            <p:cNvPr id="802" name="Google Shape;802;p31"/>
            <p:cNvGrpSpPr/>
            <p:nvPr/>
          </p:nvGrpSpPr>
          <p:grpSpPr>
            <a:xfrm>
              <a:off x="0" y="1168400"/>
              <a:ext cx="1016000" cy="584200"/>
              <a:chOff x="0" y="0"/>
              <a:chExt cx="1016000" cy="584200"/>
            </a:xfrm>
          </p:grpSpPr>
          <p:sp>
            <p:nvSpPr>
              <p:cNvPr id="803" name="Google Shape;80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04" name="Google Shape;804;p31"/>
              <p:cNvSpPr txBox="1"/>
              <p:nvPr/>
            </p:nvSpPr>
            <p:spPr>
              <a:xfrm>
                <a:off x="0" y="12536"/>
                <a:ext cx="1016000" cy="559128"/>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05" name="Google Shape;805;p31"/>
            <p:cNvGrpSpPr/>
            <p:nvPr/>
          </p:nvGrpSpPr>
          <p:grpSpPr>
            <a:xfrm>
              <a:off x="0" y="1752600"/>
              <a:ext cx="1016000" cy="584201"/>
              <a:chOff x="0" y="0"/>
              <a:chExt cx="1016000" cy="584200"/>
            </a:xfrm>
          </p:grpSpPr>
          <p:sp>
            <p:nvSpPr>
              <p:cNvPr id="806" name="Google Shape;80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07" name="Google Shape;80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12</a:t>
                </a:r>
                <a:endParaRPr/>
              </a:p>
            </p:txBody>
          </p:sp>
        </p:grpSp>
        <p:grpSp>
          <p:nvGrpSpPr>
            <p:cNvPr id="808" name="Google Shape;808;p31"/>
            <p:cNvGrpSpPr/>
            <p:nvPr/>
          </p:nvGrpSpPr>
          <p:grpSpPr>
            <a:xfrm>
              <a:off x="0" y="2336800"/>
              <a:ext cx="1016000" cy="584201"/>
              <a:chOff x="0" y="0"/>
              <a:chExt cx="1016000" cy="584200"/>
            </a:xfrm>
          </p:grpSpPr>
          <p:sp>
            <p:nvSpPr>
              <p:cNvPr id="809" name="Google Shape;809;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10" name="Google Shape;810;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grpSp>
        <p:nvGrpSpPr>
          <p:cNvPr id="811" name="Google Shape;811;p31"/>
          <p:cNvGrpSpPr/>
          <p:nvPr/>
        </p:nvGrpSpPr>
        <p:grpSpPr>
          <a:xfrm>
            <a:off x="6381750" y="1725930"/>
            <a:ext cx="914400" cy="525780"/>
            <a:chOff x="0" y="0"/>
            <a:chExt cx="1016000" cy="584200"/>
          </a:xfrm>
        </p:grpSpPr>
        <p:sp>
          <p:nvSpPr>
            <p:cNvPr id="812" name="Google Shape;812;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13" name="Google Shape;813;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Selasa</a:t>
              </a:r>
              <a:endParaRPr sz="2400">
                <a:solidFill>
                  <a:srgbClr val="FFFFFF"/>
                </a:solidFill>
                <a:latin typeface="Calibri"/>
                <a:ea typeface="Calibri"/>
                <a:cs typeface="Calibri"/>
                <a:sym typeface="Calibri"/>
              </a:endParaRPr>
            </a:p>
          </p:txBody>
        </p:sp>
      </p:grpSp>
      <p:grpSp>
        <p:nvGrpSpPr>
          <p:cNvPr id="814" name="Google Shape;814;p31"/>
          <p:cNvGrpSpPr/>
          <p:nvPr/>
        </p:nvGrpSpPr>
        <p:grpSpPr>
          <a:xfrm>
            <a:off x="6381750" y="2251709"/>
            <a:ext cx="914400" cy="2628902"/>
            <a:chOff x="0" y="-1"/>
            <a:chExt cx="1016000" cy="2921002"/>
          </a:xfrm>
        </p:grpSpPr>
        <p:grpSp>
          <p:nvGrpSpPr>
            <p:cNvPr id="815" name="Google Shape;815;p31"/>
            <p:cNvGrpSpPr/>
            <p:nvPr/>
          </p:nvGrpSpPr>
          <p:grpSpPr>
            <a:xfrm>
              <a:off x="0" y="-1"/>
              <a:ext cx="1016000" cy="584201"/>
              <a:chOff x="0" y="0"/>
              <a:chExt cx="1016000" cy="584200"/>
            </a:xfrm>
          </p:grpSpPr>
          <p:sp>
            <p:nvSpPr>
              <p:cNvPr id="816" name="Google Shape;81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17" name="Google Shape;81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nvGrpSpPr>
            <p:cNvPr id="818" name="Google Shape;818;p31"/>
            <p:cNvGrpSpPr/>
            <p:nvPr/>
          </p:nvGrpSpPr>
          <p:grpSpPr>
            <a:xfrm>
              <a:off x="0" y="584199"/>
              <a:ext cx="1016000" cy="584201"/>
              <a:chOff x="0" y="0"/>
              <a:chExt cx="1016000" cy="584200"/>
            </a:xfrm>
          </p:grpSpPr>
          <p:sp>
            <p:nvSpPr>
              <p:cNvPr id="819" name="Google Shape;819;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20" name="Google Shape;820;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12</a:t>
                </a:r>
                <a:endParaRPr/>
              </a:p>
            </p:txBody>
          </p:sp>
        </p:grpSp>
        <p:grpSp>
          <p:nvGrpSpPr>
            <p:cNvPr id="821" name="Google Shape;821;p31"/>
            <p:cNvGrpSpPr/>
            <p:nvPr/>
          </p:nvGrpSpPr>
          <p:grpSpPr>
            <a:xfrm>
              <a:off x="0" y="1168400"/>
              <a:ext cx="1016000" cy="584200"/>
              <a:chOff x="0" y="0"/>
              <a:chExt cx="1016000" cy="584200"/>
            </a:xfrm>
          </p:grpSpPr>
          <p:sp>
            <p:nvSpPr>
              <p:cNvPr id="822" name="Google Shape;822;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23" name="Google Shape;823;p31"/>
              <p:cNvSpPr txBox="1"/>
              <p:nvPr/>
            </p:nvSpPr>
            <p:spPr>
              <a:xfrm>
                <a:off x="0" y="12536"/>
                <a:ext cx="1016000" cy="559128"/>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16</a:t>
                </a:r>
                <a:endParaRPr/>
              </a:p>
            </p:txBody>
          </p:sp>
        </p:grpSp>
        <p:sp>
          <p:nvSpPr>
            <p:cNvPr id="824" name="Google Shape;824;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25" name="Google Shape;825;p31"/>
            <p:cNvGrpSpPr/>
            <p:nvPr/>
          </p:nvGrpSpPr>
          <p:grpSpPr>
            <a:xfrm>
              <a:off x="0" y="2336800"/>
              <a:ext cx="1016000" cy="584201"/>
              <a:chOff x="0" y="0"/>
              <a:chExt cx="1016000" cy="584200"/>
            </a:xfrm>
          </p:grpSpPr>
          <p:sp>
            <p:nvSpPr>
              <p:cNvPr id="826" name="Google Shape;82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27" name="Google Shape;82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grpSp>
        <p:nvGrpSpPr>
          <p:cNvPr id="828" name="Google Shape;828;p31"/>
          <p:cNvGrpSpPr/>
          <p:nvPr/>
        </p:nvGrpSpPr>
        <p:grpSpPr>
          <a:xfrm>
            <a:off x="7296150" y="1716374"/>
            <a:ext cx="914400" cy="544893"/>
            <a:chOff x="0" y="-10618"/>
            <a:chExt cx="1016000" cy="605437"/>
          </a:xfrm>
        </p:grpSpPr>
        <p:sp>
          <p:nvSpPr>
            <p:cNvPr id="829" name="Google Shape;829;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30" name="Google Shape;830;p31"/>
            <p:cNvSpPr txBox="1"/>
            <p:nvPr/>
          </p:nvSpPr>
          <p:spPr>
            <a:xfrm>
              <a:off x="0" y="-10618"/>
              <a:ext cx="1016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Rabu</a:t>
              </a:r>
              <a:endParaRPr sz="2400">
                <a:solidFill>
                  <a:srgbClr val="FFFFFF"/>
                </a:solidFill>
                <a:latin typeface="Calibri"/>
                <a:ea typeface="Calibri"/>
                <a:cs typeface="Calibri"/>
                <a:sym typeface="Calibri"/>
              </a:endParaRPr>
            </a:p>
          </p:txBody>
        </p:sp>
      </p:grpSp>
      <p:grpSp>
        <p:nvGrpSpPr>
          <p:cNvPr id="831" name="Google Shape;831;p31"/>
          <p:cNvGrpSpPr/>
          <p:nvPr/>
        </p:nvGrpSpPr>
        <p:grpSpPr>
          <a:xfrm>
            <a:off x="8210550" y="1725930"/>
            <a:ext cx="914400" cy="525780"/>
            <a:chOff x="0" y="0"/>
            <a:chExt cx="1016000" cy="584200"/>
          </a:xfrm>
        </p:grpSpPr>
        <p:sp>
          <p:nvSpPr>
            <p:cNvPr id="832" name="Google Shape;832;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Kamis</a:t>
              </a:r>
              <a:endParaRPr sz="2400">
                <a:solidFill>
                  <a:srgbClr val="FFFFFF"/>
                </a:solidFill>
                <a:latin typeface="Calibri"/>
                <a:ea typeface="Calibri"/>
                <a:cs typeface="Calibri"/>
                <a:sym typeface="Calibri"/>
              </a:endParaRPr>
            </a:p>
          </p:txBody>
        </p:sp>
      </p:grpSp>
      <p:grpSp>
        <p:nvGrpSpPr>
          <p:cNvPr id="834" name="Google Shape;834;p31"/>
          <p:cNvGrpSpPr/>
          <p:nvPr/>
        </p:nvGrpSpPr>
        <p:grpSpPr>
          <a:xfrm>
            <a:off x="8210550" y="2251709"/>
            <a:ext cx="914400" cy="3154682"/>
            <a:chOff x="0" y="-1"/>
            <a:chExt cx="1016000" cy="3505202"/>
          </a:xfrm>
        </p:grpSpPr>
        <p:sp>
          <p:nvSpPr>
            <p:cNvPr id="835" name="Google Shape;835;p31"/>
            <p:cNvSpPr/>
            <p:nvPr/>
          </p:nvSpPr>
          <p:spPr>
            <a:xfrm>
              <a:off x="0" y="-1"/>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36" name="Google Shape;836;p31"/>
            <p:cNvGrpSpPr/>
            <p:nvPr/>
          </p:nvGrpSpPr>
          <p:grpSpPr>
            <a:xfrm>
              <a:off x="0" y="584199"/>
              <a:ext cx="1016000" cy="584201"/>
              <a:chOff x="0" y="0"/>
              <a:chExt cx="1016000" cy="584200"/>
            </a:xfrm>
          </p:grpSpPr>
          <p:sp>
            <p:nvSpPr>
              <p:cNvPr id="837" name="Google Shape;83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38" name="Google Shape;83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nvGrpSpPr>
            <p:cNvPr id="839" name="Google Shape;839;p31"/>
            <p:cNvGrpSpPr/>
            <p:nvPr/>
          </p:nvGrpSpPr>
          <p:grpSpPr>
            <a:xfrm>
              <a:off x="0" y="1168399"/>
              <a:ext cx="1016000" cy="584201"/>
              <a:chOff x="0" y="0"/>
              <a:chExt cx="1016000" cy="584200"/>
            </a:xfrm>
          </p:grpSpPr>
          <p:sp>
            <p:nvSpPr>
              <p:cNvPr id="840" name="Google Shape;84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41" name="Google Shape;84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11</a:t>
                </a:r>
                <a:endParaRPr/>
              </a:p>
            </p:txBody>
          </p:sp>
        </p:grpSp>
        <p:sp>
          <p:nvSpPr>
            <p:cNvPr id="842" name="Google Shape;842;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43" name="Google Shape;843;p31"/>
            <p:cNvGrpSpPr/>
            <p:nvPr/>
          </p:nvGrpSpPr>
          <p:grpSpPr>
            <a:xfrm>
              <a:off x="0" y="2336800"/>
              <a:ext cx="1016000" cy="584201"/>
              <a:chOff x="0" y="0"/>
              <a:chExt cx="1016000" cy="584200"/>
            </a:xfrm>
          </p:grpSpPr>
          <p:sp>
            <p:nvSpPr>
              <p:cNvPr id="844" name="Google Shape;844;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45" name="Google Shape;845;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46" name="Google Shape;846;p31"/>
            <p:cNvGrpSpPr/>
            <p:nvPr/>
          </p:nvGrpSpPr>
          <p:grpSpPr>
            <a:xfrm>
              <a:off x="0" y="2921000"/>
              <a:ext cx="1016000" cy="584201"/>
              <a:chOff x="0" y="0"/>
              <a:chExt cx="1016000" cy="584200"/>
            </a:xfrm>
          </p:grpSpPr>
          <p:sp>
            <p:nvSpPr>
              <p:cNvPr id="847" name="Google Shape;84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48" name="Google Shape;84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grpSp>
        <p:nvGrpSpPr>
          <p:cNvPr id="849" name="Google Shape;849;p31"/>
          <p:cNvGrpSpPr/>
          <p:nvPr/>
        </p:nvGrpSpPr>
        <p:grpSpPr>
          <a:xfrm>
            <a:off x="9124950" y="1725930"/>
            <a:ext cx="914400" cy="525780"/>
            <a:chOff x="0" y="0"/>
            <a:chExt cx="1016000" cy="584200"/>
          </a:xfrm>
        </p:grpSpPr>
        <p:sp>
          <p:nvSpPr>
            <p:cNvPr id="850" name="Google Shape;850;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51" name="Google Shape;851;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Jumat</a:t>
              </a:r>
              <a:endParaRPr sz="2400">
                <a:solidFill>
                  <a:srgbClr val="FFFFFF"/>
                </a:solidFill>
                <a:latin typeface="Calibri"/>
                <a:ea typeface="Calibri"/>
                <a:cs typeface="Calibri"/>
                <a:sym typeface="Calibri"/>
              </a:endParaRPr>
            </a:p>
          </p:txBody>
        </p:sp>
      </p:grpSp>
      <p:grpSp>
        <p:nvGrpSpPr>
          <p:cNvPr id="852" name="Google Shape;852;p31"/>
          <p:cNvGrpSpPr/>
          <p:nvPr/>
        </p:nvGrpSpPr>
        <p:grpSpPr>
          <a:xfrm>
            <a:off x="9124950" y="2251709"/>
            <a:ext cx="914400" cy="3154682"/>
            <a:chOff x="0" y="-1"/>
            <a:chExt cx="1016000" cy="3505202"/>
          </a:xfrm>
        </p:grpSpPr>
        <p:sp>
          <p:nvSpPr>
            <p:cNvPr id="853" name="Google Shape;853;p31"/>
            <p:cNvSpPr/>
            <p:nvPr/>
          </p:nvSpPr>
          <p:spPr>
            <a:xfrm>
              <a:off x="0" y="-1"/>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854" name="Google Shape;854;p31"/>
            <p:cNvSpPr/>
            <p:nvPr/>
          </p:nvSpPr>
          <p:spPr>
            <a:xfrm>
              <a:off x="0" y="584199"/>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55" name="Google Shape;855;p31"/>
            <p:cNvGrpSpPr/>
            <p:nvPr/>
          </p:nvGrpSpPr>
          <p:grpSpPr>
            <a:xfrm>
              <a:off x="0" y="1168399"/>
              <a:ext cx="1016000" cy="584201"/>
              <a:chOff x="0" y="0"/>
              <a:chExt cx="1016000" cy="584200"/>
            </a:xfrm>
          </p:grpSpPr>
          <p:sp>
            <p:nvSpPr>
              <p:cNvPr id="856" name="Google Shape;85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57" name="Google Shape;85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sp>
          <p:nvSpPr>
            <p:cNvPr id="858" name="Google Shape;858;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59" name="Google Shape;859;p31"/>
            <p:cNvGrpSpPr/>
            <p:nvPr/>
          </p:nvGrpSpPr>
          <p:grpSpPr>
            <a:xfrm>
              <a:off x="0" y="2336800"/>
              <a:ext cx="1016000" cy="584201"/>
              <a:chOff x="0" y="0"/>
              <a:chExt cx="1016000" cy="584200"/>
            </a:xfrm>
          </p:grpSpPr>
          <p:sp>
            <p:nvSpPr>
              <p:cNvPr id="860" name="Google Shape;86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61" name="Google Shape;86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sp>
          <p:nvSpPr>
            <p:cNvPr id="862" name="Google Shape;862;p31"/>
            <p:cNvSpPr/>
            <p:nvPr/>
          </p:nvSpPr>
          <p:spPr>
            <a:xfrm>
              <a:off x="0" y="29210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grpSp>
        <p:nvGrpSpPr>
          <p:cNvPr id="863" name="Google Shape;863;p31"/>
          <p:cNvGrpSpPr/>
          <p:nvPr/>
        </p:nvGrpSpPr>
        <p:grpSpPr>
          <a:xfrm>
            <a:off x="2152649" y="2251709"/>
            <a:ext cx="6057903" cy="3154682"/>
            <a:chOff x="-1" y="-1"/>
            <a:chExt cx="6731002" cy="3505202"/>
          </a:xfrm>
        </p:grpSpPr>
        <p:grpSp>
          <p:nvGrpSpPr>
            <p:cNvPr id="864" name="Google Shape;864;p31"/>
            <p:cNvGrpSpPr/>
            <p:nvPr/>
          </p:nvGrpSpPr>
          <p:grpSpPr>
            <a:xfrm>
              <a:off x="-1" y="2921000"/>
              <a:ext cx="3683001" cy="584201"/>
              <a:chOff x="0" y="0"/>
              <a:chExt cx="3683000" cy="584200"/>
            </a:xfrm>
          </p:grpSpPr>
          <p:sp>
            <p:nvSpPr>
              <p:cNvPr id="865" name="Google Shape;865;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66" name="Google Shape;866;p31"/>
              <p:cNvSpPr txBox="1"/>
              <p:nvPr/>
            </p:nvSpPr>
            <p:spPr>
              <a:xfrm>
                <a:off x="0" y="12537"/>
                <a:ext cx="3683000" cy="559127"/>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Tambahin log error</a:t>
                </a:r>
                <a:endParaRPr sz="2520">
                  <a:solidFill>
                    <a:schemeClr val="dk1"/>
                  </a:solidFill>
                  <a:latin typeface="Calibri"/>
                  <a:ea typeface="Calibri"/>
                  <a:cs typeface="Calibri"/>
                  <a:sym typeface="Calibri"/>
                </a:endParaRPr>
              </a:p>
            </p:txBody>
          </p:sp>
        </p:grpSp>
        <p:sp>
          <p:nvSpPr>
            <p:cNvPr id="867" name="Google Shape;867;p31"/>
            <p:cNvSpPr/>
            <p:nvPr/>
          </p:nvSpPr>
          <p:spPr>
            <a:xfrm>
              <a:off x="3683000" y="29210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868" name="Google Shape;868;p31"/>
            <p:cNvSpPr/>
            <p:nvPr/>
          </p:nvSpPr>
          <p:spPr>
            <a:xfrm>
              <a:off x="4699000" y="29210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69" name="Google Shape;869;p31"/>
            <p:cNvGrpSpPr/>
            <p:nvPr/>
          </p:nvGrpSpPr>
          <p:grpSpPr>
            <a:xfrm>
              <a:off x="5715000" y="-1"/>
              <a:ext cx="1016001" cy="584201"/>
              <a:chOff x="0" y="0"/>
              <a:chExt cx="1016000" cy="584200"/>
            </a:xfrm>
          </p:grpSpPr>
          <p:sp>
            <p:nvSpPr>
              <p:cNvPr id="870" name="Google Shape;87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71" name="Google Shape;87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72" name="Google Shape;872;p31"/>
            <p:cNvGrpSpPr/>
            <p:nvPr/>
          </p:nvGrpSpPr>
          <p:grpSpPr>
            <a:xfrm>
              <a:off x="5715000" y="584199"/>
              <a:ext cx="1016001" cy="584201"/>
              <a:chOff x="0" y="0"/>
              <a:chExt cx="1016000" cy="584200"/>
            </a:xfrm>
          </p:grpSpPr>
          <p:sp>
            <p:nvSpPr>
              <p:cNvPr id="873" name="Google Shape;87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74" name="Google Shape;874;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10</a:t>
                </a:r>
                <a:endParaRPr/>
              </a:p>
            </p:txBody>
          </p:sp>
        </p:grpSp>
        <p:grpSp>
          <p:nvGrpSpPr>
            <p:cNvPr id="875" name="Google Shape;875;p31"/>
            <p:cNvGrpSpPr/>
            <p:nvPr/>
          </p:nvGrpSpPr>
          <p:grpSpPr>
            <a:xfrm>
              <a:off x="5715000" y="1168399"/>
              <a:ext cx="1016001" cy="584201"/>
              <a:chOff x="0" y="0"/>
              <a:chExt cx="1016000" cy="584200"/>
            </a:xfrm>
          </p:grpSpPr>
          <p:sp>
            <p:nvSpPr>
              <p:cNvPr id="876" name="Google Shape;87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77" name="Google Shape;87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16</a:t>
                </a:r>
                <a:endParaRPr/>
              </a:p>
            </p:txBody>
          </p:sp>
        </p:grpSp>
        <p:sp>
          <p:nvSpPr>
            <p:cNvPr id="878" name="Google Shape;878;p31"/>
            <p:cNvSpPr/>
            <p:nvPr/>
          </p:nvSpPr>
          <p:spPr>
            <a:xfrm>
              <a:off x="5715000" y="17526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grpSp>
          <p:nvGrpSpPr>
            <p:cNvPr id="879" name="Google Shape;879;p31"/>
            <p:cNvGrpSpPr/>
            <p:nvPr/>
          </p:nvGrpSpPr>
          <p:grpSpPr>
            <a:xfrm>
              <a:off x="5715000" y="2336800"/>
              <a:ext cx="1016001" cy="584201"/>
              <a:chOff x="0" y="0"/>
              <a:chExt cx="1016000" cy="584200"/>
            </a:xfrm>
          </p:grpSpPr>
          <p:sp>
            <p:nvSpPr>
              <p:cNvPr id="880" name="Google Shape;88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81" name="Google Shape;88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82" name="Google Shape;882;p31"/>
            <p:cNvGrpSpPr/>
            <p:nvPr/>
          </p:nvGrpSpPr>
          <p:grpSpPr>
            <a:xfrm>
              <a:off x="5715000" y="2921000"/>
              <a:ext cx="1016001" cy="584201"/>
              <a:chOff x="0" y="0"/>
              <a:chExt cx="1016000" cy="584200"/>
            </a:xfrm>
          </p:grpSpPr>
          <p:sp>
            <p:nvSpPr>
              <p:cNvPr id="883" name="Google Shape;88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520">
                  <a:solidFill>
                    <a:schemeClr val="dk1"/>
                  </a:solidFill>
                  <a:latin typeface="Calibri"/>
                  <a:ea typeface="Calibri"/>
                  <a:cs typeface="Calibri"/>
                  <a:sym typeface="Calibri"/>
                </a:endParaRPr>
              </a:p>
            </p:txBody>
          </p:sp>
          <p:sp>
            <p:nvSpPr>
              <p:cNvPr id="884" name="Google Shape;884;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2"/>
          <p:cNvSpPr/>
          <p:nvPr/>
        </p:nvSpPr>
        <p:spPr>
          <a:xfrm>
            <a:off x="1866900" y="1200150"/>
            <a:ext cx="8446770" cy="4909705"/>
          </a:xfrm>
          <a:prstGeom prst="rect">
            <a:avLst/>
          </a:prstGeom>
          <a:blipFill rotWithShape="1">
            <a:blip r:embed="rId3">
              <a:alphaModFix/>
            </a:blip>
            <a:stretch>
              <a:fillRect/>
            </a:stretch>
          </a:blipFill>
          <a:ln w="12700" cap="flat" cmpd="sng">
            <a:solidFill>
              <a:srgbClr val="A0A0A0"/>
            </a:solidFill>
            <a:prstDash val="solid"/>
            <a:miter lim="400000"/>
            <a:headEnd type="none" w="sm" len="sm"/>
            <a:tailEnd type="none" w="sm" len="sm"/>
          </a:ln>
          <a:effectLst>
            <a:outerShdw blurRad="76200" dist="50800" dir="21480000" rotWithShape="0">
              <a:srgbClr val="000000">
                <a:alpha val="40000"/>
              </a:srgbClr>
            </a:outerShdw>
          </a:effectLst>
        </p:spPr>
        <p:txBody>
          <a:bodyPr spcFirstLastPara="1" wrap="square" lIns="34275" tIns="34275" rIns="34275" bIns="34275" anchor="ctr" anchorCtr="0">
            <a:noAutofit/>
          </a:bodyPr>
          <a:lstStyle/>
          <a:p>
            <a:pPr marL="0" marR="0" lvl="0" indent="0" algn="l" rtl="0">
              <a:lnSpc>
                <a:spcPct val="82608"/>
              </a:lnSpc>
              <a:spcBef>
                <a:spcPts val="0"/>
              </a:spcBef>
              <a:spcAft>
                <a:spcPts val="0"/>
              </a:spcAft>
              <a:buNone/>
            </a:pPr>
            <a:endParaRPr sz="2070">
              <a:solidFill>
                <a:schemeClr val="dk1"/>
              </a:solidFill>
              <a:latin typeface="Calibri"/>
              <a:ea typeface="Calibri"/>
              <a:cs typeface="Calibri"/>
              <a:sym typeface="Calibri"/>
            </a:endParaRPr>
          </a:p>
        </p:txBody>
      </p:sp>
      <p:sp>
        <p:nvSpPr>
          <p:cNvPr id="890" name="Google Shape;890;p32"/>
          <p:cNvSpPr txBox="1">
            <a:spLocks noGrp="1"/>
          </p:cNvSpPr>
          <p:nvPr>
            <p:ph type="title"/>
          </p:nvPr>
        </p:nvSpPr>
        <p:spPr>
          <a:xfrm>
            <a:off x="838200" y="365125"/>
            <a:ext cx="10515600" cy="8350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Contoh Diagram “Sprint Burndown"</a:t>
            </a:r>
            <a:endParaRPr/>
          </a:p>
        </p:txBody>
      </p:sp>
      <p:graphicFrame>
        <p:nvGraphicFramePr>
          <p:cNvPr id="891" name="Google Shape;891;p32"/>
          <p:cNvGraphicFramePr/>
          <p:nvPr/>
        </p:nvGraphicFramePr>
        <p:xfrm>
          <a:off x="2184089" y="1200150"/>
          <a:ext cx="7900988" cy="4627802"/>
        </p:xfrm>
        <a:graphic>
          <a:graphicData uri="http://schemas.openxmlformats.org/drawingml/2006/chart">
            <c:chart xmlns:c="http://schemas.openxmlformats.org/drawingml/2006/chart" xmlns:r="http://schemas.openxmlformats.org/officeDocument/2006/relationships" r:id="rId4"/>
          </a:graphicData>
        </a:graphic>
      </p:graphicFrame>
      <p:sp>
        <p:nvSpPr>
          <p:cNvPr id="892" name="Google Shape;892;p32"/>
          <p:cNvSpPr txBox="1"/>
          <p:nvPr/>
        </p:nvSpPr>
        <p:spPr>
          <a:xfrm rot="-5399233">
            <a:off x="281884" y="3018505"/>
            <a:ext cx="3605567" cy="4154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250">
                <a:solidFill>
                  <a:schemeClr val="dk1"/>
                </a:solidFill>
                <a:latin typeface="Calibri"/>
                <a:ea typeface="Calibri"/>
                <a:cs typeface="Calibri"/>
                <a:sym typeface="Calibri"/>
              </a:rPr>
              <a:t>Jam</a:t>
            </a:r>
            <a:endParaRPr sz="225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3"/>
          <p:cNvSpPr/>
          <p:nvPr/>
        </p:nvSpPr>
        <p:spPr>
          <a:xfrm>
            <a:off x="2872740" y="2891790"/>
            <a:ext cx="6869430" cy="3634740"/>
          </a:xfrm>
          <a:prstGeom prst="rect">
            <a:avLst/>
          </a:prstGeom>
          <a:blipFill rotWithShape="1">
            <a:blip r:embed="rId3">
              <a:alphaModFix/>
            </a:blip>
            <a:stretch>
              <a:fillRect/>
            </a:stretch>
          </a:blipFill>
          <a:ln w="12700" cap="flat" cmpd="sng">
            <a:solidFill>
              <a:srgbClr val="A0A0A0"/>
            </a:solidFill>
            <a:prstDash val="solid"/>
            <a:miter lim="400000"/>
            <a:headEnd type="none" w="sm" len="sm"/>
            <a:tailEnd type="none" w="sm" len="sm"/>
          </a:ln>
          <a:effectLst>
            <a:outerShdw blurRad="76200" dist="50800" dir="21480000" rotWithShape="0">
              <a:srgbClr val="000000">
                <a:alpha val="40000"/>
              </a:srgbClr>
            </a:outerShdw>
          </a:effectLst>
        </p:spPr>
        <p:txBody>
          <a:bodyPr spcFirstLastPara="1" wrap="square" lIns="34275" tIns="34275" rIns="34275" bIns="34275" anchor="ctr" anchorCtr="0">
            <a:noAutofit/>
          </a:bodyPr>
          <a:lstStyle/>
          <a:p>
            <a:pPr marL="0" marR="0" lvl="0" indent="0" algn="l" rtl="0">
              <a:lnSpc>
                <a:spcPct val="88000"/>
              </a:lnSpc>
              <a:spcBef>
                <a:spcPts val="0"/>
              </a:spcBef>
              <a:spcAft>
                <a:spcPts val="0"/>
              </a:spcAft>
              <a:buNone/>
            </a:pPr>
            <a:endParaRPr sz="2250">
              <a:solidFill>
                <a:schemeClr val="dk1"/>
              </a:solidFill>
              <a:latin typeface="Calibri"/>
              <a:ea typeface="Calibri"/>
              <a:cs typeface="Calibri"/>
              <a:sym typeface="Calibri"/>
            </a:endParaRPr>
          </a:p>
        </p:txBody>
      </p:sp>
      <p:sp>
        <p:nvSpPr>
          <p:cNvPr id="898" name="Google Shape;898;p33"/>
          <p:cNvSpPr txBox="1"/>
          <p:nvPr/>
        </p:nvSpPr>
        <p:spPr>
          <a:xfrm rot="-5399233">
            <a:off x="1936051" y="4372822"/>
            <a:ext cx="2560322"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Jam</a:t>
            </a:r>
            <a:endParaRPr sz="2070">
              <a:solidFill>
                <a:schemeClr val="dk1"/>
              </a:solidFill>
              <a:latin typeface="Calibri"/>
              <a:ea typeface="Calibri"/>
              <a:cs typeface="Calibri"/>
              <a:sym typeface="Calibri"/>
            </a:endParaRPr>
          </a:p>
        </p:txBody>
      </p:sp>
      <p:cxnSp>
        <p:nvCxnSpPr>
          <p:cNvPr id="899" name="Google Shape;899;p33"/>
          <p:cNvCxnSpPr/>
          <p:nvPr/>
        </p:nvCxnSpPr>
        <p:spPr>
          <a:xfrm>
            <a:off x="3832860" y="528066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0" name="Google Shape;900;p33"/>
          <p:cNvCxnSpPr/>
          <p:nvPr/>
        </p:nvCxnSpPr>
        <p:spPr>
          <a:xfrm>
            <a:off x="3832860" y="380619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1" name="Google Shape;901;p33"/>
          <p:cNvCxnSpPr/>
          <p:nvPr/>
        </p:nvCxnSpPr>
        <p:spPr>
          <a:xfrm>
            <a:off x="3832860" y="429768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2" name="Google Shape;902;p33"/>
          <p:cNvCxnSpPr/>
          <p:nvPr/>
        </p:nvCxnSpPr>
        <p:spPr>
          <a:xfrm>
            <a:off x="3832860" y="478917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3" name="Google Shape;903;p33"/>
          <p:cNvCxnSpPr/>
          <p:nvPr/>
        </p:nvCxnSpPr>
        <p:spPr>
          <a:xfrm>
            <a:off x="3832860" y="577215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sp>
        <p:nvSpPr>
          <p:cNvPr id="904" name="Google Shape;904;p33"/>
          <p:cNvSpPr txBox="1"/>
          <p:nvPr/>
        </p:nvSpPr>
        <p:spPr>
          <a:xfrm>
            <a:off x="3295650" y="360657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40</a:t>
            </a:r>
            <a:endParaRPr/>
          </a:p>
        </p:txBody>
      </p:sp>
      <p:sp>
        <p:nvSpPr>
          <p:cNvPr id="905" name="Google Shape;905;p33"/>
          <p:cNvSpPr txBox="1"/>
          <p:nvPr/>
        </p:nvSpPr>
        <p:spPr>
          <a:xfrm>
            <a:off x="3295650" y="409806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30</a:t>
            </a:r>
            <a:endParaRPr/>
          </a:p>
        </p:txBody>
      </p:sp>
      <p:sp>
        <p:nvSpPr>
          <p:cNvPr id="906" name="Google Shape;906;p33"/>
          <p:cNvSpPr txBox="1"/>
          <p:nvPr/>
        </p:nvSpPr>
        <p:spPr>
          <a:xfrm>
            <a:off x="3295650" y="458955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20</a:t>
            </a:r>
            <a:endParaRPr/>
          </a:p>
        </p:txBody>
      </p:sp>
      <p:sp>
        <p:nvSpPr>
          <p:cNvPr id="907" name="Google Shape;907;p33"/>
          <p:cNvSpPr txBox="1"/>
          <p:nvPr/>
        </p:nvSpPr>
        <p:spPr>
          <a:xfrm>
            <a:off x="3295650" y="508104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10</a:t>
            </a:r>
            <a:endParaRPr/>
          </a:p>
        </p:txBody>
      </p:sp>
      <p:sp>
        <p:nvSpPr>
          <p:cNvPr id="908" name="Google Shape;908;p33"/>
          <p:cNvSpPr txBox="1"/>
          <p:nvPr/>
        </p:nvSpPr>
        <p:spPr>
          <a:xfrm>
            <a:off x="3295650" y="554967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0</a:t>
            </a:r>
            <a:endParaRPr/>
          </a:p>
        </p:txBody>
      </p:sp>
      <p:sp>
        <p:nvSpPr>
          <p:cNvPr id="909" name="Google Shape;909;p33"/>
          <p:cNvSpPr txBox="1"/>
          <p:nvPr/>
        </p:nvSpPr>
        <p:spPr>
          <a:xfrm>
            <a:off x="39357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Senin</a:t>
            </a:r>
            <a:endParaRPr sz="2070">
              <a:solidFill>
                <a:schemeClr val="dk1"/>
              </a:solidFill>
              <a:latin typeface="Calibri"/>
              <a:ea typeface="Calibri"/>
              <a:cs typeface="Calibri"/>
              <a:sym typeface="Calibri"/>
            </a:endParaRPr>
          </a:p>
        </p:txBody>
      </p:sp>
      <p:sp>
        <p:nvSpPr>
          <p:cNvPr id="910" name="Google Shape;910;p33"/>
          <p:cNvSpPr txBox="1"/>
          <p:nvPr/>
        </p:nvSpPr>
        <p:spPr>
          <a:xfrm>
            <a:off x="502158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Selasa</a:t>
            </a:r>
            <a:endParaRPr sz="2070">
              <a:solidFill>
                <a:schemeClr val="dk1"/>
              </a:solidFill>
              <a:latin typeface="Calibri"/>
              <a:ea typeface="Calibri"/>
              <a:cs typeface="Calibri"/>
              <a:sym typeface="Calibri"/>
            </a:endParaRPr>
          </a:p>
        </p:txBody>
      </p:sp>
      <p:sp>
        <p:nvSpPr>
          <p:cNvPr id="911" name="Google Shape;911;p33"/>
          <p:cNvSpPr txBox="1"/>
          <p:nvPr/>
        </p:nvSpPr>
        <p:spPr>
          <a:xfrm>
            <a:off x="61074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Rabu</a:t>
            </a:r>
            <a:endParaRPr sz="2070">
              <a:solidFill>
                <a:schemeClr val="dk1"/>
              </a:solidFill>
              <a:latin typeface="Calibri"/>
              <a:ea typeface="Calibri"/>
              <a:cs typeface="Calibri"/>
              <a:sym typeface="Calibri"/>
            </a:endParaRPr>
          </a:p>
        </p:txBody>
      </p:sp>
      <p:sp>
        <p:nvSpPr>
          <p:cNvPr id="912" name="Google Shape;912;p33"/>
          <p:cNvSpPr txBox="1"/>
          <p:nvPr/>
        </p:nvSpPr>
        <p:spPr>
          <a:xfrm>
            <a:off x="719328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Kamis</a:t>
            </a:r>
            <a:endParaRPr sz="2070">
              <a:solidFill>
                <a:schemeClr val="dk1"/>
              </a:solidFill>
              <a:latin typeface="Calibri"/>
              <a:ea typeface="Calibri"/>
              <a:cs typeface="Calibri"/>
              <a:sym typeface="Calibri"/>
            </a:endParaRPr>
          </a:p>
        </p:txBody>
      </p:sp>
      <p:sp>
        <p:nvSpPr>
          <p:cNvPr id="913" name="Google Shape;913;p33"/>
          <p:cNvSpPr txBox="1"/>
          <p:nvPr/>
        </p:nvSpPr>
        <p:spPr>
          <a:xfrm>
            <a:off x="82791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Jum’at</a:t>
            </a:r>
            <a:endParaRPr sz="2070">
              <a:solidFill>
                <a:schemeClr val="dk1"/>
              </a:solidFill>
              <a:latin typeface="Calibri"/>
              <a:ea typeface="Calibri"/>
              <a:cs typeface="Calibri"/>
              <a:sym typeface="Calibri"/>
            </a:endParaRPr>
          </a:p>
        </p:txBody>
      </p:sp>
      <p:grpSp>
        <p:nvGrpSpPr>
          <p:cNvPr id="914" name="Google Shape;914;p33"/>
          <p:cNvGrpSpPr/>
          <p:nvPr/>
        </p:nvGrpSpPr>
        <p:grpSpPr>
          <a:xfrm>
            <a:off x="2152650" y="203467"/>
            <a:ext cx="3314700" cy="450316"/>
            <a:chOff x="0" y="-2526"/>
            <a:chExt cx="3683000" cy="500351"/>
          </a:xfrm>
        </p:grpSpPr>
        <p:sp>
          <p:nvSpPr>
            <p:cNvPr id="915" name="Google Shape;915;p33"/>
            <p:cNvSpPr/>
            <p:nvPr/>
          </p:nvSpPr>
          <p:spPr>
            <a:xfrm>
              <a:off x="0" y="0"/>
              <a:ext cx="3683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16" name="Google Shape;916;p33"/>
            <p:cNvSpPr txBox="1"/>
            <p:nvPr/>
          </p:nvSpPr>
          <p:spPr>
            <a:xfrm>
              <a:off x="0" y="-2526"/>
              <a:ext cx="3683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Pekerjaan</a:t>
              </a:r>
              <a:endParaRPr sz="2790">
                <a:solidFill>
                  <a:srgbClr val="FFFFFF"/>
                </a:solidFill>
                <a:latin typeface="Calibri"/>
                <a:ea typeface="Calibri"/>
                <a:cs typeface="Calibri"/>
                <a:sym typeface="Calibri"/>
              </a:endParaRPr>
            </a:p>
          </p:txBody>
        </p:sp>
      </p:grpSp>
      <p:grpSp>
        <p:nvGrpSpPr>
          <p:cNvPr id="917" name="Google Shape;917;p33"/>
          <p:cNvGrpSpPr/>
          <p:nvPr/>
        </p:nvGrpSpPr>
        <p:grpSpPr>
          <a:xfrm>
            <a:off x="2152650" y="636637"/>
            <a:ext cx="3314700" cy="475515"/>
            <a:chOff x="0" y="-10174"/>
            <a:chExt cx="3683000" cy="528349"/>
          </a:xfrm>
        </p:grpSpPr>
        <p:sp>
          <p:nvSpPr>
            <p:cNvPr id="918" name="Google Shape;918;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19" name="Google Shape;919;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Koding UI</a:t>
              </a:r>
              <a:endParaRPr sz="2340">
                <a:solidFill>
                  <a:schemeClr val="dk1"/>
                </a:solidFill>
                <a:latin typeface="Calibri"/>
                <a:ea typeface="Calibri"/>
                <a:cs typeface="Calibri"/>
                <a:sym typeface="Calibri"/>
              </a:endParaRPr>
            </a:p>
          </p:txBody>
        </p:sp>
      </p:grpSp>
      <p:grpSp>
        <p:nvGrpSpPr>
          <p:cNvPr id="920" name="Google Shape;920;p33"/>
          <p:cNvGrpSpPr/>
          <p:nvPr/>
        </p:nvGrpSpPr>
        <p:grpSpPr>
          <a:xfrm>
            <a:off x="2152650" y="1082407"/>
            <a:ext cx="3314700" cy="475515"/>
            <a:chOff x="0" y="-10174"/>
            <a:chExt cx="3683000" cy="528349"/>
          </a:xfrm>
        </p:grpSpPr>
        <p:sp>
          <p:nvSpPr>
            <p:cNvPr id="921" name="Google Shape;921;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2" name="Google Shape;922;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Koding middleware</a:t>
              </a:r>
              <a:endParaRPr sz="2340">
                <a:solidFill>
                  <a:schemeClr val="dk1"/>
                </a:solidFill>
                <a:latin typeface="Calibri"/>
                <a:ea typeface="Calibri"/>
                <a:cs typeface="Calibri"/>
                <a:sym typeface="Calibri"/>
              </a:endParaRPr>
            </a:p>
          </p:txBody>
        </p:sp>
      </p:grpSp>
      <p:grpSp>
        <p:nvGrpSpPr>
          <p:cNvPr id="923" name="Google Shape;923;p33"/>
          <p:cNvGrpSpPr/>
          <p:nvPr/>
        </p:nvGrpSpPr>
        <p:grpSpPr>
          <a:xfrm>
            <a:off x="2152650" y="1528177"/>
            <a:ext cx="3314700" cy="475515"/>
            <a:chOff x="0" y="-10174"/>
            <a:chExt cx="3683000" cy="528349"/>
          </a:xfrm>
        </p:grpSpPr>
        <p:sp>
          <p:nvSpPr>
            <p:cNvPr id="924" name="Google Shape;924;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5" name="Google Shape;925;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Ngetes middleware</a:t>
              </a:r>
              <a:endParaRPr sz="2340">
                <a:solidFill>
                  <a:schemeClr val="dk1"/>
                </a:solidFill>
                <a:latin typeface="Calibri"/>
                <a:ea typeface="Calibri"/>
                <a:cs typeface="Calibri"/>
                <a:sym typeface="Calibri"/>
              </a:endParaRPr>
            </a:p>
          </p:txBody>
        </p:sp>
      </p:grpSp>
      <p:grpSp>
        <p:nvGrpSpPr>
          <p:cNvPr id="926" name="Google Shape;926;p33"/>
          <p:cNvGrpSpPr/>
          <p:nvPr/>
        </p:nvGrpSpPr>
        <p:grpSpPr>
          <a:xfrm>
            <a:off x="2152650" y="1973947"/>
            <a:ext cx="3314700" cy="475515"/>
            <a:chOff x="0" y="-10174"/>
            <a:chExt cx="3683000" cy="528349"/>
          </a:xfrm>
        </p:grpSpPr>
        <p:sp>
          <p:nvSpPr>
            <p:cNvPr id="927" name="Google Shape;927;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8" name="Google Shape;928;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Bikin menu Help</a:t>
              </a:r>
              <a:endParaRPr/>
            </a:p>
          </p:txBody>
        </p:sp>
      </p:grpSp>
      <p:grpSp>
        <p:nvGrpSpPr>
          <p:cNvPr id="929" name="Google Shape;929;p33"/>
          <p:cNvGrpSpPr/>
          <p:nvPr/>
        </p:nvGrpSpPr>
        <p:grpSpPr>
          <a:xfrm>
            <a:off x="5467350" y="203467"/>
            <a:ext cx="914400" cy="450316"/>
            <a:chOff x="0" y="-2526"/>
            <a:chExt cx="1016000" cy="500351"/>
          </a:xfrm>
        </p:grpSpPr>
        <p:sp>
          <p:nvSpPr>
            <p:cNvPr id="930" name="Google Shape;930;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31" name="Google Shape;931;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Sen</a:t>
              </a:r>
              <a:endParaRPr sz="2790">
                <a:solidFill>
                  <a:srgbClr val="FFFFFF"/>
                </a:solidFill>
                <a:latin typeface="Calibri"/>
                <a:ea typeface="Calibri"/>
                <a:cs typeface="Calibri"/>
                <a:sym typeface="Calibri"/>
              </a:endParaRPr>
            </a:p>
          </p:txBody>
        </p:sp>
      </p:grpSp>
      <p:grpSp>
        <p:nvGrpSpPr>
          <p:cNvPr id="932" name="Google Shape;932;p33"/>
          <p:cNvGrpSpPr/>
          <p:nvPr/>
        </p:nvGrpSpPr>
        <p:grpSpPr>
          <a:xfrm>
            <a:off x="5467350" y="636637"/>
            <a:ext cx="914400" cy="475515"/>
            <a:chOff x="0" y="-10174"/>
            <a:chExt cx="1016000" cy="528349"/>
          </a:xfrm>
        </p:grpSpPr>
        <p:sp>
          <p:nvSpPr>
            <p:cNvPr id="933" name="Google Shape;93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34" name="Google Shape;934;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935" name="Google Shape;935;p33"/>
          <p:cNvGrpSpPr/>
          <p:nvPr/>
        </p:nvGrpSpPr>
        <p:grpSpPr>
          <a:xfrm>
            <a:off x="5467350" y="1082407"/>
            <a:ext cx="914400" cy="475515"/>
            <a:chOff x="0" y="-10174"/>
            <a:chExt cx="1016000" cy="528349"/>
          </a:xfrm>
        </p:grpSpPr>
        <p:sp>
          <p:nvSpPr>
            <p:cNvPr id="936" name="Google Shape;93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37" name="Google Shape;93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16</a:t>
              </a:r>
              <a:endParaRPr/>
            </a:p>
          </p:txBody>
        </p:sp>
      </p:grpSp>
      <p:grpSp>
        <p:nvGrpSpPr>
          <p:cNvPr id="938" name="Google Shape;938;p33"/>
          <p:cNvGrpSpPr/>
          <p:nvPr/>
        </p:nvGrpSpPr>
        <p:grpSpPr>
          <a:xfrm>
            <a:off x="5467350" y="1528177"/>
            <a:ext cx="914400" cy="475515"/>
            <a:chOff x="0" y="-10174"/>
            <a:chExt cx="1016000" cy="528349"/>
          </a:xfrm>
        </p:grpSpPr>
        <p:sp>
          <p:nvSpPr>
            <p:cNvPr id="939" name="Google Shape;93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40" name="Google Shape;94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941" name="Google Shape;941;p33"/>
          <p:cNvGrpSpPr/>
          <p:nvPr/>
        </p:nvGrpSpPr>
        <p:grpSpPr>
          <a:xfrm>
            <a:off x="5467350" y="1973947"/>
            <a:ext cx="914400" cy="475515"/>
            <a:chOff x="0" y="-10174"/>
            <a:chExt cx="1016000" cy="528349"/>
          </a:xfrm>
        </p:grpSpPr>
        <p:sp>
          <p:nvSpPr>
            <p:cNvPr id="942" name="Google Shape;942;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43" name="Google Shape;943;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12</a:t>
              </a:r>
              <a:endParaRPr/>
            </a:p>
          </p:txBody>
        </p:sp>
      </p:grpSp>
      <p:grpSp>
        <p:nvGrpSpPr>
          <p:cNvPr id="944" name="Google Shape;944;p33"/>
          <p:cNvGrpSpPr/>
          <p:nvPr/>
        </p:nvGrpSpPr>
        <p:grpSpPr>
          <a:xfrm>
            <a:off x="6381750" y="203467"/>
            <a:ext cx="914400" cy="450316"/>
            <a:chOff x="0" y="-2526"/>
            <a:chExt cx="1016000" cy="500351"/>
          </a:xfrm>
        </p:grpSpPr>
        <p:sp>
          <p:nvSpPr>
            <p:cNvPr id="945" name="Google Shape;945;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46" name="Google Shape;946;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Sel</a:t>
              </a:r>
              <a:endParaRPr sz="2790">
                <a:solidFill>
                  <a:srgbClr val="FFFFFF"/>
                </a:solidFill>
                <a:latin typeface="Calibri"/>
                <a:ea typeface="Calibri"/>
                <a:cs typeface="Calibri"/>
                <a:sym typeface="Calibri"/>
              </a:endParaRPr>
            </a:p>
          </p:txBody>
        </p:sp>
      </p:grpSp>
      <p:grpSp>
        <p:nvGrpSpPr>
          <p:cNvPr id="947" name="Google Shape;947;p33"/>
          <p:cNvGrpSpPr/>
          <p:nvPr/>
        </p:nvGrpSpPr>
        <p:grpSpPr>
          <a:xfrm>
            <a:off x="7296150" y="203467"/>
            <a:ext cx="914400" cy="450316"/>
            <a:chOff x="0" y="-2526"/>
            <a:chExt cx="1016000" cy="500351"/>
          </a:xfrm>
        </p:grpSpPr>
        <p:sp>
          <p:nvSpPr>
            <p:cNvPr id="948" name="Google Shape;948;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49" name="Google Shape;949;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Rab</a:t>
              </a:r>
              <a:endParaRPr sz="2790">
                <a:solidFill>
                  <a:srgbClr val="FFFFFF"/>
                </a:solidFill>
                <a:latin typeface="Calibri"/>
                <a:ea typeface="Calibri"/>
                <a:cs typeface="Calibri"/>
                <a:sym typeface="Calibri"/>
              </a:endParaRPr>
            </a:p>
          </p:txBody>
        </p:sp>
      </p:grpSp>
      <p:grpSp>
        <p:nvGrpSpPr>
          <p:cNvPr id="950" name="Google Shape;950;p33"/>
          <p:cNvGrpSpPr/>
          <p:nvPr/>
        </p:nvGrpSpPr>
        <p:grpSpPr>
          <a:xfrm>
            <a:off x="8210550" y="203467"/>
            <a:ext cx="914400" cy="450316"/>
            <a:chOff x="0" y="-2526"/>
            <a:chExt cx="1016000" cy="500351"/>
          </a:xfrm>
        </p:grpSpPr>
        <p:sp>
          <p:nvSpPr>
            <p:cNvPr id="951" name="Google Shape;951;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52" name="Google Shape;952;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Kam</a:t>
              </a:r>
              <a:endParaRPr sz="2790">
                <a:solidFill>
                  <a:srgbClr val="FFFFFF"/>
                </a:solidFill>
                <a:latin typeface="Calibri"/>
                <a:ea typeface="Calibri"/>
                <a:cs typeface="Calibri"/>
                <a:sym typeface="Calibri"/>
              </a:endParaRPr>
            </a:p>
          </p:txBody>
        </p:sp>
      </p:grpSp>
      <p:grpSp>
        <p:nvGrpSpPr>
          <p:cNvPr id="953" name="Google Shape;953;p33"/>
          <p:cNvGrpSpPr/>
          <p:nvPr/>
        </p:nvGrpSpPr>
        <p:grpSpPr>
          <a:xfrm>
            <a:off x="9124950" y="203467"/>
            <a:ext cx="914400" cy="450316"/>
            <a:chOff x="0" y="-2526"/>
            <a:chExt cx="1016000" cy="500351"/>
          </a:xfrm>
        </p:grpSpPr>
        <p:sp>
          <p:nvSpPr>
            <p:cNvPr id="954" name="Google Shape;954;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55" name="Google Shape;955;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Jum</a:t>
              </a:r>
              <a:endParaRPr sz="2790">
                <a:solidFill>
                  <a:srgbClr val="FFFFFF"/>
                </a:solidFill>
                <a:latin typeface="Calibri"/>
                <a:ea typeface="Calibri"/>
                <a:cs typeface="Calibri"/>
                <a:sym typeface="Calibri"/>
              </a:endParaRPr>
            </a:p>
          </p:txBody>
        </p:sp>
      </p:grpSp>
      <p:cxnSp>
        <p:nvCxnSpPr>
          <p:cNvPr id="956" name="Google Shape;956;p33"/>
          <p:cNvCxnSpPr/>
          <p:nvPr/>
        </p:nvCxnSpPr>
        <p:spPr>
          <a:xfrm>
            <a:off x="3832860" y="331470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57" name="Google Shape;957;p33"/>
          <p:cNvCxnSpPr/>
          <p:nvPr/>
        </p:nvCxnSpPr>
        <p:spPr>
          <a:xfrm>
            <a:off x="4260116" y="3544633"/>
            <a:ext cx="1043428" cy="706839"/>
          </a:xfrm>
          <a:prstGeom prst="straightConnector1">
            <a:avLst/>
          </a:prstGeom>
          <a:noFill/>
          <a:ln w="38100" cap="flat" cmpd="sng">
            <a:solidFill>
              <a:srgbClr val="023E7F"/>
            </a:solidFill>
            <a:prstDash val="solid"/>
            <a:miter lim="400000"/>
            <a:headEnd type="none" w="sm" len="sm"/>
            <a:tailEnd type="none" w="sm" len="sm"/>
          </a:ln>
        </p:spPr>
      </p:cxnSp>
      <p:sp>
        <p:nvSpPr>
          <p:cNvPr id="958" name="Google Shape;958;p33"/>
          <p:cNvSpPr/>
          <p:nvPr/>
        </p:nvSpPr>
        <p:spPr>
          <a:xfrm>
            <a:off x="4095750" y="339471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sp>
        <p:nvSpPr>
          <p:cNvPr id="959" name="Google Shape;959;p33"/>
          <p:cNvSpPr/>
          <p:nvPr/>
        </p:nvSpPr>
        <p:spPr>
          <a:xfrm>
            <a:off x="59245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0" name="Google Shape;960;p33"/>
          <p:cNvSpPr/>
          <p:nvPr/>
        </p:nvSpPr>
        <p:spPr>
          <a:xfrm>
            <a:off x="68389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1" name="Google Shape;961;p33"/>
          <p:cNvSpPr/>
          <p:nvPr/>
        </p:nvSpPr>
        <p:spPr>
          <a:xfrm>
            <a:off x="77533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2" name="Google Shape;962;p33"/>
          <p:cNvSpPr/>
          <p:nvPr/>
        </p:nvSpPr>
        <p:spPr>
          <a:xfrm>
            <a:off x="86677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3" name="Google Shape;963;p33"/>
          <p:cNvSpPr/>
          <p:nvPr/>
        </p:nvSpPr>
        <p:spPr>
          <a:xfrm>
            <a:off x="95821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cxnSp>
        <p:nvCxnSpPr>
          <p:cNvPr id="964" name="Google Shape;964;p33"/>
          <p:cNvCxnSpPr/>
          <p:nvPr/>
        </p:nvCxnSpPr>
        <p:spPr>
          <a:xfrm rot="10800000" flipH="1">
            <a:off x="5311957" y="4125248"/>
            <a:ext cx="1102331" cy="134637"/>
          </a:xfrm>
          <a:prstGeom prst="straightConnector1">
            <a:avLst/>
          </a:prstGeom>
          <a:noFill/>
          <a:ln w="38100" cap="flat" cmpd="sng">
            <a:solidFill>
              <a:srgbClr val="023E7F"/>
            </a:solidFill>
            <a:prstDash val="solid"/>
            <a:miter lim="400000"/>
            <a:headEnd type="none" w="sm" len="sm"/>
            <a:tailEnd type="none" w="sm" len="sm"/>
          </a:ln>
        </p:spPr>
      </p:cxnSp>
      <p:sp>
        <p:nvSpPr>
          <p:cNvPr id="965" name="Google Shape;965;p33"/>
          <p:cNvSpPr/>
          <p:nvPr/>
        </p:nvSpPr>
        <p:spPr>
          <a:xfrm>
            <a:off x="5170170" y="41148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cxnSp>
        <p:nvCxnSpPr>
          <p:cNvPr id="966" name="Google Shape;966;p33"/>
          <p:cNvCxnSpPr/>
          <p:nvPr/>
        </p:nvCxnSpPr>
        <p:spPr>
          <a:xfrm>
            <a:off x="6397457" y="4142077"/>
            <a:ext cx="1119160" cy="790986"/>
          </a:xfrm>
          <a:prstGeom prst="straightConnector1">
            <a:avLst/>
          </a:prstGeom>
          <a:noFill/>
          <a:ln w="38100" cap="flat" cmpd="sng">
            <a:solidFill>
              <a:srgbClr val="023E7F"/>
            </a:solidFill>
            <a:prstDash val="solid"/>
            <a:miter lim="400000"/>
            <a:headEnd type="none" w="sm" len="sm"/>
            <a:tailEnd type="none" w="sm" len="sm"/>
          </a:ln>
        </p:spPr>
      </p:cxnSp>
      <p:sp>
        <p:nvSpPr>
          <p:cNvPr id="967" name="Google Shape;967;p33"/>
          <p:cNvSpPr/>
          <p:nvPr/>
        </p:nvSpPr>
        <p:spPr>
          <a:xfrm>
            <a:off x="6267450" y="40005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cxnSp>
        <p:nvCxnSpPr>
          <p:cNvPr id="968" name="Google Shape;968;p33"/>
          <p:cNvCxnSpPr/>
          <p:nvPr/>
        </p:nvCxnSpPr>
        <p:spPr>
          <a:xfrm>
            <a:off x="7491371" y="4916232"/>
            <a:ext cx="1099666" cy="485461"/>
          </a:xfrm>
          <a:prstGeom prst="straightConnector1">
            <a:avLst/>
          </a:prstGeom>
          <a:noFill/>
          <a:ln w="38100" cap="flat" cmpd="sng">
            <a:solidFill>
              <a:srgbClr val="023E7F"/>
            </a:solidFill>
            <a:prstDash val="solid"/>
            <a:miter lim="400000"/>
            <a:headEnd type="none" w="sm" len="sm"/>
            <a:tailEnd type="none" w="sm" len="sm"/>
          </a:ln>
        </p:spPr>
      </p:cxnSp>
      <p:sp>
        <p:nvSpPr>
          <p:cNvPr id="969" name="Google Shape;969;p33"/>
          <p:cNvSpPr/>
          <p:nvPr/>
        </p:nvSpPr>
        <p:spPr>
          <a:xfrm>
            <a:off x="8439150" y="52578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sp>
        <p:nvSpPr>
          <p:cNvPr id="970" name="Google Shape;970;p33"/>
          <p:cNvSpPr/>
          <p:nvPr/>
        </p:nvSpPr>
        <p:spPr>
          <a:xfrm>
            <a:off x="7353300" y="477774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grpSp>
        <p:nvGrpSpPr>
          <p:cNvPr id="971" name="Google Shape;971;p33"/>
          <p:cNvGrpSpPr/>
          <p:nvPr/>
        </p:nvGrpSpPr>
        <p:grpSpPr>
          <a:xfrm>
            <a:off x="7296150" y="651509"/>
            <a:ext cx="914400" cy="1783082"/>
            <a:chOff x="0" y="-1"/>
            <a:chExt cx="1016000" cy="1981202"/>
          </a:xfrm>
        </p:grpSpPr>
        <p:sp>
          <p:nvSpPr>
            <p:cNvPr id="972" name="Google Shape;972;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73" name="Google Shape;973;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74" name="Google Shape;974;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75" name="Google Shape;975;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76" name="Google Shape;976;p33"/>
          <p:cNvGrpSpPr/>
          <p:nvPr/>
        </p:nvGrpSpPr>
        <p:grpSpPr>
          <a:xfrm>
            <a:off x="6381750" y="651509"/>
            <a:ext cx="914400" cy="1783082"/>
            <a:chOff x="0" y="-1"/>
            <a:chExt cx="1016000" cy="1981202"/>
          </a:xfrm>
        </p:grpSpPr>
        <p:sp>
          <p:nvSpPr>
            <p:cNvPr id="977" name="Google Shape;977;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78" name="Google Shape;978;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79" name="Google Shape;979;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0" name="Google Shape;98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81" name="Google Shape;981;p33"/>
          <p:cNvGrpSpPr/>
          <p:nvPr/>
        </p:nvGrpSpPr>
        <p:grpSpPr>
          <a:xfrm>
            <a:off x="9124950" y="651509"/>
            <a:ext cx="914400" cy="1783082"/>
            <a:chOff x="0" y="-1"/>
            <a:chExt cx="1016000" cy="1981202"/>
          </a:xfrm>
        </p:grpSpPr>
        <p:sp>
          <p:nvSpPr>
            <p:cNvPr id="982" name="Google Shape;982;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3" name="Google Shape;983;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4" name="Google Shape;984;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5" name="Google Shape;985;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86" name="Google Shape;986;p33"/>
          <p:cNvGrpSpPr/>
          <p:nvPr/>
        </p:nvGrpSpPr>
        <p:grpSpPr>
          <a:xfrm>
            <a:off x="8210550" y="651509"/>
            <a:ext cx="914400" cy="1783082"/>
            <a:chOff x="0" y="-1"/>
            <a:chExt cx="1016000" cy="1981202"/>
          </a:xfrm>
        </p:grpSpPr>
        <p:sp>
          <p:nvSpPr>
            <p:cNvPr id="987" name="Google Shape;987;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8" name="Google Shape;988;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89" name="Google Shape;989;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90" name="Google Shape;99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91" name="Google Shape;991;p33"/>
          <p:cNvGrpSpPr/>
          <p:nvPr/>
        </p:nvGrpSpPr>
        <p:grpSpPr>
          <a:xfrm>
            <a:off x="6381750" y="636636"/>
            <a:ext cx="914400" cy="1797955"/>
            <a:chOff x="0" y="-10176"/>
            <a:chExt cx="1016000" cy="1997727"/>
          </a:xfrm>
        </p:grpSpPr>
        <p:grpSp>
          <p:nvGrpSpPr>
            <p:cNvPr id="992" name="Google Shape;992;p33"/>
            <p:cNvGrpSpPr/>
            <p:nvPr/>
          </p:nvGrpSpPr>
          <p:grpSpPr>
            <a:xfrm>
              <a:off x="0" y="-10176"/>
              <a:ext cx="1016000" cy="528350"/>
              <a:chOff x="0" y="-10176"/>
              <a:chExt cx="1016000" cy="528350"/>
            </a:xfrm>
          </p:grpSpPr>
          <p:sp>
            <p:nvSpPr>
              <p:cNvPr id="993" name="Google Shape;99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94" name="Google Shape;994;p33"/>
              <p:cNvSpPr txBox="1"/>
              <p:nvPr/>
            </p:nvSpPr>
            <p:spPr>
              <a:xfrm>
                <a:off x="0" y="-10176"/>
                <a:ext cx="1016000" cy="528350"/>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4</a:t>
                </a:r>
                <a:endParaRPr/>
              </a:p>
            </p:txBody>
          </p:sp>
        </p:grpSp>
        <p:grpSp>
          <p:nvGrpSpPr>
            <p:cNvPr id="995" name="Google Shape;995;p33"/>
            <p:cNvGrpSpPr/>
            <p:nvPr/>
          </p:nvGrpSpPr>
          <p:grpSpPr>
            <a:xfrm>
              <a:off x="0" y="485126"/>
              <a:ext cx="1016000" cy="528350"/>
              <a:chOff x="0" y="-10174"/>
              <a:chExt cx="1016000" cy="528349"/>
            </a:xfrm>
          </p:grpSpPr>
          <p:sp>
            <p:nvSpPr>
              <p:cNvPr id="996" name="Google Shape;99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997" name="Google Shape;99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12</a:t>
                </a:r>
                <a:endParaRPr/>
              </a:p>
            </p:txBody>
          </p:sp>
        </p:grpSp>
        <p:grpSp>
          <p:nvGrpSpPr>
            <p:cNvPr id="998" name="Google Shape;998;p33"/>
            <p:cNvGrpSpPr/>
            <p:nvPr/>
          </p:nvGrpSpPr>
          <p:grpSpPr>
            <a:xfrm>
              <a:off x="0" y="980426"/>
              <a:ext cx="1016000" cy="528350"/>
              <a:chOff x="0" y="-10174"/>
              <a:chExt cx="1016000" cy="528349"/>
            </a:xfrm>
          </p:grpSpPr>
          <p:sp>
            <p:nvSpPr>
              <p:cNvPr id="999" name="Google Shape;99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00" name="Google Shape;100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16</a:t>
                </a:r>
                <a:endParaRPr/>
              </a:p>
            </p:txBody>
          </p:sp>
        </p:grpSp>
        <p:sp>
          <p:nvSpPr>
            <p:cNvPr id="1001" name="Google Shape;1001;p33"/>
            <p:cNvSpPr/>
            <p:nvPr/>
          </p:nvSpPr>
          <p:spPr>
            <a:xfrm>
              <a:off x="0" y="14922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02" name="Google Shape;1002;p33"/>
          <p:cNvGrpSpPr/>
          <p:nvPr/>
        </p:nvGrpSpPr>
        <p:grpSpPr>
          <a:xfrm>
            <a:off x="8210550" y="651509"/>
            <a:ext cx="914400" cy="1783082"/>
            <a:chOff x="0" y="-1"/>
            <a:chExt cx="1016000" cy="1981202"/>
          </a:xfrm>
        </p:grpSpPr>
        <p:sp>
          <p:nvSpPr>
            <p:cNvPr id="1003" name="Google Shape;1003;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nvGrpSpPr>
            <p:cNvPr id="1004" name="Google Shape;1004;p33"/>
            <p:cNvGrpSpPr/>
            <p:nvPr/>
          </p:nvGrpSpPr>
          <p:grpSpPr>
            <a:xfrm>
              <a:off x="0" y="478775"/>
              <a:ext cx="1016000" cy="528350"/>
              <a:chOff x="0" y="-10174"/>
              <a:chExt cx="1016000" cy="528349"/>
            </a:xfrm>
          </p:grpSpPr>
          <p:sp>
            <p:nvSpPr>
              <p:cNvPr id="1005" name="Google Shape;1005;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06" name="Google Shape;1006;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7</a:t>
                </a:r>
                <a:endParaRPr/>
              </a:p>
            </p:txBody>
          </p:sp>
        </p:grpSp>
        <p:grpSp>
          <p:nvGrpSpPr>
            <p:cNvPr id="1007" name="Google Shape;1007;p33"/>
            <p:cNvGrpSpPr/>
            <p:nvPr/>
          </p:nvGrpSpPr>
          <p:grpSpPr>
            <a:xfrm>
              <a:off x="0" y="974075"/>
              <a:ext cx="1016000" cy="528350"/>
              <a:chOff x="0" y="-10174"/>
              <a:chExt cx="1016000" cy="528349"/>
            </a:xfrm>
          </p:grpSpPr>
          <p:sp>
            <p:nvSpPr>
              <p:cNvPr id="1008" name="Google Shape;1008;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09" name="Google Shape;1009;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11</a:t>
                </a:r>
                <a:endParaRPr/>
              </a:p>
            </p:txBody>
          </p:sp>
        </p:grpSp>
        <p:sp>
          <p:nvSpPr>
            <p:cNvPr id="1010" name="Google Shape;101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11" name="Google Shape;1011;p33"/>
          <p:cNvGrpSpPr/>
          <p:nvPr/>
        </p:nvGrpSpPr>
        <p:grpSpPr>
          <a:xfrm>
            <a:off x="7296150" y="636636"/>
            <a:ext cx="914400" cy="1797955"/>
            <a:chOff x="0" y="-10176"/>
            <a:chExt cx="1016000" cy="1997727"/>
          </a:xfrm>
        </p:grpSpPr>
        <p:grpSp>
          <p:nvGrpSpPr>
            <p:cNvPr id="1012" name="Google Shape;1012;p33"/>
            <p:cNvGrpSpPr/>
            <p:nvPr/>
          </p:nvGrpSpPr>
          <p:grpSpPr>
            <a:xfrm>
              <a:off x="0" y="-10176"/>
              <a:ext cx="1016000" cy="528350"/>
              <a:chOff x="0" y="-10176"/>
              <a:chExt cx="1016000" cy="528350"/>
            </a:xfrm>
          </p:grpSpPr>
          <p:sp>
            <p:nvSpPr>
              <p:cNvPr id="1013" name="Google Shape;101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14" name="Google Shape;1014;p33"/>
              <p:cNvSpPr txBox="1"/>
              <p:nvPr/>
            </p:nvSpPr>
            <p:spPr>
              <a:xfrm>
                <a:off x="0" y="-10176"/>
                <a:ext cx="1016000" cy="528350"/>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1015" name="Google Shape;1015;p33"/>
            <p:cNvGrpSpPr/>
            <p:nvPr/>
          </p:nvGrpSpPr>
          <p:grpSpPr>
            <a:xfrm>
              <a:off x="0" y="485126"/>
              <a:ext cx="1016000" cy="528350"/>
              <a:chOff x="0" y="-10174"/>
              <a:chExt cx="1016000" cy="528349"/>
            </a:xfrm>
          </p:grpSpPr>
          <p:sp>
            <p:nvSpPr>
              <p:cNvPr id="1016" name="Google Shape;101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17" name="Google Shape;101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10</a:t>
                </a:r>
                <a:endParaRPr/>
              </a:p>
            </p:txBody>
          </p:sp>
        </p:grpSp>
        <p:grpSp>
          <p:nvGrpSpPr>
            <p:cNvPr id="1018" name="Google Shape;1018;p33"/>
            <p:cNvGrpSpPr/>
            <p:nvPr/>
          </p:nvGrpSpPr>
          <p:grpSpPr>
            <a:xfrm>
              <a:off x="0" y="980426"/>
              <a:ext cx="1016000" cy="528350"/>
              <a:chOff x="0" y="-10174"/>
              <a:chExt cx="1016000" cy="528349"/>
            </a:xfrm>
          </p:grpSpPr>
          <p:sp>
            <p:nvSpPr>
              <p:cNvPr id="1019" name="Google Shape;101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20" name="Google Shape;102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16</a:t>
                </a:r>
                <a:endParaRPr/>
              </a:p>
            </p:txBody>
          </p:sp>
        </p:grpSp>
        <p:sp>
          <p:nvSpPr>
            <p:cNvPr id="1021" name="Google Shape;1021;p33"/>
            <p:cNvSpPr/>
            <p:nvPr/>
          </p:nvSpPr>
          <p:spPr>
            <a:xfrm>
              <a:off x="0" y="14922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22" name="Google Shape;1022;p33"/>
          <p:cNvGrpSpPr/>
          <p:nvPr/>
        </p:nvGrpSpPr>
        <p:grpSpPr>
          <a:xfrm>
            <a:off x="9124950" y="651509"/>
            <a:ext cx="914400" cy="1783082"/>
            <a:chOff x="0" y="-1"/>
            <a:chExt cx="1016000" cy="1981202"/>
          </a:xfrm>
        </p:grpSpPr>
        <p:sp>
          <p:nvSpPr>
            <p:cNvPr id="1023" name="Google Shape;1023;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sp>
          <p:nvSpPr>
            <p:cNvPr id="1024" name="Google Shape;1024;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nvGrpSpPr>
            <p:cNvPr id="1025" name="Google Shape;1025;p33"/>
            <p:cNvGrpSpPr/>
            <p:nvPr/>
          </p:nvGrpSpPr>
          <p:grpSpPr>
            <a:xfrm>
              <a:off x="0" y="974075"/>
              <a:ext cx="1016000" cy="528350"/>
              <a:chOff x="0" y="-10174"/>
              <a:chExt cx="1016000" cy="528349"/>
            </a:xfrm>
          </p:grpSpPr>
          <p:sp>
            <p:nvSpPr>
              <p:cNvPr id="1026" name="Google Shape;102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340">
                  <a:solidFill>
                    <a:schemeClr val="dk1"/>
                  </a:solidFill>
                  <a:latin typeface="Calibri"/>
                  <a:ea typeface="Calibri"/>
                  <a:cs typeface="Calibri"/>
                  <a:sym typeface="Calibri"/>
                </a:endParaRPr>
              </a:p>
            </p:txBody>
          </p:sp>
          <p:sp>
            <p:nvSpPr>
              <p:cNvPr id="1027" name="Google Shape;102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r" rtl="0">
                  <a:spcBef>
                    <a:spcPts val="0"/>
                  </a:spcBef>
                  <a:spcAft>
                    <a:spcPts val="0"/>
                  </a:spcAft>
                  <a:buNone/>
                </a:pPr>
                <a:r>
                  <a:rPr lang="en-US" sz="2340">
                    <a:solidFill>
                      <a:schemeClr val="dk1"/>
                    </a:solidFill>
                    <a:latin typeface="Calibri"/>
                    <a:ea typeface="Calibri"/>
                    <a:cs typeface="Calibri"/>
                    <a:sym typeface="Calibri"/>
                  </a:rPr>
                  <a:t>8</a:t>
                </a:r>
                <a:endParaRPr/>
              </a:p>
            </p:txBody>
          </p:sp>
        </p:grpSp>
        <p:sp>
          <p:nvSpPr>
            <p:cNvPr id="1028" name="Google Shape;1028;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r" rtl="0">
                <a:spcBef>
                  <a:spcPts val="0"/>
                </a:spcBef>
                <a:spcAft>
                  <a:spcPts val="0"/>
                </a:spcAft>
                <a:buNone/>
              </a:pPr>
              <a:endParaRPr sz="2160">
                <a:solidFill>
                  <a:schemeClr val="dk1"/>
                </a:solidFill>
                <a:latin typeface="Calibri"/>
                <a:ea typeface="Calibri"/>
                <a:cs typeface="Calibri"/>
                <a:sym typeface="Calibri"/>
              </a:endParaRPr>
            </a:p>
          </p:txBody>
        </p:sp>
      </p:grpSp>
      <p:sp>
        <p:nvSpPr>
          <p:cNvPr id="1029" name="Google Shape;1029;p33"/>
          <p:cNvSpPr txBox="1"/>
          <p:nvPr/>
        </p:nvSpPr>
        <p:spPr>
          <a:xfrm>
            <a:off x="3295650" y="3115086"/>
            <a:ext cx="491490" cy="387798"/>
          </a:xfrm>
          <a:prstGeom prst="rect">
            <a:avLst/>
          </a:prstGeom>
          <a:noFill/>
          <a:ln>
            <a:noFill/>
          </a:ln>
        </p:spPr>
        <p:txBody>
          <a:bodyPr spcFirstLastPara="1" wrap="square" lIns="34275" tIns="34275" rIns="34275" bIns="34275" anchor="ctr" anchorCtr="0">
            <a:spAutoFit/>
          </a:bodyPr>
          <a:lstStyle/>
          <a:p>
            <a:pPr marL="0" marR="0" lvl="0" indent="0" algn="r" rtl="0">
              <a:spcBef>
                <a:spcPts val="0"/>
              </a:spcBef>
              <a:spcAft>
                <a:spcPts val="0"/>
              </a:spcAft>
              <a:buNone/>
            </a:pPr>
            <a:r>
              <a:rPr lang="en-US" sz="2070">
                <a:solidFill>
                  <a:schemeClr val="dk1"/>
                </a:solidFill>
                <a:latin typeface="Calibri"/>
                <a:ea typeface="Calibri"/>
                <a:cs typeface="Calibri"/>
                <a:sym typeface="Calibri"/>
              </a:rPr>
              <a:t>50</a:t>
            </a:r>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959"/>
                                        </p:tgtEl>
                                      </p:cBhvr>
                                    </p:animEffect>
                                    <p:set>
                                      <p:cBhvr>
                                        <p:cTn id="11" dur="1" fill="hold">
                                          <p:stCondLst>
                                            <p:cond delay="1000"/>
                                          </p:stCondLst>
                                        </p:cTn>
                                        <p:tgtEl>
                                          <p:spTgt spid="959"/>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958"/>
                                        </p:tgtEl>
                                        <p:attrNameLst>
                                          <p:attrName>style.visibility</p:attrName>
                                        </p:attrNameLst>
                                      </p:cBhvr>
                                      <p:to>
                                        <p:strVal val="visible"/>
                                      </p:to>
                                    </p:set>
                                    <p:animEffect transition="in" filter="fade">
                                      <p:cBhvr>
                                        <p:cTn id="15" dur="1000"/>
                                        <p:tgtEl>
                                          <p:spTgt spid="95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9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6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960"/>
                                        </p:tgtEl>
                                      </p:cBhvr>
                                    </p:animEffect>
                                    <p:set>
                                      <p:cBhvr>
                                        <p:cTn id="28" dur="1" fill="hold">
                                          <p:stCondLst>
                                            <p:cond delay="1000"/>
                                          </p:stCondLst>
                                        </p:cTn>
                                        <p:tgtEl>
                                          <p:spTgt spid="960"/>
                                        </p:tgtEl>
                                        <p:attrNameLst>
                                          <p:attrName>style.visibility</p:attrName>
                                        </p:attrNameLst>
                                      </p:cBhvr>
                                      <p:to>
                                        <p:strVal val="hidden"/>
                                      </p:to>
                                    </p:set>
                                  </p:childTnLst>
                                </p:cTn>
                              </p:par>
                            </p:childTnLst>
                          </p:cTn>
                        </p:par>
                        <p:par>
                          <p:cTn id="29" fill="hold">
                            <p:stCondLst>
                              <p:cond delay="1000"/>
                            </p:stCondLst>
                            <p:childTnLst>
                              <p:par>
                                <p:cTn id="30" presetID="10" presetClass="entr" presetSubtype="0" fill="hold" nodeType="afterEffect">
                                  <p:stCondLst>
                                    <p:cond delay="500"/>
                                  </p:stCondLst>
                                  <p:childTnLst>
                                    <p:set>
                                      <p:cBhvr>
                                        <p:cTn id="31" dur="1" fill="hold">
                                          <p:stCondLst>
                                            <p:cond delay="0"/>
                                          </p:stCondLst>
                                        </p:cTn>
                                        <p:tgtEl>
                                          <p:spTgt spid="965"/>
                                        </p:tgtEl>
                                        <p:attrNameLst>
                                          <p:attrName>style.visibility</p:attrName>
                                        </p:attrNameLst>
                                      </p:cBhvr>
                                      <p:to>
                                        <p:strVal val="visible"/>
                                      </p:to>
                                    </p:set>
                                    <p:animEffect transition="in" filter="fade">
                                      <p:cBhvr>
                                        <p:cTn id="32" dur="1000"/>
                                        <p:tgtEl>
                                          <p:spTgt spid="965"/>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957"/>
                                        </p:tgtEl>
                                        <p:attrNameLst>
                                          <p:attrName>style.visibility</p:attrName>
                                        </p:attrNameLst>
                                      </p:cBhvr>
                                      <p:to>
                                        <p:strVal val="visible"/>
                                      </p:to>
                                    </p:set>
                                    <p:animEffect transition="in" filter="fade">
                                      <p:cBhvr>
                                        <p:cTn id="36" dur="1000"/>
                                        <p:tgtEl>
                                          <p:spTgt spid="95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11"/>
                                        </p:tgtEl>
                                        <p:attrNameLst>
                                          <p:attrName>style.visibility</p:attrName>
                                        </p:attrNameLst>
                                      </p:cBhvr>
                                      <p:to>
                                        <p:strVal val="visible"/>
                                      </p:to>
                                    </p:set>
                                  </p:childTnLst>
                                </p:cTn>
                              </p:par>
                              <p:par>
                                <p:cTn id="41" presetID="1" presetClass="entr" presetSubtype="0" fill="hold" nodeType="withEffect">
                                  <p:stCondLst>
                                    <p:cond delay="1000"/>
                                  </p:stCondLst>
                                  <p:childTnLst>
                                    <p:set>
                                      <p:cBhvr>
                                        <p:cTn id="42" dur="1" fill="hold">
                                          <p:stCondLst>
                                            <p:cond delay="0"/>
                                          </p:stCondLst>
                                        </p:cTn>
                                        <p:tgtEl>
                                          <p:spTgt spid="961"/>
                                        </p:tgtEl>
                                        <p:attrNameLst>
                                          <p:attrName>style.visibility</p:attrName>
                                        </p:attrNameLst>
                                      </p:cBhvr>
                                      <p:to>
                                        <p:strVal val="visible"/>
                                      </p:to>
                                    </p:set>
                                  </p:childTnLst>
                                </p:cTn>
                              </p:par>
                            </p:childTnLst>
                          </p:cTn>
                        </p:par>
                        <p:par>
                          <p:cTn id="43" fill="hold">
                            <p:stCondLst>
                              <p:cond delay="0"/>
                            </p:stCondLst>
                            <p:childTnLst>
                              <p:par>
                                <p:cTn id="44" presetID="10" presetClass="exit" presetSubtype="0" fill="hold" nodeType="afterEffect">
                                  <p:stCondLst>
                                    <p:cond delay="1000"/>
                                  </p:stCondLst>
                                  <p:childTnLst>
                                    <p:animEffect transition="out" filter="fade">
                                      <p:cBhvr>
                                        <p:cTn id="45" dur="1000"/>
                                        <p:tgtEl>
                                          <p:spTgt spid="961"/>
                                        </p:tgtEl>
                                      </p:cBhvr>
                                    </p:animEffect>
                                    <p:set>
                                      <p:cBhvr>
                                        <p:cTn id="46" dur="1" fill="hold">
                                          <p:stCondLst>
                                            <p:cond delay="1000"/>
                                          </p:stCondLst>
                                        </p:cTn>
                                        <p:tgtEl>
                                          <p:spTgt spid="961"/>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nodeType="afterEffect">
                                  <p:stCondLst>
                                    <p:cond delay="500"/>
                                  </p:stCondLst>
                                  <p:childTnLst>
                                    <p:set>
                                      <p:cBhvr>
                                        <p:cTn id="49" dur="1" fill="hold">
                                          <p:stCondLst>
                                            <p:cond delay="0"/>
                                          </p:stCondLst>
                                        </p:cTn>
                                        <p:tgtEl>
                                          <p:spTgt spid="967"/>
                                        </p:tgtEl>
                                        <p:attrNameLst>
                                          <p:attrName>style.visibility</p:attrName>
                                        </p:attrNameLst>
                                      </p:cBhvr>
                                      <p:to>
                                        <p:strVal val="visible"/>
                                      </p:to>
                                    </p:set>
                                    <p:animEffect transition="in" filter="fade">
                                      <p:cBhvr>
                                        <p:cTn id="50" dur="1000"/>
                                        <p:tgtEl>
                                          <p:spTgt spid="967"/>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964"/>
                                        </p:tgtEl>
                                        <p:attrNameLst>
                                          <p:attrName>style.visibility</p:attrName>
                                        </p:attrNameLst>
                                      </p:cBhvr>
                                      <p:to>
                                        <p:strVal val="visible"/>
                                      </p:to>
                                    </p:set>
                                    <p:animEffect transition="in" filter="fade">
                                      <p:cBhvr>
                                        <p:cTn id="54" dur="1000"/>
                                        <p:tgtEl>
                                          <p:spTgt spid="964"/>
                                        </p:tgtEl>
                                      </p:cBhvr>
                                    </p:animEffect>
                                  </p:childTnLst>
                                </p:cTn>
                              </p:par>
                            </p:childTnLst>
                          </p:cTn>
                        </p:par>
                        <p:par>
                          <p:cTn id="55" fill="hold">
                            <p:stCondLst>
                              <p:cond delay="3000"/>
                            </p:stCondLst>
                            <p:childTnLst>
                              <p:par>
                                <p:cTn id="56" presetID="1" presetClass="entr" presetSubtype="0" fill="hold" nodeType="afterEffect">
                                  <p:stCondLst>
                                    <p:cond delay="0"/>
                                  </p:stCondLst>
                                  <p:childTnLst>
                                    <p:set>
                                      <p:cBhvr>
                                        <p:cTn id="57" dur="1" fill="hold">
                                          <p:stCondLst>
                                            <p:cond delay="0"/>
                                          </p:stCondLst>
                                        </p:cTn>
                                        <p:tgtEl>
                                          <p:spTgt spid="1002"/>
                                        </p:tgtEl>
                                        <p:attrNameLst>
                                          <p:attrName>style.visibility</p:attrName>
                                        </p:attrNameLst>
                                      </p:cBhvr>
                                      <p:to>
                                        <p:strVal val="visible"/>
                                      </p:to>
                                    </p:set>
                                  </p:childTnLst>
                                </p:cTn>
                              </p:par>
                            </p:childTnLst>
                          </p:cTn>
                        </p:par>
                        <p:par>
                          <p:cTn id="58" fill="hold">
                            <p:stCondLst>
                              <p:cond delay="3000"/>
                            </p:stCondLst>
                            <p:childTnLst>
                              <p:par>
                                <p:cTn id="59" presetID="1" presetClass="entr" presetSubtype="0" fill="hold" nodeType="afterEffect">
                                  <p:stCondLst>
                                    <p:cond delay="0"/>
                                  </p:stCondLst>
                                  <p:childTnLst>
                                    <p:set>
                                      <p:cBhvr>
                                        <p:cTn id="60" dur="1" fill="hold">
                                          <p:stCondLst>
                                            <p:cond delay="0"/>
                                          </p:stCondLst>
                                        </p:cTn>
                                        <p:tgtEl>
                                          <p:spTgt spid="962"/>
                                        </p:tgtEl>
                                        <p:attrNameLst>
                                          <p:attrName>style.visibility</p:attrName>
                                        </p:attrNameLst>
                                      </p:cBhvr>
                                      <p:to>
                                        <p:strVal val="visible"/>
                                      </p:to>
                                    </p:set>
                                  </p:childTnLst>
                                </p:cTn>
                              </p:par>
                            </p:childTnLst>
                          </p:cTn>
                        </p:par>
                        <p:par>
                          <p:cTn id="61" fill="hold">
                            <p:stCondLst>
                              <p:cond delay="3000"/>
                            </p:stCondLst>
                            <p:childTnLst>
                              <p:par>
                                <p:cTn id="62" presetID="10" presetClass="exit" presetSubtype="0" fill="hold" nodeType="afterEffect">
                                  <p:stCondLst>
                                    <p:cond delay="0"/>
                                  </p:stCondLst>
                                  <p:childTnLst>
                                    <p:animEffect transition="out" filter="fade">
                                      <p:cBhvr>
                                        <p:cTn id="63" dur="1000"/>
                                        <p:tgtEl>
                                          <p:spTgt spid="962"/>
                                        </p:tgtEl>
                                      </p:cBhvr>
                                    </p:animEffect>
                                    <p:set>
                                      <p:cBhvr>
                                        <p:cTn id="64" dur="1" fill="hold">
                                          <p:stCondLst>
                                            <p:cond delay="1000"/>
                                          </p:stCondLst>
                                        </p:cTn>
                                        <p:tgtEl>
                                          <p:spTgt spid="962"/>
                                        </p:tgtEl>
                                        <p:attrNameLst>
                                          <p:attrName>style.visibility</p:attrName>
                                        </p:attrNameLst>
                                      </p:cBhvr>
                                      <p:to>
                                        <p:strVal val="hidden"/>
                                      </p:to>
                                    </p:set>
                                  </p:childTnLst>
                                </p:cTn>
                              </p:par>
                            </p:childTnLst>
                          </p:cTn>
                        </p:par>
                        <p:par>
                          <p:cTn id="65" fill="hold">
                            <p:stCondLst>
                              <p:cond delay="4000"/>
                            </p:stCondLst>
                            <p:childTnLst>
                              <p:par>
                                <p:cTn id="66" presetID="10" presetClass="entr" presetSubtype="0" fill="hold" nodeType="afterEffect">
                                  <p:stCondLst>
                                    <p:cond delay="500"/>
                                  </p:stCondLst>
                                  <p:childTnLst>
                                    <p:set>
                                      <p:cBhvr>
                                        <p:cTn id="67" dur="1" fill="hold">
                                          <p:stCondLst>
                                            <p:cond delay="0"/>
                                          </p:stCondLst>
                                        </p:cTn>
                                        <p:tgtEl>
                                          <p:spTgt spid="970"/>
                                        </p:tgtEl>
                                        <p:attrNameLst>
                                          <p:attrName>style.visibility</p:attrName>
                                        </p:attrNameLst>
                                      </p:cBhvr>
                                      <p:to>
                                        <p:strVal val="visible"/>
                                      </p:to>
                                    </p:set>
                                    <p:animEffect transition="in" filter="fade">
                                      <p:cBhvr>
                                        <p:cTn id="68" dur="1000"/>
                                        <p:tgtEl>
                                          <p:spTgt spid="970"/>
                                        </p:tgtEl>
                                      </p:cBhvr>
                                    </p:animEffect>
                                  </p:childTnLst>
                                </p:cTn>
                              </p:par>
                            </p:childTnLst>
                          </p:cTn>
                        </p:par>
                        <p:par>
                          <p:cTn id="69" fill="hold">
                            <p:stCondLst>
                              <p:cond delay="5000"/>
                            </p:stCondLst>
                            <p:childTnLst>
                              <p:par>
                                <p:cTn id="70" presetID="10" presetClass="entr" presetSubtype="0" fill="hold" nodeType="afterEffect">
                                  <p:stCondLst>
                                    <p:cond delay="0"/>
                                  </p:stCondLst>
                                  <p:childTnLst>
                                    <p:set>
                                      <p:cBhvr>
                                        <p:cTn id="71" dur="1" fill="hold">
                                          <p:stCondLst>
                                            <p:cond delay="0"/>
                                          </p:stCondLst>
                                        </p:cTn>
                                        <p:tgtEl>
                                          <p:spTgt spid="966"/>
                                        </p:tgtEl>
                                        <p:attrNameLst>
                                          <p:attrName>style.visibility</p:attrName>
                                        </p:attrNameLst>
                                      </p:cBhvr>
                                      <p:to>
                                        <p:strVal val="visible"/>
                                      </p:to>
                                    </p:set>
                                    <p:animEffect transition="in" filter="fade">
                                      <p:cBhvr>
                                        <p:cTn id="72" dur="1000"/>
                                        <p:tgtEl>
                                          <p:spTgt spid="966"/>
                                        </p:tgtEl>
                                      </p:cBhvr>
                                    </p:animEffect>
                                  </p:childTnLst>
                                </p:cTn>
                              </p:par>
                            </p:childTnLst>
                          </p:cTn>
                        </p:par>
                        <p:par>
                          <p:cTn id="73" fill="hold">
                            <p:stCondLst>
                              <p:cond delay="6000"/>
                            </p:stCondLst>
                            <p:childTnLst>
                              <p:par>
                                <p:cTn id="74" presetID="1" presetClass="entr" presetSubtype="0" fill="hold" nodeType="afterEffect">
                                  <p:stCondLst>
                                    <p:cond delay="0"/>
                                  </p:stCondLst>
                                  <p:childTnLst>
                                    <p:set>
                                      <p:cBhvr>
                                        <p:cTn id="75" dur="1" fill="hold">
                                          <p:stCondLst>
                                            <p:cond delay="0"/>
                                          </p:stCondLst>
                                        </p:cTn>
                                        <p:tgtEl>
                                          <p:spTgt spid="1022"/>
                                        </p:tgtEl>
                                        <p:attrNameLst>
                                          <p:attrName>style.visibility</p:attrName>
                                        </p:attrNameLst>
                                      </p:cBhvr>
                                      <p:to>
                                        <p:strVal val="visible"/>
                                      </p:to>
                                    </p:set>
                                  </p:childTnLst>
                                </p:cTn>
                              </p:par>
                            </p:childTnLst>
                          </p:cTn>
                        </p:par>
                        <p:par>
                          <p:cTn id="76" fill="hold">
                            <p:stCondLst>
                              <p:cond delay="6000"/>
                            </p:stCondLst>
                            <p:childTnLst>
                              <p:par>
                                <p:cTn id="77" presetID="1" presetClass="entr" presetSubtype="0" fill="hold" nodeType="afterEffect">
                                  <p:stCondLst>
                                    <p:cond delay="0"/>
                                  </p:stCondLst>
                                  <p:childTnLst>
                                    <p:set>
                                      <p:cBhvr>
                                        <p:cTn id="78" dur="1" fill="hold">
                                          <p:stCondLst>
                                            <p:cond delay="0"/>
                                          </p:stCondLst>
                                        </p:cTn>
                                        <p:tgtEl>
                                          <p:spTgt spid="963"/>
                                        </p:tgtEl>
                                        <p:attrNameLst>
                                          <p:attrName>style.visibility</p:attrName>
                                        </p:attrNameLst>
                                      </p:cBhvr>
                                      <p:to>
                                        <p:strVal val="visible"/>
                                      </p:to>
                                    </p:set>
                                  </p:childTnLst>
                                </p:cTn>
                              </p:par>
                            </p:childTnLst>
                          </p:cTn>
                        </p:par>
                        <p:par>
                          <p:cTn id="79" fill="hold">
                            <p:stCondLst>
                              <p:cond delay="6000"/>
                            </p:stCondLst>
                            <p:childTnLst>
                              <p:par>
                                <p:cTn id="80" presetID="10" presetClass="exit" presetSubtype="0" fill="hold" nodeType="afterEffect">
                                  <p:stCondLst>
                                    <p:cond delay="0"/>
                                  </p:stCondLst>
                                  <p:childTnLst>
                                    <p:animEffect transition="out" filter="fade">
                                      <p:cBhvr>
                                        <p:cTn id="81" dur="1000"/>
                                        <p:tgtEl>
                                          <p:spTgt spid="963"/>
                                        </p:tgtEl>
                                      </p:cBhvr>
                                    </p:animEffect>
                                    <p:set>
                                      <p:cBhvr>
                                        <p:cTn id="82" dur="1" fill="hold">
                                          <p:stCondLst>
                                            <p:cond delay="1000"/>
                                          </p:stCondLst>
                                        </p:cTn>
                                        <p:tgtEl>
                                          <p:spTgt spid="963"/>
                                        </p:tgtEl>
                                        <p:attrNameLst>
                                          <p:attrName>style.visibility</p:attrName>
                                        </p:attrNameLst>
                                      </p:cBhvr>
                                      <p:to>
                                        <p:strVal val="hidden"/>
                                      </p:to>
                                    </p:set>
                                  </p:childTnLst>
                                </p:cTn>
                              </p:par>
                            </p:childTnLst>
                          </p:cTn>
                        </p:par>
                        <p:par>
                          <p:cTn id="83" fill="hold">
                            <p:stCondLst>
                              <p:cond delay="7000"/>
                            </p:stCondLst>
                            <p:childTnLst>
                              <p:par>
                                <p:cTn id="84" presetID="10" presetClass="entr" presetSubtype="0" fill="hold" nodeType="afterEffect">
                                  <p:stCondLst>
                                    <p:cond delay="500"/>
                                  </p:stCondLst>
                                  <p:childTnLst>
                                    <p:set>
                                      <p:cBhvr>
                                        <p:cTn id="85" dur="1" fill="hold">
                                          <p:stCondLst>
                                            <p:cond delay="0"/>
                                          </p:stCondLst>
                                        </p:cTn>
                                        <p:tgtEl>
                                          <p:spTgt spid="969"/>
                                        </p:tgtEl>
                                        <p:attrNameLst>
                                          <p:attrName>style.visibility</p:attrName>
                                        </p:attrNameLst>
                                      </p:cBhvr>
                                      <p:to>
                                        <p:strVal val="visible"/>
                                      </p:to>
                                    </p:set>
                                    <p:animEffect transition="in" filter="fade">
                                      <p:cBhvr>
                                        <p:cTn id="86" dur="1000"/>
                                        <p:tgtEl>
                                          <p:spTgt spid="969"/>
                                        </p:tgtEl>
                                      </p:cBhvr>
                                    </p:animEffect>
                                  </p:childTnLst>
                                </p:cTn>
                              </p:par>
                            </p:childTnLst>
                          </p:cTn>
                        </p:par>
                        <p:par>
                          <p:cTn id="87" fill="hold">
                            <p:stCondLst>
                              <p:cond delay="8000"/>
                            </p:stCondLst>
                            <p:childTnLst>
                              <p:par>
                                <p:cTn id="88" presetID="10" presetClass="entr" presetSubtype="0" fill="hold" nodeType="afterEffect">
                                  <p:stCondLst>
                                    <p:cond delay="0"/>
                                  </p:stCondLst>
                                  <p:childTnLst>
                                    <p:set>
                                      <p:cBhvr>
                                        <p:cTn id="89" dur="1" fill="hold">
                                          <p:stCondLst>
                                            <p:cond delay="0"/>
                                          </p:stCondLst>
                                        </p:cTn>
                                        <p:tgtEl>
                                          <p:spTgt spid="968"/>
                                        </p:tgtEl>
                                        <p:attrNameLst>
                                          <p:attrName>style.visibility</p:attrName>
                                        </p:attrNameLst>
                                      </p:cBhvr>
                                      <p:to>
                                        <p:strVal val="visible"/>
                                      </p:to>
                                    </p:set>
                                    <p:animEffect transition="in" filter="fade">
                                      <p:cBhvr>
                                        <p:cTn id="90" dur="10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Skalabilitas</a:t>
            </a:r>
            <a:endParaRPr/>
          </a:p>
        </p:txBody>
      </p:sp>
      <p:sp>
        <p:nvSpPr>
          <p:cNvPr id="1035" name="Google Shape;1035;p34"/>
          <p:cNvSpPr txBox="1">
            <a:spLocks noGrp="1"/>
          </p:cNvSpPr>
          <p:nvPr>
            <p:ph type="body" idx="1"/>
          </p:nvPr>
        </p:nvSpPr>
        <p:spPr>
          <a:xfrm>
            <a:off x="838200" y="1565564"/>
            <a:ext cx="10515600" cy="4611399"/>
          </a:xfrm>
          <a:prstGeom prst="rect">
            <a:avLst/>
          </a:prstGeom>
          <a:noFill/>
          <a:ln>
            <a:noFill/>
          </a:ln>
        </p:spPr>
        <p:txBody>
          <a:bodyPr spcFirstLastPara="1" wrap="square" lIns="91425" tIns="45700" rIns="91425" bIns="45700" anchor="t" anchorCtr="0">
            <a:normAutofit/>
          </a:bodyPr>
          <a:lstStyle/>
          <a:p>
            <a:pPr marL="606424" lvl="0" indent="-377824" algn="l" rtl="0">
              <a:lnSpc>
                <a:spcPct val="90000"/>
              </a:lnSpc>
              <a:spcBef>
                <a:spcPts val="0"/>
              </a:spcBef>
              <a:spcAft>
                <a:spcPts val="0"/>
              </a:spcAft>
              <a:buClr>
                <a:schemeClr val="dk1"/>
              </a:buClr>
              <a:buSzPct val="121428"/>
              <a:buChar char="•"/>
            </a:pPr>
            <a:r>
              <a:rPr lang="en-US"/>
              <a:t>Umumnya setiap tim beranggotakan 7 ± 2 orang</a:t>
            </a:r>
            <a:endParaRPr/>
          </a:p>
          <a:p>
            <a:pPr marL="912255" lvl="1" indent="-375045" algn="l" rtl="0">
              <a:lnSpc>
                <a:spcPct val="90000"/>
              </a:lnSpc>
              <a:spcBef>
                <a:spcPts val="1170"/>
              </a:spcBef>
              <a:spcAft>
                <a:spcPts val="0"/>
              </a:spcAft>
              <a:buClr>
                <a:schemeClr val="dk1"/>
              </a:buClr>
              <a:buSzPct val="125000"/>
              <a:buChar char="•"/>
            </a:pPr>
            <a:r>
              <a:rPr lang="en-US"/>
              <a:t>Skalabilitas bisa didapatkan dengan pengaturan “tim dalam tim”</a:t>
            </a:r>
            <a:endParaRPr/>
          </a:p>
          <a:p>
            <a:pPr marL="606424" lvl="0" indent="-377824" algn="l" rtl="0">
              <a:lnSpc>
                <a:spcPct val="90000"/>
              </a:lnSpc>
              <a:spcBef>
                <a:spcPts val="1170"/>
              </a:spcBef>
              <a:spcAft>
                <a:spcPts val="0"/>
              </a:spcAft>
              <a:buClr>
                <a:schemeClr val="dk1"/>
              </a:buClr>
              <a:buSzPct val="121428"/>
              <a:buChar char="•"/>
            </a:pPr>
            <a:r>
              <a:rPr lang="en-US"/>
              <a:t>Faktor skalabilitas</a:t>
            </a:r>
            <a:endParaRPr/>
          </a:p>
          <a:p>
            <a:pPr marL="912255" lvl="1" indent="-375045" algn="l" rtl="0">
              <a:lnSpc>
                <a:spcPct val="90000"/>
              </a:lnSpc>
              <a:spcBef>
                <a:spcPts val="1170"/>
              </a:spcBef>
              <a:spcAft>
                <a:spcPts val="0"/>
              </a:spcAft>
              <a:buClr>
                <a:schemeClr val="dk1"/>
              </a:buClr>
              <a:buSzPct val="125000"/>
              <a:buChar char="•"/>
            </a:pPr>
            <a:r>
              <a:rPr lang="en-US"/>
              <a:t>Jenis aplikasi yang dikerjakan</a:t>
            </a:r>
            <a:endParaRPr/>
          </a:p>
          <a:p>
            <a:pPr marL="912255" lvl="1" indent="-375045" algn="l" rtl="0">
              <a:lnSpc>
                <a:spcPct val="90000"/>
              </a:lnSpc>
              <a:spcBef>
                <a:spcPts val="1170"/>
              </a:spcBef>
              <a:spcAft>
                <a:spcPts val="0"/>
              </a:spcAft>
              <a:buClr>
                <a:schemeClr val="dk1"/>
              </a:buClr>
              <a:buSzPct val="125000"/>
              <a:buChar char="•"/>
            </a:pPr>
            <a:r>
              <a:rPr lang="en-US"/>
              <a:t>Ukuran tim</a:t>
            </a:r>
            <a:endParaRPr/>
          </a:p>
          <a:p>
            <a:pPr marL="912255" lvl="1" indent="-375045" algn="l" rtl="0">
              <a:lnSpc>
                <a:spcPct val="90000"/>
              </a:lnSpc>
              <a:spcBef>
                <a:spcPts val="1170"/>
              </a:spcBef>
              <a:spcAft>
                <a:spcPts val="0"/>
              </a:spcAft>
              <a:buClr>
                <a:schemeClr val="dk1"/>
              </a:buClr>
              <a:buSzPct val="125000"/>
              <a:buChar char="•"/>
            </a:pPr>
            <a:r>
              <a:rPr lang="en-US"/>
              <a:t>Persebaran tim</a:t>
            </a:r>
            <a:endParaRPr/>
          </a:p>
          <a:p>
            <a:pPr marL="912255" lvl="1" indent="-375045" algn="l" rtl="0">
              <a:lnSpc>
                <a:spcPct val="90000"/>
              </a:lnSpc>
              <a:spcBef>
                <a:spcPts val="1170"/>
              </a:spcBef>
              <a:spcAft>
                <a:spcPts val="0"/>
              </a:spcAft>
              <a:buClr>
                <a:schemeClr val="dk1"/>
              </a:buClr>
              <a:buSzPct val="125000"/>
              <a:buChar char="•"/>
            </a:pPr>
            <a:r>
              <a:rPr lang="en-US"/>
              <a:t>Durasi proyek</a:t>
            </a:r>
            <a:endParaRPr/>
          </a:p>
          <a:p>
            <a:pPr marL="606424" lvl="0" indent="-377824" algn="l" rtl="0">
              <a:lnSpc>
                <a:spcPct val="90000"/>
              </a:lnSpc>
              <a:spcBef>
                <a:spcPts val="1170"/>
              </a:spcBef>
              <a:spcAft>
                <a:spcPts val="0"/>
              </a:spcAft>
              <a:buClr>
                <a:schemeClr val="dk1"/>
              </a:buClr>
              <a:buSzPct val="121428"/>
              <a:buChar char="•"/>
            </a:pPr>
            <a:r>
              <a:rPr lang="en-US"/>
              <a:t>Scrum telah terbukti, dan bisa digunakan dalam proyek-proyek beranggotakan 500+ orang.</a:t>
            </a:r>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35"/>
          <p:cNvSpPr/>
          <p:nvPr/>
        </p:nvSpPr>
        <p:spPr>
          <a:xfrm>
            <a:off x="1672590" y="3109653"/>
            <a:ext cx="2857500" cy="2537460"/>
          </a:xfrm>
          <a:prstGeom prst="roundRect">
            <a:avLst>
              <a:gd name="adj" fmla="val 6757"/>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041" name="Google Shape;1041;p35"/>
          <p:cNvSpPr txBox="1">
            <a:spLocks noGrp="1"/>
          </p:cNvSpPr>
          <p:nvPr>
            <p:ph type="title"/>
          </p:nvPr>
        </p:nvSpPr>
        <p:spPr>
          <a:xfrm>
            <a:off x="541020" y="502920"/>
            <a:ext cx="8515350" cy="77724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Scaling through the Scrum of scrums</a:t>
            </a:r>
            <a:endParaRPr/>
          </a:p>
        </p:txBody>
      </p:sp>
      <p:sp>
        <p:nvSpPr>
          <p:cNvPr id="1042" name="Google Shape;1042;p35"/>
          <p:cNvSpPr/>
          <p:nvPr/>
        </p:nvSpPr>
        <p:spPr>
          <a:xfrm>
            <a:off x="4667250" y="3109653"/>
            <a:ext cx="2857500" cy="2537460"/>
          </a:xfrm>
          <a:prstGeom prst="roundRect">
            <a:avLst>
              <a:gd name="adj" fmla="val 6757"/>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043" name="Google Shape;1043;p35"/>
          <p:cNvSpPr/>
          <p:nvPr/>
        </p:nvSpPr>
        <p:spPr>
          <a:xfrm>
            <a:off x="7627620" y="3109653"/>
            <a:ext cx="2857500" cy="2537460"/>
          </a:xfrm>
          <a:prstGeom prst="roundRect">
            <a:avLst>
              <a:gd name="adj" fmla="val 6757"/>
            </a:avLst>
          </a:prstGeom>
          <a:solidFill>
            <a:srgbClr val="FFFFFF"/>
          </a:solidFill>
          <a:ln w="25400" cap="flat" cmpd="sng">
            <a:solidFill>
              <a:srgbClr val="FD402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044" name="Google Shape;1044;p35" descr="blue-guy-S.png"/>
          <p:cNvPicPr preferRelativeResize="0"/>
          <p:nvPr/>
        </p:nvPicPr>
        <p:blipFill rotWithShape="1">
          <a:blip r:embed="rId3">
            <a:alphaModFix/>
          </a:blip>
          <a:srcRect/>
          <a:stretch/>
        </p:blipFill>
        <p:spPr>
          <a:xfrm>
            <a:off x="2335530" y="4092633"/>
            <a:ext cx="697230" cy="571500"/>
          </a:xfrm>
          <a:prstGeom prst="rect">
            <a:avLst/>
          </a:prstGeom>
          <a:noFill/>
          <a:ln>
            <a:noFill/>
          </a:ln>
        </p:spPr>
      </p:pic>
      <p:grpSp>
        <p:nvGrpSpPr>
          <p:cNvPr id="1045" name="Google Shape;1045;p35"/>
          <p:cNvGrpSpPr/>
          <p:nvPr/>
        </p:nvGrpSpPr>
        <p:grpSpPr>
          <a:xfrm>
            <a:off x="1866899" y="3303963"/>
            <a:ext cx="2343152" cy="605790"/>
            <a:chOff x="-1" y="0"/>
            <a:chExt cx="2603502" cy="673100"/>
          </a:xfrm>
        </p:grpSpPr>
        <p:pic>
          <p:nvPicPr>
            <p:cNvPr id="1046" name="Google Shape;1046;p35" descr="blue-blonde-S.png"/>
            <p:cNvPicPr preferRelativeResize="0"/>
            <p:nvPr/>
          </p:nvPicPr>
          <p:blipFill rotWithShape="1">
            <a:blip r:embed="rId4">
              <a:alphaModFix/>
            </a:blip>
            <a:srcRect/>
            <a:stretch/>
          </p:blipFill>
          <p:spPr>
            <a:xfrm>
              <a:off x="-1" y="0"/>
              <a:ext cx="774701" cy="673100"/>
            </a:xfrm>
            <a:prstGeom prst="rect">
              <a:avLst/>
            </a:prstGeom>
            <a:noFill/>
            <a:ln>
              <a:noFill/>
            </a:ln>
          </p:spPr>
        </p:pic>
        <p:pic>
          <p:nvPicPr>
            <p:cNvPr id="1047" name="Google Shape;1047;p35" descr="blue-brunette-S.png"/>
            <p:cNvPicPr preferRelativeResize="0"/>
            <p:nvPr/>
          </p:nvPicPr>
          <p:blipFill rotWithShape="1">
            <a:blip r:embed="rId5">
              <a:alphaModFix/>
            </a:blip>
            <a:srcRect/>
            <a:stretch/>
          </p:blipFill>
          <p:spPr>
            <a:xfrm>
              <a:off x="914400" y="0"/>
              <a:ext cx="774700" cy="673100"/>
            </a:xfrm>
            <a:prstGeom prst="rect">
              <a:avLst/>
            </a:prstGeom>
            <a:noFill/>
            <a:ln>
              <a:noFill/>
            </a:ln>
          </p:spPr>
        </p:pic>
        <p:pic>
          <p:nvPicPr>
            <p:cNvPr id="1048" name="Google Shape;1048;p35" descr="blue-blonde-S.png"/>
            <p:cNvPicPr preferRelativeResize="0"/>
            <p:nvPr/>
          </p:nvPicPr>
          <p:blipFill rotWithShape="1">
            <a:blip r:embed="rId4">
              <a:alphaModFix/>
            </a:blip>
            <a:srcRect/>
            <a:stretch/>
          </p:blipFill>
          <p:spPr>
            <a:xfrm>
              <a:off x="1828800" y="0"/>
              <a:ext cx="774701" cy="673100"/>
            </a:xfrm>
            <a:prstGeom prst="rect">
              <a:avLst/>
            </a:prstGeom>
            <a:noFill/>
            <a:ln>
              <a:noFill/>
            </a:ln>
          </p:spPr>
        </p:pic>
      </p:grpSp>
      <p:grpSp>
        <p:nvGrpSpPr>
          <p:cNvPr id="1049" name="Google Shape;1049;p35"/>
          <p:cNvGrpSpPr/>
          <p:nvPr/>
        </p:nvGrpSpPr>
        <p:grpSpPr>
          <a:xfrm>
            <a:off x="1866899" y="4835583"/>
            <a:ext cx="2343152" cy="605790"/>
            <a:chOff x="-1" y="0"/>
            <a:chExt cx="2603502" cy="673100"/>
          </a:xfrm>
        </p:grpSpPr>
        <p:pic>
          <p:nvPicPr>
            <p:cNvPr id="1050" name="Google Shape;1050;p35" descr="blue-guy-S.png"/>
            <p:cNvPicPr preferRelativeResize="0"/>
            <p:nvPr/>
          </p:nvPicPr>
          <p:blipFill rotWithShape="1">
            <a:blip r:embed="rId3">
              <a:alphaModFix/>
            </a:blip>
            <a:srcRect/>
            <a:stretch/>
          </p:blipFill>
          <p:spPr>
            <a:xfrm>
              <a:off x="-1" y="25400"/>
              <a:ext cx="774701" cy="635001"/>
            </a:xfrm>
            <a:prstGeom prst="rect">
              <a:avLst/>
            </a:prstGeom>
            <a:noFill/>
            <a:ln>
              <a:noFill/>
            </a:ln>
          </p:spPr>
        </p:pic>
        <p:pic>
          <p:nvPicPr>
            <p:cNvPr id="1051" name="Google Shape;1051;p35" descr="coach-S.png"/>
            <p:cNvPicPr preferRelativeResize="0"/>
            <p:nvPr/>
          </p:nvPicPr>
          <p:blipFill rotWithShape="1">
            <a:blip r:embed="rId6">
              <a:alphaModFix/>
            </a:blip>
            <a:srcRect/>
            <a:stretch/>
          </p:blipFill>
          <p:spPr>
            <a:xfrm>
              <a:off x="1828800" y="0"/>
              <a:ext cx="774701" cy="673100"/>
            </a:xfrm>
            <a:prstGeom prst="rect">
              <a:avLst/>
            </a:prstGeom>
            <a:noFill/>
            <a:ln>
              <a:noFill/>
            </a:ln>
          </p:spPr>
        </p:pic>
        <p:pic>
          <p:nvPicPr>
            <p:cNvPr id="1052" name="Google Shape;1052;p35" descr="hacker-dude-S.png"/>
            <p:cNvPicPr preferRelativeResize="0"/>
            <p:nvPr/>
          </p:nvPicPr>
          <p:blipFill rotWithShape="1">
            <a:blip r:embed="rId7">
              <a:alphaModFix/>
            </a:blip>
            <a:srcRect/>
            <a:stretch/>
          </p:blipFill>
          <p:spPr>
            <a:xfrm>
              <a:off x="914400" y="0"/>
              <a:ext cx="774700" cy="673100"/>
            </a:xfrm>
            <a:prstGeom prst="rect">
              <a:avLst/>
            </a:prstGeom>
            <a:noFill/>
            <a:ln>
              <a:noFill/>
            </a:ln>
          </p:spPr>
        </p:pic>
      </p:grpSp>
      <p:pic>
        <p:nvPicPr>
          <p:cNvPr id="1053" name="Google Shape;1053;p35" descr="coach-S.png"/>
          <p:cNvPicPr preferRelativeResize="0"/>
          <p:nvPr/>
        </p:nvPicPr>
        <p:blipFill rotWithShape="1">
          <a:blip r:embed="rId6">
            <a:alphaModFix/>
          </a:blip>
          <a:srcRect/>
          <a:stretch/>
        </p:blipFill>
        <p:spPr>
          <a:xfrm>
            <a:off x="5753100" y="3303963"/>
            <a:ext cx="697230" cy="605790"/>
          </a:xfrm>
          <a:prstGeom prst="rect">
            <a:avLst/>
          </a:prstGeom>
          <a:noFill/>
          <a:ln>
            <a:noFill/>
          </a:ln>
        </p:spPr>
      </p:pic>
      <p:pic>
        <p:nvPicPr>
          <p:cNvPr id="1054" name="Google Shape;1054;p35" descr="green-blonde-S.png"/>
          <p:cNvPicPr preferRelativeResize="0"/>
          <p:nvPr/>
        </p:nvPicPr>
        <p:blipFill rotWithShape="1">
          <a:blip r:embed="rId8">
            <a:alphaModFix/>
          </a:blip>
          <a:srcRect/>
          <a:stretch/>
        </p:blipFill>
        <p:spPr>
          <a:xfrm>
            <a:off x="6564630" y="3303963"/>
            <a:ext cx="697230" cy="605790"/>
          </a:xfrm>
          <a:prstGeom prst="rect">
            <a:avLst/>
          </a:prstGeom>
          <a:noFill/>
          <a:ln>
            <a:noFill/>
          </a:ln>
        </p:spPr>
      </p:pic>
      <p:pic>
        <p:nvPicPr>
          <p:cNvPr id="1055" name="Google Shape;1055;p35" descr="green-brunette-S.png"/>
          <p:cNvPicPr preferRelativeResize="0"/>
          <p:nvPr/>
        </p:nvPicPr>
        <p:blipFill rotWithShape="1">
          <a:blip r:embed="rId9">
            <a:alphaModFix/>
          </a:blip>
          <a:srcRect/>
          <a:stretch/>
        </p:blipFill>
        <p:spPr>
          <a:xfrm>
            <a:off x="5741670" y="4069773"/>
            <a:ext cx="697230" cy="605790"/>
          </a:xfrm>
          <a:prstGeom prst="rect">
            <a:avLst/>
          </a:prstGeom>
          <a:noFill/>
          <a:ln>
            <a:noFill/>
          </a:ln>
        </p:spPr>
      </p:pic>
      <p:pic>
        <p:nvPicPr>
          <p:cNvPr id="1056" name="Google Shape;1056;p35" descr="hacker-dude-S.png"/>
          <p:cNvPicPr preferRelativeResize="0"/>
          <p:nvPr/>
        </p:nvPicPr>
        <p:blipFill rotWithShape="1">
          <a:blip r:embed="rId7">
            <a:alphaModFix/>
          </a:blip>
          <a:srcRect/>
          <a:stretch/>
        </p:blipFill>
        <p:spPr>
          <a:xfrm>
            <a:off x="4930140" y="4069773"/>
            <a:ext cx="697230" cy="605790"/>
          </a:xfrm>
          <a:prstGeom prst="rect">
            <a:avLst/>
          </a:prstGeom>
          <a:noFill/>
          <a:ln>
            <a:noFill/>
          </a:ln>
        </p:spPr>
      </p:pic>
      <p:pic>
        <p:nvPicPr>
          <p:cNvPr id="1057" name="Google Shape;1057;p35" descr="hacker-dude-S.png"/>
          <p:cNvPicPr preferRelativeResize="0"/>
          <p:nvPr/>
        </p:nvPicPr>
        <p:blipFill rotWithShape="1">
          <a:blip r:embed="rId7">
            <a:alphaModFix/>
          </a:blip>
          <a:srcRect/>
          <a:stretch/>
        </p:blipFill>
        <p:spPr>
          <a:xfrm>
            <a:off x="5741670" y="4835583"/>
            <a:ext cx="697230" cy="605790"/>
          </a:xfrm>
          <a:prstGeom prst="rect">
            <a:avLst/>
          </a:prstGeom>
          <a:noFill/>
          <a:ln>
            <a:noFill/>
          </a:ln>
        </p:spPr>
      </p:pic>
      <p:pic>
        <p:nvPicPr>
          <p:cNvPr id="1058" name="Google Shape;1058;p35" descr="green-brunette-S.png"/>
          <p:cNvPicPr preferRelativeResize="0"/>
          <p:nvPr/>
        </p:nvPicPr>
        <p:blipFill rotWithShape="1">
          <a:blip r:embed="rId9">
            <a:alphaModFix/>
          </a:blip>
          <a:srcRect/>
          <a:stretch/>
        </p:blipFill>
        <p:spPr>
          <a:xfrm>
            <a:off x="6564630" y="4069773"/>
            <a:ext cx="697230" cy="605790"/>
          </a:xfrm>
          <a:prstGeom prst="rect">
            <a:avLst/>
          </a:prstGeom>
          <a:noFill/>
          <a:ln>
            <a:noFill/>
          </a:ln>
        </p:spPr>
      </p:pic>
      <p:pic>
        <p:nvPicPr>
          <p:cNvPr id="1059" name="Google Shape;1059;p35" descr="hacker-dude-S.png"/>
          <p:cNvPicPr preferRelativeResize="0"/>
          <p:nvPr/>
        </p:nvPicPr>
        <p:blipFill rotWithShape="1">
          <a:blip r:embed="rId7">
            <a:alphaModFix/>
          </a:blip>
          <a:srcRect/>
          <a:stretch/>
        </p:blipFill>
        <p:spPr>
          <a:xfrm>
            <a:off x="3158490" y="4069773"/>
            <a:ext cx="697230" cy="605790"/>
          </a:xfrm>
          <a:prstGeom prst="rect">
            <a:avLst/>
          </a:prstGeom>
          <a:noFill/>
          <a:ln>
            <a:noFill/>
          </a:ln>
        </p:spPr>
      </p:pic>
      <p:pic>
        <p:nvPicPr>
          <p:cNvPr id="1060" name="Google Shape;1060;p35" descr="green-guy-S.png"/>
          <p:cNvPicPr preferRelativeResize="0"/>
          <p:nvPr/>
        </p:nvPicPr>
        <p:blipFill rotWithShape="1">
          <a:blip r:embed="rId10">
            <a:alphaModFix/>
          </a:blip>
          <a:srcRect/>
          <a:stretch/>
        </p:blipFill>
        <p:spPr>
          <a:xfrm>
            <a:off x="4930140" y="3326823"/>
            <a:ext cx="697230" cy="571500"/>
          </a:xfrm>
          <a:prstGeom prst="rect">
            <a:avLst/>
          </a:prstGeom>
          <a:noFill/>
          <a:ln>
            <a:noFill/>
          </a:ln>
        </p:spPr>
      </p:pic>
      <p:pic>
        <p:nvPicPr>
          <p:cNvPr id="1061" name="Google Shape;1061;p35" descr="red-blonde-S.png"/>
          <p:cNvPicPr preferRelativeResize="0"/>
          <p:nvPr/>
        </p:nvPicPr>
        <p:blipFill rotWithShape="1">
          <a:blip r:embed="rId11">
            <a:alphaModFix/>
          </a:blip>
          <a:srcRect/>
          <a:stretch/>
        </p:blipFill>
        <p:spPr>
          <a:xfrm>
            <a:off x="8702040" y="4458393"/>
            <a:ext cx="697230" cy="605790"/>
          </a:xfrm>
          <a:prstGeom prst="rect">
            <a:avLst/>
          </a:prstGeom>
          <a:noFill/>
          <a:ln>
            <a:noFill/>
          </a:ln>
        </p:spPr>
      </p:pic>
      <p:pic>
        <p:nvPicPr>
          <p:cNvPr id="1062" name="Google Shape;1062;p35" descr="coach-S.png"/>
          <p:cNvPicPr preferRelativeResize="0"/>
          <p:nvPr/>
        </p:nvPicPr>
        <p:blipFill rotWithShape="1">
          <a:blip r:embed="rId6">
            <a:alphaModFix/>
          </a:blip>
          <a:srcRect/>
          <a:stretch/>
        </p:blipFill>
        <p:spPr>
          <a:xfrm>
            <a:off x="8347710" y="3692583"/>
            <a:ext cx="697230" cy="605790"/>
          </a:xfrm>
          <a:prstGeom prst="rect">
            <a:avLst/>
          </a:prstGeom>
          <a:noFill/>
          <a:ln>
            <a:noFill/>
          </a:ln>
        </p:spPr>
      </p:pic>
      <p:pic>
        <p:nvPicPr>
          <p:cNvPr id="1063" name="Google Shape;1063;p35" descr="hacker-dude-S.png"/>
          <p:cNvPicPr preferRelativeResize="0"/>
          <p:nvPr/>
        </p:nvPicPr>
        <p:blipFill rotWithShape="1">
          <a:blip r:embed="rId7">
            <a:alphaModFix/>
          </a:blip>
          <a:srcRect/>
          <a:stretch/>
        </p:blipFill>
        <p:spPr>
          <a:xfrm>
            <a:off x="9159240" y="3715443"/>
            <a:ext cx="697230" cy="605790"/>
          </a:xfrm>
          <a:prstGeom prst="rect">
            <a:avLst/>
          </a:prstGeom>
          <a:noFill/>
          <a:ln>
            <a:noFill/>
          </a:ln>
        </p:spPr>
      </p:pic>
      <p:pic>
        <p:nvPicPr>
          <p:cNvPr id="1064" name="Google Shape;1064;p35" descr="red-brunette-S.png"/>
          <p:cNvPicPr preferRelativeResize="0"/>
          <p:nvPr/>
        </p:nvPicPr>
        <p:blipFill rotWithShape="1">
          <a:blip r:embed="rId12">
            <a:alphaModFix/>
          </a:blip>
          <a:srcRect/>
          <a:stretch/>
        </p:blipFill>
        <p:spPr>
          <a:xfrm>
            <a:off x="7890510" y="4458393"/>
            <a:ext cx="697230" cy="605790"/>
          </a:xfrm>
          <a:prstGeom prst="rect">
            <a:avLst/>
          </a:prstGeom>
          <a:noFill/>
          <a:ln>
            <a:noFill/>
          </a:ln>
        </p:spPr>
      </p:pic>
      <p:pic>
        <p:nvPicPr>
          <p:cNvPr id="1065" name="Google Shape;1065;p35" descr="red-guy-S.png"/>
          <p:cNvPicPr preferRelativeResize="0"/>
          <p:nvPr/>
        </p:nvPicPr>
        <p:blipFill rotWithShape="1">
          <a:blip r:embed="rId13">
            <a:alphaModFix/>
          </a:blip>
          <a:srcRect/>
          <a:stretch/>
        </p:blipFill>
        <p:spPr>
          <a:xfrm>
            <a:off x="9525000" y="4481253"/>
            <a:ext cx="697230" cy="571500"/>
          </a:xfrm>
          <a:prstGeom prst="rect">
            <a:avLst/>
          </a:prstGeom>
          <a:noFill/>
          <a:ln>
            <a:noFill/>
          </a:ln>
        </p:spPr>
      </p:pic>
      <p:grpSp>
        <p:nvGrpSpPr>
          <p:cNvPr id="1066" name="Google Shape;1066;p35"/>
          <p:cNvGrpSpPr/>
          <p:nvPr/>
        </p:nvGrpSpPr>
        <p:grpSpPr>
          <a:xfrm>
            <a:off x="4095750" y="1440873"/>
            <a:ext cx="4000500" cy="1325880"/>
            <a:chOff x="0" y="0"/>
            <a:chExt cx="4445000" cy="1473200"/>
          </a:xfrm>
        </p:grpSpPr>
        <p:sp>
          <p:nvSpPr>
            <p:cNvPr id="1067" name="Google Shape;1067;p35"/>
            <p:cNvSpPr/>
            <p:nvPr/>
          </p:nvSpPr>
          <p:spPr>
            <a:xfrm>
              <a:off x="0" y="0"/>
              <a:ext cx="4445000" cy="1473200"/>
            </a:xfrm>
            <a:prstGeom prst="roundRect">
              <a:avLst>
                <a:gd name="adj" fmla="val 20690"/>
              </a:avLst>
            </a:prstGeom>
            <a:solidFill>
              <a:srgbClr val="FFFFFF"/>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068" name="Google Shape;1068;p35" descr="hacker-dude-S.png"/>
            <p:cNvPicPr preferRelativeResize="0"/>
            <p:nvPr/>
          </p:nvPicPr>
          <p:blipFill rotWithShape="1">
            <a:blip r:embed="rId7">
              <a:alphaModFix/>
            </a:blip>
            <a:srcRect/>
            <a:stretch/>
          </p:blipFill>
          <p:spPr>
            <a:xfrm>
              <a:off x="469899" y="393699"/>
              <a:ext cx="774701" cy="673101"/>
            </a:xfrm>
            <a:prstGeom prst="rect">
              <a:avLst/>
            </a:prstGeom>
            <a:noFill/>
            <a:ln>
              <a:noFill/>
            </a:ln>
          </p:spPr>
        </p:pic>
        <p:pic>
          <p:nvPicPr>
            <p:cNvPr id="1069" name="Google Shape;1069;p35" descr="green-guy-S.png"/>
            <p:cNvPicPr preferRelativeResize="0"/>
            <p:nvPr/>
          </p:nvPicPr>
          <p:blipFill rotWithShape="1">
            <a:blip r:embed="rId10">
              <a:alphaModFix/>
            </a:blip>
            <a:srcRect/>
            <a:stretch/>
          </p:blipFill>
          <p:spPr>
            <a:xfrm>
              <a:off x="1803399" y="419100"/>
              <a:ext cx="774701" cy="635000"/>
            </a:xfrm>
            <a:prstGeom prst="rect">
              <a:avLst/>
            </a:prstGeom>
            <a:noFill/>
            <a:ln>
              <a:noFill/>
            </a:ln>
          </p:spPr>
        </p:pic>
        <p:pic>
          <p:nvPicPr>
            <p:cNvPr id="1070" name="Google Shape;1070;p35" descr="red-blonde-S.png"/>
            <p:cNvPicPr preferRelativeResize="0"/>
            <p:nvPr/>
          </p:nvPicPr>
          <p:blipFill rotWithShape="1">
            <a:blip r:embed="rId11">
              <a:alphaModFix/>
            </a:blip>
            <a:srcRect/>
            <a:stretch/>
          </p:blipFill>
          <p:spPr>
            <a:xfrm>
              <a:off x="3136900" y="393699"/>
              <a:ext cx="774701" cy="673101"/>
            </a:xfrm>
            <a:prstGeom prst="rect">
              <a:avLst/>
            </a:prstGeom>
            <a:noFill/>
            <a:ln>
              <a:noFill/>
            </a:ln>
          </p:spPr>
        </p:pic>
      </p:grpSp>
      <p:pic>
        <p:nvPicPr>
          <p:cNvPr id="1071" name="Google Shape;1071;p35" descr="hacker-dude-S.png"/>
          <p:cNvPicPr preferRelativeResize="0"/>
          <p:nvPr/>
        </p:nvPicPr>
        <p:blipFill rotWithShape="1">
          <a:blip r:embed="rId7">
            <a:alphaModFix amt="19924"/>
          </a:blip>
          <a:srcRect/>
          <a:stretch/>
        </p:blipFill>
        <p:spPr>
          <a:xfrm>
            <a:off x="3158490" y="4069773"/>
            <a:ext cx="697230" cy="605790"/>
          </a:xfrm>
          <a:prstGeom prst="rect">
            <a:avLst/>
          </a:prstGeom>
          <a:noFill/>
          <a:ln>
            <a:noFill/>
          </a:ln>
        </p:spPr>
      </p:pic>
      <p:pic>
        <p:nvPicPr>
          <p:cNvPr id="1072" name="Google Shape;1072;p35" descr="green-guy-S.png"/>
          <p:cNvPicPr preferRelativeResize="0"/>
          <p:nvPr/>
        </p:nvPicPr>
        <p:blipFill rotWithShape="1">
          <a:blip r:embed="rId10">
            <a:alphaModFix amt="19924"/>
          </a:blip>
          <a:srcRect/>
          <a:stretch/>
        </p:blipFill>
        <p:spPr>
          <a:xfrm>
            <a:off x="4930140" y="3326823"/>
            <a:ext cx="697230" cy="571500"/>
          </a:xfrm>
          <a:prstGeom prst="rect">
            <a:avLst/>
          </a:prstGeom>
          <a:noFill/>
          <a:ln>
            <a:noFill/>
          </a:ln>
        </p:spPr>
      </p:pic>
      <p:pic>
        <p:nvPicPr>
          <p:cNvPr id="1073" name="Google Shape;1073;p35" descr="red-blonde-S.png"/>
          <p:cNvPicPr preferRelativeResize="0"/>
          <p:nvPr/>
        </p:nvPicPr>
        <p:blipFill rotWithShape="1">
          <a:blip r:embed="rId11">
            <a:alphaModFix amt="19924"/>
          </a:blip>
          <a:srcRect/>
          <a:stretch/>
        </p:blipFill>
        <p:spPr>
          <a:xfrm>
            <a:off x="8702040" y="4458393"/>
            <a:ext cx="697230" cy="6057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59"/>
                                        </p:tgtEl>
                                      </p:cBhvr>
                                    </p:animEffect>
                                    <p:set>
                                      <p:cBhvr>
                                        <p:cTn id="7" dur="1" fill="hold">
                                          <p:stCondLst>
                                            <p:cond delay="1000"/>
                                          </p:stCondLst>
                                        </p:cTn>
                                        <p:tgtEl>
                                          <p:spTgt spid="1059"/>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71"/>
                                        </p:tgtEl>
                                        <p:attrNameLst>
                                          <p:attrName>style.visibility</p:attrName>
                                        </p:attrNameLst>
                                      </p:cBhvr>
                                      <p:to>
                                        <p:strVal val="visible"/>
                                      </p:to>
                                    </p:set>
                                    <p:animEffect transition="in" filter="fade">
                                      <p:cBhvr>
                                        <p:cTn id="11" dur="1000"/>
                                        <p:tgtEl>
                                          <p:spTgt spid="1071"/>
                                        </p:tgtEl>
                                      </p:cBhvr>
                                    </p:animEffect>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1000"/>
                                        <p:tgtEl>
                                          <p:spTgt spid="1060"/>
                                        </p:tgtEl>
                                      </p:cBhvr>
                                    </p:animEffect>
                                    <p:set>
                                      <p:cBhvr>
                                        <p:cTn id="15" dur="1" fill="hold">
                                          <p:stCondLst>
                                            <p:cond delay="1000"/>
                                          </p:stCondLst>
                                        </p:cTn>
                                        <p:tgtEl>
                                          <p:spTgt spid="1060"/>
                                        </p:tgtEl>
                                        <p:attrNameLst>
                                          <p:attrName>style.visibility</p:attrName>
                                        </p:attrNameLst>
                                      </p:cBhvr>
                                      <p:to>
                                        <p:strVal val="hidden"/>
                                      </p:to>
                                    </p:se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72"/>
                                        </p:tgtEl>
                                        <p:attrNameLst>
                                          <p:attrName>style.visibility</p:attrName>
                                        </p:attrNameLst>
                                      </p:cBhvr>
                                      <p:to>
                                        <p:strVal val="visible"/>
                                      </p:to>
                                    </p:set>
                                    <p:animEffect transition="in" filter="fade">
                                      <p:cBhvr>
                                        <p:cTn id="19" dur="1000"/>
                                        <p:tgtEl>
                                          <p:spTgt spid="1072"/>
                                        </p:tgtEl>
                                      </p:cBhvr>
                                    </p:animEffect>
                                  </p:childTnLst>
                                </p:cTn>
                              </p:par>
                            </p:childTnLst>
                          </p:cTn>
                        </p:par>
                        <p:par>
                          <p:cTn id="20" fill="hold">
                            <p:stCondLst>
                              <p:cond delay="4000"/>
                            </p:stCondLst>
                            <p:childTnLst>
                              <p:par>
                                <p:cTn id="21" presetID="10" presetClass="exit" presetSubtype="0" fill="hold" nodeType="afterEffect">
                                  <p:stCondLst>
                                    <p:cond delay="0"/>
                                  </p:stCondLst>
                                  <p:childTnLst>
                                    <p:animEffect transition="out" filter="fade">
                                      <p:cBhvr>
                                        <p:cTn id="22" dur="1000"/>
                                        <p:tgtEl>
                                          <p:spTgt spid="1061"/>
                                        </p:tgtEl>
                                      </p:cBhvr>
                                    </p:animEffect>
                                    <p:set>
                                      <p:cBhvr>
                                        <p:cTn id="23" dur="1" fill="hold">
                                          <p:stCondLst>
                                            <p:cond delay="1000"/>
                                          </p:stCondLst>
                                        </p:cTn>
                                        <p:tgtEl>
                                          <p:spTgt spid="1061"/>
                                        </p:tgtEl>
                                        <p:attrNameLst>
                                          <p:attrName>style.visibility</p:attrName>
                                        </p:attrNameLst>
                                      </p:cBhvr>
                                      <p:to>
                                        <p:strVal val="hidden"/>
                                      </p:to>
                                    </p:se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73"/>
                                        </p:tgtEl>
                                        <p:attrNameLst>
                                          <p:attrName>style.visibility</p:attrName>
                                        </p:attrNameLst>
                                      </p:cBhvr>
                                      <p:to>
                                        <p:strVal val="visible"/>
                                      </p:to>
                                    </p:set>
                                    <p:animEffect transition="in" filter="fade">
                                      <p:cBhvr>
                                        <p:cTn id="27" dur="1000"/>
                                        <p:tgtEl>
                                          <p:spTgt spid="107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066"/>
                                        </p:tgtEl>
                                        <p:attrNameLst>
                                          <p:attrName>style.visibility</p:attrName>
                                        </p:attrNameLst>
                                      </p:cBhvr>
                                      <p:to>
                                        <p:strVal val="visible"/>
                                      </p:to>
                                    </p:set>
                                    <p:animEffect transition="in" filter="fade">
                                      <p:cBhvr>
                                        <p:cTn id="31" dur="1000"/>
                                        <p:tgtEl>
                                          <p:spTgt spid="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grpSp>
        <p:nvGrpSpPr>
          <p:cNvPr id="1078" name="Google Shape;1078;p36"/>
          <p:cNvGrpSpPr/>
          <p:nvPr/>
        </p:nvGrpSpPr>
        <p:grpSpPr>
          <a:xfrm>
            <a:off x="1929763" y="3666218"/>
            <a:ext cx="8332474" cy="2548894"/>
            <a:chOff x="-2" y="-2"/>
            <a:chExt cx="9258304" cy="2832103"/>
          </a:xfrm>
        </p:grpSpPr>
        <p:grpSp>
          <p:nvGrpSpPr>
            <p:cNvPr id="1079" name="Google Shape;1079;p36"/>
            <p:cNvGrpSpPr/>
            <p:nvPr/>
          </p:nvGrpSpPr>
          <p:grpSpPr>
            <a:xfrm>
              <a:off x="-2" y="-2"/>
              <a:ext cx="2857503" cy="2705103"/>
              <a:chOff x="-1" y="-1"/>
              <a:chExt cx="2857502" cy="2705102"/>
            </a:xfrm>
          </p:grpSpPr>
          <p:grpSp>
            <p:nvGrpSpPr>
              <p:cNvPr id="1080" name="Google Shape;1080;p36"/>
              <p:cNvGrpSpPr/>
              <p:nvPr/>
            </p:nvGrpSpPr>
            <p:grpSpPr>
              <a:xfrm>
                <a:off x="1485900" y="-1"/>
                <a:ext cx="1371601" cy="2705102"/>
                <a:chOff x="0" y="-1"/>
                <a:chExt cx="1371600" cy="2705102"/>
              </a:xfrm>
            </p:grpSpPr>
            <p:sp>
              <p:nvSpPr>
                <p:cNvPr id="1081" name="Google Shape;1081;p36"/>
                <p:cNvSpPr/>
                <p:nvPr/>
              </p:nvSpPr>
              <p:spPr>
                <a:xfrm>
                  <a:off x="0" y="1409700"/>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082" name="Google Shape;1082;p36"/>
                <p:cNvGrpSpPr/>
                <p:nvPr/>
              </p:nvGrpSpPr>
              <p:grpSpPr>
                <a:xfrm>
                  <a:off x="76199" y="1600200"/>
                  <a:ext cx="1219202" cy="898580"/>
                  <a:chOff x="-1" y="0"/>
                  <a:chExt cx="1219202" cy="898579"/>
                </a:xfrm>
              </p:grpSpPr>
              <p:pic>
                <p:nvPicPr>
                  <p:cNvPr id="1083" name="Google Shape;1083;p36" descr="blue-guy-S.png"/>
                  <p:cNvPicPr preferRelativeResize="0"/>
                  <p:nvPr/>
                </p:nvPicPr>
                <p:blipFill rotWithShape="1">
                  <a:blip r:embed="rId3">
                    <a:alphaModFix/>
                  </a:blip>
                  <a:srcRect/>
                  <a:stretch/>
                </p:blipFill>
                <p:spPr>
                  <a:xfrm>
                    <a:off x="393700" y="0"/>
                    <a:ext cx="508001" cy="416395"/>
                  </a:xfrm>
                  <a:prstGeom prst="rect">
                    <a:avLst/>
                  </a:prstGeom>
                  <a:noFill/>
                  <a:ln>
                    <a:noFill/>
                  </a:ln>
                </p:spPr>
              </p:pic>
              <p:pic>
                <p:nvPicPr>
                  <p:cNvPr id="1084" name="Google Shape;1084;p36" descr="blue-brunette-S.png"/>
                  <p:cNvPicPr preferRelativeResize="0"/>
                  <p:nvPr/>
                </p:nvPicPr>
                <p:blipFill rotWithShape="1">
                  <a:blip r:embed="rId4">
                    <a:alphaModFix/>
                  </a:blip>
                  <a:srcRect/>
                  <a:stretch/>
                </p:blipFill>
                <p:spPr>
                  <a:xfrm>
                    <a:off x="571500" y="190500"/>
                    <a:ext cx="508001" cy="441379"/>
                  </a:xfrm>
                  <a:prstGeom prst="rect">
                    <a:avLst/>
                  </a:prstGeom>
                  <a:noFill/>
                  <a:ln>
                    <a:noFill/>
                  </a:ln>
                </p:spPr>
              </p:pic>
              <p:pic>
                <p:nvPicPr>
                  <p:cNvPr id="1085" name="Google Shape;1085;p36" descr="blue-guy-S.png"/>
                  <p:cNvPicPr preferRelativeResize="0"/>
                  <p:nvPr/>
                </p:nvPicPr>
                <p:blipFill rotWithShape="1">
                  <a:blip r:embed="rId3">
                    <a:alphaModFix/>
                  </a:blip>
                  <a:srcRect/>
                  <a:stretch/>
                </p:blipFill>
                <p:spPr>
                  <a:xfrm>
                    <a:off x="190499" y="203200"/>
                    <a:ext cx="508001" cy="416395"/>
                  </a:xfrm>
                  <a:prstGeom prst="rect">
                    <a:avLst/>
                  </a:prstGeom>
                  <a:noFill/>
                  <a:ln>
                    <a:noFill/>
                  </a:ln>
                </p:spPr>
              </p:pic>
              <p:pic>
                <p:nvPicPr>
                  <p:cNvPr id="1086" name="Google Shape;1086;p36" descr="blue-blonde-S.png"/>
                  <p:cNvPicPr preferRelativeResize="0"/>
                  <p:nvPr/>
                </p:nvPicPr>
                <p:blipFill rotWithShape="1">
                  <a:blip r:embed="rId5">
                    <a:alphaModFix/>
                  </a:blip>
                  <a:srcRect/>
                  <a:stretch/>
                </p:blipFill>
                <p:spPr>
                  <a:xfrm>
                    <a:off x="-1" y="457200"/>
                    <a:ext cx="508001" cy="441379"/>
                  </a:xfrm>
                  <a:prstGeom prst="rect">
                    <a:avLst/>
                  </a:prstGeom>
                  <a:noFill/>
                  <a:ln>
                    <a:noFill/>
                  </a:ln>
                </p:spPr>
              </p:pic>
              <p:pic>
                <p:nvPicPr>
                  <p:cNvPr id="1087" name="Google Shape;1087;p36" descr="blue-brunette-S.png"/>
                  <p:cNvPicPr preferRelativeResize="0"/>
                  <p:nvPr/>
                </p:nvPicPr>
                <p:blipFill rotWithShape="1">
                  <a:blip r:embed="rId4">
                    <a:alphaModFix/>
                  </a:blip>
                  <a:srcRect/>
                  <a:stretch/>
                </p:blipFill>
                <p:spPr>
                  <a:xfrm>
                    <a:off x="393700" y="457200"/>
                    <a:ext cx="508001" cy="441379"/>
                  </a:xfrm>
                  <a:prstGeom prst="rect">
                    <a:avLst/>
                  </a:prstGeom>
                  <a:noFill/>
                  <a:ln>
                    <a:noFill/>
                  </a:ln>
                </p:spPr>
              </p:pic>
              <p:pic>
                <p:nvPicPr>
                  <p:cNvPr id="1088" name="Google Shape;1088;p36" descr="coach-S.png"/>
                  <p:cNvPicPr preferRelativeResize="0"/>
                  <p:nvPr/>
                </p:nvPicPr>
                <p:blipFill rotWithShape="1">
                  <a:blip r:embed="rId6">
                    <a:alphaModFix/>
                  </a:blip>
                  <a:srcRect/>
                  <a:stretch/>
                </p:blipFill>
                <p:spPr>
                  <a:xfrm>
                    <a:off x="711200" y="457200"/>
                    <a:ext cx="508001" cy="441379"/>
                  </a:xfrm>
                  <a:prstGeom prst="rect">
                    <a:avLst/>
                  </a:prstGeom>
                  <a:noFill/>
                  <a:ln>
                    <a:noFill/>
                  </a:ln>
                </p:spPr>
              </p:pic>
            </p:grpSp>
            <p:sp>
              <p:nvSpPr>
                <p:cNvPr id="1089" name="Google Shape;1089;p36"/>
                <p:cNvSpPr/>
                <p:nvPr/>
              </p:nvSpPr>
              <p:spPr>
                <a:xfrm>
                  <a:off x="0" y="-1"/>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090" name="Google Shape;1090;p36"/>
                <p:cNvGrpSpPr/>
                <p:nvPr/>
              </p:nvGrpSpPr>
              <p:grpSpPr>
                <a:xfrm>
                  <a:off x="76199" y="190499"/>
                  <a:ext cx="1219202" cy="911281"/>
                  <a:chOff x="-1" y="-1"/>
                  <a:chExt cx="1219202" cy="911281"/>
                </a:xfrm>
              </p:grpSpPr>
              <p:pic>
                <p:nvPicPr>
                  <p:cNvPr id="1091" name="Google Shape;1091;p36" descr="hacker-dude-S.png"/>
                  <p:cNvPicPr preferRelativeResize="0"/>
                  <p:nvPr/>
                </p:nvPicPr>
                <p:blipFill rotWithShape="1">
                  <a:blip r:embed="rId7">
                    <a:alphaModFix/>
                  </a:blip>
                  <a:srcRect/>
                  <a:stretch/>
                </p:blipFill>
                <p:spPr>
                  <a:xfrm>
                    <a:off x="711200" y="-1"/>
                    <a:ext cx="508001" cy="441380"/>
                  </a:xfrm>
                  <a:prstGeom prst="rect">
                    <a:avLst/>
                  </a:prstGeom>
                  <a:noFill/>
                  <a:ln>
                    <a:noFill/>
                  </a:ln>
                </p:spPr>
              </p:pic>
              <p:pic>
                <p:nvPicPr>
                  <p:cNvPr id="1092" name="Google Shape;1092;p36" descr="blue-brunette-S.png"/>
                  <p:cNvPicPr preferRelativeResize="0"/>
                  <p:nvPr/>
                </p:nvPicPr>
                <p:blipFill rotWithShape="1">
                  <a:blip r:embed="rId4">
                    <a:alphaModFix/>
                  </a:blip>
                  <a:srcRect/>
                  <a:stretch/>
                </p:blipFill>
                <p:spPr>
                  <a:xfrm>
                    <a:off x="393700" y="-1"/>
                    <a:ext cx="508001" cy="441380"/>
                  </a:xfrm>
                  <a:prstGeom prst="rect">
                    <a:avLst/>
                  </a:prstGeom>
                  <a:noFill/>
                  <a:ln>
                    <a:noFill/>
                  </a:ln>
                </p:spPr>
              </p:pic>
              <p:pic>
                <p:nvPicPr>
                  <p:cNvPr id="1093" name="Google Shape;1093;p36" descr="blue-guy-S.png"/>
                  <p:cNvPicPr preferRelativeResize="0"/>
                  <p:nvPr/>
                </p:nvPicPr>
                <p:blipFill rotWithShape="1">
                  <a:blip r:embed="rId3">
                    <a:alphaModFix/>
                  </a:blip>
                  <a:srcRect/>
                  <a:stretch/>
                </p:blipFill>
                <p:spPr>
                  <a:xfrm>
                    <a:off x="-1" y="12700"/>
                    <a:ext cx="508001" cy="416395"/>
                  </a:xfrm>
                  <a:prstGeom prst="rect">
                    <a:avLst/>
                  </a:prstGeom>
                  <a:noFill/>
                  <a:ln>
                    <a:noFill/>
                  </a:ln>
                </p:spPr>
              </p:pic>
              <p:pic>
                <p:nvPicPr>
                  <p:cNvPr id="1094" name="Google Shape;1094;p36" descr="hacker-dude-S.png"/>
                  <p:cNvPicPr preferRelativeResize="0"/>
                  <p:nvPr/>
                </p:nvPicPr>
                <p:blipFill rotWithShape="1">
                  <a:blip r:embed="rId7">
                    <a:alphaModFix/>
                  </a:blip>
                  <a:srcRect/>
                  <a:stretch/>
                </p:blipFill>
                <p:spPr>
                  <a:xfrm>
                    <a:off x="584200" y="203200"/>
                    <a:ext cx="508001" cy="441379"/>
                  </a:xfrm>
                  <a:prstGeom prst="rect">
                    <a:avLst/>
                  </a:prstGeom>
                  <a:noFill/>
                  <a:ln>
                    <a:noFill/>
                  </a:ln>
                </p:spPr>
              </p:pic>
              <p:pic>
                <p:nvPicPr>
                  <p:cNvPr id="1095" name="Google Shape;1095;p36" descr="blue-guy-S.png"/>
                  <p:cNvPicPr preferRelativeResize="0"/>
                  <p:nvPr/>
                </p:nvPicPr>
                <p:blipFill rotWithShape="1">
                  <a:blip r:embed="rId3">
                    <a:alphaModFix/>
                  </a:blip>
                  <a:srcRect/>
                  <a:stretch/>
                </p:blipFill>
                <p:spPr>
                  <a:xfrm>
                    <a:off x="215899" y="215900"/>
                    <a:ext cx="508001" cy="416395"/>
                  </a:xfrm>
                  <a:prstGeom prst="rect">
                    <a:avLst/>
                  </a:prstGeom>
                  <a:noFill/>
                  <a:ln>
                    <a:noFill/>
                  </a:ln>
                </p:spPr>
              </p:pic>
              <p:pic>
                <p:nvPicPr>
                  <p:cNvPr id="1096" name="Google Shape;1096;p36" descr="blue-blonde-S.png"/>
                  <p:cNvPicPr preferRelativeResize="0"/>
                  <p:nvPr/>
                </p:nvPicPr>
                <p:blipFill rotWithShape="1">
                  <a:blip r:embed="rId5">
                    <a:alphaModFix/>
                  </a:blip>
                  <a:srcRect/>
                  <a:stretch/>
                </p:blipFill>
                <p:spPr>
                  <a:xfrm>
                    <a:off x="-1" y="469900"/>
                    <a:ext cx="508001" cy="441380"/>
                  </a:xfrm>
                  <a:prstGeom prst="rect">
                    <a:avLst/>
                  </a:prstGeom>
                  <a:noFill/>
                  <a:ln>
                    <a:noFill/>
                  </a:ln>
                </p:spPr>
              </p:pic>
              <p:pic>
                <p:nvPicPr>
                  <p:cNvPr id="1097" name="Google Shape;1097;p36" descr="blue-brunette-S.png"/>
                  <p:cNvPicPr preferRelativeResize="0"/>
                  <p:nvPr/>
                </p:nvPicPr>
                <p:blipFill rotWithShape="1">
                  <a:blip r:embed="rId4">
                    <a:alphaModFix/>
                  </a:blip>
                  <a:srcRect/>
                  <a:stretch/>
                </p:blipFill>
                <p:spPr>
                  <a:xfrm>
                    <a:off x="393700" y="469900"/>
                    <a:ext cx="508001" cy="441380"/>
                  </a:xfrm>
                  <a:prstGeom prst="rect">
                    <a:avLst/>
                  </a:prstGeom>
                  <a:noFill/>
                  <a:ln>
                    <a:noFill/>
                  </a:ln>
                </p:spPr>
              </p:pic>
              <p:pic>
                <p:nvPicPr>
                  <p:cNvPr id="1098" name="Google Shape;1098;p36" descr="coach-S.png"/>
                  <p:cNvPicPr preferRelativeResize="0"/>
                  <p:nvPr/>
                </p:nvPicPr>
                <p:blipFill rotWithShape="1">
                  <a:blip r:embed="rId6">
                    <a:alphaModFix/>
                  </a:blip>
                  <a:srcRect/>
                  <a:stretch/>
                </p:blipFill>
                <p:spPr>
                  <a:xfrm>
                    <a:off x="711200" y="469900"/>
                    <a:ext cx="508001" cy="441380"/>
                  </a:xfrm>
                  <a:prstGeom prst="rect">
                    <a:avLst/>
                  </a:prstGeom>
                  <a:noFill/>
                  <a:ln>
                    <a:noFill/>
                  </a:ln>
                </p:spPr>
              </p:pic>
            </p:grpSp>
          </p:grpSp>
          <p:grpSp>
            <p:nvGrpSpPr>
              <p:cNvPr id="1099" name="Google Shape;1099;p36"/>
              <p:cNvGrpSpPr/>
              <p:nvPr/>
            </p:nvGrpSpPr>
            <p:grpSpPr>
              <a:xfrm>
                <a:off x="-1" y="-1"/>
                <a:ext cx="1371601" cy="2705102"/>
                <a:chOff x="0" y="-1"/>
                <a:chExt cx="1371600" cy="2705102"/>
              </a:xfrm>
            </p:grpSpPr>
            <p:sp>
              <p:nvSpPr>
                <p:cNvPr id="1100" name="Google Shape;1100;p36"/>
                <p:cNvSpPr/>
                <p:nvPr/>
              </p:nvSpPr>
              <p:spPr>
                <a:xfrm>
                  <a:off x="0" y="-1"/>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01" name="Google Shape;1101;p36"/>
                <p:cNvSpPr/>
                <p:nvPr/>
              </p:nvSpPr>
              <p:spPr>
                <a:xfrm>
                  <a:off x="0" y="1409700"/>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02" name="Google Shape;1102;p36"/>
                <p:cNvGrpSpPr/>
                <p:nvPr/>
              </p:nvGrpSpPr>
              <p:grpSpPr>
                <a:xfrm>
                  <a:off x="76199" y="1600199"/>
                  <a:ext cx="1219202" cy="911281"/>
                  <a:chOff x="-1" y="-1"/>
                  <a:chExt cx="1219202" cy="911281"/>
                </a:xfrm>
              </p:grpSpPr>
              <p:pic>
                <p:nvPicPr>
                  <p:cNvPr id="1103" name="Google Shape;1103;p36" descr="hacker-dude-S.png"/>
                  <p:cNvPicPr preferRelativeResize="0"/>
                  <p:nvPr/>
                </p:nvPicPr>
                <p:blipFill rotWithShape="1">
                  <a:blip r:embed="rId7">
                    <a:alphaModFix/>
                  </a:blip>
                  <a:srcRect/>
                  <a:stretch/>
                </p:blipFill>
                <p:spPr>
                  <a:xfrm>
                    <a:off x="711200" y="-1"/>
                    <a:ext cx="508001" cy="441380"/>
                  </a:xfrm>
                  <a:prstGeom prst="rect">
                    <a:avLst/>
                  </a:prstGeom>
                  <a:noFill/>
                  <a:ln>
                    <a:noFill/>
                  </a:ln>
                </p:spPr>
              </p:pic>
              <p:pic>
                <p:nvPicPr>
                  <p:cNvPr id="1104" name="Google Shape;1104;p36" descr="blue-brunette-S.png"/>
                  <p:cNvPicPr preferRelativeResize="0"/>
                  <p:nvPr/>
                </p:nvPicPr>
                <p:blipFill rotWithShape="1">
                  <a:blip r:embed="rId4">
                    <a:alphaModFix/>
                  </a:blip>
                  <a:srcRect/>
                  <a:stretch/>
                </p:blipFill>
                <p:spPr>
                  <a:xfrm>
                    <a:off x="393700" y="-1"/>
                    <a:ext cx="508001" cy="441380"/>
                  </a:xfrm>
                  <a:prstGeom prst="rect">
                    <a:avLst/>
                  </a:prstGeom>
                  <a:noFill/>
                  <a:ln>
                    <a:noFill/>
                  </a:ln>
                </p:spPr>
              </p:pic>
              <p:pic>
                <p:nvPicPr>
                  <p:cNvPr id="1105" name="Google Shape;1105;p36" descr="blue-guy-S.png"/>
                  <p:cNvPicPr preferRelativeResize="0"/>
                  <p:nvPr/>
                </p:nvPicPr>
                <p:blipFill rotWithShape="1">
                  <a:blip r:embed="rId3">
                    <a:alphaModFix/>
                  </a:blip>
                  <a:srcRect/>
                  <a:stretch/>
                </p:blipFill>
                <p:spPr>
                  <a:xfrm>
                    <a:off x="-1" y="12700"/>
                    <a:ext cx="508001" cy="416395"/>
                  </a:xfrm>
                  <a:prstGeom prst="rect">
                    <a:avLst/>
                  </a:prstGeom>
                  <a:noFill/>
                  <a:ln>
                    <a:noFill/>
                  </a:ln>
                </p:spPr>
              </p:pic>
              <p:pic>
                <p:nvPicPr>
                  <p:cNvPr id="1106" name="Google Shape;1106;p36" descr="hacker-dude-S.png"/>
                  <p:cNvPicPr preferRelativeResize="0"/>
                  <p:nvPr/>
                </p:nvPicPr>
                <p:blipFill rotWithShape="1">
                  <a:blip r:embed="rId7">
                    <a:alphaModFix/>
                  </a:blip>
                  <a:srcRect/>
                  <a:stretch/>
                </p:blipFill>
                <p:spPr>
                  <a:xfrm>
                    <a:off x="584200" y="203200"/>
                    <a:ext cx="508001" cy="441379"/>
                  </a:xfrm>
                  <a:prstGeom prst="rect">
                    <a:avLst/>
                  </a:prstGeom>
                  <a:noFill/>
                  <a:ln>
                    <a:noFill/>
                  </a:ln>
                </p:spPr>
              </p:pic>
              <p:pic>
                <p:nvPicPr>
                  <p:cNvPr id="1107" name="Google Shape;1107;p36" descr="blue-guy-S.png"/>
                  <p:cNvPicPr preferRelativeResize="0"/>
                  <p:nvPr/>
                </p:nvPicPr>
                <p:blipFill rotWithShape="1">
                  <a:blip r:embed="rId3">
                    <a:alphaModFix/>
                  </a:blip>
                  <a:srcRect/>
                  <a:stretch/>
                </p:blipFill>
                <p:spPr>
                  <a:xfrm>
                    <a:off x="215899" y="215900"/>
                    <a:ext cx="508001" cy="416395"/>
                  </a:xfrm>
                  <a:prstGeom prst="rect">
                    <a:avLst/>
                  </a:prstGeom>
                  <a:noFill/>
                  <a:ln>
                    <a:noFill/>
                  </a:ln>
                </p:spPr>
              </p:pic>
              <p:pic>
                <p:nvPicPr>
                  <p:cNvPr id="1108" name="Google Shape;1108;p36" descr="blue-blonde-S.png"/>
                  <p:cNvPicPr preferRelativeResize="0"/>
                  <p:nvPr/>
                </p:nvPicPr>
                <p:blipFill rotWithShape="1">
                  <a:blip r:embed="rId5">
                    <a:alphaModFix/>
                  </a:blip>
                  <a:srcRect/>
                  <a:stretch/>
                </p:blipFill>
                <p:spPr>
                  <a:xfrm>
                    <a:off x="-1" y="469900"/>
                    <a:ext cx="508001" cy="441380"/>
                  </a:xfrm>
                  <a:prstGeom prst="rect">
                    <a:avLst/>
                  </a:prstGeom>
                  <a:noFill/>
                  <a:ln>
                    <a:noFill/>
                  </a:ln>
                </p:spPr>
              </p:pic>
              <p:pic>
                <p:nvPicPr>
                  <p:cNvPr id="1109" name="Google Shape;1109;p36" descr="blue-brunette-S.png"/>
                  <p:cNvPicPr preferRelativeResize="0"/>
                  <p:nvPr/>
                </p:nvPicPr>
                <p:blipFill rotWithShape="1">
                  <a:blip r:embed="rId4">
                    <a:alphaModFix/>
                  </a:blip>
                  <a:srcRect/>
                  <a:stretch/>
                </p:blipFill>
                <p:spPr>
                  <a:xfrm>
                    <a:off x="393700" y="469900"/>
                    <a:ext cx="508001" cy="441380"/>
                  </a:xfrm>
                  <a:prstGeom prst="rect">
                    <a:avLst/>
                  </a:prstGeom>
                  <a:noFill/>
                  <a:ln>
                    <a:noFill/>
                  </a:ln>
                </p:spPr>
              </p:pic>
              <p:pic>
                <p:nvPicPr>
                  <p:cNvPr id="1110" name="Google Shape;1110;p36" descr="coach-S.png"/>
                  <p:cNvPicPr preferRelativeResize="0"/>
                  <p:nvPr/>
                </p:nvPicPr>
                <p:blipFill rotWithShape="1">
                  <a:blip r:embed="rId6">
                    <a:alphaModFix/>
                  </a:blip>
                  <a:srcRect/>
                  <a:stretch/>
                </p:blipFill>
                <p:spPr>
                  <a:xfrm>
                    <a:off x="711200" y="469900"/>
                    <a:ext cx="508001" cy="441380"/>
                  </a:xfrm>
                  <a:prstGeom prst="rect">
                    <a:avLst/>
                  </a:prstGeom>
                  <a:noFill/>
                  <a:ln>
                    <a:noFill/>
                  </a:ln>
                </p:spPr>
              </p:pic>
            </p:grpSp>
            <p:grpSp>
              <p:nvGrpSpPr>
                <p:cNvPr id="1111" name="Google Shape;1111;p36"/>
                <p:cNvGrpSpPr/>
                <p:nvPr/>
              </p:nvGrpSpPr>
              <p:grpSpPr>
                <a:xfrm>
                  <a:off x="76199" y="152400"/>
                  <a:ext cx="1219202" cy="974780"/>
                  <a:chOff x="-1" y="0"/>
                  <a:chExt cx="1219202" cy="974779"/>
                </a:xfrm>
              </p:grpSpPr>
              <p:pic>
                <p:nvPicPr>
                  <p:cNvPr id="1112" name="Google Shape;1112;p36" descr="blue-guy-S.png"/>
                  <p:cNvPicPr preferRelativeResize="0"/>
                  <p:nvPr/>
                </p:nvPicPr>
                <p:blipFill rotWithShape="1">
                  <a:blip r:embed="rId3">
                    <a:alphaModFix/>
                  </a:blip>
                  <a:srcRect/>
                  <a:stretch/>
                </p:blipFill>
                <p:spPr>
                  <a:xfrm>
                    <a:off x="393700" y="12700"/>
                    <a:ext cx="508001" cy="416395"/>
                  </a:xfrm>
                  <a:prstGeom prst="rect">
                    <a:avLst/>
                  </a:prstGeom>
                  <a:noFill/>
                  <a:ln>
                    <a:noFill/>
                  </a:ln>
                </p:spPr>
              </p:pic>
              <p:pic>
                <p:nvPicPr>
                  <p:cNvPr id="1113" name="Google Shape;1113;p36" descr="hacker-dude-S.png"/>
                  <p:cNvPicPr preferRelativeResize="0"/>
                  <p:nvPr/>
                </p:nvPicPr>
                <p:blipFill rotWithShape="1">
                  <a:blip r:embed="rId7">
                    <a:alphaModFix/>
                  </a:blip>
                  <a:srcRect/>
                  <a:stretch/>
                </p:blipFill>
                <p:spPr>
                  <a:xfrm>
                    <a:off x="-1" y="0"/>
                    <a:ext cx="508001" cy="441379"/>
                  </a:xfrm>
                  <a:prstGeom prst="rect">
                    <a:avLst/>
                  </a:prstGeom>
                  <a:noFill/>
                  <a:ln>
                    <a:noFill/>
                  </a:ln>
                </p:spPr>
              </p:pic>
              <p:pic>
                <p:nvPicPr>
                  <p:cNvPr id="1114" name="Google Shape;1114;p36" descr="hacker-dude-S.png"/>
                  <p:cNvPicPr preferRelativeResize="0"/>
                  <p:nvPr/>
                </p:nvPicPr>
                <p:blipFill rotWithShape="1">
                  <a:blip r:embed="rId7">
                    <a:alphaModFix/>
                  </a:blip>
                  <a:srcRect/>
                  <a:stretch/>
                </p:blipFill>
                <p:spPr>
                  <a:xfrm>
                    <a:off x="711200" y="0"/>
                    <a:ext cx="508001" cy="441379"/>
                  </a:xfrm>
                  <a:prstGeom prst="rect">
                    <a:avLst/>
                  </a:prstGeom>
                  <a:noFill/>
                  <a:ln>
                    <a:noFill/>
                  </a:ln>
                </p:spPr>
              </p:pic>
              <p:pic>
                <p:nvPicPr>
                  <p:cNvPr id="1115" name="Google Shape;1115;p36" descr="blue-blonde-S.png"/>
                  <p:cNvPicPr preferRelativeResize="0"/>
                  <p:nvPr/>
                </p:nvPicPr>
                <p:blipFill rotWithShape="1">
                  <a:blip r:embed="rId5">
                    <a:alphaModFix/>
                  </a:blip>
                  <a:srcRect/>
                  <a:stretch/>
                </p:blipFill>
                <p:spPr>
                  <a:xfrm>
                    <a:off x="711200" y="266700"/>
                    <a:ext cx="508001" cy="441379"/>
                  </a:xfrm>
                  <a:prstGeom prst="rect">
                    <a:avLst/>
                  </a:prstGeom>
                  <a:noFill/>
                  <a:ln>
                    <a:noFill/>
                  </a:ln>
                </p:spPr>
              </p:pic>
              <p:pic>
                <p:nvPicPr>
                  <p:cNvPr id="1116" name="Google Shape;1116;p36" descr="coach-S.png"/>
                  <p:cNvPicPr preferRelativeResize="0"/>
                  <p:nvPr/>
                </p:nvPicPr>
                <p:blipFill rotWithShape="1">
                  <a:blip r:embed="rId6">
                    <a:alphaModFix/>
                  </a:blip>
                  <a:srcRect/>
                  <a:stretch/>
                </p:blipFill>
                <p:spPr>
                  <a:xfrm>
                    <a:off x="711200" y="533400"/>
                    <a:ext cx="508001" cy="441379"/>
                  </a:xfrm>
                  <a:prstGeom prst="rect">
                    <a:avLst/>
                  </a:prstGeom>
                  <a:noFill/>
                  <a:ln>
                    <a:noFill/>
                  </a:ln>
                </p:spPr>
              </p:pic>
              <p:pic>
                <p:nvPicPr>
                  <p:cNvPr id="1117" name="Google Shape;1117;p36" descr="blue-brunette-S.png"/>
                  <p:cNvPicPr preferRelativeResize="0"/>
                  <p:nvPr/>
                </p:nvPicPr>
                <p:blipFill rotWithShape="1">
                  <a:blip r:embed="rId4">
                    <a:alphaModFix/>
                  </a:blip>
                  <a:srcRect/>
                  <a:stretch/>
                </p:blipFill>
                <p:spPr>
                  <a:xfrm>
                    <a:off x="393700" y="266700"/>
                    <a:ext cx="508001" cy="441379"/>
                  </a:xfrm>
                  <a:prstGeom prst="rect">
                    <a:avLst/>
                  </a:prstGeom>
                  <a:noFill/>
                  <a:ln>
                    <a:noFill/>
                  </a:ln>
                </p:spPr>
              </p:pic>
              <p:pic>
                <p:nvPicPr>
                  <p:cNvPr id="1118" name="Google Shape;1118;p36" descr="blue-guy-S.png"/>
                  <p:cNvPicPr preferRelativeResize="0"/>
                  <p:nvPr/>
                </p:nvPicPr>
                <p:blipFill rotWithShape="1">
                  <a:blip r:embed="rId3">
                    <a:alphaModFix/>
                  </a:blip>
                  <a:srcRect/>
                  <a:stretch/>
                </p:blipFill>
                <p:spPr>
                  <a:xfrm>
                    <a:off x="-1" y="279400"/>
                    <a:ext cx="508001" cy="416395"/>
                  </a:xfrm>
                  <a:prstGeom prst="rect">
                    <a:avLst/>
                  </a:prstGeom>
                  <a:noFill/>
                  <a:ln>
                    <a:noFill/>
                  </a:ln>
                </p:spPr>
              </p:pic>
              <p:pic>
                <p:nvPicPr>
                  <p:cNvPr id="1119" name="Google Shape;1119;p36" descr="blue-guy-S.png"/>
                  <p:cNvPicPr preferRelativeResize="0"/>
                  <p:nvPr/>
                </p:nvPicPr>
                <p:blipFill rotWithShape="1">
                  <a:blip r:embed="rId3">
                    <a:alphaModFix/>
                  </a:blip>
                  <a:srcRect/>
                  <a:stretch/>
                </p:blipFill>
                <p:spPr>
                  <a:xfrm>
                    <a:off x="-1" y="546100"/>
                    <a:ext cx="508001" cy="416395"/>
                  </a:xfrm>
                  <a:prstGeom prst="rect">
                    <a:avLst/>
                  </a:prstGeom>
                  <a:noFill/>
                  <a:ln>
                    <a:noFill/>
                  </a:ln>
                </p:spPr>
              </p:pic>
              <p:pic>
                <p:nvPicPr>
                  <p:cNvPr id="1120" name="Google Shape;1120;p36" descr="blue-brunette-S.png"/>
                  <p:cNvPicPr preferRelativeResize="0"/>
                  <p:nvPr/>
                </p:nvPicPr>
                <p:blipFill rotWithShape="1">
                  <a:blip r:embed="rId4">
                    <a:alphaModFix/>
                  </a:blip>
                  <a:srcRect/>
                  <a:stretch/>
                </p:blipFill>
                <p:spPr>
                  <a:xfrm>
                    <a:off x="393700" y="533400"/>
                    <a:ext cx="508001" cy="441379"/>
                  </a:xfrm>
                  <a:prstGeom prst="rect">
                    <a:avLst/>
                  </a:prstGeom>
                  <a:noFill/>
                  <a:ln>
                    <a:noFill/>
                  </a:ln>
                </p:spPr>
              </p:pic>
            </p:grpSp>
          </p:grpSp>
        </p:grpSp>
        <p:grpSp>
          <p:nvGrpSpPr>
            <p:cNvPr id="1121" name="Google Shape;1121;p36"/>
            <p:cNvGrpSpPr/>
            <p:nvPr/>
          </p:nvGrpSpPr>
          <p:grpSpPr>
            <a:xfrm>
              <a:off x="3200399" y="-2"/>
              <a:ext cx="2857502" cy="2705103"/>
              <a:chOff x="-1" y="-1"/>
              <a:chExt cx="2857502" cy="2705102"/>
            </a:xfrm>
          </p:grpSpPr>
          <p:grpSp>
            <p:nvGrpSpPr>
              <p:cNvPr id="1122" name="Google Shape;1122;p36"/>
              <p:cNvGrpSpPr/>
              <p:nvPr/>
            </p:nvGrpSpPr>
            <p:grpSpPr>
              <a:xfrm>
                <a:off x="-1" y="-1"/>
                <a:ext cx="1371601" cy="2705102"/>
                <a:chOff x="0" y="-1"/>
                <a:chExt cx="1371600" cy="2705102"/>
              </a:xfrm>
            </p:grpSpPr>
            <p:sp>
              <p:nvSpPr>
                <p:cNvPr id="1123" name="Google Shape;1123;p36"/>
                <p:cNvSpPr/>
                <p:nvPr/>
              </p:nvSpPr>
              <p:spPr>
                <a:xfrm>
                  <a:off x="0" y="1409700"/>
                  <a:ext cx="1371600" cy="1295401"/>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124" name="Google Shape;1124;p36" descr="red-blonde-S.png"/>
                <p:cNvPicPr preferRelativeResize="0"/>
                <p:nvPr/>
              </p:nvPicPr>
              <p:blipFill rotWithShape="1">
                <a:blip r:embed="rId8">
                  <a:alphaModFix/>
                </a:blip>
                <a:srcRect/>
                <a:stretch/>
              </p:blipFill>
              <p:spPr>
                <a:xfrm>
                  <a:off x="762000" y="1511300"/>
                  <a:ext cx="508001" cy="441379"/>
                </a:xfrm>
                <a:prstGeom prst="rect">
                  <a:avLst/>
                </a:prstGeom>
                <a:noFill/>
                <a:ln>
                  <a:noFill/>
                </a:ln>
              </p:spPr>
            </p:pic>
            <p:pic>
              <p:nvPicPr>
                <p:cNvPr id="1125" name="Google Shape;1125;p36" descr="hacker-dude-S.png"/>
                <p:cNvPicPr preferRelativeResize="0"/>
                <p:nvPr/>
              </p:nvPicPr>
              <p:blipFill rotWithShape="1">
                <a:blip r:embed="rId7">
                  <a:alphaModFix/>
                </a:blip>
                <a:srcRect/>
                <a:stretch/>
              </p:blipFill>
              <p:spPr>
                <a:xfrm>
                  <a:off x="431800" y="1511300"/>
                  <a:ext cx="508000" cy="441379"/>
                </a:xfrm>
                <a:prstGeom prst="rect">
                  <a:avLst/>
                </a:prstGeom>
                <a:noFill/>
                <a:ln>
                  <a:noFill/>
                </a:ln>
              </p:spPr>
            </p:pic>
            <p:pic>
              <p:nvPicPr>
                <p:cNvPr id="1126" name="Google Shape;1126;p36" descr="red-brunette-S.png"/>
                <p:cNvPicPr preferRelativeResize="0"/>
                <p:nvPr/>
              </p:nvPicPr>
              <p:blipFill rotWithShape="1">
                <a:blip r:embed="rId9">
                  <a:alphaModFix/>
                </a:blip>
                <a:srcRect/>
                <a:stretch/>
              </p:blipFill>
              <p:spPr>
                <a:xfrm>
                  <a:off x="114299" y="1511300"/>
                  <a:ext cx="508001" cy="441379"/>
                </a:xfrm>
                <a:prstGeom prst="rect">
                  <a:avLst/>
                </a:prstGeom>
                <a:noFill/>
                <a:ln>
                  <a:noFill/>
                </a:ln>
              </p:spPr>
            </p:pic>
            <p:pic>
              <p:nvPicPr>
                <p:cNvPr id="1127" name="Google Shape;1127;p36" descr="red-guy-S.png"/>
                <p:cNvPicPr preferRelativeResize="0"/>
                <p:nvPr/>
              </p:nvPicPr>
              <p:blipFill rotWithShape="1">
                <a:blip r:embed="rId10">
                  <a:alphaModFix/>
                </a:blip>
                <a:srcRect/>
                <a:stretch/>
              </p:blipFill>
              <p:spPr>
                <a:xfrm>
                  <a:off x="609600" y="1790700"/>
                  <a:ext cx="508001" cy="416395"/>
                </a:xfrm>
                <a:prstGeom prst="rect">
                  <a:avLst/>
                </a:prstGeom>
                <a:noFill/>
                <a:ln>
                  <a:noFill/>
                </a:ln>
              </p:spPr>
            </p:pic>
            <p:pic>
              <p:nvPicPr>
                <p:cNvPr id="1128" name="Google Shape;1128;p36" descr="hacker-dude-S.png"/>
                <p:cNvPicPr preferRelativeResize="0"/>
                <p:nvPr/>
              </p:nvPicPr>
              <p:blipFill rotWithShape="1">
                <a:blip r:embed="rId7">
                  <a:alphaModFix/>
                </a:blip>
                <a:srcRect/>
                <a:stretch/>
              </p:blipFill>
              <p:spPr>
                <a:xfrm>
                  <a:off x="279399" y="1778000"/>
                  <a:ext cx="508001" cy="441379"/>
                </a:xfrm>
                <a:prstGeom prst="rect">
                  <a:avLst/>
                </a:prstGeom>
                <a:noFill/>
                <a:ln>
                  <a:noFill/>
                </a:ln>
              </p:spPr>
            </p:pic>
            <p:pic>
              <p:nvPicPr>
                <p:cNvPr id="1129" name="Google Shape;1129;p36" descr="red-brunette-S.png"/>
                <p:cNvPicPr preferRelativeResize="0"/>
                <p:nvPr/>
              </p:nvPicPr>
              <p:blipFill rotWithShape="1">
                <a:blip r:embed="rId9">
                  <a:alphaModFix/>
                </a:blip>
                <a:srcRect/>
                <a:stretch/>
              </p:blipFill>
              <p:spPr>
                <a:xfrm>
                  <a:off x="431800" y="2082800"/>
                  <a:ext cx="508000" cy="441379"/>
                </a:xfrm>
                <a:prstGeom prst="rect">
                  <a:avLst/>
                </a:prstGeom>
                <a:noFill/>
                <a:ln>
                  <a:noFill/>
                </a:ln>
              </p:spPr>
            </p:pic>
            <p:pic>
              <p:nvPicPr>
                <p:cNvPr id="1130" name="Google Shape;1130;p36" descr="red-guy-S.png"/>
                <p:cNvPicPr preferRelativeResize="0"/>
                <p:nvPr/>
              </p:nvPicPr>
              <p:blipFill rotWithShape="1">
                <a:blip r:embed="rId10">
                  <a:alphaModFix/>
                </a:blip>
                <a:srcRect/>
                <a:stretch/>
              </p:blipFill>
              <p:spPr>
                <a:xfrm>
                  <a:off x="762000" y="2095500"/>
                  <a:ext cx="508001" cy="416395"/>
                </a:xfrm>
                <a:prstGeom prst="rect">
                  <a:avLst/>
                </a:prstGeom>
                <a:noFill/>
                <a:ln>
                  <a:noFill/>
                </a:ln>
              </p:spPr>
            </p:pic>
            <p:pic>
              <p:nvPicPr>
                <p:cNvPr id="1131" name="Google Shape;1131;p36" descr="coach-S.png"/>
                <p:cNvPicPr preferRelativeResize="0"/>
                <p:nvPr/>
              </p:nvPicPr>
              <p:blipFill rotWithShape="1">
                <a:blip r:embed="rId6">
                  <a:alphaModFix/>
                </a:blip>
                <a:srcRect/>
                <a:stretch/>
              </p:blipFill>
              <p:spPr>
                <a:xfrm>
                  <a:off x="114299" y="2082800"/>
                  <a:ext cx="508001" cy="441379"/>
                </a:xfrm>
                <a:prstGeom prst="rect">
                  <a:avLst/>
                </a:prstGeom>
                <a:noFill/>
                <a:ln>
                  <a:noFill/>
                </a:ln>
              </p:spPr>
            </p:pic>
            <p:sp>
              <p:nvSpPr>
                <p:cNvPr id="1132" name="Google Shape;1132;p36"/>
                <p:cNvSpPr/>
                <p:nvPr/>
              </p:nvSpPr>
              <p:spPr>
                <a:xfrm>
                  <a:off x="0" y="-1"/>
                  <a:ext cx="1371600" cy="1295401"/>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33" name="Google Shape;1133;p36"/>
                <p:cNvGrpSpPr/>
                <p:nvPr/>
              </p:nvGrpSpPr>
              <p:grpSpPr>
                <a:xfrm>
                  <a:off x="101598" y="266700"/>
                  <a:ext cx="1155703" cy="746180"/>
                  <a:chOff x="-1" y="0"/>
                  <a:chExt cx="1155702" cy="746179"/>
                </a:xfrm>
              </p:grpSpPr>
              <p:pic>
                <p:nvPicPr>
                  <p:cNvPr id="1134" name="Google Shape;1134;p36" descr="red-blonde-S.png"/>
                  <p:cNvPicPr preferRelativeResize="0"/>
                  <p:nvPr/>
                </p:nvPicPr>
                <p:blipFill rotWithShape="1">
                  <a:blip r:embed="rId8">
                    <a:alphaModFix/>
                  </a:blip>
                  <a:srcRect/>
                  <a:stretch/>
                </p:blipFill>
                <p:spPr>
                  <a:xfrm>
                    <a:off x="165099" y="0"/>
                    <a:ext cx="508001" cy="441379"/>
                  </a:xfrm>
                  <a:prstGeom prst="rect">
                    <a:avLst/>
                  </a:prstGeom>
                  <a:noFill/>
                  <a:ln>
                    <a:noFill/>
                  </a:ln>
                </p:spPr>
              </p:pic>
              <p:pic>
                <p:nvPicPr>
                  <p:cNvPr id="1135" name="Google Shape;1135;p36" descr="red-guy-S.png"/>
                  <p:cNvPicPr preferRelativeResize="0"/>
                  <p:nvPr/>
                </p:nvPicPr>
                <p:blipFill rotWithShape="1">
                  <a:blip r:embed="rId10">
                    <a:alphaModFix/>
                  </a:blip>
                  <a:srcRect/>
                  <a:stretch/>
                </p:blipFill>
                <p:spPr>
                  <a:xfrm>
                    <a:off x="495300" y="12700"/>
                    <a:ext cx="508001" cy="416395"/>
                  </a:xfrm>
                  <a:prstGeom prst="rect">
                    <a:avLst/>
                  </a:prstGeom>
                  <a:noFill/>
                  <a:ln>
                    <a:noFill/>
                  </a:ln>
                </p:spPr>
              </p:pic>
              <p:pic>
                <p:nvPicPr>
                  <p:cNvPr id="1136" name="Google Shape;1136;p36" descr="red-brunette-S.png"/>
                  <p:cNvPicPr preferRelativeResize="0"/>
                  <p:nvPr/>
                </p:nvPicPr>
                <p:blipFill rotWithShape="1">
                  <a:blip r:embed="rId9">
                    <a:alphaModFix/>
                  </a:blip>
                  <a:srcRect/>
                  <a:stretch/>
                </p:blipFill>
                <p:spPr>
                  <a:xfrm>
                    <a:off x="317499" y="304800"/>
                    <a:ext cx="508001" cy="441379"/>
                  </a:xfrm>
                  <a:prstGeom prst="rect">
                    <a:avLst/>
                  </a:prstGeom>
                  <a:noFill/>
                  <a:ln>
                    <a:noFill/>
                  </a:ln>
                </p:spPr>
              </p:pic>
              <p:pic>
                <p:nvPicPr>
                  <p:cNvPr id="1137" name="Google Shape;1137;p36" descr="red-guy-S.png"/>
                  <p:cNvPicPr preferRelativeResize="0"/>
                  <p:nvPr/>
                </p:nvPicPr>
                <p:blipFill rotWithShape="1">
                  <a:blip r:embed="rId10">
                    <a:alphaModFix/>
                  </a:blip>
                  <a:srcRect/>
                  <a:stretch/>
                </p:blipFill>
                <p:spPr>
                  <a:xfrm>
                    <a:off x="647700" y="317500"/>
                    <a:ext cx="508001" cy="416395"/>
                  </a:xfrm>
                  <a:prstGeom prst="rect">
                    <a:avLst/>
                  </a:prstGeom>
                  <a:noFill/>
                  <a:ln>
                    <a:noFill/>
                  </a:ln>
                </p:spPr>
              </p:pic>
              <p:pic>
                <p:nvPicPr>
                  <p:cNvPr id="1138" name="Google Shape;1138;p36" descr="coach-S.png"/>
                  <p:cNvPicPr preferRelativeResize="0"/>
                  <p:nvPr/>
                </p:nvPicPr>
                <p:blipFill rotWithShape="1">
                  <a:blip r:embed="rId6">
                    <a:alphaModFix/>
                  </a:blip>
                  <a:srcRect/>
                  <a:stretch/>
                </p:blipFill>
                <p:spPr>
                  <a:xfrm>
                    <a:off x="-1" y="304800"/>
                    <a:ext cx="508001" cy="441379"/>
                  </a:xfrm>
                  <a:prstGeom prst="rect">
                    <a:avLst/>
                  </a:prstGeom>
                  <a:noFill/>
                  <a:ln>
                    <a:noFill/>
                  </a:ln>
                </p:spPr>
              </p:pic>
            </p:grpSp>
          </p:grpSp>
          <p:grpSp>
            <p:nvGrpSpPr>
              <p:cNvPr id="1139" name="Google Shape;1139;p36"/>
              <p:cNvGrpSpPr/>
              <p:nvPr/>
            </p:nvGrpSpPr>
            <p:grpSpPr>
              <a:xfrm>
                <a:off x="1485900" y="711200"/>
                <a:ext cx="1371601" cy="1295401"/>
                <a:chOff x="0" y="0"/>
                <a:chExt cx="1371600" cy="1295400"/>
              </a:xfrm>
            </p:grpSpPr>
            <p:sp>
              <p:nvSpPr>
                <p:cNvPr id="1140" name="Google Shape;1140;p36"/>
                <p:cNvSpPr/>
                <p:nvPr/>
              </p:nvSpPr>
              <p:spPr>
                <a:xfrm>
                  <a:off x="0" y="0"/>
                  <a:ext cx="1371600" cy="1295400"/>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41" name="Google Shape;1141;p36"/>
                <p:cNvGrpSpPr/>
                <p:nvPr/>
              </p:nvGrpSpPr>
              <p:grpSpPr>
                <a:xfrm>
                  <a:off x="101598" y="127000"/>
                  <a:ext cx="1155703" cy="1038280"/>
                  <a:chOff x="-1" y="0"/>
                  <a:chExt cx="1155702" cy="1038279"/>
                </a:xfrm>
              </p:grpSpPr>
              <p:pic>
                <p:nvPicPr>
                  <p:cNvPr id="1142" name="Google Shape;1142;p36" descr="red-brunette-S.png"/>
                  <p:cNvPicPr preferRelativeResize="0"/>
                  <p:nvPr/>
                </p:nvPicPr>
                <p:blipFill rotWithShape="1">
                  <a:blip r:embed="rId9">
                    <a:alphaModFix/>
                  </a:blip>
                  <a:srcRect/>
                  <a:stretch/>
                </p:blipFill>
                <p:spPr>
                  <a:xfrm>
                    <a:off x="317499" y="0"/>
                    <a:ext cx="508001" cy="441379"/>
                  </a:xfrm>
                  <a:prstGeom prst="rect">
                    <a:avLst/>
                  </a:prstGeom>
                  <a:noFill/>
                  <a:ln>
                    <a:noFill/>
                  </a:ln>
                </p:spPr>
              </p:pic>
              <p:pic>
                <p:nvPicPr>
                  <p:cNvPr id="1143" name="Google Shape;1143;p36" descr="red-guy-S.png"/>
                  <p:cNvPicPr preferRelativeResize="0"/>
                  <p:nvPr/>
                </p:nvPicPr>
                <p:blipFill rotWithShape="1">
                  <a:blip r:embed="rId10">
                    <a:alphaModFix/>
                  </a:blip>
                  <a:srcRect/>
                  <a:stretch/>
                </p:blipFill>
                <p:spPr>
                  <a:xfrm>
                    <a:off x="495300" y="304800"/>
                    <a:ext cx="508001" cy="416395"/>
                  </a:xfrm>
                  <a:prstGeom prst="rect">
                    <a:avLst/>
                  </a:prstGeom>
                  <a:noFill/>
                  <a:ln>
                    <a:noFill/>
                  </a:ln>
                </p:spPr>
              </p:pic>
              <p:pic>
                <p:nvPicPr>
                  <p:cNvPr id="1144" name="Google Shape;1144;p36" descr="hacker-dude-S.png"/>
                  <p:cNvPicPr preferRelativeResize="0"/>
                  <p:nvPr/>
                </p:nvPicPr>
                <p:blipFill rotWithShape="1">
                  <a:blip r:embed="rId7">
                    <a:alphaModFix/>
                  </a:blip>
                  <a:srcRect/>
                  <a:stretch/>
                </p:blipFill>
                <p:spPr>
                  <a:xfrm>
                    <a:off x="165099" y="292100"/>
                    <a:ext cx="508001" cy="441379"/>
                  </a:xfrm>
                  <a:prstGeom prst="rect">
                    <a:avLst/>
                  </a:prstGeom>
                  <a:noFill/>
                  <a:ln>
                    <a:noFill/>
                  </a:ln>
                </p:spPr>
              </p:pic>
              <p:pic>
                <p:nvPicPr>
                  <p:cNvPr id="1145" name="Google Shape;1145;p36" descr="red-guy-S.png"/>
                  <p:cNvPicPr preferRelativeResize="0"/>
                  <p:nvPr/>
                </p:nvPicPr>
                <p:blipFill rotWithShape="1">
                  <a:blip r:embed="rId10">
                    <a:alphaModFix/>
                  </a:blip>
                  <a:srcRect/>
                  <a:stretch/>
                </p:blipFill>
                <p:spPr>
                  <a:xfrm>
                    <a:off x="647700" y="609600"/>
                    <a:ext cx="508001" cy="416395"/>
                  </a:xfrm>
                  <a:prstGeom prst="rect">
                    <a:avLst/>
                  </a:prstGeom>
                  <a:noFill/>
                  <a:ln>
                    <a:noFill/>
                  </a:ln>
                </p:spPr>
              </p:pic>
              <p:pic>
                <p:nvPicPr>
                  <p:cNvPr id="1146" name="Google Shape;1146;p36" descr="coach-S.png"/>
                  <p:cNvPicPr preferRelativeResize="0"/>
                  <p:nvPr/>
                </p:nvPicPr>
                <p:blipFill rotWithShape="1">
                  <a:blip r:embed="rId6">
                    <a:alphaModFix/>
                  </a:blip>
                  <a:srcRect/>
                  <a:stretch/>
                </p:blipFill>
                <p:spPr>
                  <a:xfrm>
                    <a:off x="-1" y="596900"/>
                    <a:ext cx="508001" cy="441379"/>
                  </a:xfrm>
                  <a:prstGeom prst="rect">
                    <a:avLst/>
                  </a:prstGeom>
                  <a:noFill/>
                  <a:ln>
                    <a:noFill/>
                  </a:ln>
                </p:spPr>
              </p:pic>
              <p:pic>
                <p:nvPicPr>
                  <p:cNvPr id="1147" name="Google Shape;1147;p36" descr="red-blonde-S.png"/>
                  <p:cNvPicPr preferRelativeResize="0"/>
                  <p:nvPr/>
                </p:nvPicPr>
                <p:blipFill rotWithShape="1">
                  <a:blip r:embed="rId8">
                    <a:alphaModFix/>
                  </a:blip>
                  <a:srcRect/>
                  <a:stretch/>
                </p:blipFill>
                <p:spPr>
                  <a:xfrm>
                    <a:off x="317499" y="596900"/>
                    <a:ext cx="508001" cy="441379"/>
                  </a:xfrm>
                  <a:prstGeom prst="rect">
                    <a:avLst/>
                  </a:prstGeom>
                  <a:noFill/>
                  <a:ln>
                    <a:noFill/>
                  </a:ln>
                </p:spPr>
              </p:pic>
            </p:grpSp>
          </p:grpSp>
        </p:grpSp>
        <p:grpSp>
          <p:nvGrpSpPr>
            <p:cNvPr id="1148" name="Google Shape;1148;p36"/>
            <p:cNvGrpSpPr/>
            <p:nvPr/>
          </p:nvGrpSpPr>
          <p:grpSpPr>
            <a:xfrm>
              <a:off x="6400799" y="-1"/>
              <a:ext cx="2857503" cy="2832102"/>
              <a:chOff x="-1" y="-1"/>
              <a:chExt cx="2857502" cy="2832102"/>
            </a:xfrm>
          </p:grpSpPr>
          <p:grpSp>
            <p:nvGrpSpPr>
              <p:cNvPr id="1149" name="Google Shape;1149;p36"/>
              <p:cNvGrpSpPr/>
              <p:nvPr/>
            </p:nvGrpSpPr>
            <p:grpSpPr>
              <a:xfrm>
                <a:off x="-1" y="-1"/>
                <a:ext cx="1371601" cy="2832102"/>
                <a:chOff x="0" y="-1"/>
                <a:chExt cx="1371600" cy="2832102"/>
              </a:xfrm>
            </p:grpSpPr>
            <p:sp>
              <p:nvSpPr>
                <p:cNvPr id="1150" name="Google Shape;1150;p36"/>
                <p:cNvSpPr/>
                <p:nvPr/>
              </p:nvSpPr>
              <p:spPr>
                <a:xfrm>
                  <a:off x="0" y="-1"/>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51" name="Google Shape;1151;p36"/>
                <p:cNvSpPr/>
                <p:nvPr/>
              </p:nvSpPr>
              <p:spPr>
                <a:xfrm>
                  <a:off x="0" y="1536700"/>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52" name="Google Shape;1152;p36"/>
                <p:cNvGrpSpPr/>
                <p:nvPr/>
              </p:nvGrpSpPr>
              <p:grpSpPr>
                <a:xfrm>
                  <a:off x="101598" y="152400"/>
                  <a:ext cx="1155703" cy="987481"/>
                  <a:chOff x="-1" y="0"/>
                  <a:chExt cx="1155702" cy="987480"/>
                </a:xfrm>
              </p:grpSpPr>
              <p:pic>
                <p:nvPicPr>
                  <p:cNvPr id="1153" name="Google Shape;1153;p36" descr="hacker-dude-S.png"/>
                  <p:cNvPicPr preferRelativeResize="0"/>
                  <p:nvPr/>
                </p:nvPicPr>
                <p:blipFill rotWithShape="1">
                  <a:blip r:embed="rId7">
                    <a:alphaModFix/>
                  </a:blip>
                  <a:srcRect/>
                  <a:stretch/>
                </p:blipFill>
                <p:spPr>
                  <a:xfrm>
                    <a:off x="-1" y="0"/>
                    <a:ext cx="508001" cy="441379"/>
                  </a:xfrm>
                  <a:prstGeom prst="rect">
                    <a:avLst/>
                  </a:prstGeom>
                  <a:noFill/>
                  <a:ln>
                    <a:noFill/>
                  </a:ln>
                </p:spPr>
              </p:pic>
              <p:pic>
                <p:nvPicPr>
                  <p:cNvPr id="1154" name="Google Shape;1154;p36" descr="green-guy-S.png"/>
                  <p:cNvPicPr preferRelativeResize="0"/>
                  <p:nvPr/>
                </p:nvPicPr>
                <p:blipFill rotWithShape="1">
                  <a:blip r:embed="rId11">
                    <a:alphaModFix/>
                  </a:blip>
                  <a:srcRect/>
                  <a:stretch/>
                </p:blipFill>
                <p:spPr>
                  <a:xfrm>
                    <a:off x="647700" y="12699"/>
                    <a:ext cx="508001" cy="416396"/>
                  </a:xfrm>
                  <a:prstGeom prst="rect">
                    <a:avLst/>
                  </a:prstGeom>
                  <a:noFill/>
                  <a:ln>
                    <a:noFill/>
                  </a:ln>
                </p:spPr>
              </p:pic>
              <p:pic>
                <p:nvPicPr>
                  <p:cNvPr id="1155" name="Google Shape;1155;p36" descr="green-guy-S.png"/>
                  <p:cNvPicPr preferRelativeResize="0"/>
                  <p:nvPr/>
                </p:nvPicPr>
                <p:blipFill rotWithShape="1">
                  <a:blip r:embed="rId11">
                    <a:alphaModFix/>
                  </a:blip>
                  <a:srcRect/>
                  <a:stretch/>
                </p:blipFill>
                <p:spPr>
                  <a:xfrm>
                    <a:off x="317499" y="12699"/>
                    <a:ext cx="508001" cy="416396"/>
                  </a:xfrm>
                  <a:prstGeom prst="rect">
                    <a:avLst/>
                  </a:prstGeom>
                  <a:noFill/>
                  <a:ln>
                    <a:noFill/>
                  </a:ln>
                </p:spPr>
              </p:pic>
              <p:pic>
                <p:nvPicPr>
                  <p:cNvPr id="1156" name="Google Shape;1156;p36" descr="hacker-dude-S.png"/>
                  <p:cNvPicPr preferRelativeResize="0"/>
                  <p:nvPr/>
                </p:nvPicPr>
                <p:blipFill rotWithShape="1">
                  <a:blip r:embed="rId7">
                    <a:alphaModFix/>
                  </a:blip>
                  <a:srcRect/>
                  <a:stretch/>
                </p:blipFill>
                <p:spPr>
                  <a:xfrm>
                    <a:off x="495300" y="266700"/>
                    <a:ext cx="508001" cy="441379"/>
                  </a:xfrm>
                  <a:prstGeom prst="rect">
                    <a:avLst/>
                  </a:prstGeom>
                  <a:noFill/>
                  <a:ln>
                    <a:noFill/>
                  </a:ln>
                </p:spPr>
              </p:pic>
              <p:pic>
                <p:nvPicPr>
                  <p:cNvPr id="1157" name="Google Shape;1157;p36" descr="green-brunette-S.png"/>
                  <p:cNvPicPr preferRelativeResize="0"/>
                  <p:nvPr/>
                </p:nvPicPr>
                <p:blipFill rotWithShape="1">
                  <a:blip r:embed="rId12">
                    <a:alphaModFix/>
                  </a:blip>
                  <a:srcRect/>
                  <a:stretch/>
                </p:blipFill>
                <p:spPr>
                  <a:xfrm>
                    <a:off x="165099" y="266700"/>
                    <a:ext cx="508001" cy="441379"/>
                  </a:xfrm>
                  <a:prstGeom prst="rect">
                    <a:avLst/>
                  </a:prstGeom>
                  <a:noFill/>
                  <a:ln>
                    <a:noFill/>
                  </a:ln>
                </p:spPr>
              </p:pic>
              <p:pic>
                <p:nvPicPr>
                  <p:cNvPr id="1158" name="Google Shape;1158;p36" descr="green-blonde-S.png"/>
                  <p:cNvPicPr preferRelativeResize="0"/>
                  <p:nvPr/>
                </p:nvPicPr>
                <p:blipFill rotWithShape="1">
                  <a:blip r:embed="rId13">
                    <a:alphaModFix/>
                  </a:blip>
                  <a:srcRect/>
                  <a:stretch/>
                </p:blipFill>
                <p:spPr>
                  <a:xfrm>
                    <a:off x="-1" y="546100"/>
                    <a:ext cx="508001" cy="441380"/>
                  </a:xfrm>
                  <a:prstGeom prst="rect">
                    <a:avLst/>
                  </a:prstGeom>
                  <a:noFill/>
                  <a:ln>
                    <a:noFill/>
                  </a:ln>
                </p:spPr>
              </p:pic>
              <p:pic>
                <p:nvPicPr>
                  <p:cNvPr id="1159" name="Google Shape;1159;p36" descr="coach-S.png"/>
                  <p:cNvPicPr preferRelativeResize="0"/>
                  <p:nvPr/>
                </p:nvPicPr>
                <p:blipFill rotWithShape="1">
                  <a:blip r:embed="rId6">
                    <a:alphaModFix/>
                  </a:blip>
                  <a:srcRect/>
                  <a:stretch/>
                </p:blipFill>
                <p:spPr>
                  <a:xfrm>
                    <a:off x="647700" y="546100"/>
                    <a:ext cx="508001" cy="441380"/>
                  </a:xfrm>
                  <a:prstGeom prst="rect">
                    <a:avLst/>
                  </a:prstGeom>
                  <a:noFill/>
                  <a:ln>
                    <a:noFill/>
                  </a:ln>
                </p:spPr>
              </p:pic>
              <p:pic>
                <p:nvPicPr>
                  <p:cNvPr id="1160" name="Google Shape;1160;p36" descr="green-guy-S.png"/>
                  <p:cNvPicPr preferRelativeResize="0"/>
                  <p:nvPr/>
                </p:nvPicPr>
                <p:blipFill rotWithShape="1">
                  <a:blip r:embed="rId11">
                    <a:alphaModFix/>
                  </a:blip>
                  <a:srcRect/>
                  <a:stretch/>
                </p:blipFill>
                <p:spPr>
                  <a:xfrm>
                    <a:off x="317499" y="558800"/>
                    <a:ext cx="508001" cy="416396"/>
                  </a:xfrm>
                  <a:prstGeom prst="rect">
                    <a:avLst/>
                  </a:prstGeom>
                  <a:noFill/>
                  <a:ln>
                    <a:noFill/>
                  </a:ln>
                </p:spPr>
              </p:pic>
            </p:grpSp>
            <p:pic>
              <p:nvPicPr>
                <p:cNvPr id="1161" name="Google Shape;1161;p36" descr="hacker-dude-S.png"/>
                <p:cNvPicPr preferRelativeResize="0"/>
                <p:nvPr/>
              </p:nvPicPr>
              <p:blipFill rotWithShape="1">
                <a:blip r:embed="rId7">
                  <a:alphaModFix/>
                </a:blip>
                <a:srcRect/>
                <a:stretch/>
              </p:blipFill>
              <p:spPr>
                <a:xfrm>
                  <a:off x="419099" y="1651000"/>
                  <a:ext cx="508001" cy="441379"/>
                </a:xfrm>
                <a:prstGeom prst="rect">
                  <a:avLst/>
                </a:prstGeom>
                <a:noFill/>
                <a:ln>
                  <a:noFill/>
                </a:ln>
              </p:spPr>
            </p:pic>
            <p:pic>
              <p:nvPicPr>
                <p:cNvPr id="1162" name="Google Shape;1162;p36" descr="hacker-dude-S.png"/>
                <p:cNvPicPr preferRelativeResize="0"/>
                <p:nvPr/>
              </p:nvPicPr>
              <p:blipFill rotWithShape="1">
                <a:blip r:embed="rId7">
                  <a:alphaModFix/>
                </a:blip>
                <a:srcRect/>
                <a:stretch/>
              </p:blipFill>
              <p:spPr>
                <a:xfrm>
                  <a:off x="596900" y="1955800"/>
                  <a:ext cx="508001" cy="441379"/>
                </a:xfrm>
                <a:prstGeom prst="rect">
                  <a:avLst/>
                </a:prstGeom>
                <a:noFill/>
                <a:ln>
                  <a:noFill/>
                </a:ln>
              </p:spPr>
            </p:pic>
            <p:pic>
              <p:nvPicPr>
                <p:cNvPr id="1163" name="Google Shape;1163;p36" descr="green-brunette-S.png"/>
                <p:cNvPicPr preferRelativeResize="0"/>
                <p:nvPr/>
              </p:nvPicPr>
              <p:blipFill rotWithShape="1">
                <a:blip r:embed="rId12">
                  <a:alphaModFix/>
                </a:blip>
                <a:srcRect/>
                <a:stretch/>
              </p:blipFill>
              <p:spPr>
                <a:xfrm>
                  <a:off x="266699" y="1955800"/>
                  <a:ext cx="508001" cy="441379"/>
                </a:xfrm>
                <a:prstGeom prst="rect">
                  <a:avLst/>
                </a:prstGeom>
                <a:noFill/>
                <a:ln>
                  <a:noFill/>
                </a:ln>
              </p:spPr>
            </p:pic>
            <p:pic>
              <p:nvPicPr>
                <p:cNvPr id="1164" name="Google Shape;1164;p36" descr="green-blonde-S.png"/>
                <p:cNvPicPr preferRelativeResize="0"/>
                <p:nvPr/>
              </p:nvPicPr>
              <p:blipFill rotWithShape="1">
                <a:blip r:embed="rId13">
                  <a:alphaModFix/>
                </a:blip>
                <a:srcRect/>
                <a:stretch/>
              </p:blipFill>
              <p:spPr>
                <a:xfrm>
                  <a:off x="101599" y="2235200"/>
                  <a:ext cx="508001" cy="441379"/>
                </a:xfrm>
                <a:prstGeom prst="rect">
                  <a:avLst/>
                </a:prstGeom>
                <a:noFill/>
                <a:ln>
                  <a:noFill/>
                </a:ln>
              </p:spPr>
            </p:pic>
            <p:pic>
              <p:nvPicPr>
                <p:cNvPr id="1165" name="Google Shape;1165;p36" descr="coach-S.png"/>
                <p:cNvPicPr preferRelativeResize="0"/>
                <p:nvPr/>
              </p:nvPicPr>
              <p:blipFill rotWithShape="1">
                <a:blip r:embed="rId6">
                  <a:alphaModFix/>
                </a:blip>
                <a:srcRect/>
                <a:stretch/>
              </p:blipFill>
              <p:spPr>
                <a:xfrm>
                  <a:off x="749300" y="2235200"/>
                  <a:ext cx="508001" cy="441379"/>
                </a:xfrm>
                <a:prstGeom prst="rect">
                  <a:avLst/>
                </a:prstGeom>
                <a:noFill/>
                <a:ln>
                  <a:noFill/>
                </a:ln>
              </p:spPr>
            </p:pic>
            <p:pic>
              <p:nvPicPr>
                <p:cNvPr id="1166" name="Google Shape;1166;p36" descr="green-guy-S.png"/>
                <p:cNvPicPr preferRelativeResize="0"/>
                <p:nvPr/>
              </p:nvPicPr>
              <p:blipFill rotWithShape="1">
                <a:blip r:embed="rId11">
                  <a:alphaModFix/>
                </a:blip>
                <a:srcRect/>
                <a:stretch/>
              </p:blipFill>
              <p:spPr>
                <a:xfrm>
                  <a:off x="419099" y="2247900"/>
                  <a:ext cx="508001" cy="416395"/>
                </a:xfrm>
                <a:prstGeom prst="rect">
                  <a:avLst/>
                </a:prstGeom>
                <a:noFill/>
                <a:ln>
                  <a:noFill/>
                </a:ln>
              </p:spPr>
            </p:pic>
          </p:grpSp>
          <p:grpSp>
            <p:nvGrpSpPr>
              <p:cNvPr id="1167" name="Google Shape;1167;p36"/>
              <p:cNvGrpSpPr/>
              <p:nvPr/>
            </p:nvGrpSpPr>
            <p:grpSpPr>
              <a:xfrm>
                <a:off x="1485900" y="-1"/>
                <a:ext cx="1371601" cy="2832102"/>
                <a:chOff x="0" y="-1"/>
                <a:chExt cx="1371600" cy="2832102"/>
              </a:xfrm>
            </p:grpSpPr>
            <p:sp>
              <p:nvSpPr>
                <p:cNvPr id="1168" name="Google Shape;1168;p36"/>
                <p:cNvSpPr/>
                <p:nvPr/>
              </p:nvSpPr>
              <p:spPr>
                <a:xfrm>
                  <a:off x="0" y="-1"/>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69" name="Google Shape;1169;p36"/>
                <p:cNvSpPr/>
                <p:nvPr/>
              </p:nvSpPr>
              <p:spPr>
                <a:xfrm>
                  <a:off x="0" y="1536700"/>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70" name="Google Shape;1170;p36"/>
                <p:cNvGrpSpPr/>
                <p:nvPr/>
              </p:nvGrpSpPr>
              <p:grpSpPr>
                <a:xfrm>
                  <a:off x="101598" y="241300"/>
                  <a:ext cx="1155703" cy="809680"/>
                  <a:chOff x="-1" y="0"/>
                  <a:chExt cx="1155702" cy="809679"/>
                </a:xfrm>
              </p:grpSpPr>
              <p:pic>
                <p:nvPicPr>
                  <p:cNvPr id="1171" name="Google Shape;1171;p36" descr="hacker-dude-S.png"/>
                  <p:cNvPicPr preferRelativeResize="0"/>
                  <p:nvPr/>
                </p:nvPicPr>
                <p:blipFill rotWithShape="1">
                  <a:blip r:embed="rId7">
                    <a:alphaModFix/>
                  </a:blip>
                  <a:srcRect/>
                  <a:stretch/>
                </p:blipFill>
                <p:spPr>
                  <a:xfrm>
                    <a:off x="495300" y="0"/>
                    <a:ext cx="508001" cy="441379"/>
                  </a:xfrm>
                  <a:prstGeom prst="rect">
                    <a:avLst/>
                  </a:prstGeom>
                  <a:noFill/>
                  <a:ln>
                    <a:noFill/>
                  </a:ln>
                </p:spPr>
              </p:pic>
              <p:pic>
                <p:nvPicPr>
                  <p:cNvPr id="1172" name="Google Shape;1172;p36" descr="green-brunette-S.png"/>
                  <p:cNvPicPr preferRelativeResize="0"/>
                  <p:nvPr/>
                </p:nvPicPr>
                <p:blipFill rotWithShape="1">
                  <a:blip r:embed="rId12">
                    <a:alphaModFix/>
                  </a:blip>
                  <a:srcRect/>
                  <a:stretch/>
                </p:blipFill>
                <p:spPr>
                  <a:xfrm>
                    <a:off x="165099" y="0"/>
                    <a:ext cx="508001" cy="441379"/>
                  </a:xfrm>
                  <a:prstGeom prst="rect">
                    <a:avLst/>
                  </a:prstGeom>
                  <a:noFill/>
                  <a:ln>
                    <a:noFill/>
                  </a:ln>
                </p:spPr>
              </p:pic>
              <p:pic>
                <p:nvPicPr>
                  <p:cNvPr id="1173" name="Google Shape;1173;p36" descr="green-blonde-S.png"/>
                  <p:cNvPicPr preferRelativeResize="0"/>
                  <p:nvPr/>
                </p:nvPicPr>
                <p:blipFill rotWithShape="1">
                  <a:blip r:embed="rId13">
                    <a:alphaModFix/>
                  </a:blip>
                  <a:srcRect/>
                  <a:stretch/>
                </p:blipFill>
                <p:spPr>
                  <a:xfrm>
                    <a:off x="-1" y="368300"/>
                    <a:ext cx="508001" cy="441379"/>
                  </a:xfrm>
                  <a:prstGeom prst="rect">
                    <a:avLst/>
                  </a:prstGeom>
                  <a:noFill/>
                  <a:ln>
                    <a:noFill/>
                  </a:ln>
                </p:spPr>
              </p:pic>
              <p:pic>
                <p:nvPicPr>
                  <p:cNvPr id="1174" name="Google Shape;1174;p36" descr="coach-S.png"/>
                  <p:cNvPicPr preferRelativeResize="0"/>
                  <p:nvPr/>
                </p:nvPicPr>
                <p:blipFill rotWithShape="1">
                  <a:blip r:embed="rId6">
                    <a:alphaModFix/>
                  </a:blip>
                  <a:srcRect/>
                  <a:stretch/>
                </p:blipFill>
                <p:spPr>
                  <a:xfrm>
                    <a:off x="647700" y="368300"/>
                    <a:ext cx="508001" cy="441379"/>
                  </a:xfrm>
                  <a:prstGeom prst="rect">
                    <a:avLst/>
                  </a:prstGeom>
                  <a:noFill/>
                  <a:ln>
                    <a:noFill/>
                  </a:ln>
                </p:spPr>
              </p:pic>
              <p:pic>
                <p:nvPicPr>
                  <p:cNvPr id="1175" name="Google Shape;1175;p36" descr="green-guy-S.png"/>
                  <p:cNvPicPr preferRelativeResize="0"/>
                  <p:nvPr/>
                </p:nvPicPr>
                <p:blipFill rotWithShape="1">
                  <a:blip r:embed="rId11">
                    <a:alphaModFix/>
                  </a:blip>
                  <a:srcRect/>
                  <a:stretch/>
                </p:blipFill>
                <p:spPr>
                  <a:xfrm>
                    <a:off x="317499" y="381000"/>
                    <a:ext cx="508001" cy="416395"/>
                  </a:xfrm>
                  <a:prstGeom prst="rect">
                    <a:avLst/>
                  </a:prstGeom>
                  <a:noFill/>
                  <a:ln>
                    <a:noFill/>
                  </a:ln>
                </p:spPr>
              </p:pic>
            </p:grpSp>
            <p:pic>
              <p:nvPicPr>
                <p:cNvPr id="1176" name="Google Shape;1176;p36" descr="hacker-dude-S.png"/>
                <p:cNvPicPr preferRelativeResize="0"/>
                <p:nvPr/>
              </p:nvPicPr>
              <p:blipFill rotWithShape="1">
                <a:blip r:embed="rId7">
                  <a:alphaModFix/>
                </a:blip>
                <a:srcRect/>
                <a:stretch/>
              </p:blipFill>
              <p:spPr>
                <a:xfrm>
                  <a:off x="101599" y="1689100"/>
                  <a:ext cx="508001" cy="441379"/>
                </a:xfrm>
                <a:prstGeom prst="rect">
                  <a:avLst/>
                </a:prstGeom>
                <a:noFill/>
                <a:ln>
                  <a:noFill/>
                </a:ln>
              </p:spPr>
            </p:pic>
            <p:pic>
              <p:nvPicPr>
                <p:cNvPr id="1177" name="Google Shape;1177;p36" descr="green-guy-S.png"/>
                <p:cNvPicPr preferRelativeResize="0"/>
                <p:nvPr/>
              </p:nvPicPr>
              <p:blipFill rotWithShape="1">
                <a:blip r:embed="rId11">
                  <a:alphaModFix/>
                </a:blip>
                <a:srcRect/>
                <a:stretch/>
              </p:blipFill>
              <p:spPr>
                <a:xfrm>
                  <a:off x="749300" y="1701800"/>
                  <a:ext cx="508001" cy="416395"/>
                </a:xfrm>
                <a:prstGeom prst="rect">
                  <a:avLst/>
                </a:prstGeom>
                <a:noFill/>
                <a:ln>
                  <a:noFill/>
                </a:ln>
              </p:spPr>
            </p:pic>
            <p:pic>
              <p:nvPicPr>
                <p:cNvPr id="1178" name="Google Shape;1178;p36" descr="green-guy-S.png"/>
                <p:cNvPicPr preferRelativeResize="0"/>
                <p:nvPr/>
              </p:nvPicPr>
              <p:blipFill rotWithShape="1">
                <a:blip r:embed="rId11">
                  <a:alphaModFix/>
                </a:blip>
                <a:srcRect/>
                <a:stretch/>
              </p:blipFill>
              <p:spPr>
                <a:xfrm>
                  <a:off x="419099" y="1701800"/>
                  <a:ext cx="508001" cy="416395"/>
                </a:xfrm>
                <a:prstGeom prst="rect">
                  <a:avLst/>
                </a:prstGeom>
                <a:noFill/>
                <a:ln>
                  <a:noFill/>
                </a:ln>
              </p:spPr>
            </p:pic>
            <p:pic>
              <p:nvPicPr>
                <p:cNvPr id="1179" name="Google Shape;1179;p36" descr="hacker-dude-S.png"/>
                <p:cNvPicPr preferRelativeResize="0"/>
                <p:nvPr/>
              </p:nvPicPr>
              <p:blipFill rotWithShape="1">
                <a:blip r:embed="rId7">
                  <a:alphaModFix/>
                </a:blip>
                <a:srcRect/>
                <a:stretch/>
              </p:blipFill>
              <p:spPr>
                <a:xfrm>
                  <a:off x="596900" y="1955800"/>
                  <a:ext cx="508001" cy="441379"/>
                </a:xfrm>
                <a:prstGeom prst="rect">
                  <a:avLst/>
                </a:prstGeom>
                <a:noFill/>
                <a:ln>
                  <a:noFill/>
                </a:ln>
              </p:spPr>
            </p:pic>
            <p:pic>
              <p:nvPicPr>
                <p:cNvPr id="1180" name="Google Shape;1180;p36" descr="green-brunette-S.png"/>
                <p:cNvPicPr preferRelativeResize="0"/>
                <p:nvPr/>
              </p:nvPicPr>
              <p:blipFill rotWithShape="1">
                <a:blip r:embed="rId12">
                  <a:alphaModFix/>
                </a:blip>
                <a:srcRect/>
                <a:stretch/>
              </p:blipFill>
              <p:spPr>
                <a:xfrm>
                  <a:off x="266699" y="1955800"/>
                  <a:ext cx="508001" cy="441379"/>
                </a:xfrm>
                <a:prstGeom prst="rect">
                  <a:avLst/>
                </a:prstGeom>
                <a:noFill/>
                <a:ln>
                  <a:noFill/>
                </a:ln>
              </p:spPr>
            </p:pic>
            <p:pic>
              <p:nvPicPr>
                <p:cNvPr id="1181" name="Google Shape;1181;p36" descr="green-blonde-S.png"/>
                <p:cNvPicPr preferRelativeResize="0"/>
                <p:nvPr/>
              </p:nvPicPr>
              <p:blipFill rotWithShape="1">
                <a:blip r:embed="rId13">
                  <a:alphaModFix/>
                </a:blip>
                <a:srcRect/>
                <a:stretch/>
              </p:blipFill>
              <p:spPr>
                <a:xfrm>
                  <a:off x="101599" y="2235200"/>
                  <a:ext cx="508001" cy="441379"/>
                </a:xfrm>
                <a:prstGeom prst="rect">
                  <a:avLst/>
                </a:prstGeom>
                <a:noFill/>
                <a:ln>
                  <a:noFill/>
                </a:ln>
              </p:spPr>
            </p:pic>
            <p:pic>
              <p:nvPicPr>
                <p:cNvPr id="1182" name="Google Shape;1182;p36" descr="coach-S.png"/>
                <p:cNvPicPr preferRelativeResize="0"/>
                <p:nvPr/>
              </p:nvPicPr>
              <p:blipFill rotWithShape="1">
                <a:blip r:embed="rId6">
                  <a:alphaModFix/>
                </a:blip>
                <a:srcRect/>
                <a:stretch/>
              </p:blipFill>
              <p:spPr>
                <a:xfrm>
                  <a:off x="749300" y="2235200"/>
                  <a:ext cx="508001" cy="441379"/>
                </a:xfrm>
                <a:prstGeom prst="rect">
                  <a:avLst/>
                </a:prstGeom>
                <a:noFill/>
                <a:ln>
                  <a:noFill/>
                </a:ln>
              </p:spPr>
            </p:pic>
            <p:pic>
              <p:nvPicPr>
                <p:cNvPr id="1183" name="Google Shape;1183;p36" descr="green-guy-S.png"/>
                <p:cNvPicPr preferRelativeResize="0"/>
                <p:nvPr/>
              </p:nvPicPr>
              <p:blipFill rotWithShape="1">
                <a:blip r:embed="rId11">
                  <a:alphaModFix/>
                </a:blip>
                <a:srcRect/>
                <a:stretch/>
              </p:blipFill>
              <p:spPr>
                <a:xfrm>
                  <a:off x="419099" y="2247900"/>
                  <a:ext cx="508001" cy="416395"/>
                </a:xfrm>
                <a:prstGeom prst="rect">
                  <a:avLst/>
                </a:prstGeom>
                <a:noFill/>
                <a:ln>
                  <a:noFill/>
                </a:ln>
              </p:spPr>
            </p:pic>
          </p:grpSp>
        </p:grpSp>
      </p:grpSp>
      <p:grpSp>
        <p:nvGrpSpPr>
          <p:cNvPr id="1184" name="Google Shape;1184;p36"/>
          <p:cNvGrpSpPr/>
          <p:nvPr/>
        </p:nvGrpSpPr>
        <p:grpSpPr>
          <a:xfrm>
            <a:off x="5187315" y="1140190"/>
            <a:ext cx="1817370" cy="822960"/>
            <a:chOff x="0" y="0"/>
            <a:chExt cx="2019300" cy="914400"/>
          </a:xfrm>
        </p:grpSpPr>
        <p:sp>
          <p:nvSpPr>
            <p:cNvPr id="1185" name="Google Shape;1185;p36"/>
            <p:cNvSpPr/>
            <p:nvPr/>
          </p:nvSpPr>
          <p:spPr>
            <a:xfrm>
              <a:off x="0" y="0"/>
              <a:ext cx="2019300" cy="914400"/>
            </a:xfrm>
            <a:prstGeom prst="roundRect">
              <a:avLst>
                <a:gd name="adj" fmla="val 20833"/>
              </a:avLst>
            </a:prstGeom>
            <a:solidFill>
              <a:srgbClr val="FFFF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nvGrpSpPr>
            <p:cNvPr id="1186" name="Google Shape;1186;p36"/>
            <p:cNvGrpSpPr/>
            <p:nvPr/>
          </p:nvGrpSpPr>
          <p:grpSpPr>
            <a:xfrm>
              <a:off x="165099" y="228600"/>
              <a:ext cx="1701803" cy="441380"/>
              <a:chOff x="-1" y="0"/>
              <a:chExt cx="1701802" cy="441379"/>
            </a:xfrm>
          </p:grpSpPr>
          <p:pic>
            <p:nvPicPr>
              <p:cNvPr id="1187" name="Google Shape;1187;p36" descr="green-brunette-S.png"/>
              <p:cNvPicPr preferRelativeResize="0"/>
              <p:nvPr/>
            </p:nvPicPr>
            <p:blipFill rotWithShape="1">
              <a:blip r:embed="rId12">
                <a:alphaModFix/>
              </a:blip>
              <a:srcRect/>
              <a:stretch/>
            </p:blipFill>
            <p:spPr>
              <a:xfrm>
                <a:off x="1193800" y="0"/>
                <a:ext cx="508001" cy="441379"/>
              </a:xfrm>
              <a:prstGeom prst="rect">
                <a:avLst/>
              </a:prstGeom>
              <a:noFill/>
              <a:ln>
                <a:noFill/>
              </a:ln>
            </p:spPr>
          </p:pic>
          <p:pic>
            <p:nvPicPr>
              <p:cNvPr id="1188" name="Google Shape;1188;p36" descr="red-guy-S.png"/>
              <p:cNvPicPr preferRelativeResize="0"/>
              <p:nvPr/>
            </p:nvPicPr>
            <p:blipFill rotWithShape="1">
              <a:blip r:embed="rId10">
                <a:alphaModFix/>
              </a:blip>
              <a:srcRect/>
              <a:stretch/>
            </p:blipFill>
            <p:spPr>
              <a:xfrm>
                <a:off x="596900" y="12700"/>
                <a:ext cx="508000" cy="416395"/>
              </a:xfrm>
              <a:prstGeom prst="rect">
                <a:avLst/>
              </a:prstGeom>
              <a:noFill/>
              <a:ln>
                <a:noFill/>
              </a:ln>
            </p:spPr>
          </p:pic>
          <p:pic>
            <p:nvPicPr>
              <p:cNvPr id="1189" name="Google Shape;1189;p36" descr="blue-blonde-S.png"/>
              <p:cNvPicPr preferRelativeResize="0"/>
              <p:nvPr/>
            </p:nvPicPr>
            <p:blipFill rotWithShape="1">
              <a:blip r:embed="rId5">
                <a:alphaModFix/>
              </a:blip>
              <a:srcRect/>
              <a:stretch/>
            </p:blipFill>
            <p:spPr>
              <a:xfrm>
                <a:off x="-1" y="0"/>
                <a:ext cx="508001" cy="441379"/>
              </a:xfrm>
              <a:prstGeom prst="rect">
                <a:avLst/>
              </a:prstGeom>
              <a:noFill/>
              <a:ln>
                <a:noFill/>
              </a:ln>
            </p:spPr>
          </p:pic>
        </p:grpSp>
      </p:grpSp>
      <p:grpSp>
        <p:nvGrpSpPr>
          <p:cNvPr id="1190" name="Google Shape;1190;p36"/>
          <p:cNvGrpSpPr/>
          <p:nvPr/>
        </p:nvGrpSpPr>
        <p:grpSpPr>
          <a:xfrm>
            <a:off x="2592704" y="2306050"/>
            <a:ext cx="7006592" cy="1017270"/>
            <a:chOff x="-1" y="0"/>
            <a:chExt cx="7785102" cy="1130300"/>
          </a:xfrm>
        </p:grpSpPr>
        <p:grpSp>
          <p:nvGrpSpPr>
            <p:cNvPr id="1191" name="Google Shape;1191;p36"/>
            <p:cNvGrpSpPr/>
            <p:nvPr/>
          </p:nvGrpSpPr>
          <p:grpSpPr>
            <a:xfrm>
              <a:off x="-1" y="0"/>
              <a:ext cx="1384301" cy="1130300"/>
              <a:chOff x="0" y="0"/>
              <a:chExt cx="1384300" cy="1130300"/>
            </a:xfrm>
          </p:grpSpPr>
          <p:sp>
            <p:nvSpPr>
              <p:cNvPr id="1192" name="Google Shape;1192;p36"/>
              <p:cNvSpPr/>
              <p:nvPr/>
            </p:nvSpPr>
            <p:spPr>
              <a:xfrm>
                <a:off x="0" y="0"/>
                <a:ext cx="1384300" cy="1130300"/>
              </a:xfrm>
              <a:prstGeom prst="roundRect">
                <a:avLst>
                  <a:gd name="adj" fmla="val 16854"/>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93" name="Google Shape;1193;p36"/>
              <p:cNvGrpSpPr/>
              <p:nvPr/>
            </p:nvGrpSpPr>
            <p:grpSpPr>
              <a:xfrm>
                <a:off x="152399" y="101598"/>
                <a:ext cx="1092203" cy="923983"/>
                <a:chOff x="-1" y="-1"/>
                <a:chExt cx="1092202" cy="923981"/>
              </a:xfrm>
            </p:grpSpPr>
            <p:pic>
              <p:nvPicPr>
                <p:cNvPr id="1194" name="Google Shape;1194;p36" descr="hacker-dude-S.png"/>
                <p:cNvPicPr preferRelativeResize="0"/>
                <p:nvPr/>
              </p:nvPicPr>
              <p:blipFill rotWithShape="1">
                <a:blip r:embed="rId7">
                  <a:alphaModFix/>
                </a:blip>
                <a:srcRect/>
                <a:stretch/>
              </p:blipFill>
              <p:spPr>
                <a:xfrm>
                  <a:off x="584200" y="-1"/>
                  <a:ext cx="508001" cy="441380"/>
                </a:xfrm>
                <a:prstGeom prst="rect">
                  <a:avLst/>
                </a:prstGeom>
                <a:noFill/>
                <a:ln>
                  <a:noFill/>
                </a:ln>
              </p:spPr>
            </p:pic>
            <p:pic>
              <p:nvPicPr>
                <p:cNvPr id="1195" name="Google Shape;1195;p36" descr="hacker-dude-S.png"/>
                <p:cNvPicPr preferRelativeResize="0"/>
                <p:nvPr/>
              </p:nvPicPr>
              <p:blipFill rotWithShape="1">
                <a:blip r:embed="rId7">
                  <a:alphaModFix/>
                </a:blip>
                <a:srcRect/>
                <a:stretch/>
              </p:blipFill>
              <p:spPr>
                <a:xfrm>
                  <a:off x="-1" y="482600"/>
                  <a:ext cx="508001" cy="441380"/>
                </a:xfrm>
                <a:prstGeom prst="rect">
                  <a:avLst/>
                </a:prstGeom>
                <a:noFill/>
                <a:ln>
                  <a:noFill/>
                </a:ln>
              </p:spPr>
            </p:pic>
            <p:pic>
              <p:nvPicPr>
                <p:cNvPr id="1196" name="Google Shape;1196;p36" descr="blue-guy-S.png"/>
                <p:cNvPicPr preferRelativeResize="0"/>
                <p:nvPr/>
              </p:nvPicPr>
              <p:blipFill rotWithShape="1">
                <a:blip r:embed="rId3">
                  <a:alphaModFix/>
                </a:blip>
                <a:srcRect/>
                <a:stretch/>
              </p:blipFill>
              <p:spPr>
                <a:xfrm>
                  <a:off x="584200" y="495300"/>
                  <a:ext cx="508001" cy="416395"/>
                </a:xfrm>
                <a:prstGeom prst="rect">
                  <a:avLst/>
                </a:prstGeom>
                <a:noFill/>
                <a:ln>
                  <a:noFill/>
                </a:ln>
              </p:spPr>
            </p:pic>
            <p:pic>
              <p:nvPicPr>
                <p:cNvPr id="1197" name="Google Shape;1197;p36" descr="blue-blonde-S.png"/>
                <p:cNvPicPr preferRelativeResize="0"/>
                <p:nvPr/>
              </p:nvPicPr>
              <p:blipFill rotWithShape="1">
                <a:blip r:embed="rId5">
                  <a:alphaModFix/>
                </a:blip>
                <a:srcRect/>
                <a:stretch/>
              </p:blipFill>
              <p:spPr>
                <a:xfrm>
                  <a:off x="-1" y="-1"/>
                  <a:ext cx="508001" cy="441380"/>
                </a:xfrm>
                <a:prstGeom prst="rect">
                  <a:avLst/>
                </a:prstGeom>
                <a:noFill/>
                <a:ln>
                  <a:noFill/>
                </a:ln>
              </p:spPr>
            </p:pic>
          </p:grpSp>
        </p:grpSp>
        <p:grpSp>
          <p:nvGrpSpPr>
            <p:cNvPr id="1198" name="Google Shape;1198;p36"/>
            <p:cNvGrpSpPr/>
            <p:nvPr/>
          </p:nvGrpSpPr>
          <p:grpSpPr>
            <a:xfrm>
              <a:off x="3200400" y="0"/>
              <a:ext cx="1384300" cy="1130300"/>
              <a:chOff x="0" y="0"/>
              <a:chExt cx="1384300" cy="1130300"/>
            </a:xfrm>
          </p:grpSpPr>
          <p:sp>
            <p:nvSpPr>
              <p:cNvPr id="1199" name="Google Shape;1199;p36"/>
              <p:cNvSpPr/>
              <p:nvPr/>
            </p:nvSpPr>
            <p:spPr>
              <a:xfrm>
                <a:off x="0" y="0"/>
                <a:ext cx="1384300" cy="1130300"/>
              </a:xfrm>
              <a:prstGeom prst="roundRect">
                <a:avLst>
                  <a:gd name="adj" fmla="val 16854"/>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200" name="Google Shape;1200;p36"/>
              <p:cNvGrpSpPr/>
              <p:nvPr/>
            </p:nvGrpSpPr>
            <p:grpSpPr>
              <a:xfrm>
                <a:off x="190499" y="126999"/>
                <a:ext cx="1003302" cy="911281"/>
                <a:chOff x="-1" y="-1"/>
                <a:chExt cx="1003302" cy="911281"/>
              </a:xfrm>
            </p:grpSpPr>
            <p:pic>
              <p:nvPicPr>
                <p:cNvPr id="1201" name="Google Shape;1201;p36" descr="red-guy-S.png"/>
                <p:cNvPicPr preferRelativeResize="0"/>
                <p:nvPr/>
              </p:nvPicPr>
              <p:blipFill rotWithShape="1">
                <a:blip r:embed="rId10">
                  <a:alphaModFix/>
                </a:blip>
                <a:srcRect/>
                <a:stretch/>
              </p:blipFill>
              <p:spPr>
                <a:xfrm>
                  <a:off x="-1" y="-1"/>
                  <a:ext cx="508001" cy="416396"/>
                </a:xfrm>
                <a:prstGeom prst="rect">
                  <a:avLst/>
                </a:prstGeom>
                <a:noFill/>
                <a:ln>
                  <a:noFill/>
                </a:ln>
              </p:spPr>
            </p:pic>
            <p:pic>
              <p:nvPicPr>
                <p:cNvPr id="1202" name="Google Shape;1202;p36" descr="red-blonde-S.png"/>
                <p:cNvPicPr preferRelativeResize="0"/>
                <p:nvPr/>
              </p:nvPicPr>
              <p:blipFill rotWithShape="1">
                <a:blip r:embed="rId8">
                  <a:alphaModFix/>
                </a:blip>
                <a:srcRect/>
                <a:stretch/>
              </p:blipFill>
              <p:spPr>
                <a:xfrm>
                  <a:off x="495300" y="215900"/>
                  <a:ext cx="508001" cy="441379"/>
                </a:xfrm>
                <a:prstGeom prst="rect">
                  <a:avLst/>
                </a:prstGeom>
                <a:noFill/>
                <a:ln>
                  <a:noFill/>
                </a:ln>
              </p:spPr>
            </p:pic>
            <p:pic>
              <p:nvPicPr>
                <p:cNvPr id="1203" name="Google Shape;1203;p36" descr="red-brunette-S.png"/>
                <p:cNvPicPr preferRelativeResize="0"/>
                <p:nvPr/>
              </p:nvPicPr>
              <p:blipFill rotWithShape="1">
                <a:blip r:embed="rId9">
                  <a:alphaModFix/>
                </a:blip>
                <a:srcRect/>
                <a:stretch/>
              </p:blipFill>
              <p:spPr>
                <a:xfrm>
                  <a:off x="-1" y="469900"/>
                  <a:ext cx="508001" cy="441380"/>
                </a:xfrm>
                <a:prstGeom prst="rect">
                  <a:avLst/>
                </a:prstGeom>
                <a:noFill/>
                <a:ln>
                  <a:noFill/>
                </a:ln>
              </p:spPr>
            </p:pic>
          </p:grpSp>
        </p:grpSp>
        <p:grpSp>
          <p:nvGrpSpPr>
            <p:cNvPr id="1204" name="Google Shape;1204;p36"/>
            <p:cNvGrpSpPr/>
            <p:nvPr/>
          </p:nvGrpSpPr>
          <p:grpSpPr>
            <a:xfrm>
              <a:off x="6400800" y="0"/>
              <a:ext cx="1384301" cy="1130300"/>
              <a:chOff x="0" y="0"/>
              <a:chExt cx="1384300" cy="1130300"/>
            </a:xfrm>
          </p:grpSpPr>
          <p:sp>
            <p:nvSpPr>
              <p:cNvPr id="1205" name="Google Shape;1205;p36"/>
              <p:cNvSpPr/>
              <p:nvPr/>
            </p:nvSpPr>
            <p:spPr>
              <a:xfrm>
                <a:off x="0" y="0"/>
                <a:ext cx="1384300" cy="1130300"/>
              </a:xfrm>
              <a:prstGeom prst="roundRect">
                <a:avLst>
                  <a:gd name="adj" fmla="val 16854"/>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206" name="Google Shape;1206;p36"/>
              <p:cNvGrpSpPr/>
              <p:nvPr/>
            </p:nvGrpSpPr>
            <p:grpSpPr>
              <a:xfrm>
                <a:off x="114299" y="50800"/>
                <a:ext cx="1155702" cy="1038280"/>
                <a:chOff x="-1" y="0"/>
                <a:chExt cx="1155702" cy="1038279"/>
              </a:xfrm>
            </p:grpSpPr>
            <p:pic>
              <p:nvPicPr>
                <p:cNvPr id="1207" name="Google Shape;1207;p36" descr="green-guy-S.png"/>
                <p:cNvPicPr preferRelativeResize="0"/>
                <p:nvPr/>
              </p:nvPicPr>
              <p:blipFill rotWithShape="1">
                <a:blip r:embed="rId11">
                  <a:alphaModFix/>
                </a:blip>
                <a:srcRect/>
                <a:stretch/>
              </p:blipFill>
              <p:spPr>
                <a:xfrm>
                  <a:off x="647700" y="12700"/>
                  <a:ext cx="508001" cy="416395"/>
                </a:xfrm>
                <a:prstGeom prst="rect">
                  <a:avLst/>
                </a:prstGeom>
                <a:noFill/>
                <a:ln>
                  <a:noFill/>
                </a:ln>
              </p:spPr>
            </p:pic>
            <p:pic>
              <p:nvPicPr>
                <p:cNvPr id="1208" name="Google Shape;1208;p36" descr="green-brunette-S.png"/>
                <p:cNvPicPr preferRelativeResize="0"/>
                <p:nvPr/>
              </p:nvPicPr>
              <p:blipFill rotWithShape="1">
                <a:blip r:embed="rId12">
                  <a:alphaModFix/>
                </a:blip>
                <a:srcRect/>
                <a:stretch/>
              </p:blipFill>
              <p:spPr>
                <a:xfrm>
                  <a:off x="-1" y="0"/>
                  <a:ext cx="508001" cy="441379"/>
                </a:xfrm>
                <a:prstGeom prst="rect">
                  <a:avLst/>
                </a:prstGeom>
                <a:noFill/>
                <a:ln>
                  <a:noFill/>
                </a:ln>
              </p:spPr>
            </p:pic>
            <p:pic>
              <p:nvPicPr>
                <p:cNvPr id="1209" name="Google Shape;1209;p36" descr="green-blonde-S.png"/>
                <p:cNvPicPr preferRelativeResize="0"/>
                <p:nvPr/>
              </p:nvPicPr>
              <p:blipFill rotWithShape="1">
                <a:blip r:embed="rId13">
                  <a:alphaModFix/>
                </a:blip>
                <a:srcRect/>
                <a:stretch/>
              </p:blipFill>
              <p:spPr>
                <a:xfrm>
                  <a:off x="-1" y="596900"/>
                  <a:ext cx="508001" cy="441379"/>
                </a:xfrm>
                <a:prstGeom prst="rect">
                  <a:avLst/>
                </a:prstGeom>
                <a:noFill/>
                <a:ln>
                  <a:noFill/>
                </a:ln>
              </p:spPr>
            </p:pic>
            <p:pic>
              <p:nvPicPr>
                <p:cNvPr id="1210" name="Google Shape;1210;p36" descr="hacker-dude-S.png"/>
                <p:cNvPicPr preferRelativeResize="0"/>
                <p:nvPr/>
              </p:nvPicPr>
              <p:blipFill rotWithShape="1">
                <a:blip r:embed="rId7">
                  <a:alphaModFix/>
                </a:blip>
                <a:srcRect/>
                <a:stretch/>
              </p:blipFill>
              <p:spPr>
                <a:xfrm>
                  <a:off x="647700" y="596900"/>
                  <a:ext cx="508001" cy="441379"/>
                </a:xfrm>
                <a:prstGeom prst="rect">
                  <a:avLst/>
                </a:prstGeom>
                <a:noFill/>
                <a:ln>
                  <a:noFill/>
                </a:ln>
              </p:spPr>
            </p:pic>
          </p:grpSp>
        </p:grpSp>
      </p:grpSp>
      <p:sp>
        <p:nvSpPr>
          <p:cNvPr id="1211" name="Google Shape;1211;p36"/>
          <p:cNvSpPr txBox="1">
            <a:spLocks noGrp="1"/>
          </p:cNvSpPr>
          <p:nvPr>
            <p:ph type="title"/>
          </p:nvPr>
        </p:nvSpPr>
        <p:spPr>
          <a:xfrm>
            <a:off x="220979" y="365125"/>
            <a:ext cx="10515600" cy="7750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of scrums of scrums</a:t>
            </a:r>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90"/>
                                        </p:tgtEl>
                                        <p:attrNameLst>
                                          <p:attrName>style.visibility</p:attrName>
                                        </p:attrNameLst>
                                      </p:cBhvr>
                                      <p:to>
                                        <p:strVal val="visible"/>
                                      </p:to>
                                    </p:set>
                                    <p:anim calcmode="lin" valueType="num">
                                      <p:cBhvr additive="base">
                                        <p:cTn id="7" dur="1000"/>
                                        <p:tgtEl>
                                          <p:spTgt spid="119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184"/>
                                        </p:tgtEl>
                                        <p:attrNameLst>
                                          <p:attrName>style.visibility</p:attrName>
                                        </p:attrNameLst>
                                      </p:cBhvr>
                                      <p:to>
                                        <p:strVal val="visible"/>
                                      </p:to>
                                    </p:set>
                                    <p:anim calcmode="lin" valueType="num">
                                      <p:cBhvr additive="base">
                                        <p:cTn id="12" dur="1000"/>
                                        <p:tgtEl>
                                          <p:spTgt spid="1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7"/>
          <p:cNvSpPr txBox="1">
            <a:spLocks noGrp="1"/>
          </p:cNvSpPr>
          <p:nvPr>
            <p:ph type="title"/>
          </p:nvPr>
        </p:nvSpPr>
        <p:spPr>
          <a:xfrm>
            <a:off x="838200" y="365125"/>
            <a:ext cx="9360000" cy="57694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Pertanyaan?</a:t>
            </a:r>
            <a:endParaRPr/>
          </a:p>
        </p:txBody>
      </p:sp>
      <p:sp>
        <p:nvSpPr>
          <p:cNvPr id="1217" name="Google Shape;1217;p3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66</a:t>
            </a:fld>
            <a:endParaRPr/>
          </a:p>
        </p:txBody>
      </p:sp>
      <p:sp>
        <p:nvSpPr>
          <p:cNvPr id="1218" name="Google Shape;1218;p37"/>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38"/>
          <p:cNvSpPr txBox="1">
            <a:spLocks noGrp="1"/>
          </p:cNvSpPr>
          <p:nvPr>
            <p:ph type="title"/>
          </p:nvPr>
        </p:nvSpPr>
        <p:spPr>
          <a:xfrm>
            <a:off x="838200" y="365125"/>
            <a:ext cx="9360000" cy="57694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Terima Kasih.. :)</a:t>
            </a:r>
            <a:endParaRPr/>
          </a:p>
        </p:txBody>
      </p:sp>
      <p:sp>
        <p:nvSpPr>
          <p:cNvPr id="1224" name="Google Shape;1224;p3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67</a:t>
            </a:fld>
            <a:endParaRPr/>
          </a:p>
        </p:txBody>
      </p:sp>
      <p:sp>
        <p:nvSpPr>
          <p:cNvPr id="1225" name="Google Shape;1225;p38"/>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39"/>
          <p:cNvSpPr txBox="1">
            <a:spLocks noGrp="1"/>
          </p:cNvSpPr>
          <p:nvPr>
            <p:ph type="title"/>
          </p:nvPr>
        </p:nvSpPr>
        <p:spPr>
          <a:xfrm>
            <a:off x="499300" y="1657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Referensi</a:t>
            </a:r>
            <a:endParaRPr/>
          </a:p>
        </p:txBody>
      </p:sp>
      <p:sp>
        <p:nvSpPr>
          <p:cNvPr id="1231" name="Google Shape;1231;p39"/>
          <p:cNvSpPr txBox="1">
            <a:spLocks noGrp="1"/>
          </p:cNvSpPr>
          <p:nvPr>
            <p:ph type="body" idx="1"/>
          </p:nvPr>
        </p:nvSpPr>
        <p:spPr>
          <a:xfrm>
            <a:off x="598999" y="1435964"/>
            <a:ext cx="10515600" cy="4538100"/>
          </a:xfrm>
          <a:prstGeom prst="rect">
            <a:avLst/>
          </a:prstGeom>
          <a:noFill/>
          <a:ln>
            <a:noFill/>
          </a:ln>
        </p:spPr>
        <p:txBody>
          <a:bodyPr spcFirstLastPara="1" wrap="square" lIns="91425" tIns="45700" rIns="91425" bIns="45700" anchor="t" anchorCtr="0">
            <a:normAutofit fontScale="92500" lnSpcReduction="20000"/>
          </a:bodyPr>
          <a:lstStyle/>
          <a:p>
            <a:pPr marL="228600" lvl="0" indent="-217170" algn="l" rtl="0">
              <a:lnSpc>
                <a:spcPct val="90000"/>
              </a:lnSpc>
              <a:spcBef>
                <a:spcPts val="0"/>
              </a:spcBef>
              <a:spcAft>
                <a:spcPts val="0"/>
              </a:spcAft>
              <a:buClr>
                <a:schemeClr val="dk1"/>
              </a:buClr>
              <a:buSzPct val="85714"/>
              <a:buChar char="•"/>
            </a:pPr>
            <a:r>
              <a:rPr lang="en-US"/>
              <a:t>Agile Estimating and Planning</a:t>
            </a:r>
            <a:r>
              <a:rPr lang="en-US" i="0"/>
              <a:t> by Mike Cohn</a:t>
            </a:r>
            <a:endParaRPr/>
          </a:p>
          <a:p>
            <a:pPr marL="228600" lvl="0" indent="-217170" algn="l" rtl="0">
              <a:lnSpc>
                <a:spcPct val="90000"/>
              </a:lnSpc>
              <a:spcBef>
                <a:spcPts val="1170"/>
              </a:spcBef>
              <a:spcAft>
                <a:spcPts val="0"/>
              </a:spcAft>
              <a:buClr>
                <a:schemeClr val="dk1"/>
              </a:buClr>
              <a:buSzPct val="85714"/>
              <a:buChar char="•"/>
            </a:pPr>
            <a:r>
              <a:rPr lang="en-US"/>
              <a:t>Agile Product Management: Creating Products that Customers Love</a:t>
            </a:r>
            <a:r>
              <a:rPr lang="en-US" i="0"/>
              <a:t> by Roman Pichler</a:t>
            </a:r>
            <a:endParaRPr/>
          </a:p>
          <a:p>
            <a:pPr marL="228600" lvl="0" indent="-217170" algn="l" rtl="0">
              <a:lnSpc>
                <a:spcPct val="90000"/>
              </a:lnSpc>
              <a:spcBef>
                <a:spcPts val="1170"/>
              </a:spcBef>
              <a:spcAft>
                <a:spcPts val="0"/>
              </a:spcAft>
              <a:buClr>
                <a:schemeClr val="dk1"/>
              </a:buClr>
              <a:buSzPct val="85714"/>
              <a:buChar char="•"/>
            </a:pPr>
            <a:r>
              <a:rPr lang="en-US"/>
              <a:t>Agile Project Management</a:t>
            </a:r>
            <a:r>
              <a:rPr lang="en-US" i="0"/>
              <a:t> </a:t>
            </a:r>
            <a:r>
              <a:rPr lang="en-US"/>
              <a:t>with Scrum </a:t>
            </a:r>
            <a:r>
              <a:rPr lang="en-US" i="0"/>
              <a:t>by Ken Schwaber</a:t>
            </a:r>
            <a:endParaRPr i="0"/>
          </a:p>
          <a:p>
            <a:pPr marL="228600" lvl="0" indent="-217170" algn="l" rtl="0">
              <a:lnSpc>
                <a:spcPct val="90000"/>
              </a:lnSpc>
              <a:spcBef>
                <a:spcPts val="1170"/>
              </a:spcBef>
              <a:spcAft>
                <a:spcPts val="0"/>
              </a:spcAft>
              <a:buClr>
                <a:schemeClr val="dk1"/>
              </a:buClr>
              <a:buSzPct val="85714"/>
              <a:buChar char="•"/>
            </a:pPr>
            <a:r>
              <a:rPr lang="en-US"/>
              <a:t>Agile Software Development Ecosystems</a:t>
            </a:r>
            <a:r>
              <a:rPr lang="en-US" i="0"/>
              <a:t> by Jim Highsmith</a:t>
            </a:r>
            <a:endParaRPr/>
          </a:p>
          <a:p>
            <a:pPr marL="228600" lvl="0" indent="-217170" algn="l" rtl="0">
              <a:lnSpc>
                <a:spcPct val="90000"/>
              </a:lnSpc>
              <a:spcBef>
                <a:spcPts val="1170"/>
              </a:spcBef>
              <a:spcAft>
                <a:spcPts val="0"/>
              </a:spcAft>
              <a:buClr>
                <a:schemeClr val="dk1"/>
              </a:buClr>
              <a:buSzPct val="85714"/>
              <a:buChar char="•"/>
            </a:pPr>
            <a:r>
              <a:rPr lang="en-US"/>
              <a:t>Essential Scrum: A Practical Guide to the Most Popular Agile Process </a:t>
            </a:r>
            <a:r>
              <a:rPr lang="en-US" i="0"/>
              <a:t>by Kenneth Rubin</a:t>
            </a:r>
            <a:endParaRPr/>
          </a:p>
          <a:p>
            <a:pPr marL="228600" lvl="0" indent="-217170" algn="l" rtl="0">
              <a:lnSpc>
                <a:spcPct val="90000"/>
              </a:lnSpc>
              <a:spcBef>
                <a:spcPts val="1170"/>
              </a:spcBef>
              <a:spcAft>
                <a:spcPts val="0"/>
              </a:spcAft>
              <a:buClr>
                <a:schemeClr val="dk1"/>
              </a:buClr>
              <a:buSzPct val="85714"/>
              <a:buChar char="•"/>
            </a:pPr>
            <a:r>
              <a:rPr lang="en-US"/>
              <a:t>Scrum and XP from the Trenches</a:t>
            </a:r>
            <a:r>
              <a:rPr lang="en-US" i="0"/>
              <a:t> by Henrik Kniberg</a:t>
            </a:r>
            <a:endParaRPr/>
          </a:p>
          <a:p>
            <a:pPr marL="228600" lvl="0" indent="-217170" algn="l" rtl="0">
              <a:lnSpc>
                <a:spcPct val="90000"/>
              </a:lnSpc>
              <a:spcBef>
                <a:spcPts val="1170"/>
              </a:spcBef>
              <a:spcAft>
                <a:spcPts val="0"/>
              </a:spcAft>
              <a:buClr>
                <a:schemeClr val="dk1"/>
              </a:buClr>
              <a:buSzPct val="85714"/>
              <a:buChar char="•"/>
            </a:pPr>
            <a:r>
              <a:rPr lang="en-US"/>
              <a:t>Succeeding with Agile: Software Development using Scrum</a:t>
            </a:r>
            <a:r>
              <a:rPr lang="en-US" i="0"/>
              <a:t> by Mike Cohn</a:t>
            </a:r>
            <a:endParaRPr/>
          </a:p>
          <a:p>
            <a:pPr marL="228600" lvl="0" indent="-217170" algn="l" rtl="0">
              <a:lnSpc>
                <a:spcPct val="90000"/>
              </a:lnSpc>
              <a:spcBef>
                <a:spcPts val="1170"/>
              </a:spcBef>
              <a:spcAft>
                <a:spcPts val="0"/>
              </a:spcAft>
              <a:buClr>
                <a:schemeClr val="dk1"/>
              </a:buClr>
              <a:buSzPct val="85714"/>
              <a:buChar char="•"/>
            </a:pPr>
            <a:r>
              <a:rPr lang="en-US"/>
              <a:t>The Scrum Guide</a:t>
            </a:r>
            <a:r>
              <a:rPr lang="en-US" i="0"/>
              <a:t> at www.ScrumGuides.org</a:t>
            </a:r>
            <a:endParaRPr i="0"/>
          </a:p>
          <a:p>
            <a:pPr marL="228600" lvl="0" indent="-217170" algn="l" rtl="0">
              <a:lnSpc>
                <a:spcPct val="90000"/>
              </a:lnSpc>
              <a:spcBef>
                <a:spcPts val="1170"/>
              </a:spcBef>
              <a:spcAft>
                <a:spcPts val="0"/>
              </a:spcAft>
              <a:buClr>
                <a:schemeClr val="dk1"/>
              </a:buClr>
              <a:buSzPct val="85714"/>
              <a:buChar char="•"/>
            </a:pPr>
            <a:r>
              <a:rPr lang="en-US"/>
              <a:t>User Stories Applied for Agile Software Development</a:t>
            </a:r>
            <a:r>
              <a:rPr lang="en-US" i="0"/>
              <a:t> by Mike Cohn</a:t>
            </a:r>
            <a:endParaRP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1"/>
          <p:cNvSpPr txBox="1">
            <a:spLocks noGrp="1"/>
          </p:cNvSpPr>
          <p:nvPr>
            <p:ph type="title"/>
          </p:nvPr>
        </p:nvSpPr>
        <p:spPr>
          <a:xfrm>
            <a:off x="838200" y="365125"/>
            <a:ext cx="9360000" cy="57694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Any questions?</a:t>
            </a:r>
            <a:endParaRPr/>
          </a:p>
        </p:txBody>
      </p:sp>
      <p:sp>
        <p:nvSpPr>
          <p:cNvPr id="333" name="Google Shape;333;p3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69</a:t>
            </a:fld>
            <a:endParaRPr/>
          </a:p>
        </p:txBody>
      </p:sp>
      <p:sp>
        <p:nvSpPr>
          <p:cNvPr id="334" name="Google Shape;334;p31"/>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High-value &amp; working App system</a:t>
            </a:r>
            <a:br>
              <a:rPr lang="en-US"/>
            </a:br>
            <a:endParaRPr/>
          </a:p>
        </p:txBody>
      </p:sp>
      <p:sp>
        <p:nvSpPr>
          <p:cNvPr id="139" name="Google Shape;1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Dapat dihasilkan perangkat lunak yang mempunyai nilai jual yang tinggi, biaya pembuatan bisa ditekan dan perangkat lunak bisa berjalan dengan baik</a:t>
            </a:r>
            <a:endParaRPr/>
          </a:p>
        </p:txBody>
      </p:sp>
      <p:sp>
        <p:nvSpPr>
          <p:cNvPr id="140" name="Google Shape;140;p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7</a:t>
            </a:fld>
            <a:endParaRPr/>
          </a:p>
        </p:txBody>
      </p:sp>
      <p:sp>
        <p:nvSpPr>
          <p:cNvPr id="141" name="Google Shape;141;p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Iterative, incremental, evolutionary</a:t>
            </a:r>
            <a:br>
              <a:rPr lang="en-US"/>
            </a:br>
            <a:endParaRPr/>
          </a:p>
        </p:txBody>
      </p:sp>
      <p:sp>
        <p:nvSpPr>
          <p:cNvPr id="147" name="Google Shape;14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Tim harus bekerja dalam waktu yang singkat(biasanya 1-3 minggu) dan juga selalu menambah fungsionalitas dari perangkat lunak sesuai dengan kebutuhan klien</a:t>
            </a:r>
            <a:endParaRPr/>
          </a:p>
        </p:txBody>
      </p:sp>
      <p:sp>
        <p:nvSpPr>
          <p:cNvPr id="148" name="Google Shape;148;p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8</a:t>
            </a:fld>
            <a:endParaRPr/>
          </a:p>
        </p:txBody>
      </p:sp>
      <p:sp>
        <p:nvSpPr>
          <p:cNvPr id="149" name="Google Shape;149;p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 control &amp; value-driven development</a:t>
            </a:r>
            <a:endParaRPr/>
          </a:p>
        </p:txBody>
      </p:sp>
      <p:sp>
        <p:nvSpPr>
          <p:cNvPr id="155" name="Google Shape;15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pengembangan perangkat lunak disesuaikan dengan kebutuhan pengguna, tim bisa dengan cepat merespon kebutuhan yang diinginkan pengguna sehingga waktu dan biaya pembuatan perangkat lunak bisa dikontrol</a:t>
            </a:r>
            <a:endParaRPr/>
          </a:p>
        </p:txBody>
      </p:sp>
      <p:sp>
        <p:nvSpPr>
          <p:cNvPr id="156" name="Google Shape;156;p1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9</a:t>
            </a:fld>
            <a:endParaRPr/>
          </a:p>
        </p:txBody>
      </p:sp>
      <p:sp>
        <p:nvSpPr>
          <p:cNvPr id="157" name="Google Shape;157;p1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3417</Words>
  <Application>Microsoft Office PowerPoint</Application>
  <PresentationFormat>Widescreen</PresentationFormat>
  <Paragraphs>624</Paragraphs>
  <Slides>69</Slides>
  <Notes>69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 Rounded</vt:lpstr>
      <vt:lpstr>Arial</vt:lpstr>
      <vt:lpstr>Calibri</vt:lpstr>
      <vt:lpstr>Comic Sans MS</vt:lpstr>
      <vt:lpstr>Source Sans Pro</vt:lpstr>
      <vt:lpstr>Office Theme</vt:lpstr>
      <vt:lpstr>Tujuan</vt:lpstr>
      <vt:lpstr>Agile Development Methods</vt:lpstr>
      <vt:lpstr>Proses Pengembangan Agile Modeling (AM)</vt:lpstr>
      <vt:lpstr>12 Prinsip-prinsip Agile Development Methods</vt:lpstr>
      <vt:lpstr>PowerPoint Presentation</vt:lpstr>
      <vt:lpstr>Manfaat Agile development methods</vt:lpstr>
      <vt:lpstr>High-value &amp; working App system </vt:lpstr>
      <vt:lpstr>Iterative, incremental, evolutionary </vt:lpstr>
      <vt:lpstr>Cost control &amp; value-driven development</vt:lpstr>
      <vt:lpstr>High-quality production</vt:lpstr>
      <vt:lpstr>Flexible &amp; risk management</vt:lpstr>
      <vt:lpstr>Collaboration</vt:lpstr>
      <vt:lpstr>Self-organizing, self-managing teams</vt:lpstr>
      <vt:lpstr>Model Agile XP (eXtreme Programming)</vt:lpstr>
      <vt:lpstr>Tahapan - Model Agile</vt:lpstr>
      <vt:lpstr>PowerPoint Presentation</vt:lpstr>
      <vt:lpstr>Tahapan - Model Agile</vt:lpstr>
      <vt:lpstr>Testing</vt:lpstr>
      <vt:lpstr>Kelebihan XP</vt:lpstr>
      <vt:lpstr>Kekurangan</vt:lpstr>
      <vt:lpstr>Model Agile DSDM (Dynamic Systems Development Method)</vt:lpstr>
      <vt:lpstr>Model Agile DSDM (Dynamic Systems Development Method)</vt:lpstr>
      <vt:lpstr>Model Agile DSDM (Dynamic Systems Development Method)</vt:lpstr>
      <vt:lpstr>Model Agile DSDM (Dynamic Systems Development Method)</vt:lpstr>
      <vt:lpstr>Model Agile DSDM (Dynamic Systems Development Method)</vt:lpstr>
      <vt:lpstr>Kelebihan DSDM (Dynamic Systems Development Method)</vt:lpstr>
      <vt:lpstr>Kekurangan DSDM (Dynamic Systems Development Method)</vt:lpstr>
      <vt:lpstr>Kesimpulan</vt:lpstr>
      <vt:lpstr>PowerPoint Presentation</vt:lpstr>
      <vt:lpstr>SCRUM </vt:lpstr>
      <vt:lpstr>Tujuan</vt:lpstr>
      <vt:lpstr>PowerPoint Presentation</vt:lpstr>
      <vt:lpstr>Scrum Telah Digunakan Oleh:</vt:lpstr>
      <vt:lpstr>Scrum Telah Digunakan Untuk:</vt:lpstr>
      <vt:lpstr>Karakteristik</vt:lpstr>
      <vt:lpstr>Manifesto Agile</vt:lpstr>
      <vt:lpstr>Scrum</vt:lpstr>
      <vt:lpstr>Scrum</vt:lpstr>
      <vt:lpstr>Sprints</vt:lpstr>
      <vt:lpstr>Sequential vs. overlapping development</vt:lpstr>
      <vt:lpstr>Tidak boleh ada perubahan ketika Sprint sedang berjalan..</vt:lpstr>
      <vt:lpstr>Kerangka Kerja (Framework) Scrum</vt:lpstr>
      <vt:lpstr>Kerangka Kerja (Framework) Scrum</vt:lpstr>
      <vt:lpstr>Product owner</vt:lpstr>
      <vt:lpstr>The ScrumMaster</vt:lpstr>
      <vt:lpstr>Anggota Tim</vt:lpstr>
      <vt:lpstr>Kerangka Kerja (Framework) Scrum</vt:lpstr>
      <vt:lpstr>PowerPoint Presentation</vt:lpstr>
      <vt:lpstr>Sprint planning</vt:lpstr>
      <vt:lpstr>Event #1: Daily scrum</vt:lpstr>
      <vt:lpstr>Dalam Daily Scrums, setiap orang menceritakan:</vt:lpstr>
      <vt:lpstr>Event #2: Sprint Review</vt:lpstr>
      <vt:lpstr>Event #4: Sprint retrospective</vt:lpstr>
      <vt:lpstr>Dalam Sprint Retrospective, dibahas tentang:  Start / Stop / Continue</vt:lpstr>
      <vt:lpstr>Kerangka Kerja (Framework) Scrum</vt:lpstr>
      <vt:lpstr>Product backlog</vt:lpstr>
      <vt:lpstr>Contoh Product Backlog</vt:lpstr>
      <vt:lpstr>Sprint Goal</vt:lpstr>
      <vt:lpstr>Mengelola Sprint Backlog</vt:lpstr>
      <vt:lpstr>Contoh Sprint Backlog</vt:lpstr>
      <vt:lpstr>Contoh Diagram “Sprint Burndown"</vt:lpstr>
      <vt:lpstr>PowerPoint Presentation</vt:lpstr>
      <vt:lpstr>Skalabilitas</vt:lpstr>
      <vt:lpstr>Scaling through the Scrum of scrums</vt:lpstr>
      <vt:lpstr>Scrum of scrums of scrums</vt:lpstr>
      <vt:lpstr>Pertanyaan?</vt:lpstr>
      <vt:lpstr>Terima Kasih.. :)</vt:lpstr>
      <vt:lpstr>Referensi</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Tujuan</dc:title>
  <dc:creator>Afif Hendrawan</dc:creator>
  <cp:lastModifiedBy>Annisa Puspa Kirana</cp:lastModifiedBy>
  <cp:revision>1</cp:revision>
  <dcterms:created xsi:type="dcterms:W3CDTF">2021-08-30T06:37:21Z</dcterms:created>
  <dcterms:modified xsi:type="dcterms:W3CDTF">2024-03-28T00:16:30Z</dcterms:modified>
</cp:coreProperties>
</file>