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1.xml" ContentType="application/vnd.openxmlformats-officedocument.drawingml.chart+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286" r:id="rId6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hgUVQqQ8p1QV8rFIIr/M8TmKSb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6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627"/>
          <c:y val="6.1571000000000001E-2"/>
          <c:w val="0.87956699999999999"/>
          <c:h val="0.730271"/>
        </c:manualLayout>
      </c:layout>
      <c:lineChart>
        <c:grouping val="standard"/>
        <c:varyColors val="0"/>
        <c:ser>
          <c:idx val="0"/>
          <c:order val="0"/>
          <c:tx>
            <c:strRef>
              <c:f>Sheet1!$A$2</c:f>
              <c:strCache>
                <c:ptCount val="1"/>
                <c:pt idx="0">
                  <c:v>Region 1</c:v>
                </c:pt>
              </c:strCache>
            </c:strRef>
          </c:tx>
          <c:spPr>
            <a:ln w="76200" cap="flat">
              <a:solidFill>
                <a:srgbClr val="446179"/>
              </a:solidFill>
              <a:prstDash val="solid"/>
              <a:miter lim="400000"/>
            </a:ln>
            <a:effectLst/>
          </c:spPr>
          <c:marker>
            <c:symbol val="circle"/>
            <c:size val="8"/>
            <c:spPr>
              <a:solidFill>
                <a:srgbClr val="FFFFFF"/>
              </a:solidFill>
              <a:ln w="76200" cap="flat">
                <a:solidFill>
                  <a:srgbClr val="446179"/>
                </a:solidFill>
                <a:prstDash val="solid"/>
                <a:miter lim="400000"/>
              </a:ln>
              <a:effectLst/>
            </c:spPr>
          </c:marker>
          <c:cat>
            <c:strRef>
              <c:f>Sheet1!$B$1:$U$1</c:f>
              <c:strCache>
                <c:ptCount val="20"/>
                <c:pt idx="0">
                  <c:v>4/29/02</c:v>
                </c:pt>
                <c:pt idx="5">
                  <c:v>5/6/02</c:v>
                </c:pt>
                <c:pt idx="10">
                  <c:v>5/13/02</c:v>
                </c:pt>
                <c:pt idx="15">
                  <c:v>5/20/02</c:v>
                </c:pt>
                <c:pt idx="19">
                  <c:v>5/24/02</c:v>
                </c:pt>
              </c:strCache>
            </c:strRef>
          </c:cat>
          <c:val>
            <c:numRef>
              <c:f>Sheet1!$B$2:$U$2</c:f>
              <c:numCache>
                <c:formatCode>General</c:formatCode>
                <c:ptCount val="20"/>
                <c:pt idx="0">
                  <c:v>760</c:v>
                </c:pt>
                <c:pt idx="1">
                  <c:v>780</c:v>
                </c:pt>
                <c:pt idx="2">
                  <c:v>840</c:v>
                </c:pt>
                <c:pt idx="3">
                  <c:v>800</c:v>
                </c:pt>
                <c:pt idx="4">
                  <c:v>790</c:v>
                </c:pt>
                <c:pt idx="5">
                  <c:v>750</c:v>
                </c:pt>
                <c:pt idx="6">
                  <c:v>705</c:v>
                </c:pt>
                <c:pt idx="7">
                  <c:v>725</c:v>
                </c:pt>
                <c:pt idx="8">
                  <c:v>700</c:v>
                </c:pt>
                <c:pt idx="9">
                  <c:v>660</c:v>
                </c:pt>
                <c:pt idx="10">
                  <c:v>648</c:v>
                </c:pt>
                <c:pt idx="11">
                  <c:v>609</c:v>
                </c:pt>
                <c:pt idx="12">
                  <c:v>580</c:v>
                </c:pt>
                <c:pt idx="13">
                  <c:v>350</c:v>
                </c:pt>
                <c:pt idx="14">
                  <c:v>277</c:v>
                </c:pt>
                <c:pt idx="15">
                  <c:v>170</c:v>
                </c:pt>
                <c:pt idx="16">
                  <c:v>103</c:v>
                </c:pt>
                <c:pt idx="17">
                  <c:v>70</c:v>
                </c:pt>
                <c:pt idx="18">
                  <c:v>40</c:v>
                </c:pt>
                <c:pt idx="19">
                  <c:v>0</c:v>
                </c:pt>
              </c:numCache>
            </c:numRef>
          </c:val>
          <c:smooth val="0"/>
          <c:extLst>
            <c:ext xmlns:c16="http://schemas.microsoft.com/office/drawing/2014/chart" uri="{C3380CC4-5D6E-409C-BE32-E72D297353CC}">
              <c16:uniqueId val="{00000000-2950-AD46-ABD8-57E9D2C1A6CF}"/>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5400000"/>
          <a:lstStyle/>
          <a:p>
            <a:pPr>
              <a:defRPr sz="23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300" b="0" i="0" u="none" strike="noStrike">
                <a:solidFill>
                  <a:srgbClr val="000000"/>
                </a:solidFill>
                <a:latin typeface="Gill Sans"/>
              </a:defRPr>
            </a:pPr>
            <a:endParaRPr lang="en-US"/>
          </a:p>
        </c:txPr>
        <c:crossAx val="2094734552"/>
        <c:crosses val="autoZero"/>
        <c:crossBetween val="midCat"/>
        <c:majorUnit val="200"/>
        <c:minorUnit val="1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Explained in general terms each basic activity in software development. In detail and in depth, it will be discussed at subsequent meetings</a:t>
            </a: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7" name="Google Shape;88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5" name="Google Shape;89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2" name="Google Shape;103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8" name="Google Shape;103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3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3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6" name="Google Shape;76;p4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ullets" type="tx">
  <p:cSld name="Title &amp; Bullets">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980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3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35"/>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7" name="Google Shape;37;p35"/>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6"/>
          <p:cNvSpPr txBox="1"/>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
        <p:nvSpPr>
          <p:cNvPr id="42" name="Google Shape;42;p3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37"/>
          <p:cNvSpPr txBox="1">
            <a:spLocks noGrp="1"/>
          </p:cNvSpPr>
          <p:nvPr>
            <p:ph type="body" idx="3"/>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9788" y="365125"/>
            <a:ext cx="93600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38"/>
          <p:cNvSpPr txBox="1">
            <a:spLocks noGrp="1"/>
          </p:cNvSpPr>
          <p:nvPr>
            <p:ph type="body" idx="5"/>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3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39"/>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0"/>
        <p:cNvGrpSpPr/>
        <p:nvPr/>
      </p:nvGrpSpPr>
      <p:grpSpPr>
        <a:xfrm>
          <a:off x="0" y="0"/>
          <a:ext cx="0" cy="0"/>
          <a:chOff x="0" y="0"/>
          <a:chExt cx="0" cy="0"/>
        </a:xfrm>
      </p:grpSpPr>
      <p:sp>
        <p:nvSpPr>
          <p:cNvPr id="61" name="Google Shape;61;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0"/>
          <p:cNvSpPr txBox="1">
            <a:spLocks noGrp="1"/>
          </p:cNvSpPr>
          <p:nvPr>
            <p:ph type="body" idx="1"/>
          </p:nvPr>
        </p:nvSpPr>
        <p:spPr>
          <a:xfrm>
            <a:off x="5180012" y="1368988"/>
            <a:ext cx="6172200" cy="45000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4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5" name="Google Shape;65;p40"/>
          <p:cNvSpPr txBox="1">
            <a:spLocks noGrp="1"/>
          </p:cNvSpPr>
          <p:nvPr>
            <p:ph type="body" idx="3"/>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6"/>
        <p:cNvGrpSpPr/>
        <p:nvPr/>
      </p:nvGrpSpPr>
      <p:grpSpPr>
        <a:xfrm>
          <a:off x="0" y="0"/>
          <a:ext cx="0" cy="0"/>
          <a:chOff x="0" y="0"/>
          <a:chExt cx="0" cy="0"/>
        </a:xfrm>
      </p:grpSpPr>
      <p:sp>
        <p:nvSpPr>
          <p:cNvPr id="67" name="Google Shape;67;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1"/>
          <p:cNvSpPr>
            <a:spLocks noGrp="1"/>
          </p:cNvSpPr>
          <p:nvPr>
            <p:ph type="pic" idx="2"/>
          </p:nvPr>
        </p:nvSpPr>
        <p:spPr>
          <a:xfrm>
            <a:off x="5183188" y="1158949"/>
            <a:ext cx="6172200" cy="4702101"/>
          </a:xfrm>
          <a:prstGeom prst="rect">
            <a:avLst/>
          </a:prstGeom>
          <a:noFill/>
          <a:ln>
            <a:noFill/>
          </a:ln>
        </p:spPr>
      </p:sp>
      <p:sp>
        <p:nvSpPr>
          <p:cNvPr id="69" name="Google Shape;69;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lt1"/>
                </a:solidFill>
                <a:latin typeface="Calibri"/>
                <a:ea typeface="Calibri"/>
                <a:cs typeface="Calibri"/>
                <a:sym typeface="Calibri"/>
              </a:defRPr>
            </a:lvl1pPr>
            <a:lvl2pPr marL="0" marR="0" lvl="1" indent="0" algn="ctr" rtl="0">
              <a:spcBef>
                <a:spcPts val="0"/>
              </a:spcBef>
              <a:buNone/>
              <a:defRPr sz="1800" b="0" i="0" u="none" strike="noStrike" cap="none">
                <a:solidFill>
                  <a:schemeClr val="lt1"/>
                </a:solidFill>
                <a:latin typeface="Calibri"/>
                <a:ea typeface="Calibri"/>
                <a:cs typeface="Calibri"/>
                <a:sym typeface="Calibri"/>
              </a:defRPr>
            </a:lvl2pPr>
            <a:lvl3pPr marL="0" marR="0" lvl="2" indent="0" algn="ctr" rtl="0">
              <a:spcBef>
                <a:spcPts val="0"/>
              </a:spcBef>
              <a:buNone/>
              <a:defRPr sz="1800" b="0" i="0" u="none" strike="noStrike" cap="none">
                <a:solidFill>
                  <a:schemeClr val="lt1"/>
                </a:solidFill>
                <a:latin typeface="Calibri"/>
                <a:ea typeface="Calibri"/>
                <a:cs typeface="Calibri"/>
                <a:sym typeface="Calibri"/>
              </a:defRPr>
            </a:lvl3pPr>
            <a:lvl4pPr marL="0" marR="0" lvl="3" indent="0" algn="ctr" rtl="0">
              <a:spcBef>
                <a:spcPts val="0"/>
              </a:spcBef>
              <a:buNone/>
              <a:defRPr sz="1800" b="0" i="0" u="none" strike="noStrike" cap="none">
                <a:solidFill>
                  <a:schemeClr val="lt1"/>
                </a:solidFill>
                <a:latin typeface="Calibri"/>
                <a:ea typeface="Calibri"/>
                <a:cs typeface="Calibri"/>
                <a:sym typeface="Calibri"/>
              </a:defRPr>
            </a:lvl4pPr>
            <a:lvl5pPr marL="0" marR="0" lvl="4" indent="0" algn="ctr" rtl="0">
              <a:spcBef>
                <a:spcPts val="0"/>
              </a:spcBef>
              <a:buNone/>
              <a:defRPr sz="1800" b="0" i="0" u="none" strike="noStrike" cap="none">
                <a:solidFill>
                  <a:schemeClr val="lt1"/>
                </a:solidFill>
                <a:latin typeface="Calibri"/>
                <a:ea typeface="Calibri"/>
                <a:cs typeface="Calibri"/>
                <a:sym typeface="Calibri"/>
              </a:defRPr>
            </a:lvl5pPr>
            <a:lvl6pPr marL="0" marR="0" lvl="5" indent="0" algn="ctr" rtl="0">
              <a:spcBef>
                <a:spcPts val="0"/>
              </a:spcBef>
              <a:buNone/>
              <a:defRPr sz="1800" b="0" i="0" u="none" strike="noStrike" cap="none">
                <a:solidFill>
                  <a:schemeClr val="lt1"/>
                </a:solidFill>
                <a:latin typeface="Calibri"/>
                <a:ea typeface="Calibri"/>
                <a:cs typeface="Calibri"/>
                <a:sym typeface="Calibri"/>
              </a:defRPr>
            </a:lvl6pPr>
            <a:lvl7pPr marL="0" marR="0" lvl="6" indent="0" algn="ctr" rtl="0">
              <a:spcBef>
                <a:spcPts val="0"/>
              </a:spcBef>
              <a:buNone/>
              <a:defRPr sz="1800" b="0" i="0" u="none" strike="noStrike" cap="none">
                <a:solidFill>
                  <a:schemeClr val="lt1"/>
                </a:solidFill>
                <a:latin typeface="Calibri"/>
                <a:ea typeface="Calibri"/>
                <a:cs typeface="Calibri"/>
                <a:sym typeface="Calibri"/>
              </a:defRPr>
            </a:lvl7pPr>
            <a:lvl8pPr marL="0" marR="0" lvl="7" indent="0" algn="ctr" rtl="0">
              <a:spcBef>
                <a:spcPts val="0"/>
              </a:spcBef>
              <a:buNone/>
              <a:defRPr sz="1800" b="0" i="0" u="none" strike="noStrike" cap="none">
                <a:solidFill>
                  <a:schemeClr val="lt1"/>
                </a:solidFill>
                <a:latin typeface="Calibri"/>
                <a:ea typeface="Calibri"/>
                <a:cs typeface="Calibri"/>
                <a:sym typeface="Calibri"/>
              </a:defRPr>
            </a:lvl8pPr>
            <a:lvl9pPr marL="0" marR="0" lvl="8" indent="0" algn="ctr" rtl="0">
              <a:spcBef>
                <a:spcPts val="0"/>
              </a:spcBef>
              <a:buNone/>
              <a:defRPr sz="18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41"/>
          <p:cNvSpPr txBox="1">
            <a:spLocks noGrp="1"/>
          </p:cNvSpPr>
          <p:nvPr>
            <p:ph type="body" idx="3"/>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E1F43"/>
              </a:buClr>
              <a:buSzPts val="2200"/>
              <a:buFont typeface="Calibri"/>
              <a:buNone/>
              <a:defRPr sz="2200">
                <a:solidFill>
                  <a:srgbClr val="0E1F43"/>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32"/>
          <p:cNvGrpSpPr/>
          <p:nvPr/>
        </p:nvGrpSpPr>
        <p:grpSpPr>
          <a:xfrm>
            <a:off x="0" y="0"/>
            <a:ext cx="12192000" cy="180000"/>
            <a:chOff x="0" y="0"/>
            <a:chExt cx="12192000" cy="180000"/>
          </a:xfrm>
        </p:grpSpPr>
        <p:sp>
          <p:nvSpPr>
            <p:cNvPr id="13" name="Google Shape;13;p32"/>
            <p:cNvSpPr/>
            <p:nvPr/>
          </p:nvSpPr>
          <p:spPr>
            <a:xfrm>
              <a:off x="0" y="0"/>
              <a:ext cx="8455068" cy="18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32"/>
            <p:cNvSpPr/>
            <p:nvPr/>
          </p:nvSpPr>
          <p:spPr>
            <a:xfrm>
              <a:off x="8455068" y="0"/>
              <a:ext cx="1260000" cy="18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32"/>
            <p:cNvSpPr/>
            <p:nvPr/>
          </p:nvSpPr>
          <p:spPr>
            <a:xfrm>
              <a:off x="9715068" y="0"/>
              <a:ext cx="2476932" cy="18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6" name="Google Shape;16;p32"/>
          <p:cNvGrpSpPr/>
          <p:nvPr/>
        </p:nvGrpSpPr>
        <p:grpSpPr>
          <a:xfrm>
            <a:off x="10454640" y="291181"/>
            <a:ext cx="1506792" cy="720000"/>
            <a:chOff x="10454640" y="291181"/>
            <a:chExt cx="1506792" cy="720000"/>
          </a:xfrm>
        </p:grpSpPr>
        <p:pic>
          <p:nvPicPr>
            <p:cNvPr id="17" name="Google Shape;17;p32" descr="Logo, icon&#10;&#10;Description automatically generated"/>
            <p:cNvPicPr preferRelativeResize="0"/>
            <p:nvPr/>
          </p:nvPicPr>
          <p:blipFill rotWithShape="1">
            <a:blip r:embed="rId13">
              <a:alphaModFix/>
            </a:blip>
            <a:srcRect/>
            <a:stretch/>
          </p:blipFill>
          <p:spPr>
            <a:xfrm>
              <a:off x="11272520" y="291181"/>
              <a:ext cx="688912" cy="720000"/>
            </a:xfrm>
            <a:prstGeom prst="rect">
              <a:avLst/>
            </a:prstGeom>
            <a:noFill/>
            <a:ln>
              <a:noFill/>
            </a:ln>
          </p:spPr>
        </p:pic>
        <p:pic>
          <p:nvPicPr>
            <p:cNvPr id="18" name="Google Shape;18;p32" descr="A picture containing text, sign&#10;&#10;Description automatically generated"/>
            <p:cNvPicPr preferRelativeResize="0"/>
            <p:nvPr/>
          </p:nvPicPr>
          <p:blipFill rotWithShape="1">
            <a:blip r:embed="rId14">
              <a:alphaModFix/>
            </a:blip>
            <a:srcRect/>
            <a:stretch/>
          </p:blipFill>
          <p:spPr>
            <a:xfrm>
              <a:off x="10454640" y="291181"/>
              <a:ext cx="714035" cy="720000"/>
            </a:xfrm>
            <a:prstGeom prst="rect">
              <a:avLst/>
            </a:prstGeom>
            <a:noFill/>
            <a:ln>
              <a:noFill/>
            </a:ln>
          </p:spPr>
        </p:pic>
      </p:grpSp>
      <p:grpSp>
        <p:nvGrpSpPr>
          <p:cNvPr id="19" name="Google Shape;19;p32"/>
          <p:cNvGrpSpPr/>
          <p:nvPr/>
        </p:nvGrpSpPr>
        <p:grpSpPr>
          <a:xfrm>
            <a:off x="0" y="6318000"/>
            <a:ext cx="12191999" cy="540000"/>
            <a:chOff x="0" y="6318000"/>
            <a:chExt cx="12191999" cy="540000"/>
          </a:xfrm>
        </p:grpSpPr>
        <p:sp>
          <p:nvSpPr>
            <p:cNvPr id="20" name="Google Shape;20;p32"/>
            <p:cNvSpPr/>
            <p:nvPr/>
          </p:nvSpPr>
          <p:spPr>
            <a:xfrm flipH="1">
              <a:off x="2880000" y="6318000"/>
              <a:ext cx="8473800" cy="54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2"/>
            <p:cNvSpPr/>
            <p:nvPr/>
          </p:nvSpPr>
          <p:spPr>
            <a:xfrm flipH="1">
              <a:off x="0" y="6318000"/>
              <a:ext cx="2880000" cy="54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32"/>
            <p:cNvSpPr/>
            <p:nvPr/>
          </p:nvSpPr>
          <p:spPr>
            <a:xfrm flipH="1">
              <a:off x="11353800" y="6318000"/>
              <a:ext cx="838199" cy="54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3" name="Google Shape;23;p32"/>
          <p:cNvSpPr txBox="1"/>
          <p:nvPr/>
        </p:nvSpPr>
        <p:spPr>
          <a:xfrm>
            <a:off x="0" y="6372556"/>
            <a:ext cx="287999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0" i="0" u="none" strike="noStrike" cap="none">
                <a:solidFill>
                  <a:schemeClr val="lt1"/>
                </a:solidFill>
                <a:latin typeface="Calibri"/>
                <a:ea typeface="Calibri"/>
                <a:cs typeface="Calibri"/>
                <a:sym typeface="Calibri"/>
              </a:rPr>
              <a:t>jti.polinema.ac.id</a:t>
            </a:r>
            <a:endParaRPr sz="22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nlinedoctranslator.com/en/?utm_source=onlinedoctranslator&amp;utm_medium=pptx&amp;utm_campaign=attribu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onlinedoctranslator.com/en/?utm_source=onlinedoctranslator&amp;utm_medium=pptx&amp;utm_campaign=attribution"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1.xml"/><Relationship Id="rId5" Type="http://schemas.openxmlformats.org/officeDocument/2006/relationships/hyperlink" Target="http://www.agilemanifesto.org/"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hyperlink" Target="http://www.mountangoatsoftware.com/scru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1.xml"/><Relationship Id="rId6" Type="http://schemas.openxmlformats.org/officeDocument/2006/relationships/image" Target="../media/image12.gif"/><Relationship Id="rId5" Type="http://schemas.openxmlformats.org/officeDocument/2006/relationships/image" Target="../media/image9.gif"/><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2.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6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2.png"/><Relationship Id="rId7" Type="http://schemas.openxmlformats.org/officeDocument/2006/relationships/image" Target="../media/image19.png"/><Relationship Id="rId12"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11.xml"/><Relationship Id="rId6" Type="http://schemas.openxmlformats.org/officeDocument/2006/relationships/image" Target="../media/image23.png"/><Relationship Id="rId11" Type="http://schemas.openxmlformats.org/officeDocument/2006/relationships/image" Target="../media/image37.png"/><Relationship Id="rId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image" Target="../media/image20.png"/><Relationship Id="rId9" Type="http://schemas.openxmlformats.org/officeDocument/2006/relationships/image" Target="../media/image35.png"/></Relationships>
</file>

<file path=ppt/slides/_rels/slide6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19.png"/><Relationship Id="rId12"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1.xml"/><Relationship Id="rId6" Type="http://schemas.openxmlformats.org/officeDocument/2006/relationships/image" Target="../media/image23.png"/><Relationship Id="rId11" Type="http://schemas.openxmlformats.org/officeDocument/2006/relationships/image" Target="../media/image36.png"/><Relationship Id="rId5" Type="http://schemas.openxmlformats.org/officeDocument/2006/relationships/image" Target="../media/image20.png"/><Relationship Id="rId10" Type="http://schemas.openxmlformats.org/officeDocument/2006/relationships/image" Target="../media/image39.png"/><Relationship Id="rId4" Type="http://schemas.openxmlformats.org/officeDocument/2006/relationships/image" Target="../media/image21.png"/><Relationship Id="rId9" Type="http://schemas.openxmlformats.org/officeDocument/2006/relationships/image" Target="../media/image38.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ctrTitle"/>
          </p:nvPr>
        </p:nvSpPr>
        <p:spPr>
          <a:xfrm>
            <a:off x="1524000" y="2460958"/>
            <a:ext cx="9144000" cy="179002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Software Development Process</a:t>
            </a:r>
            <a:br>
              <a:rPr lang="en-US"/>
            </a:br>
            <a:r>
              <a:rPr lang="en-US"/>
              <a:t>Agile Development Methods</a:t>
            </a:r>
            <a:br>
              <a:rPr lang="en-US"/>
            </a:br>
            <a:endParaRPr/>
          </a:p>
        </p:txBody>
      </p:sp>
      <p:sp>
        <p:nvSpPr>
          <p:cNvPr id="82" name="Google Shape;82;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Team Teaching Software Engineering Courses</a:t>
            </a:r>
            <a:br>
              <a:rPr lang="en-US"/>
            </a:br>
            <a:r>
              <a:rPr lang="en-US"/>
              <a:t>Department of Information Technology</a:t>
            </a:r>
            <a:endParaRPr/>
          </a:p>
          <a:p>
            <a:pPr marL="0" lvl="0" indent="0" algn="ctr" rtl="0">
              <a:lnSpc>
                <a:spcPct val="90000"/>
              </a:lnSpc>
              <a:spcBef>
                <a:spcPts val="1000"/>
              </a:spcBef>
              <a:spcAft>
                <a:spcPts val="0"/>
              </a:spcAft>
              <a:buClr>
                <a:schemeClr val="dk1"/>
              </a:buClr>
              <a:buSzPts val="2400"/>
              <a:buNone/>
            </a:pPr>
            <a:r>
              <a:rPr lang="en-US"/>
              <a:t>Malang State Polytechnic</a:t>
            </a:r>
            <a:endParaRPr/>
          </a:p>
        </p:txBody>
      </p:sp>
      <p:sp>
        <p:nvSpPr>
          <p:cNvPr id="83" name="Google Shape;83;p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a:t>
            </a:fld>
            <a:endParaRPr/>
          </a:p>
        </p:txBody>
      </p:sp>
      <p:sp>
        <p:nvSpPr>
          <p:cNvPr id="84" name="Google Shape;84;p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r>
              <a:rPr lang="en-US"/>
              <a:t>Software Development Process (2)</a:t>
            </a:r>
            <a:endParaRPr/>
          </a:p>
        </p:txBody>
      </p:sp>
      <p:sp>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Translated from Indonesian to English - </a:t>
            </a:r>
            <a:r>
              <a:rPr lang="en-US" sz="1000" u="sng" dirty="0">
                <a:solidFill>
                  <a:srgbClr val="0F2B46"/>
                </a:solidFill>
                <a:effectLst/>
                <a:latin typeface="Roboto" panose="02000000000000000000" pitchFamily="2" charset="0"/>
                <a:hlinkClick r:id="rId3"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 control &amp; value-driven development</a:t>
            </a:r>
            <a:endParaRPr/>
          </a:p>
        </p:txBody>
      </p:sp>
      <p:sp>
        <p:nvSpPr>
          <p:cNvPr id="155" name="Google Shape;15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Software development is tailored to user needs, the team can quickly respond to user needs so that the time and costs of creating software can be controlled</a:t>
            </a:r>
            <a:endParaRPr/>
          </a:p>
        </p:txBody>
      </p:sp>
      <p:sp>
        <p:nvSpPr>
          <p:cNvPr id="156" name="Google Shape;156;p1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57" name="Google Shape;157;p10"/>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High-quality production</a:t>
            </a:r>
            <a:endParaRPr/>
          </a:p>
        </p:txBody>
      </p:sp>
      <p:sp>
        <p:nvSpPr>
          <p:cNvPr id="163" name="Google Shape;16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cost of creating software can be reduced and the manufacturing process can be accelerated, but the quality of the software created must be maintained</a:t>
            </a:r>
            <a:endParaRPr/>
          </a:p>
          <a:p>
            <a:pPr marL="0" lvl="0" indent="0" algn="l" rtl="0">
              <a:lnSpc>
                <a:spcPct val="90000"/>
              </a:lnSpc>
              <a:spcBef>
                <a:spcPts val="1000"/>
              </a:spcBef>
              <a:spcAft>
                <a:spcPts val="0"/>
              </a:spcAft>
              <a:buClr>
                <a:schemeClr val="dk1"/>
              </a:buClr>
              <a:buSzPts val="2800"/>
              <a:buNone/>
            </a:pPr>
            <a:r>
              <a:rPr lang="en-US"/>
              <a:t>By testing each software functionality after it has been created, Agile also accommodates this need</a:t>
            </a:r>
            <a:endParaRPr/>
          </a:p>
        </p:txBody>
      </p:sp>
      <p:sp>
        <p:nvSpPr>
          <p:cNvPr id="164" name="Google Shape;164;p1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65" name="Google Shape;165;p1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Flexible &amp; risk management</a:t>
            </a:r>
            <a:endParaRPr/>
          </a:p>
        </p:txBody>
      </p:sp>
      <p:sp>
        <p:nvSpPr>
          <p:cNvPr id="171" name="Google Shape;17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If you use the manufacturing method that is usually used and if you want to change the functionality of the wireframe that has been created, it requires a complicated process</a:t>
            </a:r>
            <a:endParaRPr/>
          </a:p>
          <a:p>
            <a:pPr marL="0" lvl="0" indent="0" algn="l" rtl="0">
              <a:lnSpc>
                <a:spcPct val="90000"/>
              </a:lnSpc>
              <a:spcBef>
                <a:spcPts val="1000"/>
              </a:spcBef>
              <a:spcAft>
                <a:spcPts val="0"/>
              </a:spcAft>
              <a:buClr>
                <a:schemeClr val="dk1"/>
              </a:buClr>
              <a:buSzPts val="2800"/>
              <a:buNone/>
            </a:pPr>
            <a:r>
              <a:rPr lang="en-US"/>
              <a:t>Starting from meetings with system analysts to change software systems, changes to product release plans to changes in production costs so that software functionality is easily changed and ultimately software failures can be minimized.</a:t>
            </a:r>
            <a:endParaRPr/>
          </a:p>
        </p:txBody>
      </p:sp>
      <p:sp>
        <p:nvSpPr>
          <p:cNvPr id="172" name="Google Shape;172;p1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12</a:t>
            </a:fld>
            <a:endParaRPr/>
          </a:p>
        </p:txBody>
      </p:sp>
      <p:sp>
        <p:nvSpPr>
          <p:cNvPr id="173" name="Google Shape;173;p1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Collaboration</a:t>
            </a:r>
            <a:endParaRPr/>
          </a:p>
        </p:txBody>
      </p:sp>
      <p:sp>
        <p:nvSpPr>
          <p:cNvPr id="179" name="Google Shape;17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development team is required to meet frequently to discuss project progress and feedback from clients which will later be added to the software, so that the team can collaborate optimally</a:t>
            </a:r>
            <a:endParaRPr/>
          </a:p>
        </p:txBody>
      </p:sp>
      <p:sp>
        <p:nvSpPr>
          <p:cNvPr id="180" name="Google Shape;180;p1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13</a:t>
            </a:fld>
            <a:endParaRPr/>
          </a:p>
        </p:txBody>
      </p:sp>
      <p:sp>
        <p:nvSpPr>
          <p:cNvPr id="181" name="Google Shape;181;p1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Self-organizing, self-managing teams</a:t>
            </a:r>
            <a:endParaRPr/>
          </a:p>
        </p:txBody>
      </p:sp>
      <p:sp>
        <p:nvSpPr>
          <p:cNvPr id="187" name="Google Shape;18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Hire the best people, provide and support their needs and then let them work. That is the difference between agile and other HR. With agile, developers can manage themselves, while team managers are only tasked with collaborating software developers with clients. So a solid team is created</a:t>
            </a:r>
            <a:endParaRPr/>
          </a:p>
        </p:txBody>
      </p:sp>
      <p:sp>
        <p:nvSpPr>
          <p:cNvPr id="188" name="Google Shape;188;p1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14</a:t>
            </a:fld>
            <a:endParaRPr/>
          </a:p>
        </p:txBody>
      </p:sp>
      <p:sp>
        <p:nvSpPr>
          <p:cNvPr id="189" name="Google Shape;189;p1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Agile XP Model (</a:t>
            </a:r>
            <a:r>
              <a:rPr lang="en-US" b="1"/>
              <a:t>eXtreme Programming</a:t>
            </a:r>
            <a:r>
              <a:rPr lang="en-US" b="1">
                <a:latin typeface="Calibri"/>
                <a:ea typeface="Calibri"/>
                <a:cs typeface="Calibri"/>
                <a:sym typeface="Calibri"/>
              </a:rPr>
              <a:t>)</a:t>
            </a:r>
            <a:endParaRPr b="1">
              <a:latin typeface="Calibri"/>
              <a:ea typeface="Calibri"/>
              <a:cs typeface="Calibri"/>
              <a:sym typeface="Calibri"/>
            </a:endParaRPr>
          </a:p>
        </p:txBody>
      </p:sp>
      <p:sp>
        <p:nvSpPr>
          <p:cNvPr id="195" name="Google Shape;195;p15"/>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ct val="70000"/>
              <a:buNone/>
            </a:pPr>
            <a:r>
              <a:rPr lang="en-US"/>
              <a:t>This model not only carries out the code and testing process, but also carries out the process of mapping the system architecture so that the coding and testing process can be carried out without disturbing the existing system. The ongoing system analysis process is carried out in order to better understand the system workflow</a:t>
            </a:r>
            <a:endParaRPr sz="4000" b="0"/>
          </a:p>
        </p:txBody>
      </p:sp>
      <p:sp>
        <p:nvSpPr>
          <p:cNvPr id="196" name="Google Shape;196;p1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15</a:t>
            </a:fld>
            <a:endParaRPr/>
          </a:p>
        </p:txBody>
      </p:sp>
      <p:sp>
        <p:nvSpPr>
          <p:cNvPr id="197" name="Google Shape;197;p15"/>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198" name="Google Shape;198;p15"/>
          <p:cNvPicPr preferRelativeResize="0"/>
          <p:nvPr/>
        </p:nvPicPr>
        <p:blipFill rotWithShape="1">
          <a:blip r:embed="rId3">
            <a:alphaModFix/>
          </a:blip>
          <a:srcRect/>
          <a:stretch/>
        </p:blipFill>
        <p:spPr>
          <a:xfrm>
            <a:off x="5785929" y="1371599"/>
            <a:ext cx="6004691" cy="45732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Stages - Agile Model</a:t>
            </a:r>
            <a:endParaRPr b="1">
              <a:latin typeface="Calibri"/>
              <a:ea typeface="Calibri"/>
              <a:cs typeface="Calibri"/>
              <a:sym typeface="Calibri"/>
            </a:endParaRPr>
          </a:p>
        </p:txBody>
      </p:sp>
      <p:sp>
        <p:nvSpPr>
          <p:cNvPr id="204" name="Google Shape;204;p16"/>
          <p:cNvSpPr txBox="1">
            <a:spLocks noGrp="1"/>
          </p:cNvSpPr>
          <p:nvPr>
            <p:ph type="body" idx="1"/>
          </p:nvPr>
        </p:nvSpPr>
        <p:spPr>
          <a:xfrm>
            <a:off x="457199" y="1524000"/>
            <a:ext cx="4920343" cy="465296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00000"/>
              </a:buClr>
              <a:buSzPct val="100000"/>
              <a:buFont typeface="Calibri"/>
              <a:buAutoNum type="arabicPeriod"/>
            </a:pPr>
            <a:r>
              <a:rPr lang="en-US" sz="3200" b="1" i="1" u="none" strike="noStrike">
                <a:solidFill>
                  <a:srgbClr val="000000"/>
                </a:solidFill>
                <a:latin typeface="Source Sans Pro"/>
                <a:ea typeface="Source Sans Pro"/>
                <a:cs typeface="Source Sans Pro"/>
                <a:sym typeface="Source Sans Pro"/>
              </a:rPr>
              <a:t>Planning</a:t>
            </a:r>
            <a:endParaRPr sz="3200" b="1" i="1">
              <a:solidFill>
                <a:srgbClr val="000000"/>
              </a:solidFill>
              <a:latin typeface="Arial"/>
              <a:ea typeface="Arial"/>
              <a:cs typeface="Arial"/>
              <a:sym typeface="Arial"/>
            </a:endParaRPr>
          </a:p>
          <a:p>
            <a:pPr marL="0" lvl="0" indent="0" algn="l" rtl="0">
              <a:lnSpc>
                <a:spcPct val="90000"/>
              </a:lnSpc>
              <a:spcBef>
                <a:spcPts val="600"/>
              </a:spcBef>
              <a:spcAft>
                <a:spcPts val="0"/>
              </a:spcAft>
              <a:buClr>
                <a:schemeClr val="dk1"/>
              </a:buClr>
              <a:buSzPct val="100000"/>
              <a:buNone/>
            </a:pPr>
            <a:r>
              <a:rPr lang="en-US" sz="3200"/>
              <a:t>Planning is a methodical process designed to achieve specific goals and decision making to achieve desired results. Requirements needed at this stage of data collection techniques:</a:t>
            </a:r>
            <a:endParaRPr/>
          </a:p>
          <a:p>
            <a:pPr marL="514350" lvl="0" indent="-514350" algn="l" rtl="0">
              <a:lnSpc>
                <a:spcPct val="90000"/>
              </a:lnSpc>
              <a:spcBef>
                <a:spcPts val="600"/>
              </a:spcBef>
              <a:spcAft>
                <a:spcPts val="0"/>
              </a:spcAft>
              <a:buClr>
                <a:schemeClr val="dk1"/>
              </a:buClr>
              <a:buSzPct val="100000"/>
              <a:buAutoNum type="alphaLcParenR"/>
            </a:pPr>
            <a:r>
              <a:rPr lang="en-US" sz="3200"/>
              <a:t>Analysis of system requirements</a:t>
            </a:r>
            <a:endParaRPr sz="3200"/>
          </a:p>
          <a:p>
            <a:pPr marL="514350" lvl="0" indent="-514350" algn="l" rtl="0">
              <a:lnSpc>
                <a:spcPct val="90000"/>
              </a:lnSpc>
              <a:spcBef>
                <a:spcPts val="600"/>
              </a:spcBef>
              <a:spcAft>
                <a:spcPts val="0"/>
              </a:spcAft>
              <a:buClr>
                <a:schemeClr val="dk1"/>
              </a:buClr>
              <a:buSzPct val="100000"/>
              <a:buAutoNum type="alphaLcParenR"/>
            </a:pPr>
            <a:r>
              <a:rPr lang="en-US" sz="3200"/>
              <a:t>Identify actors</a:t>
            </a:r>
            <a:endParaRPr/>
          </a:p>
          <a:p>
            <a:pPr marL="514350" lvl="0" indent="-514350" algn="l" rtl="0">
              <a:lnSpc>
                <a:spcPct val="90000"/>
              </a:lnSpc>
              <a:spcBef>
                <a:spcPts val="600"/>
              </a:spcBef>
              <a:spcAft>
                <a:spcPts val="0"/>
              </a:spcAft>
              <a:buClr>
                <a:schemeClr val="dk1"/>
              </a:buClr>
              <a:buSzPct val="100000"/>
              <a:buAutoNum type="alphaLcParenR"/>
            </a:pPr>
            <a:r>
              <a:rPr lang="en-US" sz="3200"/>
              <a:t>Identify use cases</a:t>
            </a:r>
            <a:endParaRPr sz="4400" b="0"/>
          </a:p>
        </p:txBody>
      </p:sp>
      <p:sp>
        <p:nvSpPr>
          <p:cNvPr id="205" name="Google Shape;205;p16"/>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16</a:t>
            </a:fld>
            <a:endParaRPr/>
          </a:p>
        </p:txBody>
      </p:sp>
      <p:sp>
        <p:nvSpPr>
          <p:cNvPr id="206" name="Google Shape;206;p1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07" name="Google Shape;207;p16"/>
          <p:cNvPicPr preferRelativeResize="0"/>
          <p:nvPr/>
        </p:nvPicPr>
        <p:blipFill rotWithShape="1">
          <a:blip r:embed="rId3">
            <a:alphaModFix/>
          </a:blip>
          <a:srcRect/>
          <a:stretch/>
        </p:blipFill>
        <p:spPr>
          <a:xfrm>
            <a:off x="5785929" y="1371599"/>
            <a:ext cx="6004691" cy="45732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body" idx="1"/>
          </p:nvPr>
        </p:nvSpPr>
        <p:spPr>
          <a:xfrm>
            <a:off x="457200" y="1676400"/>
            <a:ext cx="5029200" cy="450056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00000"/>
              </a:buClr>
              <a:buSzPct val="100000"/>
              <a:buFont typeface="Calibri"/>
              <a:buAutoNum type="arabicPeriod" startAt="2"/>
            </a:pPr>
            <a:r>
              <a:rPr lang="en-US" sz="3600" b="1" i="1" u="none" strike="noStrike">
                <a:solidFill>
                  <a:srgbClr val="000000"/>
                </a:solidFill>
                <a:latin typeface="Source Sans Pro"/>
                <a:ea typeface="Source Sans Pro"/>
                <a:cs typeface="Source Sans Pro"/>
                <a:sym typeface="Source Sans Pro"/>
              </a:rPr>
              <a:t>Design</a:t>
            </a:r>
            <a:endParaRPr sz="3600" b="1" i="1">
              <a:solidFill>
                <a:srgbClr val="000000"/>
              </a:solidFill>
              <a:latin typeface="Arial"/>
              <a:ea typeface="Arial"/>
              <a:cs typeface="Arial"/>
              <a:sym typeface="Arial"/>
            </a:endParaRPr>
          </a:p>
          <a:p>
            <a:pPr marL="0" lvl="0" indent="0" algn="l" rtl="0">
              <a:lnSpc>
                <a:spcPct val="90000"/>
              </a:lnSpc>
              <a:spcBef>
                <a:spcPts val="600"/>
              </a:spcBef>
              <a:spcAft>
                <a:spcPts val="0"/>
              </a:spcAft>
              <a:buClr>
                <a:srgbClr val="000000"/>
              </a:buClr>
              <a:buSzPct val="100000"/>
              <a:buNone/>
            </a:pPr>
            <a:r>
              <a:rPr lang="en-US" sz="3600">
                <a:solidFill>
                  <a:srgbClr val="000000"/>
                </a:solidFill>
                <a:latin typeface="Arial"/>
                <a:ea typeface="Arial"/>
                <a:cs typeface="Arial"/>
                <a:sym typeface="Arial"/>
              </a:rPr>
              <a:t>A</a:t>
            </a:r>
            <a:r>
              <a:rPr lang="en-US" sz="3600"/>
              <a:t>Design activities in application development aim to organize logical patterns in the system. A good design can reduce dependency between each process in a system. That way, if one feature on the system is damaged, it will not affect the system as a whole</a:t>
            </a:r>
            <a:endParaRPr sz="4000" b="0"/>
          </a:p>
        </p:txBody>
      </p:sp>
      <p:sp>
        <p:nvSpPr>
          <p:cNvPr id="213" name="Google Shape;213;p1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14" name="Google Shape;214;p17"/>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15" name="Google Shape;215;p17"/>
          <p:cNvPicPr preferRelativeResize="0"/>
          <p:nvPr/>
        </p:nvPicPr>
        <p:blipFill rotWithShape="1">
          <a:blip r:embed="rId3">
            <a:alphaModFix/>
          </a:blip>
          <a:srcRect/>
          <a:stretch/>
        </p:blipFill>
        <p:spPr>
          <a:xfrm>
            <a:off x="5785929" y="1371599"/>
            <a:ext cx="6004691" cy="4573247"/>
          </a:xfrm>
          <a:prstGeom prst="rect">
            <a:avLst/>
          </a:prstGeom>
          <a:noFill/>
          <a:ln>
            <a:noFill/>
          </a:ln>
        </p:spPr>
      </p:pic>
      <p:sp>
        <p:nvSpPr>
          <p:cNvPr id="216" name="Google Shape;216;p17"/>
          <p:cNvSpPr txBox="1"/>
          <p:nvPr/>
        </p:nvSpPr>
        <p:spPr>
          <a:xfrm>
            <a:off x="990600" y="517525"/>
            <a:ext cx="93600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Stages - Agile Model</a:t>
            </a:r>
            <a:endParaRPr sz="4400" b="1"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Stages - Model</a:t>
            </a:r>
            <a:r>
              <a:rPr lang="en-US" b="1"/>
              <a:t>Agile</a:t>
            </a:r>
            <a:endParaRPr/>
          </a:p>
        </p:txBody>
      </p:sp>
      <p:sp>
        <p:nvSpPr>
          <p:cNvPr id="222" name="Google Shape;222;p18"/>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rgbClr val="000000"/>
              </a:buClr>
              <a:buSzPct val="100000"/>
              <a:buFont typeface="Calibri"/>
              <a:buAutoNum type="arabicPeriod" startAt="3"/>
            </a:pPr>
            <a:r>
              <a:rPr lang="en-US" sz="3200" b="1" i="1" u="none" strike="noStrike">
                <a:solidFill>
                  <a:srgbClr val="000000"/>
                </a:solidFill>
                <a:latin typeface="Source Sans Pro"/>
                <a:ea typeface="Source Sans Pro"/>
                <a:cs typeface="Source Sans Pro"/>
                <a:sym typeface="Source Sans Pro"/>
              </a:rPr>
              <a:t>Coding</a:t>
            </a:r>
            <a:endParaRPr sz="3200" b="1" i="1" u="none" strike="noStrike">
              <a:solidFill>
                <a:srgbClr val="000000"/>
              </a:solidFill>
              <a:latin typeface="Arial"/>
              <a:ea typeface="Arial"/>
              <a:cs typeface="Arial"/>
              <a:sym typeface="Arial"/>
            </a:endParaRPr>
          </a:p>
          <a:p>
            <a:pPr marL="228600" lvl="0" indent="0" algn="l" rtl="0">
              <a:lnSpc>
                <a:spcPct val="90000"/>
              </a:lnSpc>
              <a:spcBef>
                <a:spcPts val="600"/>
              </a:spcBef>
              <a:spcAft>
                <a:spcPts val="0"/>
              </a:spcAft>
              <a:buClr>
                <a:schemeClr val="dk1"/>
              </a:buClr>
              <a:buSzPct val="100000"/>
              <a:buNone/>
            </a:pPr>
            <a:r>
              <a:rPr lang="en-US" sz="3200"/>
              <a:t>After the various unit tests have been built, the team then continues its activities with writing application coding. XP applies the pair programming concept where each task of a module is developed by 2 programmers</a:t>
            </a:r>
            <a:endParaRPr sz="4000" b="0"/>
          </a:p>
        </p:txBody>
      </p:sp>
      <p:sp>
        <p:nvSpPr>
          <p:cNvPr id="223" name="Google Shape;223;p1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18</a:t>
            </a:fld>
            <a:endParaRPr/>
          </a:p>
        </p:txBody>
      </p:sp>
      <p:sp>
        <p:nvSpPr>
          <p:cNvPr id="224" name="Google Shape;224;p18"/>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25" name="Google Shape;225;p18"/>
          <p:cNvPicPr preferRelativeResize="0"/>
          <p:nvPr/>
        </p:nvPicPr>
        <p:blipFill rotWithShape="1">
          <a:blip r:embed="rId3">
            <a:alphaModFix/>
          </a:blip>
          <a:srcRect/>
          <a:stretch/>
        </p:blipFill>
        <p:spPr>
          <a:xfrm>
            <a:off x="5785929" y="1371599"/>
            <a:ext cx="6004691" cy="45732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Testing</a:t>
            </a:r>
            <a:endParaRPr b="1"/>
          </a:p>
        </p:txBody>
      </p:sp>
      <p:sp>
        <p:nvSpPr>
          <p:cNvPr id="231" name="Google Shape;231;p1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19</a:t>
            </a:fld>
            <a:endParaRPr/>
          </a:p>
        </p:txBody>
      </p:sp>
      <p:sp>
        <p:nvSpPr>
          <p:cNvPr id="232" name="Google Shape;232;p19"/>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pic>
        <p:nvPicPr>
          <p:cNvPr id="233" name="Google Shape;233;p19"/>
          <p:cNvPicPr preferRelativeResize="0"/>
          <p:nvPr/>
        </p:nvPicPr>
        <p:blipFill rotWithShape="1">
          <a:blip r:embed="rId3">
            <a:alphaModFix/>
          </a:blip>
          <a:srcRect/>
          <a:stretch/>
        </p:blipFill>
        <p:spPr>
          <a:xfrm>
            <a:off x="5785929" y="1371599"/>
            <a:ext cx="6004691" cy="4573247"/>
          </a:xfrm>
          <a:prstGeom prst="rect">
            <a:avLst/>
          </a:prstGeom>
          <a:noFill/>
          <a:ln>
            <a:noFill/>
          </a:ln>
        </p:spPr>
      </p:pic>
      <p:sp>
        <p:nvSpPr>
          <p:cNvPr id="234" name="Google Shape;234;p19"/>
          <p:cNvSpPr txBox="1">
            <a:spLocks noGrp="1"/>
          </p:cNvSpPr>
          <p:nvPr>
            <p:ph type="body" idx="1"/>
          </p:nvPr>
        </p:nvSpPr>
        <p:spPr>
          <a:xfrm>
            <a:off x="457200" y="1690688"/>
            <a:ext cx="4663440" cy="4486275"/>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sz="3200" b="1" i="1">
                <a:solidFill>
                  <a:srgbClr val="000000"/>
                </a:solidFill>
                <a:latin typeface="Source Sans Pro"/>
                <a:ea typeface="Source Sans Pro"/>
                <a:cs typeface="Source Sans Pro"/>
                <a:sym typeface="Source Sans Pro"/>
              </a:rPr>
              <a:t>4. Testing</a:t>
            </a:r>
            <a:endParaRPr sz="3200" b="1" i="1" u="none" strike="noStrike">
              <a:solidFill>
                <a:srgbClr val="000000"/>
              </a:solidFill>
              <a:latin typeface="Arial"/>
              <a:ea typeface="Arial"/>
              <a:cs typeface="Arial"/>
              <a:sym typeface="Arial"/>
            </a:endParaRPr>
          </a:p>
          <a:p>
            <a:pPr marL="228600" lvl="0" indent="0" algn="l" rtl="0">
              <a:lnSpc>
                <a:spcPct val="90000"/>
              </a:lnSpc>
              <a:spcBef>
                <a:spcPts val="600"/>
              </a:spcBef>
              <a:spcAft>
                <a:spcPts val="0"/>
              </a:spcAft>
              <a:buClr>
                <a:schemeClr val="dk1"/>
              </a:buClr>
              <a:buSzPts val="3200"/>
              <a:buNone/>
            </a:pPr>
            <a:r>
              <a:rPr lang="en-US" sz="3200"/>
              <a:t>At this testing stage, the application is directly tested by the user or client and receives direct feedback regarding the application of the story described previously</a:t>
            </a:r>
            <a:endParaRPr sz="40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Objective</a:t>
            </a:r>
            <a:endParaRPr/>
          </a:p>
        </p:txBody>
      </p:sp>
      <p:sp>
        <p:nvSpPr>
          <p:cNvPr id="90" name="Google Shape;9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explain Agile Development Methods which is a software development methodology</a:t>
            </a:r>
            <a:endParaRPr/>
          </a:p>
          <a:p>
            <a:pPr marL="228600" lvl="0" indent="-228600" algn="l" rtl="0">
              <a:lnSpc>
                <a:spcPct val="90000"/>
              </a:lnSpc>
              <a:spcBef>
                <a:spcPts val="1000"/>
              </a:spcBef>
              <a:spcAft>
                <a:spcPts val="0"/>
              </a:spcAft>
              <a:buClr>
                <a:schemeClr val="dk1"/>
              </a:buClr>
              <a:buSzPts val="2800"/>
              <a:buChar char="•"/>
            </a:pPr>
            <a:r>
              <a:rPr lang="en-US"/>
              <a:t>Agile Development Methods software development processes and models</a:t>
            </a:r>
            <a:endParaRPr/>
          </a:p>
        </p:txBody>
      </p:sp>
      <p:sp>
        <p:nvSpPr>
          <p:cNvPr id="91" name="Google Shape;91;p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a:t>
            </a:fld>
            <a:endParaRPr/>
          </a:p>
        </p:txBody>
      </p:sp>
      <p:sp>
        <p:nvSpPr>
          <p:cNvPr id="92" name="Google Shape;92;p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838200" y="365126"/>
            <a:ext cx="9360000" cy="9847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Advantages of XP</a:t>
            </a:r>
            <a:endParaRPr/>
          </a:p>
        </p:txBody>
      </p:sp>
      <p:sp>
        <p:nvSpPr>
          <p:cNvPr id="240" name="Google Shape;240;p20"/>
          <p:cNvSpPr txBox="1">
            <a:spLocks noGrp="1"/>
          </p:cNvSpPr>
          <p:nvPr>
            <p:ph type="body" idx="1"/>
          </p:nvPr>
        </p:nvSpPr>
        <p:spPr>
          <a:xfrm>
            <a:off x="838200" y="1349831"/>
            <a:ext cx="10515600" cy="504905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Immediate feedback after receiving a response from the user</a:t>
            </a:r>
            <a:endParaRPr/>
          </a:p>
          <a:p>
            <a:pPr marL="228600" lvl="0" indent="-228600" algn="l" rtl="0">
              <a:lnSpc>
                <a:spcPct val="90000"/>
              </a:lnSpc>
              <a:spcBef>
                <a:spcPts val="1000"/>
              </a:spcBef>
              <a:spcAft>
                <a:spcPts val="0"/>
              </a:spcAft>
              <a:buClr>
                <a:schemeClr val="dk1"/>
              </a:buClr>
              <a:buSzPct val="100000"/>
              <a:buChar char="•"/>
            </a:pPr>
            <a:r>
              <a:rPr lang="en-US"/>
              <a:t>Collective ownership which does not depend on one person for work</a:t>
            </a:r>
            <a:endParaRPr/>
          </a:p>
          <a:p>
            <a:pPr marL="228600" lvl="0" indent="-228600" algn="l" rtl="0">
              <a:lnSpc>
                <a:spcPct val="90000"/>
              </a:lnSpc>
              <a:spcBef>
                <a:spcPts val="1000"/>
              </a:spcBef>
              <a:spcAft>
                <a:spcPts val="0"/>
              </a:spcAft>
              <a:buClr>
                <a:schemeClr val="dk1"/>
              </a:buClr>
              <a:buSzPct val="100000"/>
              <a:buChar char="•"/>
            </a:pPr>
            <a:r>
              <a:rPr lang="en-US"/>
              <a:t>Changes and additions to requirements can be responded to even though the development process is almost complete</a:t>
            </a:r>
            <a:endParaRPr/>
          </a:p>
          <a:p>
            <a:pPr marL="228600" lvl="0" indent="-228600" algn="l" rtl="0">
              <a:lnSpc>
                <a:spcPct val="90000"/>
              </a:lnSpc>
              <a:spcBef>
                <a:spcPts val="1000"/>
              </a:spcBef>
              <a:spcAft>
                <a:spcPts val="0"/>
              </a:spcAft>
              <a:buClr>
                <a:schemeClr val="dk1"/>
              </a:buClr>
              <a:buSzPct val="100000"/>
              <a:buChar char="•"/>
            </a:pPr>
            <a:r>
              <a:rPr lang="en-US"/>
              <a:t>A development process that includes one person from the user side as an on-site customer makes communication easier during the development process</a:t>
            </a:r>
            <a:endParaRPr/>
          </a:p>
          <a:p>
            <a:pPr marL="228600" lvl="0" indent="-228600" algn="l" rtl="0">
              <a:lnSpc>
                <a:spcPct val="90000"/>
              </a:lnSpc>
              <a:spcBef>
                <a:spcPts val="1000"/>
              </a:spcBef>
              <a:spcAft>
                <a:spcPts val="0"/>
              </a:spcAft>
              <a:buClr>
                <a:schemeClr val="dk1"/>
              </a:buClr>
              <a:buSzPct val="100000"/>
              <a:buChar char="•"/>
            </a:pPr>
            <a:r>
              <a:rPr lang="en-US"/>
              <a:t>A popular method because it is more relaxed and non-restrictive</a:t>
            </a:r>
            <a:endParaRPr/>
          </a:p>
          <a:p>
            <a:pPr marL="228600" lvl="0" indent="-228600" algn="l" rtl="0">
              <a:lnSpc>
                <a:spcPct val="90000"/>
              </a:lnSpc>
              <a:spcBef>
                <a:spcPts val="1000"/>
              </a:spcBef>
              <a:spcAft>
                <a:spcPts val="0"/>
              </a:spcAft>
              <a:buClr>
                <a:schemeClr val="dk1"/>
              </a:buClr>
              <a:buSzPct val="100000"/>
              <a:buChar char="•"/>
            </a:pPr>
            <a:r>
              <a:rPr lang="en-US"/>
              <a:t>Cheaper costs</a:t>
            </a:r>
            <a:endParaRPr/>
          </a:p>
          <a:p>
            <a:pPr marL="228600" lvl="0" indent="-228600" algn="l" rtl="0">
              <a:lnSpc>
                <a:spcPct val="90000"/>
              </a:lnSpc>
              <a:spcBef>
                <a:spcPts val="1000"/>
              </a:spcBef>
              <a:spcAft>
                <a:spcPts val="0"/>
              </a:spcAft>
              <a:buClr>
                <a:schemeClr val="dk1"/>
              </a:buClr>
              <a:buSzPct val="100000"/>
              <a:buChar char="•"/>
            </a:pPr>
            <a:r>
              <a:rPr lang="en-US"/>
              <a:t>Able to automate tests</a:t>
            </a:r>
            <a:endParaRPr/>
          </a:p>
          <a:p>
            <a:pPr marL="228600" lvl="0" indent="-228600" algn="l" rtl="0">
              <a:lnSpc>
                <a:spcPct val="90000"/>
              </a:lnSpc>
              <a:spcBef>
                <a:spcPts val="1000"/>
              </a:spcBef>
              <a:spcAft>
                <a:spcPts val="0"/>
              </a:spcAft>
              <a:buClr>
                <a:schemeClr val="dk1"/>
              </a:buClr>
              <a:buSzPct val="100000"/>
              <a:buChar char="•"/>
            </a:pPr>
            <a:r>
              <a:rPr lang="en-US"/>
              <a:t>Respond to every feedback by carrying out tests, unit tests or system integration and don't delay because costs will increase (money, energy, time)</a:t>
            </a:r>
            <a:endParaRPr/>
          </a:p>
          <a:p>
            <a:pPr marL="228600" lvl="0" indent="-228600" algn="l" rtl="0">
              <a:lnSpc>
                <a:spcPct val="90000"/>
              </a:lnSpc>
              <a:spcBef>
                <a:spcPts val="1000"/>
              </a:spcBef>
              <a:spcAft>
                <a:spcPts val="0"/>
              </a:spcAft>
              <a:buClr>
                <a:schemeClr val="dk1"/>
              </a:buClr>
              <a:buSzPct val="100000"/>
              <a:buChar char="•"/>
            </a:pPr>
            <a:r>
              <a:rPr lang="en-US"/>
              <a:t>Lots of new ideas and dare to try them, dare to rework and every time an error is found, it is immediately corrected</a:t>
            </a:r>
            <a:endParaRPr/>
          </a:p>
        </p:txBody>
      </p:sp>
      <p:sp>
        <p:nvSpPr>
          <p:cNvPr id="241" name="Google Shape;241;p2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20</a:t>
            </a:fld>
            <a:endParaRPr/>
          </a:p>
        </p:txBody>
      </p:sp>
      <p:sp>
        <p:nvSpPr>
          <p:cNvPr id="242" name="Google Shape;242;p20"/>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838200" y="365126"/>
            <a:ext cx="9360000" cy="9629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Lack</a:t>
            </a:r>
            <a:endParaRPr/>
          </a:p>
        </p:txBody>
      </p:sp>
      <p:sp>
        <p:nvSpPr>
          <p:cNvPr id="248" name="Google Shape;248;p21"/>
          <p:cNvSpPr txBox="1">
            <a:spLocks noGrp="1"/>
          </p:cNvSpPr>
          <p:nvPr>
            <p:ph type="body" idx="1"/>
          </p:nvPr>
        </p:nvSpPr>
        <p:spPr>
          <a:xfrm>
            <a:off x="838200" y="1524000"/>
            <a:ext cx="10515600" cy="4652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Developers must always be ready for change because change will always be accepted</a:t>
            </a:r>
            <a:endParaRPr/>
          </a:p>
          <a:p>
            <a:pPr marL="228600" lvl="0" indent="-228600" algn="l" rtl="0">
              <a:lnSpc>
                <a:spcPct val="90000"/>
              </a:lnSpc>
              <a:spcBef>
                <a:spcPts val="1000"/>
              </a:spcBef>
              <a:spcAft>
                <a:spcPts val="0"/>
              </a:spcAft>
              <a:buClr>
                <a:schemeClr val="dk1"/>
              </a:buClr>
              <a:buSzPts val="2800"/>
              <a:buChar char="•"/>
            </a:pPr>
            <a:r>
              <a:rPr lang="en-US"/>
              <a:t>Cannot create detailed code at the start (simplicity principle and also the recommendation to do what is needed that day)</a:t>
            </a:r>
            <a:endParaRPr/>
          </a:p>
          <a:p>
            <a:pPr marL="228600" lvl="0" indent="-228600" algn="l" rtl="0">
              <a:lnSpc>
                <a:spcPct val="90000"/>
              </a:lnSpc>
              <a:spcBef>
                <a:spcPts val="1000"/>
              </a:spcBef>
              <a:spcAft>
                <a:spcPts val="0"/>
              </a:spcAft>
              <a:buClr>
                <a:schemeClr val="dk1"/>
              </a:buClr>
              <a:buSzPts val="2800"/>
              <a:buChar char="•"/>
            </a:pPr>
            <a:r>
              <a:rPr lang="en-US"/>
              <a:t>XP has no formal documentation created during development. The only documentation is the initial documentation carried out by the user</a:t>
            </a:r>
            <a:endParaRPr/>
          </a:p>
          <a:p>
            <a:pPr marL="228600" lvl="0" indent="-228600" algn="l" rtl="0">
              <a:lnSpc>
                <a:spcPct val="90000"/>
              </a:lnSpc>
              <a:spcBef>
                <a:spcPts val="1000"/>
              </a:spcBef>
              <a:spcAft>
                <a:spcPts val="0"/>
              </a:spcAft>
              <a:buClr>
                <a:schemeClr val="dk1"/>
              </a:buClr>
              <a:buSzPts val="2800"/>
              <a:buChar char="•"/>
            </a:pPr>
            <a:r>
              <a:rPr lang="en-US"/>
              <a:t>Communication is always oral without formal documentation</a:t>
            </a:r>
            <a:endParaRPr/>
          </a:p>
        </p:txBody>
      </p:sp>
      <p:sp>
        <p:nvSpPr>
          <p:cNvPr id="249" name="Google Shape;249;p2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21</a:t>
            </a:fld>
            <a:endParaRPr/>
          </a:p>
        </p:txBody>
      </p:sp>
      <p:sp>
        <p:nvSpPr>
          <p:cNvPr id="250" name="Google Shape;250;p2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2"/>
          <p:cNvPicPr preferRelativeResize="0">
            <a:picLocks noGrp="1"/>
          </p:cNvPicPr>
          <p:nvPr>
            <p:ph type="body" idx="1"/>
          </p:nvPr>
        </p:nvPicPr>
        <p:blipFill rotWithShape="1">
          <a:blip r:embed="rId3">
            <a:alphaModFix/>
          </a:blip>
          <a:srcRect/>
          <a:stretch/>
        </p:blipFill>
        <p:spPr>
          <a:xfrm>
            <a:off x="6455969" y="1690688"/>
            <a:ext cx="5334651" cy="3948112"/>
          </a:xfrm>
          <a:prstGeom prst="rect">
            <a:avLst/>
          </a:prstGeom>
          <a:noFill/>
          <a:ln>
            <a:noFill/>
          </a:ln>
        </p:spPr>
      </p:pic>
      <p:sp>
        <p:nvSpPr>
          <p:cNvPr id="256" name="Google Shape;256;p2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22</a:t>
            </a:fld>
            <a:endParaRPr/>
          </a:p>
        </p:txBody>
      </p:sp>
      <p:sp>
        <p:nvSpPr>
          <p:cNvPr id="257" name="Google Shape;257;p2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58" name="Google Shape;258;p2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DSDM Agile Model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sp>
        <p:nvSpPr>
          <p:cNvPr id="259" name="Google Shape;259;p22"/>
          <p:cNvSpPr txBox="1"/>
          <p:nvPr/>
        </p:nvSpPr>
        <p:spPr>
          <a:xfrm>
            <a:off x="457200" y="1690688"/>
            <a:ext cx="4663440" cy="448627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260" name="Google Shape;260;p22"/>
          <p:cNvSpPr txBox="1"/>
          <p:nvPr/>
        </p:nvSpPr>
        <p:spPr>
          <a:xfrm>
            <a:off x="838199" y="1843088"/>
            <a:ext cx="5170715" cy="448627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Dynamic System Development Method</a:t>
            </a:r>
            <a:r>
              <a:rPr lang="en-US" sz="2800">
                <a:solidFill>
                  <a:schemeClr val="dk1"/>
                </a:solidFill>
                <a:latin typeface="Calibri"/>
                <a:ea typeface="Calibri"/>
                <a:cs typeface="Calibri"/>
                <a:sym typeface="Calibri"/>
              </a:rPr>
              <a:t>provide</a:t>
            </a:r>
            <a:r>
              <a:rPr lang="en-US" sz="2800" b="0" i="0" u="none" strike="noStrike" cap="none">
                <a:solidFill>
                  <a:schemeClr val="dk1"/>
                </a:solidFill>
                <a:latin typeface="Calibri"/>
                <a:ea typeface="Calibri"/>
                <a:cs typeface="Calibri"/>
                <a:sym typeface="Calibri"/>
              </a:rPr>
              <a:t>framework for building and maintaining systems in a limited time through the use of incremental prototyping in a conditioned environment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23</a:t>
            </a:fld>
            <a:endParaRPr/>
          </a:p>
        </p:txBody>
      </p:sp>
      <p:sp>
        <p:nvSpPr>
          <p:cNvPr id="266" name="Google Shape;266;p2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67" name="Google Shape;267;p23"/>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DSDM Agile Model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68" name="Google Shape;268;p23"/>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69" name="Google Shape;269;p23"/>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b="1"/>
              <a:t>1. Feasibility Study</a:t>
            </a:r>
            <a:endParaRPr/>
          </a:p>
          <a:p>
            <a:pPr marL="0" lvl="0" indent="0" algn="l" rtl="0">
              <a:lnSpc>
                <a:spcPct val="90000"/>
              </a:lnSpc>
              <a:spcBef>
                <a:spcPts val="600"/>
              </a:spcBef>
              <a:spcAft>
                <a:spcPts val="0"/>
              </a:spcAft>
              <a:buClr>
                <a:schemeClr val="dk1"/>
              </a:buClr>
              <a:buSzPts val="3200"/>
              <a:buNone/>
            </a:pPr>
            <a:r>
              <a:rPr lang="en-US" sz="3200"/>
              <a:t>Is a high-level feasibility report that allows the project steering committee to decide on the future of the project, and further feasibility studies</a:t>
            </a:r>
            <a:endParaRPr sz="4000"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24</a:t>
            </a:fld>
            <a:endParaRPr/>
          </a:p>
        </p:txBody>
      </p:sp>
      <p:sp>
        <p:nvSpPr>
          <p:cNvPr id="275" name="Google Shape;275;p2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76" name="Google Shape;276;p2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DSDM Agile Model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77" name="Google Shape;277;p24"/>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78" name="Google Shape;278;p24"/>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b="1"/>
              <a:t>2. Functional Model</a:t>
            </a:r>
            <a:endParaRPr/>
          </a:p>
          <a:p>
            <a:pPr marL="0" lvl="0" indent="0" algn="l" rtl="0">
              <a:lnSpc>
                <a:spcPct val="90000"/>
              </a:lnSpc>
              <a:spcBef>
                <a:spcPts val="600"/>
              </a:spcBef>
              <a:spcAft>
                <a:spcPts val="0"/>
              </a:spcAft>
              <a:buClr>
                <a:schemeClr val="dk1"/>
              </a:buClr>
              <a:buSzPts val="3200"/>
              <a:buNone/>
            </a:pPr>
            <a:r>
              <a:rPr lang="en-US" sz="3200"/>
              <a:t>Functional models consist of both working software prototypes and static models. This phase results in the processing of information obtained in business research</a:t>
            </a:r>
            <a:endParaRPr sz="4000"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25</a:t>
            </a:fld>
            <a:endParaRPr/>
          </a:p>
        </p:txBody>
      </p:sp>
      <p:sp>
        <p:nvSpPr>
          <p:cNvPr id="284" name="Google Shape;284;p25"/>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85" name="Google Shape;285;p25"/>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DSDM Agile Model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86" name="Google Shape;286;p25"/>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87" name="Google Shape;287;p25"/>
          <p:cNvSpPr txBox="1">
            <a:spLocks noGrp="1"/>
          </p:cNvSpPr>
          <p:nvPr>
            <p:ph type="body" idx="1"/>
          </p:nvPr>
        </p:nvSpPr>
        <p:spPr>
          <a:xfrm>
            <a:off x="457200" y="1825625"/>
            <a:ext cx="5116286"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ct val="100000"/>
              <a:buNone/>
            </a:pPr>
            <a:r>
              <a:rPr lang="en-US" sz="3200" b="1"/>
              <a:t>3. Design and Build Iteration</a:t>
            </a:r>
            <a:endParaRPr/>
          </a:p>
          <a:p>
            <a:pPr marL="228600" lvl="0" indent="0" algn="l" rtl="0">
              <a:lnSpc>
                <a:spcPct val="90000"/>
              </a:lnSpc>
              <a:spcBef>
                <a:spcPts val="600"/>
              </a:spcBef>
              <a:spcAft>
                <a:spcPts val="0"/>
              </a:spcAft>
              <a:buClr>
                <a:schemeClr val="dk1"/>
              </a:buClr>
              <a:buSzPct val="100000"/>
              <a:buNone/>
            </a:pPr>
            <a:r>
              <a:rPr lang="en-US" sz="3200"/>
              <a:t>This phase perfects the functional prototype developed to meet functional requirements (Modules), namely:Identify, Plan, develop, validate functions</a:t>
            </a:r>
            <a:endParaRPr sz="40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6"/>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26</a:t>
            </a:fld>
            <a:endParaRPr/>
          </a:p>
        </p:txBody>
      </p:sp>
      <p:sp>
        <p:nvSpPr>
          <p:cNvPr id="293" name="Google Shape;293;p2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294" name="Google Shape;294;p26"/>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DSDM Agile Model (</a:t>
            </a:r>
            <a:r>
              <a:rPr lang="en-US"/>
              <a:t>Dynamic Systems Development Method</a:t>
            </a:r>
            <a:r>
              <a:rPr lang="en-US" b="1">
                <a:latin typeface="Calibri"/>
                <a:ea typeface="Calibri"/>
                <a:cs typeface="Calibri"/>
                <a:sym typeface="Calibri"/>
              </a:rPr>
              <a:t>)</a:t>
            </a:r>
            <a:endParaRPr b="1">
              <a:latin typeface="Calibri"/>
              <a:ea typeface="Calibri"/>
              <a:cs typeface="Calibri"/>
              <a:sym typeface="Calibri"/>
            </a:endParaRPr>
          </a:p>
        </p:txBody>
      </p:sp>
      <p:pic>
        <p:nvPicPr>
          <p:cNvPr id="295" name="Google Shape;295;p26"/>
          <p:cNvPicPr preferRelativeResize="0"/>
          <p:nvPr/>
        </p:nvPicPr>
        <p:blipFill rotWithShape="1">
          <a:blip r:embed="rId3">
            <a:alphaModFix/>
          </a:blip>
          <a:srcRect/>
          <a:stretch/>
        </p:blipFill>
        <p:spPr>
          <a:xfrm>
            <a:off x="6455969" y="1690688"/>
            <a:ext cx="5334651" cy="3948112"/>
          </a:xfrm>
          <a:prstGeom prst="rect">
            <a:avLst/>
          </a:prstGeom>
          <a:noFill/>
          <a:ln>
            <a:noFill/>
          </a:ln>
        </p:spPr>
      </p:pic>
      <p:sp>
        <p:nvSpPr>
          <p:cNvPr id="296" name="Google Shape;296;p26"/>
          <p:cNvSpPr txBox="1">
            <a:spLocks noGrp="1"/>
          </p:cNvSpPr>
          <p:nvPr>
            <p:ph type="body" idx="1"/>
          </p:nvPr>
        </p:nvSpPr>
        <p:spPr>
          <a:xfrm>
            <a:off x="457200" y="1825625"/>
            <a:ext cx="4663440" cy="4351338"/>
          </a:xfrm>
          <a:prstGeom prst="rect">
            <a:avLst/>
          </a:prstGeom>
          <a:noFill/>
          <a:ln>
            <a:noFill/>
          </a:ln>
        </p:spPr>
        <p:txBody>
          <a:bodyPr spcFirstLastPara="1" wrap="square" lIns="91425" tIns="45700" rIns="91425" bIns="45700" anchor="t" anchorCtr="0">
            <a:normAutofit fontScale="92500"/>
          </a:bodyPr>
          <a:lstStyle/>
          <a:p>
            <a:pPr marL="228600" lvl="0" indent="0" algn="l" rtl="0">
              <a:lnSpc>
                <a:spcPct val="90000"/>
              </a:lnSpc>
              <a:spcBef>
                <a:spcPts val="0"/>
              </a:spcBef>
              <a:spcAft>
                <a:spcPts val="0"/>
              </a:spcAft>
              <a:buClr>
                <a:schemeClr val="dk1"/>
              </a:buClr>
              <a:buSzPct val="100000"/>
              <a:buNone/>
            </a:pPr>
            <a:r>
              <a:rPr lang="en-US" sz="3200" b="1"/>
              <a:t>4. Implementation Phase</a:t>
            </a:r>
            <a:endParaRPr/>
          </a:p>
          <a:p>
            <a:pPr marL="228600" lvl="0" indent="0" algn="l" rtl="0">
              <a:lnSpc>
                <a:spcPct val="90000"/>
              </a:lnSpc>
              <a:spcBef>
                <a:spcPts val="600"/>
              </a:spcBef>
              <a:spcAft>
                <a:spcPts val="0"/>
              </a:spcAft>
              <a:buClr>
                <a:schemeClr val="dk1"/>
              </a:buClr>
              <a:buSzPct val="100000"/>
              <a:buNone/>
            </a:pPr>
            <a:r>
              <a:rPr lang="en-US" sz="3200"/>
              <a:t>After various unitstestOnce built, the team then continues its activities with writing application coding. XP applies the pair programming concept where each task of a module is developed by 2 programmers</a:t>
            </a:r>
            <a:endParaRPr sz="4000" b="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method will build software quickly, 80% of the project is delivered in 20% of the total time to deliver the complete project</a:t>
            </a:r>
            <a:endParaRPr/>
          </a:p>
          <a:p>
            <a:pPr marL="228600" lvl="0" indent="-228600" algn="l" rtl="0">
              <a:lnSpc>
                <a:spcPct val="90000"/>
              </a:lnSpc>
              <a:spcBef>
                <a:spcPts val="1000"/>
              </a:spcBef>
              <a:spcAft>
                <a:spcPts val="0"/>
              </a:spcAft>
              <a:buClr>
                <a:schemeClr val="dk1"/>
              </a:buClr>
              <a:buSzPts val="2800"/>
              <a:buChar char="•"/>
            </a:pPr>
            <a:r>
              <a:rPr lang="en-US"/>
              <a:t>Dynamic System Development Method can be combined with eXtremeProgrammingresulting in a combination of process models that follow the Dynamic System Development Method and practices that are in line with eXtremeProgramming</a:t>
            </a:r>
            <a:endParaRPr/>
          </a:p>
        </p:txBody>
      </p:sp>
      <p:sp>
        <p:nvSpPr>
          <p:cNvPr id="302" name="Google Shape;302;p2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27</a:t>
            </a:fld>
            <a:endParaRPr/>
          </a:p>
        </p:txBody>
      </p:sp>
      <p:sp>
        <p:nvSpPr>
          <p:cNvPr id="303" name="Google Shape;303;p27"/>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304" name="Google Shape;304;p27"/>
          <p:cNvSpPr txBox="1">
            <a:spLocks noGrp="1"/>
          </p:cNvSpPr>
          <p:nvPr>
            <p:ph type="title"/>
          </p:nvPr>
        </p:nvSpPr>
        <p:spPr>
          <a:xfrm>
            <a:off x="838200" y="365126"/>
            <a:ext cx="9360000" cy="98470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Excess</a:t>
            </a:r>
            <a:r>
              <a:rPr lang="en-US" b="1"/>
              <a:t>DSDM (</a:t>
            </a:r>
            <a:r>
              <a:rPr lang="en-US"/>
              <a:t>Dynamic Systems Development Method</a:t>
            </a:r>
            <a:r>
              <a:rPr lang="en-US" b="1"/>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Business Studies provides the basis for all subsequent product development</a:t>
            </a:r>
            <a:endParaRPr/>
          </a:p>
          <a:p>
            <a:pPr marL="228600" lvl="0" indent="-228600" algn="l" rtl="0">
              <a:lnSpc>
                <a:spcPct val="90000"/>
              </a:lnSpc>
              <a:spcBef>
                <a:spcPts val="1000"/>
              </a:spcBef>
              <a:spcAft>
                <a:spcPts val="0"/>
              </a:spcAft>
              <a:buClr>
                <a:schemeClr val="dk1"/>
              </a:buClr>
              <a:buSzPts val="2800"/>
              <a:buChar char="•"/>
            </a:pPr>
            <a:r>
              <a:rPr lang="en-US"/>
              <a:t>This phase looks at the affected business processes in detail and the information they require</a:t>
            </a:r>
            <a:endParaRPr/>
          </a:p>
        </p:txBody>
      </p:sp>
      <p:sp>
        <p:nvSpPr>
          <p:cNvPr id="310" name="Google Shape;310;p2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28</a:t>
            </a:fld>
            <a:endParaRPr/>
          </a:p>
        </p:txBody>
      </p:sp>
      <p:sp>
        <p:nvSpPr>
          <p:cNvPr id="311" name="Google Shape;311;p28"/>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312" name="Google Shape;312;p28"/>
          <p:cNvSpPr txBox="1">
            <a:spLocks noGrp="1"/>
          </p:cNvSpPr>
          <p:nvPr>
            <p:ph type="title"/>
          </p:nvPr>
        </p:nvSpPr>
        <p:spPr>
          <a:xfrm>
            <a:off x="838200" y="365126"/>
            <a:ext cx="9360000" cy="96293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Lack</a:t>
            </a:r>
            <a:r>
              <a:rPr lang="en-US" b="1"/>
              <a:t>DSDM (</a:t>
            </a:r>
            <a:r>
              <a:rPr lang="en-US"/>
              <a:t>Dynamic Systems Development Method</a:t>
            </a:r>
            <a:r>
              <a:rPr lang="en-US" b="1"/>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838200" y="365126"/>
            <a:ext cx="9360000" cy="57104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Conclusion</a:t>
            </a:r>
            <a:endParaRPr b="1"/>
          </a:p>
        </p:txBody>
      </p:sp>
      <p:sp>
        <p:nvSpPr>
          <p:cNvPr id="318" name="Google Shape;318;p29"/>
          <p:cNvSpPr txBox="1">
            <a:spLocks noGrp="1"/>
          </p:cNvSpPr>
          <p:nvPr>
            <p:ph type="body" idx="1"/>
          </p:nvPr>
        </p:nvSpPr>
        <p:spPr>
          <a:xfrm>
            <a:off x="838200" y="936172"/>
            <a:ext cx="10515600" cy="52407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Agile means being fast, light, free to move. So when creating software using agile development methods innovation and innovation are neededresponsibilitybetween the development team and the client so that the quality of the software produced is good and the agility of the team is balanced</a:t>
            </a:r>
            <a:endParaRPr/>
          </a:p>
          <a:p>
            <a:pPr marL="0" lvl="0" indent="0" algn="l" rtl="0">
              <a:lnSpc>
                <a:spcPct val="90000"/>
              </a:lnSpc>
              <a:spcBef>
                <a:spcPts val="1000"/>
              </a:spcBef>
              <a:spcAft>
                <a:spcPts val="0"/>
              </a:spcAft>
              <a:buClr>
                <a:schemeClr val="dk1"/>
              </a:buClr>
              <a:buSzPts val="2800"/>
              <a:buNone/>
            </a:pPr>
            <a:r>
              <a:rPr lang="en-US"/>
              <a:t>The Agile Manifesto is the values ​​used to underlie the ongoing Agile Software Development</a:t>
            </a:r>
            <a:endParaRPr/>
          </a:p>
          <a:p>
            <a:pPr marL="0" lvl="0" indent="0" algn="l" rtl="0">
              <a:lnSpc>
                <a:spcPct val="90000"/>
              </a:lnSpc>
              <a:spcBef>
                <a:spcPts val="1000"/>
              </a:spcBef>
              <a:spcAft>
                <a:spcPts val="0"/>
              </a:spcAft>
              <a:buClr>
                <a:schemeClr val="dk1"/>
              </a:buClr>
              <a:buSzPts val="2800"/>
              <a:buNone/>
            </a:pPr>
            <a:r>
              <a:rPr lang="en-US"/>
              <a:t>Agile Software Development, interacting with personnel is more important than processes and tools, working software is more important than complete documentation, collaboration with clients is more important than contract negotiations, and responsiveness to change is more important than following a plan</a:t>
            </a:r>
            <a:endParaRPr/>
          </a:p>
        </p:txBody>
      </p:sp>
      <p:sp>
        <p:nvSpPr>
          <p:cNvPr id="319" name="Google Shape;319;p2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29</a:t>
            </a:fld>
            <a:endParaRPr/>
          </a:p>
        </p:txBody>
      </p:sp>
      <p:sp>
        <p:nvSpPr>
          <p:cNvPr id="320" name="Google Shape;320;p29"/>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a:t>
            </a:fld>
            <a:endParaRPr/>
          </a:p>
        </p:txBody>
      </p:sp>
      <p:sp>
        <p:nvSpPr>
          <p:cNvPr id="98" name="Google Shape;98;p3"/>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99" name="Google Shape;99;p3"/>
          <p:cNvSpPr txBox="1">
            <a:spLocks noGrp="1"/>
          </p:cNvSpPr>
          <p:nvPr>
            <p:ph type="body" idx="1"/>
          </p:nvPr>
        </p:nvSpPr>
        <p:spPr>
          <a:xfrm>
            <a:off x="838200" y="1251284"/>
            <a:ext cx="10515600" cy="492567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ct val="100000"/>
              <a:buNone/>
            </a:pPr>
            <a:r>
              <a:rPr lang="en-US"/>
              <a:t>The Agile Model is a software development process that developed in 1990. This methodology, known as agile development methods, prioritizes flexibility regarding changes that occur during development. Agile models include Rational Unified Process (1994), Scrum (1995), Crystal, Extreme Programming (1996), and Adaptive Software Development, Feature Driven Development, and Dynamic Systems Development Method (DSDM) (1995). And finally, in 2001, the Agile Modeling (AM) development process was formed.</a:t>
            </a:r>
            <a:endParaRPr/>
          </a:p>
        </p:txBody>
      </p:sp>
      <p:sp>
        <p:nvSpPr>
          <p:cNvPr id="100" name="Google Shape;100;p3"/>
          <p:cNvSpPr txBox="1">
            <a:spLocks noGrp="1"/>
          </p:cNvSpPr>
          <p:nvPr>
            <p:ph type="title"/>
          </p:nvPr>
        </p:nvSpPr>
        <p:spPr>
          <a:xfrm>
            <a:off x="838200" y="365125"/>
            <a:ext cx="9360000" cy="8861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Agile Development Methods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Agile Development Methods were developed because in traditional methodologies there are many things that make the development process unable to be successful according to user demands.</a:t>
            </a:r>
            <a:endParaRPr/>
          </a:p>
          <a:p>
            <a:pPr marL="0" lvl="0" indent="0" algn="l" rtl="0">
              <a:lnSpc>
                <a:spcPct val="90000"/>
              </a:lnSpc>
              <a:spcBef>
                <a:spcPts val="1000"/>
              </a:spcBef>
              <a:spcAft>
                <a:spcPts val="0"/>
              </a:spcAft>
              <a:buClr>
                <a:schemeClr val="dk1"/>
              </a:buClr>
              <a:buSzPts val="2800"/>
              <a:buNone/>
            </a:pPr>
            <a:r>
              <a:rPr lang="en-US"/>
              <a:t>This methodology has been developed quite a lot, one of which is ExtremeProgramming(XP), Adaptive Software Development (ASD), Dynamic Systems Development Method (DSDM), Scrum Methodology, Crystal, Feature Driven Development (FDD), Agile Modeling (AM)</a:t>
            </a:r>
            <a:endParaRPr/>
          </a:p>
        </p:txBody>
      </p:sp>
      <p:sp>
        <p:nvSpPr>
          <p:cNvPr id="326" name="Google Shape;326;p30"/>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30</a:t>
            </a:fld>
            <a:endParaRPr/>
          </a:p>
        </p:txBody>
      </p:sp>
      <p:sp>
        <p:nvSpPr>
          <p:cNvPr id="327" name="Google Shape;327;p30"/>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524000" y="2460958"/>
            <a:ext cx="9144000" cy="179002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SCRUM</a:t>
            </a:r>
            <a:br>
              <a:rPr lang="en-US"/>
            </a:br>
            <a:endParaRPr/>
          </a:p>
        </p:txBody>
      </p:sp>
      <p:sp>
        <p:nvSpPr>
          <p:cNvPr id="87" name="Google Shape;87;p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31</a:t>
            </a:fld>
            <a:endParaRPr/>
          </a:p>
        </p:txBody>
      </p:sp>
      <p:sp>
        <p:nvSpPr>
          <p:cNvPr id="88" name="Google Shape;88;p1"/>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r>
              <a:rPr lang="en-US"/>
              <a:t>Scrum</a:t>
            </a:r>
            <a:endParaRPr/>
          </a:p>
        </p:txBody>
      </p:sp>
      <p:sp>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Translated from Indonesian to English - </a:t>
            </a:r>
            <a:r>
              <a:rPr lang="en-US" sz="1000" u="sng" dirty="0">
                <a:solidFill>
                  <a:srgbClr val="0F2B46"/>
                </a:solidFill>
                <a:effectLst/>
                <a:latin typeface="Roboto" panose="02000000000000000000" pitchFamily="2" charset="0"/>
                <a:hlinkClick r:id="rId3"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
        <p:nvSpPr>
          <p:cNvPr id="3" name="Subtitle 2">
            <a:extLst>
              <a:ext uri="{FF2B5EF4-FFF2-40B4-BE49-F238E27FC236}">
                <a16:creationId xmlns:a16="http://schemas.microsoft.com/office/drawing/2014/main" id="{D375B482-2A2D-6A06-8FB7-B680A2B7ABAA}"/>
              </a:ext>
            </a:extLst>
          </p:cNvPr>
          <p:cNvSpPr>
            <a:spLocks noGrp="1"/>
          </p:cNvSpPr>
          <p:nvPr>
            <p:ph type="subTitle" idx="1"/>
          </p:nvPr>
        </p:nvSpPr>
        <p:spPr/>
        <p:txBody>
          <a:bodyPr/>
          <a:lstStyle/>
          <a:p>
            <a:endParaRPr lang="en-ID"/>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Objective</a:t>
            </a:r>
            <a:endParaRPr/>
          </a:p>
        </p:txBody>
      </p:sp>
      <p:sp>
        <p:nvSpPr>
          <p:cNvPr id="94" name="Google Shape;94;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Students are able to explain the concept of the Scrum framework which consists of</a:t>
            </a:r>
            <a:endParaRPr/>
          </a:p>
          <a:p>
            <a:pPr marL="685800" lvl="1" indent="-228600" algn="l" rtl="0">
              <a:lnSpc>
                <a:spcPct val="90000"/>
              </a:lnSpc>
              <a:spcBef>
                <a:spcPts val="500"/>
              </a:spcBef>
              <a:spcAft>
                <a:spcPts val="0"/>
              </a:spcAft>
              <a:buClr>
                <a:schemeClr val="dk1"/>
              </a:buClr>
              <a:buSzPts val="2400"/>
              <a:buChar char="•"/>
            </a:pPr>
            <a:r>
              <a:rPr lang="en-US"/>
              <a:t>Roles</a:t>
            </a:r>
            <a:endParaRPr/>
          </a:p>
          <a:p>
            <a:pPr marL="685800" lvl="1" indent="-228600" algn="l" rtl="0">
              <a:lnSpc>
                <a:spcPct val="90000"/>
              </a:lnSpc>
              <a:spcBef>
                <a:spcPts val="500"/>
              </a:spcBef>
              <a:spcAft>
                <a:spcPts val="0"/>
              </a:spcAft>
              <a:buClr>
                <a:schemeClr val="dk1"/>
              </a:buClr>
              <a:buSzPts val="2400"/>
              <a:buChar char="•"/>
            </a:pPr>
            <a:r>
              <a:rPr lang="en-US"/>
              <a:t>Events</a:t>
            </a:r>
            <a:endParaRPr/>
          </a:p>
          <a:p>
            <a:pPr marL="685800" lvl="1" indent="-228600" algn="l" rtl="0">
              <a:lnSpc>
                <a:spcPct val="90000"/>
              </a:lnSpc>
              <a:spcBef>
                <a:spcPts val="500"/>
              </a:spcBef>
              <a:spcAft>
                <a:spcPts val="0"/>
              </a:spcAft>
              <a:buClr>
                <a:schemeClr val="dk1"/>
              </a:buClr>
              <a:buSzPts val="2400"/>
              <a:buChar char="•"/>
            </a:pPr>
            <a:r>
              <a:rPr lang="en-US"/>
              <a:t>Artifacts</a:t>
            </a:r>
            <a:endParaRPr/>
          </a:p>
        </p:txBody>
      </p:sp>
      <p:sp>
        <p:nvSpPr>
          <p:cNvPr id="95" name="Google Shape;95;p2"/>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32</a:t>
            </a:fld>
            <a:endParaRPr/>
          </a:p>
        </p:txBody>
      </p:sp>
      <p:sp>
        <p:nvSpPr>
          <p:cNvPr id="96" name="Google Shape;96;p2"/>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33</a:t>
            </a:fld>
            <a:endParaRPr/>
          </a:p>
        </p:txBody>
      </p:sp>
      <p:grpSp>
        <p:nvGrpSpPr>
          <p:cNvPr id="102" name="Google Shape;102;p3"/>
          <p:cNvGrpSpPr/>
          <p:nvPr/>
        </p:nvGrpSpPr>
        <p:grpSpPr>
          <a:xfrm>
            <a:off x="692727" y="1147057"/>
            <a:ext cx="10515600" cy="4966263"/>
            <a:chOff x="-1" y="-1"/>
            <a:chExt cx="9410702" cy="6070602"/>
          </a:xfrm>
        </p:grpSpPr>
        <p:sp>
          <p:nvSpPr>
            <p:cNvPr id="103" name="Google Shape;103;p3"/>
            <p:cNvSpPr/>
            <p:nvPr/>
          </p:nvSpPr>
          <p:spPr>
            <a:xfrm>
              <a:off x="12700" y="25400"/>
              <a:ext cx="9398001" cy="6045201"/>
            </a:xfrm>
            <a:prstGeom prst="roundRect">
              <a:avLst>
                <a:gd name="adj" fmla="val 5042"/>
              </a:avLst>
            </a:prstGeom>
            <a:solidFill>
              <a:srgbClr val="F4F4F4"/>
            </a:solidFill>
            <a:ln w="508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b="0" i="0" u="none" strike="noStrike" cap="none">
                <a:solidFill>
                  <a:schemeClr val="dk1"/>
                </a:solidFill>
                <a:latin typeface="Calibri"/>
                <a:ea typeface="Calibri"/>
                <a:cs typeface="Calibri"/>
                <a:sym typeface="Calibri"/>
              </a:endParaRPr>
            </a:p>
          </p:txBody>
        </p:sp>
        <p:sp>
          <p:nvSpPr>
            <p:cNvPr id="104" name="Google Shape;104;p3"/>
            <p:cNvSpPr txBox="1"/>
            <p:nvPr/>
          </p:nvSpPr>
          <p:spPr>
            <a:xfrm>
              <a:off x="254297" y="1057410"/>
              <a:ext cx="8915402" cy="4514596"/>
            </a:xfrm>
            <a:prstGeom prst="rect">
              <a:avLst/>
            </a:prstGeom>
            <a:noFill/>
            <a:ln>
              <a:noFill/>
            </a:ln>
          </p:spPr>
          <p:txBody>
            <a:bodyPr spcFirstLastPara="1" wrap="square" lIns="0" tIns="0" rIns="0" bIns="0" anchor="ctr" anchorCtr="0">
              <a:spAutoFit/>
            </a:bodyPr>
            <a:lstStyle/>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Scrum is an Agile process that allows us to focus on</a:t>
              </a:r>
              <a:r>
                <a:rPr lang="en-US" sz="2000" b="0" i="1" u="none" strike="noStrike" cap="none">
                  <a:solidFill>
                    <a:schemeClr val="dk1"/>
                  </a:solidFill>
                  <a:latin typeface="Calibri"/>
                  <a:ea typeface="Calibri"/>
                  <a:cs typeface="Calibri"/>
                  <a:sym typeface="Calibri"/>
                </a:rPr>
                <a:t>delivery</a:t>
              </a:r>
              <a:r>
                <a:rPr lang="en-US" sz="2000" b="0" i="0" u="none" strike="noStrike" cap="none">
                  <a:solidFill>
                    <a:schemeClr val="dk1"/>
                  </a:solidFill>
                  <a:latin typeface="Calibri"/>
                  <a:ea typeface="Calibri"/>
                  <a:cs typeface="Calibri"/>
                  <a:sym typeface="Calibri"/>
                </a:rPr>
                <a:t>with the highest business value in the shortest time.</a:t>
              </a:r>
              <a:endParaRPr/>
            </a:p>
            <a:p>
              <a:pPr marL="243840" marR="0" lvl="0" indent="-85090" algn="l" rtl="0">
                <a:spcBef>
                  <a:spcPts val="0"/>
                </a:spcBef>
                <a:spcAft>
                  <a:spcPts val="0"/>
                </a:spcAft>
                <a:buClr>
                  <a:schemeClr val="dk1"/>
                </a:buClr>
                <a:buSzPts val="2500"/>
                <a:buFont typeface="Calibri"/>
                <a:buNone/>
              </a:pPr>
              <a:endParaRPr sz="2000" b="0" i="0" u="none" strike="noStrike" cap="none">
                <a:solidFill>
                  <a:schemeClr val="dk1"/>
                </a:solidFill>
                <a:latin typeface="Calibri"/>
                <a:ea typeface="Calibri"/>
                <a:cs typeface="Calibri"/>
                <a:sym typeface="Calibri"/>
              </a:endParaRPr>
            </a:p>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Scrum allows us to inspect software that is created quickly and repeatedly (every 2 weeks – once a month)</a:t>
              </a:r>
              <a:endParaRPr/>
            </a:p>
            <a:p>
              <a:pPr marL="243840" marR="0" lvl="0" indent="-85090" algn="l" rtl="0">
                <a:spcBef>
                  <a:spcPts val="0"/>
                </a:spcBef>
                <a:spcAft>
                  <a:spcPts val="0"/>
                </a:spcAft>
                <a:buClr>
                  <a:schemeClr val="dk1"/>
                </a:buClr>
                <a:buSzPts val="2500"/>
                <a:buFont typeface="Calibri"/>
                <a:buNone/>
              </a:pPr>
              <a:endParaRPr sz="2000" b="0" i="0" u="none" strike="noStrike" cap="none">
                <a:solidFill>
                  <a:schemeClr val="dk1"/>
                </a:solidFill>
                <a:latin typeface="Calibri"/>
                <a:ea typeface="Calibri"/>
                <a:cs typeface="Calibri"/>
                <a:sym typeface="Calibri"/>
              </a:endParaRPr>
            </a:p>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Personnel from the business side determine priorities. The team independently determines the best path to</a:t>
              </a:r>
              <a:r>
                <a:rPr lang="en-US" sz="2000" b="0" i="1" u="none" strike="noStrike" cap="none">
                  <a:solidFill>
                    <a:schemeClr val="dk1"/>
                  </a:solidFill>
                  <a:latin typeface="Calibri"/>
                  <a:ea typeface="Calibri"/>
                  <a:cs typeface="Calibri"/>
                  <a:sym typeface="Calibri"/>
                </a:rPr>
                <a:t>deliver</a:t>
              </a:r>
              <a:r>
                <a:rPr lang="en-US" sz="2000" b="0" i="0" u="none" strike="noStrike" cap="none">
                  <a:solidFill>
                    <a:schemeClr val="dk1"/>
                  </a:solidFill>
                  <a:latin typeface="Calibri"/>
                  <a:ea typeface="Calibri"/>
                  <a:cs typeface="Calibri"/>
                  <a:sym typeface="Calibri"/>
                </a:rPr>
                <a:t>the features with the highest priority.</a:t>
              </a:r>
              <a:endParaRPr/>
            </a:p>
            <a:p>
              <a:pPr marL="0" marR="0" lvl="0"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 </a:t>
              </a:r>
              <a:endParaRPr/>
            </a:p>
            <a:p>
              <a:pPr marL="243840" marR="0" lvl="0" indent="-243840" algn="l" rtl="0">
                <a:spcBef>
                  <a:spcPts val="0"/>
                </a:spcBef>
                <a:spcAft>
                  <a:spcPts val="0"/>
                </a:spcAft>
                <a:buClr>
                  <a:schemeClr val="dk1"/>
                </a:buClr>
                <a:buSzPts val="2500"/>
                <a:buFont typeface="Calibri"/>
                <a:buChar char="•"/>
              </a:pPr>
              <a:r>
                <a:rPr lang="en-US" sz="2000" b="0" i="0" u="none" strike="noStrike" cap="none">
                  <a:solidFill>
                    <a:schemeClr val="dk1"/>
                  </a:solidFill>
                  <a:latin typeface="Calibri"/>
                  <a:ea typeface="Calibri"/>
                  <a:cs typeface="Calibri"/>
                  <a:sym typeface="Calibri"/>
                </a:rPr>
                <a:t>Every 2 weeks – 1 month, everyone can see the results of their work in the form of usable software, which can then be decided to be released or continued development in the next sprint.</a:t>
              </a:r>
              <a:endParaRPr sz="2000" b="0" i="0" u="none" strike="noStrike" cap="none">
                <a:solidFill>
                  <a:schemeClr val="dk1"/>
                </a:solidFill>
                <a:latin typeface="Calibri"/>
                <a:ea typeface="Calibri"/>
                <a:cs typeface="Calibri"/>
                <a:sym typeface="Calibri"/>
              </a:endParaRPr>
            </a:p>
          </p:txBody>
        </p:sp>
        <p:sp>
          <p:nvSpPr>
            <p:cNvPr id="105" name="Google Shape;105;p3"/>
            <p:cNvSpPr/>
            <p:nvPr/>
          </p:nvSpPr>
          <p:spPr>
            <a:xfrm>
              <a:off x="482599" y="38099"/>
              <a:ext cx="4140201" cy="736601"/>
            </a:xfrm>
            <a:prstGeom prst="rect">
              <a:avLst/>
            </a:pr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6" name="Google Shape;106;p3"/>
            <p:cNvSpPr/>
            <p:nvPr/>
          </p:nvSpPr>
          <p:spPr>
            <a:xfrm rot="10800000">
              <a:off x="4584700" y="317499"/>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7" name="Google Shape;107;p3"/>
            <p:cNvSpPr/>
            <p:nvPr/>
          </p:nvSpPr>
          <p:spPr>
            <a:xfrm>
              <a:off x="-1" y="12699"/>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8" name="Google Shape;108;p3"/>
            <p:cNvSpPr/>
            <p:nvPr/>
          </p:nvSpPr>
          <p:spPr>
            <a:xfrm>
              <a:off x="-1" y="457199"/>
              <a:ext cx="584201" cy="317501"/>
            </a:xfrm>
            <a:prstGeom prst="rect">
              <a:avLst/>
            </a:pr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9" name="Google Shape;109;p3"/>
            <p:cNvSpPr/>
            <p:nvPr/>
          </p:nvSpPr>
          <p:spPr>
            <a:xfrm>
              <a:off x="4495800" y="-1"/>
              <a:ext cx="584201" cy="330201"/>
            </a:xfrm>
            <a:prstGeom prst="rect">
              <a:avLst/>
            </a:prstGeom>
            <a:solidFill>
              <a:srgbClr val="92110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10" name="Google Shape;110;p3"/>
            <p:cNvSpPr txBox="1"/>
            <p:nvPr/>
          </p:nvSpPr>
          <p:spPr>
            <a:xfrm>
              <a:off x="317982" y="38099"/>
              <a:ext cx="4356102" cy="841627"/>
            </a:xfrm>
            <a:prstGeom prst="rect">
              <a:avLst/>
            </a:prstGeom>
            <a:noFill/>
            <a:ln>
              <a:noFill/>
            </a:ln>
          </p:spPr>
          <p:txBody>
            <a:bodyPr spcFirstLastPara="1" wrap="square" lIns="45700" tIns="45700" rIns="45700" bIns="45700" anchor="t" anchorCtr="0">
              <a:spAutoFit/>
            </a:bodyPr>
            <a:lstStyle/>
            <a:p>
              <a:pPr marL="0" marR="0" lvl="0" indent="0" algn="l" rtl="0">
                <a:lnSpc>
                  <a:spcPct val="132791"/>
                </a:lnSpc>
                <a:spcBef>
                  <a:spcPts val="0"/>
                </a:spcBef>
                <a:spcAft>
                  <a:spcPts val="0"/>
                </a:spcAft>
                <a:buNone/>
              </a:pPr>
              <a:r>
                <a:rPr lang="en-US" sz="3690" b="0" i="1" u="none" strike="noStrike" cap="none">
                  <a:solidFill>
                    <a:srgbClr val="FFFFFF"/>
                  </a:solidFill>
                  <a:latin typeface="Calibri"/>
                  <a:ea typeface="Calibri"/>
                  <a:cs typeface="Calibri"/>
                  <a:sym typeface="Calibri"/>
                </a:rPr>
                <a:t>Scrum in 100 words</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Has Been Used By:</a:t>
            </a:r>
            <a:endParaRPr/>
          </a:p>
        </p:txBody>
      </p:sp>
      <p:sp>
        <p:nvSpPr>
          <p:cNvPr id="116" name="Google Shape;116;p4"/>
          <p:cNvSpPr txBox="1"/>
          <p:nvPr/>
        </p:nvSpPr>
        <p:spPr>
          <a:xfrm>
            <a:off x="2335530" y="1690686"/>
            <a:ext cx="2451619" cy="4431983"/>
          </a:xfrm>
          <a:prstGeom prst="rect">
            <a:avLst/>
          </a:prstGeom>
          <a:noFill/>
          <a:ln>
            <a:noFill/>
          </a:ln>
        </p:spPr>
        <p:txBody>
          <a:bodyPr spcFirstLastPara="1" wrap="square" lIns="0" tIns="0" rIns="0" bIns="0" anchor="t" anchorCtr="0">
            <a:spAutoFit/>
          </a:bodyPr>
          <a:lstStyle/>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Microsoft</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Yahoo</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Google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Electronic Arts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IBM</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Lockheed Martin</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Phillips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Siemens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Nokia</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Capital One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BBC</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Intuit</a:t>
            </a:r>
            <a:endParaRPr/>
          </a:p>
        </p:txBody>
      </p:sp>
      <p:sp>
        <p:nvSpPr>
          <p:cNvPr id="117" name="Google Shape;117;p4"/>
          <p:cNvSpPr txBox="1"/>
          <p:nvPr/>
        </p:nvSpPr>
        <p:spPr>
          <a:xfrm>
            <a:off x="6096000" y="1690688"/>
            <a:ext cx="3601084" cy="4062651"/>
          </a:xfrm>
          <a:prstGeom prst="rect">
            <a:avLst/>
          </a:prstGeom>
          <a:noFill/>
          <a:ln>
            <a:noFill/>
          </a:ln>
        </p:spPr>
        <p:txBody>
          <a:bodyPr spcFirstLastPara="1" wrap="square" lIns="0" tIns="0" rIns="0" bIns="0" anchor="t" anchorCtr="0">
            <a:spAutoFit/>
          </a:bodyPr>
          <a:lstStyle/>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Nielsen Media</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First American Real Estate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BMC Software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IPswitch</a:t>
            </a:r>
            <a:endParaRPr sz="2400">
              <a:solidFill>
                <a:schemeClr val="dk1"/>
              </a:solidFill>
              <a:latin typeface="Calibri"/>
              <a:ea typeface="Calibri"/>
              <a:cs typeface="Calibri"/>
              <a:sym typeface="Calibri"/>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John Deere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Lexis Nexis</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Sabre</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Salesforce.com</a:t>
            </a:r>
            <a:endParaRPr sz="2400">
              <a:solidFill>
                <a:schemeClr val="dk1"/>
              </a:solidFill>
              <a:latin typeface="Calibri"/>
              <a:ea typeface="Calibri"/>
              <a:cs typeface="Calibri"/>
              <a:sym typeface="Calibri"/>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Time Warner</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Turner Broadcasting</a:t>
            </a:r>
            <a:endParaRPr/>
          </a:p>
          <a:p>
            <a:pPr marL="182880" marR="0" lvl="0" indent="-18288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Oce</a:t>
            </a:r>
            <a:endParaRPr sz="24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758450" y="2654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Has Been Used For:</a:t>
            </a:r>
            <a:endParaRPr/>
          </a:p>
        </p:txBody>
      </p:sp>
      <p:sp>
        <p:nvSpPr>
          <p:cNvPr id="123" name="Google Shape;123;p5"/>
          <p:cNvSpPr txBox="1">
            <a:spLocks noGrp="1"/>
          </p:cNvSpPr>
          <p:nvPr>
            <p:ph type="body" idx="1"/>
          </p:nvPr>
        </p:nvSpPr>
        <p:spPr>
          <a:xfrm>
            <a:off x="540518" y="1440163"/>
            <a:ext cx="4103400" cy="4572000"/>
          </a:xfrm>
          <a:prstGeom prst="rect">
            <a:avLst/>
          </a:prstGeom>
          <a:noFill/>
          <a:ln>
            <a:noFill/>
          </a:ln>
        </p:spPr>
        <p:txBody>
          <a:bodyPr spcFirstLastPara="1" wrap="square" lIns="91425" tIns="45700" rIns="91425" bIns="45700" anchor="t" anchorCtr="0">
            <a:normAutofit fontScale="92500"/>
          </a:bodyPr>
          <a:lstStyle/>
          <a:p>
            <a:pPr marL="495298" lvl="0" indent="-266699" algn="l" rtl="0">
              <a:lnSpc>
                <a:spcPct val="80000"/>
              </a:lnSpc>
              <a:spcBef>
                <a:spcPts val="0"/>
              </a:spcBef>
              <a:spcAft>
                <a:spcPts val="0"/>
              </a:spcAft>
              <a:buClr>
                <a:schemeClr val="dk1"/>
              </a:buClr>
              <a:buSzPts val="2400"/>
              <a:buChar char="•"/>
            </a:pPr>
            <a:r>
              <a:rPr lang="en-US"/>
              <a:t>Commercial software</a:t>
            </a:r>
            <a:endParaRPr/>
          </a:p>
          <a:p>
            <a:pPr marL="495298" lvl="0" indent="-266699" algn="l" rtl="0">
              <a:lnSpc>
                <a:spcPct val="80000"/>
              </a:lnSpc>
              <a:spcBef>
                <a:spcPts val="1170"/>
              </a:spcBef>
              <a:spcAft>
                <a:spcPts val="0"/>
              </a:spcAft>
              <a:buClr>
                <a:schemeClr val="dk1"/>
              </a:buClr>
              <a:buSzPts val="2400"/>
              <a:buChar char="•"/>
            </a:pPr>
            <a:r>
              <a:rPr lang="en-US"/>
              <a:t>In-house development</a:t>
            </a:r>
            <a:endParaRPr/>
          </a:p>
          <a:p>
            <a:pPr marL="495298" lvl="0" indent="-266699" algn="l" rtl="0">
              <a:lnSpc>
                <a:spcPct val="80000"/>
              </a:lnSpc>
              <a:spcBef>
                <a:spcPts val="1170"/>
              </a:spcBef>
              <a:spcAft>
                <a:spcPts val="0"/>
              </a:spcAft>
              <a:buClr>
                <a:schemeClr val="dk1"/>
              </a:buClr>
              <a:buSzPts val="2400"/>
              <a:buChar char="•"/>
            </a:pPr>
            <a:r>
              <a:rPr lang="en-US"/>
              <a:t>Contract project</a:t>
            </a:r>
            <a:endParaRPr/>
          </a:p>
          <a:p>
            <a:pPr marL="495298" lvl="0" indent="-266699" algn="l" rtl="0">
              <a:lnSpc>
                <a:spcPct val="80000"/>
              </a:lnSpc>
              <a:spcBef>
                <a:spcPts val="1170"/>
              </a:spcBef>
              <a:spcAft>
                <a:spcPts val="0"/>
              </a:spcAft>
              <a:buClr>
                <a:schemeClr val="dk1"/>
              </a:buClr>
              <a:buSzPts val="2400"/>
              <a:buChar char="•"/>
            </a:pPr>
            <a:r>
              <a:rPr lang="en-US"/>
              <a:t>Project</a:t>
            </a:r>
            <a:r>
              <a:rPr lang="en-US" i="1"/>
              <a:t>fixed-price</a:t>
            </a:r>
            <a:endParaRPr/>
          </a:p>
          <a:p>
            <a:pPr marL="495298" lvl="0" indent="-266699" algn="l" rtl="0">
              <a:lnSpc>
                <a:spcPct val="80000"/>
              </a:lnSpc>
              <a:spcBef>
                <a:spcPts val="1170"/>
              </a:spcBef>
              <a:spcAft>
                <a:spcPts val="0"/>
              </a:spcAft>
              <a:buClr>
                <a:schemeClr val="dk1"/>
              </a:buClr>
              <a:buSzPts val="2400"/>
              <a:buChar char="•"/>
            </a:pPr>
            <a:r>
              <a:rPr lang="en-US"/>
              <a:t>Financial applications</a:t>
            </a:r>
            <a:endParaRPr/>
          </a:p>
          <a:p>
            <a:pPr marL="495298" lvl="0" indent="-266699" algn="l" rtl="0">
              <a:lnSpc>
                <a:spcPct val="80000"/>
              </a:lnSpc>
              <a:spcBef>
                <a:spcPts val="1170"/>
              </a:spcBef>
              <a:spcAft>
                <a:spcPts val="0"/>
              </a:spcAft>
              <a:buClr>
                <a:schemeClr val="dk1"/>
              </a:buClr>
              <a:buSzPts val="2400"/>
              <a:buChar char="•"/>
            </a:pPr>
            <a:r>
              <a:rPr lang="en-US"/>
              <a:t>ISO 9001 certified application</a:t>
            </a:r>
            <a:endParaRPr/>
          </a:p>
          <a:p>
            <a:pPr marL="495298" lvl="0" indent="-266699" algn="l" rtl="0">
              <a:lnSpc>
                <a:spcPct val="80000"/>
              </a:lnSpc>
              <a:spcBef>
                <a:spcPts val="1170"/>
              </a:spcBef>
              <a:spcAft>
                <a:spcPts val="0"/>
              </a:spcAft>
              <a:buClr>
                <a:schemeClr val="dk1"/>
              </a:buClr>
              <a:buSzPts val="2400"/>
              <a:buChar char="•"/>
            </a:pPr>
            <a:r>
              <a:rPr lang="en-US"/>
              <a:t>Immersed system</a:t>
            </a:r>
            <a:endParaRPr/>
          </a:p>
          <a:p>
            <a:pPr marL="495298" lvl="0" indent="-266699" algn="l" rtl="0">
              <a:lnSpc>
                <a:spcPct val="80000"/>
              </a:lnSpc>
              <a:spcBef>
                <a:spcPts val="1170"/>
              </a:spcBef>
              <a:spcAft>
                <a:spcPts val="0"/>
              </a:spcAft>
              <a:buClr>
                <a:schemeClr val="dk1"/>
              </a:buClr>
              <a:buSzPts val="2400"/>
              <a:buChar char="•"/>
            </a:pPr>
            <a:r>
              <a:rPr lang="en-US"/>
              <a:t>24x7 system with 99.999%</a:t>
            </a:r>
            <a:r>
              <a:rPr lang="en-US" i="1"/>
              <a:t>uptime</a:t>
            </a:r>
            <a:endParaRPr/>
          </a:p>
          <a:p>
            <a:pPr marL="495298" lvl="0" indent="-266699" algn="l" rtl="0">
              <a:lnSpc>
                <a:spcPct val="80000"/>
              </a:lnSpc>
              <a:spcBef>
                <a:spcPts val="1170"/>
              </a:spcBef>
              <a:spcAft>
                <a:spcPts val="0"/>
              </a:spcAft>
              <a:buClr>
                <a:schemeClr val="dk1"/>
              </a:buClr>
              <a:buSzPts val="2400"/>
              <a:buChar char="•"/>
            </a:pPr>
            <a:r>
              <a:rPr lang="en-US"/>
              <a:t>Project</a:t>
            </a:r>
            <a:r>
              <a:rPr lang="en-US" i="1"/>
              <a:t>Joint Strike Fighter</a:t>
            </a:r>
            <a:endParaRPr/>
          </a:p>
        </p:txBody>
      </p:sp>
      <p:sp>
        <p:nvSpPr>
          <p:cNvPr id="124" name="Google Shape;124;p5"/>
          <p:cNvSpPr txBox="1"/>
          <p:nvPr/>
        </p:nvSpPr>
        <p:spPr>
          <a:xfrm>
            <a:off x="5218825" y="1313000"/>
            <a:ext cx="5636400" cy="4860600"/>
          </a:xfrm>
          <a:prstGeom prst="rect">
            <a:avLst/>
          </a:prstGeom>
          <a:noFill/>
          <a:ln>
            <a:noFill/>
          </a:ln>
        </p:spPr>
        <p:txBody>
          <a:bodyPr spcFirstLastPara="1" wrap="square" lIns="34275" tIns="34275" rIns="34275" bIns="34275" anchor="t" anchorCtr="0">
            <a:spAutoFit/>
          </a:bodyPr>
          <a:lstStyle/>
          <a:p>
            <a:pPr marL="266700" marR="0" lvl="0" indent="-266700" algn="l" rtl="0">
              <a:lnSpc>
                <a:spcPct val="80000"/>
              </a:lnSpc>
              <a:spcBef>
                <a:spcPts val="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Making</a:t>
            </a:r>
            <a:r>
              <a:rPr lang="en-US" sz="2160" i="1">
                <a:solidFill>
                  <a:schemeClr val="dk1"/>
                </a:solidFill>
                <a:latin typeface="Calibri"/>
                <a:ea typeface="Calibri"/>
                <a:cs typeface="Calibri"/>
                <a:sym typeface="Calibri"/>
              </a:rPr>
              <a:t>video games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FDA-approved, life-critical systems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Satellite control software</a:t>
            </a:r>
            <a:endParaRPr sz="2160">
              <a:solidFill>
                <a:schemeClr val="dk1"/>
              </a:solidFill>
              <a:latin typeface="Calibri"/>
              <a:ea typeface="Calibri"/>
              <a:cs typeface="Calibri"/>
              <a:sym typeface="Calibri"/>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Website</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Handheld software</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Mobile phones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Network switching applications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ISV applications</a:t>
            </a:r>
            <a:endParaRPr/>
          </a:p>
          <a:p>
            <a:pPr marL="266700" marR="0" lvl="0" indent="-266700" algn="l" rtl="0">
              <a:lnSpc>
                <a:spcPct val="80000"/>
              </a:lnSpc>
              <a:spcBef>
                <a:spcPts val="1170"/>
              </a:spcBef>
              <a:spcAft>
                <a:spcPts val="0"/>
              </a:spcAft>
              <a:buClr>
                <a:srgbClr val="5F7BAE"/>
              </a:buClr>
              <a:buSzPts val="3240"/>
              <a:buFont typeface="Calibri"/>
              <a:buChar char="•"/>
            </a:pPr>
            <a:r>
              <a:rPr lang="en-US" sz="2160">
                <a:solidFill>
                  <a:schemeClr val="dk1"/>
                </a:solidFill>
                <a:latin typeface="Calibri"/>
                <a:ea typeface="Calibri"/>
                <a:cs typeface="Calibri"/>
                <a:sym typeface="Calibri"/>
              </a:rPr>
              <a:t>Some of the big applications that we know</a:t>
            </a:r>
            <a:endParaRPr sz="216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Characteristics</a:t>
            </a:r>
            <a:endParaRPr/>
          </a:p>
        </p:txBody>
      </p:sp>
      <p:sp>
        <p:nvSpPr>
          <p:cNvPr id="130" name="Google Shape;130;p6"/>
          <p:cNvSpPr txBox="1">
            <a:spLocks noGrp="1"/>
          </p:cNvSpPr>
          <p:nvPr>
            <p:ph type="body" idx="1"/>
          </p:nvPr>
        </p:nvSpPr>
        <p:spPr>
          <a:xfrm>
            <a:off x="838200" y="1496291"/>
            <a:ext cx="10515600" cy="4680672"/>
          </a:xfrm>
          <a:prstGeom prst="rect">
            <a:avLst/>
          </a:prstGeom>
          <a:noFill/>
          <a:ln>
            <a:noFill/>
          </a:ln>
        </p:spPr>
        <p:txBody>
          <a:bodyPr spcFirstLastPara="1" wrap="square" lIns="91425" tIns="45700" rIns="91425" bIns="45700" anchor="t" anchorCtr="0">
            <a:normAutofit/>
          </a:bodyPr>
          <a:lstStyle/>
          <a:p>
            <a:pPr marL="595311" lvl="0" indent="-366742" algn="l" rtl="0">
              <a:lnSpc>
                <a:spcPct val="90000"/>
              </a:lnSpc>
              <a:spcBef>
                <a:spcPts val="0"/>
              </a:spcBef>
              <a:spcAft>
                <a:spcPts val="0"/>
              </a:spcAft>
              <a:buClr>
                <a:schemeClr val="dk1"/>
              </a:buClr>
              <a:buSzPct val="117857"/>
              <a:buChar char="•"/>
            </a:pPr>
            <a:r>
              <a:rPr lang="en-US"/>
              <a:t>independent team,</a:t>
            </a:r>
            <a:r>
              <a:rPr lang="en-US" i="1"/>
              <a:t>self-organized</a:t>
            </a:r>
            <a:endParaRPr/>
          </a:p>
          <a:p>
            <a:pPr marL="595311" lvl="0" indent="-366742" algn="l" rtl="0">
              <a:lnSpc>
                <a:spcPct val="90000"/>
              </a:lnSpc>
              <a:spcBef>
                <a:spcPts val="1170"/>
              </a:spcBef>
              <a:spcAft>
                <a:spcPts val="0"/>
              </a:spcAft>
              <a:buClr>
                <a:schemeClr val="dk1"/>
              </a:buClr>
              <a:buSzPct val="117857"/>
              <a:buChar char="•"/>
            </a:pPr>
            <a:r>
              <a:rPr lang="en-US"/>
              <a:t>Products are processed in a series of activities lasting 1-4 weeks called "Sprints".</a:t>
            </a:r>
            <a:endParaRPr/>
          </a:p>
          <a:p>
            <a:pPr marL="595311" lvl="0" indent="-366742" algn="l" rtl="0">
              <a:lnSpc>
                <a:spcPct val="90000"/>
              </a:lnSpc>
              <a:spcBef>
                <a:spcPts val="1170"/>
              </a:spcBef>
              <a:spcAft>
                <a:spcPts val="0"/>
              </a:spcAft>
              <a:buClr>
                <a:schemeClr val="dk1"/>
              </a:buClr>
              <a:buSzPct val="117857"/>
              <a:buChar char="•"/>
            </a:pPr>
            <a:r>
              <a:rPr lang="en-US"/>
              <a:t>System requirements are compiled as items in a list referred to as “</a:t>
            </a:r>
            <a:r>
              <a:rPr lang="en-US" i="1"/>
              <a:t>Product Backlog</a:t>
            </a:r>
            <a:r>
              <a:rPr lang="en-US"/>
              <a:t>”.</a:t>
            </a:r>
            <a:endParaRPr/>
          </a:p>
          <a:p>
            <a:pPr marL="595311" lvl="0" indent="-366742" algn="l" rtl="0">
              <a:lnSpc>
                <a:spcPct val="90000"/>
              </a:lnSpc>
              <a:spcBef>
                <a:spcPts val="1170"/>
              </a:spcBef>
              <a:spcAft>
                <a:spcPts val="0"/>
              </a:spcAft>
              <a:buClr>
                <a:schemeClr val="dk1"/>
              </a:buClr>
              <a:buSzPct val="117857"/>
              <a:buChar char="•"/>
            </a:pPr>
            <a:r>
              <a:rPr lang="en-US"/>
              <a:t>Deliberately made not too rigid, detailed and technical.</a:t>
            </a:r>
            <a:endParaRPr/>
          </a:p>
          <a:p>
            <a:pPr marL="595311" lvl="0" indent="-366742" algn="l" rtl="0">
              <a:lnSpc>
                <a:spcPct val="90000"/>
              </a:lnSpc>
              <a:spcBef>
                <a:spcPts val="1170"/>
              </a:spcBef>
              <a:spcAft>
                <a:spcPts val="0"/>
              </a:spcAft>
              <a:buClr>
                <a:schemeClr val="dk1"/>
              </a:buClr>
              <a:buSzPct val="117857"/>
              <a:buChar char="•"/>
            </a:pPr>
            <a:r>
              <a:rPr lang="en-US"/>
              <a:t>Using certain generative rules to create an "agile environment" in project completion.</a:t>
            </a:r>
            <a:endParaRPr/>
          </a:p>
          <a:p>
            <a:pPr marL="595311" lvl="0" indent="-366742" algn="l" rtl="0">
              <a:lnSpc>
                <a:spcPct val="90000"/>
              </a:lnSpc>
              <a:spcBef>
                <a:spcPts val="1170"/>
              </a:spcBef>
              <a:spcAft>
                <a:spcPts val="0"/>
              </a:spcAft>
              <a:buClr>
                <a:schemeClr val="dk1"/>
              </a:buClr>
              <a:buSzPct val="117857"/>
              <a:buChar char="•"/>
            </a:pPr>
            <a:r>
              <a:rPr lang="en-US"/>
              <a:t>Is one of the "agile processes"</a:t>
            </a: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172835" y="249984"/>
            <a:ext cx="10223269" cy="84582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Agile Manifesto</a:t>
            </a:r>
            <a:endParaRPr sz="4400" b="0" i="0" u="none" strike="noStrike" cap="none">
              <a:solidFill>
                <a:schemeClr val="dk1"/>
              </a:solidFill>
              <a:latin typeface="Calibri"/>
              <a:ea typeface="Calibri"/>
              <a:cs typeface="Calibri"/>
              <a:sym typeface="Calibri"/>
            </a:endParaRPr>
          </a:p>
        </p:txBody>
      </p:sp>
      <p:grpSp>
        <p:nvGrpSpPr>
          <p:cNvPr id="136" name="Google Shape;136;p7"/>
          <p:cNvGrpSpPr/>
          <p:nvPr/>
        </p:nvGrpSpPr>
        <p:grpSpPr>
          <a:xfrm>
            <a:off x="2072639" y="1220870"/>
            <a:ext cx="8046722" cy="899285"/>
            <a:chOff x="-1" y="-29702"/>
            <a:chExt cx="8940802" cy="999206"/>
          </a:xfrm>
        </p:grpSpPr>
        <p:grpSp>
          <p:nvGrpSpPr>
            <p:cNvPr id="137" name="Google Shape;137;p7"/>
            <p:cNvGrpSpPr/>
            <p:nvPr/>
          </p:nvGrpSpPr>
          <p:grpSpPr>
            <a:xfrm>
              <a:off x="5257800" y="0"/>
              <a:ext cx="3683001" cy="939800"/>
              <a:chOff x="0" y="0"/>
              <a:chExt cx="3683000" cy="939800"/>
            </a:xfrm>
          </p:grpSpPr>
          <p:sp>
            <p:nvSpPr>
              <p:cNvPr id="138" name="Google Shape;138;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39" name="Google Shape;139;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Process and tools</a:t>
                </a:r>
                <a:endParaRPr/>
              </a:p>
            </p:txBody>
          </p:sp>
        </p:grpSp>
        <p:grpSp>
          <p:nvGrpSpPr>
            <p:cNvPr id="140" name="Google Shape;140;p7"/>
            <p:cNvGrpSpPr/>
            <p:nvPr/>
          </p:nvGrpSpPr>
          <p:grpSpPr>
            <a:xfrm>
              <a:off x="-1" y="-29702"/>
              <a:ext cx="3683001" cy="999206"/>
              <a:chOff x="0" y="-29702"/>
              <a:chExt cx="3683000" cy="999206"/>
            </a:xfrm>
          </p:grpSpPr>
          <p:sp>
            <p:nvSpPr>
              <p:cNvPr id="141" name="Google Shape;141;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42" name="Google Shape;142;p7"/>
              <p:cNvSpPr txBox="1"/>
              <p:nvPr/>
            </p:nvSpPr>
            <p:spPr>
              <a:xfrm>
                <a:off x="0" y="-29702"/>
                <a:ext cx="3683000" cy="999206"/>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Individuals and interactions</a:t>
                </a:r>
                <a:endParaRPr/>
              </a:p>
            </p:txBody>
          </p:sp>
        </p:grpSp>
        <p:sp>
          <p:nvSpPr>
            <p:cNvPr id="143" name="Google Shape;143;p7"/>
            <p:cNvSpPr txBox="1"/>
            <p:nvPr/>
          </p:nvSpPr>
          <p:spPr>
            <a:xfrm>
              <a:off x="4046407" y="285234"/>
              <a:ext cx="838201"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grpSp>
        <p:nvGrpSpPr>
          <p:cNvPr id="144" name="Google Shape;144;p7"/>
          <p:cNvGrpSpPr/>
          <p:nvPr/>
        </p:nvGrpSpPr>
        <p:grpSpPr>
          <a:xfrm>
            <a:off x="2095499" y="4505152"/>
            <a:ext cx="8023862" cy="845820"/>
            <a:chOff x="-1" y="0"/>
            <a:chExt cx="8915402" cy="939800"/>
          </a:xfrm>
        </p:grpSpPr>
        <p:grpSp>
          <p:nvGrpSpPr>
            <p:cNvPr id="145" name="Google Shape;145;p7"/>
            <p:cNvGrpSpPr/>
            <p:nvPr/>
          </p:nvGrpSpPr>
          <p:grpSpPr>
            <a:xfrm>
              <a:off x="5232400" y="0"/>
              <a:ext cx="3683001" cy="939800"/>
              <a:chOff x="0" y="0"/>
              <a:chExt cx="3683000" cy="939800"/>
            </a:xfrm>
          </p:grpSpPr>
          <p:sp>
            <p:nvSpPr>
              <p:cNvPr id="146" name="Google Shape;146;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47" name="Google Shape;147;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Following a plan</a:t>
                </a:r>
                <a:endParaRPr/>
              </a:p>
            </p:txBody>
          </p:sp>
        </p:grpSp>
        <p:grpSp>
          <p:nvGrpSpPr>
            <p:cNvPr id="148" name="Google Shape;148;p7"/>
            <p:cNvGrpSpPr/>
            <p:nvPr/>
          </p:nvGrpSpPr>
          <p:grpSpPr>
            <a:xfrm>
              <a:off x="-1" y="0"/>
              <a:ext cx="3683001" cy="939800"/>
              <a:chOff x="0" y="0"/>
              <a:chExt cx="3683000" cy="939800"/>
            </a:xfrm>
          </p:grpSpPr>
          <p:sp>
            <p:nvSpPr>
              <p:cNvPr id="149" name="Google Shape;149;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50" name="Google Shape;150;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Responding to change</a:t>
                </a:r>
                <a:endParaRPr/>
              </a:p>
            </p:txBody>
          </p:sp>
        </p:grpSp>
        <p:sp>
          <p:nvSpPr>
            <p:cNvPr id="151" name="Google Shape;151;p7"/>
            <p:cNvSpPr txBox="1"/>
            <p:nvPr/>
          </p:nvSpPr>
          <p:spPr>
            <a:xfrm>
              <a:off x="4109906" y="246762"/>
              <a:ext cx="633649" cy="446276"/>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sp>
        <p:nvSpPr>
          <p:cNvPr id="152" name="Google Shape;152;p7"/>
          <p:cNvSpPr txBox="1"/>
          <p:nvPr/>
        </p:nvSpPr>
        <p:spPr>
          <a:xfrm>
            <a:off x="4055743" y="5682001"/>
            <a:ext cx="4080513" cy="387798"/>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2070" u="sng">
                <a:solidFill>
                  <a:srgbClr val="0000F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Source: www.agilemanifesto.org</a:t>
            </a:r>
            <a:endParaRPr/>
          </a:p>
        </p:txBody>
      </p:sp>
      <p:grpSp>
        <p:nvGrpSpPr>
          <p:cNvPr id="153" name="Google Shape;153;p7"/>
          <p:cNvGrpSpPr/>
          <p:nvPr/>
        </p:nvGrpSpPr>
        <p:grpSpPr>
          <a:xfrm>
            <a:off x="2084069" y="2306720"/>
            <a:ext cx="8035292" cy="899285"/>
            <a:chOff x="-1" y="-29702"/>
            <a:chExt cx="8928102" cy="999206"/>
          </a:xfrm>
        </p:grpSpPr>
        <p:grpSp>
          <p:nvGrpSpPr>
            <p:cNvPr id="154" name="Google Shape;154;p7"/>
            <p:cNvGrpSpPr/>
            <p:nvPr/>
          </p:nvGrpSpPr>
          <p:grpSpPr>
            <a:xfrm>
              <a:off x="5245100" y="-29702"/>
              <a:ext cx="3683001" cy="999206"/>
              <a:chOff x="0" y="-29702"/>
              <a:chExt cx="3683000" cy="999206"/>
            </a:xfrm>
          </p:grpSpPr>
          <p:sp>
            <p:nvSpPr>
              <p:cNvPr id="155" name="Google Shape;155;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56" name="Google Shape;156;p7"/>
              <p:cNvSpPr txBox="1"/>
              <p:nvPr/>
            </p:nvSpPr>
            <p:spPr>
              <a:xfrm>
                <a:off x="0" y="-29702"/>
                <a:ext cx="3683000" cy="999206"/>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Comprehensive documentation</a:t>
                </a:r>
                <a:endParaRPr/>
              </a:p>
            </p:txBody>
          </p:sp>
        </p:grpSp>
        <p:grpSp>
          <p:nvGrpSpPr>
            <p:cNvPr id="157" name="Google Shape;157;p7"/>
            <p:cNvGrpSpPr/>
            <p:nvPr/>
          </p:nvGrpSpPr>
          <p:grpSpPr>
            <a:xfrm>
              <a:off x="-1" y="0"/>
              <a:ext cx="3683001" cy="939800"/>
              <a:chOff x="0" y="0"/>
              <a:chExt cx="3683000" cy="939800"/>
            </a:xfrm>
          </p:grpSpPr>
          <p:sp>
            <p:nvSpPr>
              <p:cNvPr id="158" name="Google Shape;158;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59" name="Google Shape;159;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Working software</a:t>
                </a:r>
                <a:endParaRPr/>
              </a:p>
            </p:txBody>
          </p:sp>
        </p:grpSp>
        <p:sp>
          <p:nvSpPr>
            <p:cNvPr id="160" name="Google Shape;160;p7"/>
            <p:cNvSpPr txBox="1"/>
            <p:nvPr/>
          </p:nvSpPr>
          <p:spPr>
            <a:xfrm>
              <a:off x="4033707" y="285234"/>
              <a:ext cx="838201"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grpSp>
        <p:nvGrpSpPr>
          <p:cNvPr id="161" name="Google Shape;161;p7"/>
          <p:cNvGrpSpPr/>
          <p:nvPr/>
        </p:nvGrpSpPr>
        <p:grpSpPr>
          <a:xfrm>
            <a:off x="2084069" y="3419302"/>
            <a:ext cx="8035292" cy="845820"/>
            <a:chOff x="-1" y="0"/>
            <a:chExt cx="8928102" cy="939800"/>
          </a:xfrm>
        </p:grpSpPr>
        <p:grpSp>
          <p:nvGrpSpPr>
            <p:cNvPr id="162" name="Google Shape;162;p7"/>
            <p:cNvGrpSpPr/>
            <p:nvPr/>
          </p:nvGrpSpPr>
          <p:grpSpPr>
            <a:xfrm>
              <a:off x="5245100" y="0"/>
              <a:ext cx="3683001" cy="939800"/>
              <a:chOff x="0" y="0"/>
              <a:chExt cx="3683000" cy="939800"/>
            </a:xfrm>
          </p:grpSpPr>
          <p:sp>
            <p:nvSpPr>
              <p:cNvPr id="163" name="Google Shape;163;p7"/>
              <p:cNvSpPr/>
              <p:nvPr/>
            </p:nvSpPr>
            <p:spPr>
              <a:xfrm>
                <a:off x="0" y="0"/>
                <a:ext cx="3683000" cy="939800"/>
              </a:xfrm>
              <a:prstGeom prst="rect">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64" name="Google Shape;164;p7"/>
              <p:cNvSpPr txBox="1"/>
              <p:nvPr/>
            </p:nvSpPr>
            <p:spPr>
              <a:xfrm>
                <a:off x="0" y="226779"/>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Contract negotiation</a:t>
                </a:r>
                <a:endParaRPr/>
              </a:p>
            </p:txBody>
          </p:sp>
        </p:grpSp>
        <p:grpSp>
          <p:nvGrpSpPr>
            <p:cNvPr id="165" name="Google Shape;165;p7"/>
            <p:cNvGrpSpPr/>
            <p:nvPr/>
          </p:nvGrpSpPr>
          <p:grpSpPr>
            <a:xfrm>
              <a:off x="-1" y="0"/>
              <a:ext cx="3683001" cy="939800"/>
              <a:chOff x="0" y="0"/>
              <a:chExt cx="3683000" cy="939800"/>
            </a:xfrm>
          </p:grpSpPr>
          <p:sp>
            <p:nvSpPr>
              <p:cNvPr id="166" name="Google Shape;166;p7"/>
              <p:cNvSpPr/>
              <p:nvPr/>
            </p:nvSpPr>
            <p:spPr>
              <a:xfrm>
                <a:off x="0" y="0"/>
                <a:ext cx="3683000" cy="9398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67" name="Google Shape;167;p7"/>
              <p:cNvSpPr txBox="1"/>
              <p:nvPr/>
            </p:nvSpPr>
            <p:spPr>
              <a:xfrm>
                <a:off x="0" y="226778"/>
                <a:ext cx="3683000" cy="486244"/>
              </a:xfrm>
              <a:prstGeom prst="rect">
                <a:avLst/>
              </a:prstGeom>
              <a:noFill/>
              <a:ln>
                <a:noFill/>
              </a:ln>
            </p:spPr>
            <p:txBody>
              <a:bodyPr spcFirstLastPara="1" wrap="square" lIns="0" tIns="0" rIns="0" bIns="0" anchor="ctr" anchorCtr="0">
                <a:spAutoFit/>
              </a:bodyPr>
              <a:lstStyle/>
              <a:p>
                <a:pPr marL="0" marR="0" lvl="0" indent="0" algn="ctr" rtl="0">
                  <a:lnSpc>
                    <a:spcPct val="133333"/>
                  </a:lnSpc>
                  <a:spcBef>
                    <a:spcPts val="0"/>
                  </a:spcBef>
                  <a:spcAft>
                    <a:spcPts val="0"/>
                  </a:spcAft>
                  <a:buNone/>
                </a:pPr>
                <a:r>
                  <a:rPr lang="en-US" sz="2700">
                    <a:solidFill>
                      <a:srgbClr val="FFFFFF"/>
                    </a:solidFill>
                    <a:latin typeface="Calibri"/>
                    <a:ea typeface="Calibri"/>
                    <a:cs typeface="Calibri"/>
                    <a:sym typeface="Calibri"/>
                  </a:rPr>
                  <a:t>Customer collaboration</a:t>
                </a:r>
                <a:endParaRPr/>
              </a:p>
            </p:txBody>
          </p:sp>
        </p:grpSp>
        <p:sp>
          <p:nvSpPr>
            <p:cNvPr id="168" name="Google Shape;168;p7"/>
            <p:cNvSpPr txBox="1"/>
            <p:nvPr/>
          </p:nvSpPr>
          <p:spPr>
            <a:xfrm>
              <a:off x="4033707" y="285233"/>
              <a:ext cx="838201"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160">
                  <a:solidFill>
                    <a:schemeClr val="dk1"/>
                  </a:solidFill>
                  <a:latin typeface="Calibri"/>
                  <a:ea typeface="Calibri"/>
                  <a:cs typeface="Calibri"/>
                  <a:sym typeface="Calibri"/>
                </a:rPr>
                <a:t>over</a:t>
              </a:r>
              <a:endParaRPr/>
            </a:p>
          </p:txBody>
        </p:sp>
      </p:gr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p:tgtEl>
                                          <p:spTgt spid="15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 calcmode="lin" valueType="num">
                                      <p:cBhvr additive="base">
                                        <p:cTn id="12" dur="1000"/>
                                        <p:tgtEl>
                                          <p:spTgt spid="16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 calcmode="lin" valueType="num">
                                      <p:cBhvr additive="base">
                                        <p:cTn id="17" dur="1000"/>
                                        <p:tgtEl>
                                          <p:spTgt spid="1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a:t>
            </a:r>
            <a:endParaRPr/>
          </a:p>
        </p:txBody>
      </p:sp>
      <p:sp>
        <p:nvSpPr>
          <p:cNvPr id="174" name="Google Shape;17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38</a:t>
            </a:fld>
            <a:endParaRPr/>
          </a:p>
        </p:txBody>
      </p:sp>
      <p:grpSp>
        <p:nvGrpSpPr>
          <p:cNvPr id="175" name="Google Shape;175;p8"/>
          <p:cNvGrpSpPr/>
          <p:nvPr/>
        </p:nvGrpSpPr>
        <p:grpSpPr>
          <a:xfrm>
            <a:off x="2084070" y="759295"/>
            <a:ext cx="8820133" cy="5434327"/>
            <a:chOff x="2084070" y="759295"/>
            <a:chExt cx="8820133" cy="5434327"/>
          </a:xfrm>
        </p:grpSpPr>
        <p:grpSp>
          <p:nvGrpSpPr>
            <p:cNvPr id="176" name="Google Shape;176;p8"/>
            <p:cNvGrpSpPr/>
            <p:nvPr/>
          </p:nvGrpSpPr>
          <p:grpSpPr>
            <a:xfrm>
              <a:off x="2084070" y="4789170"/>
              <a:ext cx="1508760" cy="560070"/>
              <a:chOff x="0" y="0"/>
              <a:chExt cx="1676400" cy="622300"/>
            </a:xfrm>
          </p:grpSpPr>
          <p:pic>
            <p:nvPicPr>
              <p:cNvPr id="177" name="Google Shape;177;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178" name="Google Shape;178;p8"/>
              <p:cNvSpPr txBox="1"/>
              <p:nvPr/>
            </p:nvSpPr>
            <p:spPr>
              <a:xfrm>
                <a:off x="487456" y="157863"/>
                <a:ext cx="905163"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Cancel</a:t>
                </a:r>
                <a:endParaRPr/>
              </a:p>
            </p:txBody>
          </p:sp>
        </p:grpSp>
        <p:grpSp>
          <p:nvGrpSpPr>
            <p:cNvPr id="179" name="Google Shape;179;p8"/>
            <p:cNvGrpSpPr/>
            <p:nvPr/>
          </p:nvGrpSpPr>
          <p:grpSpPr>
            <a:xfrm>
              <a:off x="2358390" y="4389120"/>
              <a:ext cx="1508760" cy="560070"/>
              <a:chOff x="0" y="0"/>
              <a:chExt cx="1676400" cy="622300"/>
            </a:xfrm>
          </p:grpSpPr>
          <p:pic>
            <p:nvPicPr>
              <p:cNvPr id="180" name="Google Shape;180;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181" name="Google Shape;181;p8"/>
              <p:cNvSpPr txBox="1"/>
              <p:nvPr/>
            </p:nvSpPr>
            <p:spPr>
              <a:xfrm>
                <a:off x="322628" y="157863"/>
                <a:ext cx="1240796"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Gift wrapping</a:t>
                </a:r>
                <a:endParaRPr/>
              </a:p>
            </p:txBody>
          </p:sp>
        </p:grpSp>
        <p:grpSp>
          <p:nvGrpSpPr>
            <p:cNvPr id="182" name="Google Shape;182;p8"/>
            <p:cNvGrpSpPr/>
            <p:nvPr/>
          </p:nvGrpSpPr>
          <p:grpSpPr>
            <a:xfrm>
              <a:off x="2084070" y="3977640"/>
              <a:ext cx="1508760" cy="560070"/>
              <a:chOff x="0" y="0"/>
              <a:chExt cx="1676400" cy="622300"/>
            </a:xfrm>
          </p:grpSpPr>
          <p:pic>
            <p:nvPicPr>
              <p:cNvPr id="183" name="Google Shape;183;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184" name="Google Shape;184;p8"/>
              <p:cNvSpPr txBox="1"/>
              <p:nvPr/>
            </p:nvSpPr>
            <p:spPr>
              <a:xfrm>
                <a:off x="481203" y="157863"/>
                <a:ext cx="924827"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Return</a:t>
                </a:r>
                <a:endParaRPr/>
              </a:p>
            </p:txBody>
          </p:sp>
        </p:grpSp>
        <p:grpSp>
          <p:nvGrpSpPr>
            <p:cNvPr id="185" name="Google Shape;185;p8"/>
            <p:cNvGrpSpPr/>
            <p:nvPr/>
          </p:nvGrpSpPr>
          <p:grpSpPr>
            <a:xfrm>
              <a:off x="5684520" y="1691640"/>
              <a:ext cx="2548890" cy="2137410"/>
              <a:chOff x="0" y="0"/>
              <a:chExt cx="2832100" cy="2374900"/>
            </a:xfrm>
          </p:grpSpPr>
          <p:pic>
            <p:nvPicPr>
              <p:cNvPr id="186" name="Google Shape;186;p8" descr="sprint.gif"/>
              <p:cNvPicPr preferRelativeResize="0"/>
              <p:nvPr/>
            </p:nvPicPr>
            <p:blipFill rotWithShape="1">
              <a:blip r:embed="rId4">
                <a:alphaModFix/>
              </a:blip>
              <a:srcRect/>
              <a:stretch/>
            </p:blipFill>
            <p:spPr>
              <a:xfrm>
                <a:off x="0" y="0"/>
                <a:ext cx="2832100" cy="2374900"/>
              </a:xfrm>
              <a:prstGeom prst="rect">
                <a:avLst/>
              </a:prstGeom>
              <a:noFill/>
              <a:ln>
                <a:noFill/>
              </a:ln>
            </p:spPr>
          </p:pic>
          <p:sp>
            <p:nvSpPr>
              <p:cNvPr id="187" name="Google Shape;187;p8"/>
              <p:cNvSpPr txBox="1"/>
              <p:nvPr/>
            </p:nvSpPr>
            <p:spPr>
              <a:xfrm>
                <a:off x="599050" y="557396"/>
                <a:ext cx="1486874" cy="81560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Sprints</a:t>
                </a:r>
                <a:endParaRPr/>
              </a:p>
              <a:p>
                <a:pPr marL="0" marR="0" lvl="0" indent="0" algn="l" rtl="0">
                  <a:spcBef>
                    <a:spcPts val="0"/>
                  </a:spcBef>
                  <a:spcAft>
                    <a:spcPts val="0"/>
                  </a:spcAft>
                  <a:buNone/>
                </a:pPr>
                <a:r>
                  <a:rPr lang="en-US" sz="2160">
                    <a:solidFill>
                      <a:schemeClr val="dk1"/>
                    </a:solidFill>
                    <a:latin typeface="Calibri"/>
                    <a:ea typeface="Calibri"/>
                    <a:cs typeface="Calibri"/>
                    <a:sym typeface="Calibri"/>
                  </a:rPr>
                  <a:t>2-4 weeks</a:t>
                </a:r>
                <a:endParaRPr sz="2160">
                  <a:solidFill>
                    <a:schemeClr val="dk1"/>
                  </a:solidFill>
                  <a:latin typeface="Calibri"/>
                  <a:ea typeface="Calibri"/>
                  <a:cs typeface="Calibri"/>
                  <a:sym typeface="Calibri"/>
                </a:endParaRPr>
              </a:p>
            </p:txBody>
          </p:sp>
        </p:grpSp>
        <p:grpSp>
          <p:nvGrpSpPr>
            <p:cNvPr id="188" name="Google Shape;188;p8"/>
            <p:cNvGrpSpPr/>
            <p:nvPr/>
          </p:nvGrpSpPr>
          <p:grpSpPr>
            <a:xfrm>
              <a:off x="2472690" y="2770975"/>
              <a:ext cx="1508760" cy="932346"/>
              <a:chOff x="0" y="-7238"/>
              <a:chExt cx="1676400" cy="1035939"/>
            </a:xfrm>
          </p:grpSpPr>
          <p:pic>
            <p:nvPicPr>
              <p:cNvPr id="189" name="Google Shape;189;p8" descr="empty_pbi.gif"/>
              <p:cNvPicPr preferRelativeResize="0"/>
              <p:nvPr/>
            </p:nvPicPr>
            <p:blipFill rotWithShape="1">
              <a:blip r:embed="rId3">
                <a:alphaModFix/>
              </a:blip>
              <a:srcRect/>
              <a:stretch/>
            </p:blipFill>
            <p:spPr>
              <a:xfrm>
                <a:off x="0" y="406400"/>
                <a:ext cx="1676400" cy="622301"/>
              </a:xfrm>
              <a:prstGeom prst="rect">
                <a:avLst/>
              </a:prstGeom>
              <a:noFill/>
              <a:ln>
                <a:noFill/>
              </a:ln>
            </p:spPr>
          </p:pic>
          <p:sp>
            <p:nvSpPr>
              <p:cNvPr id="190" name="Google Shape;190;p8"/>
              <p:cNvSpPr txBox="1"/>
              <p:nvPr/>
            </p:nvSpPr>
            <p:spPr>
              <a:xfrm>
                <a:off x="481203" y="564264"/>
                <a:ext cx="924827"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Return</a:t>
                </a:r>
                <a:endParaRPr/>
              </a:p>
            </p:txBody>
          </p:sp>
          <p:sp>
            <p:nvSpPr>
              <p:cNvPr id="191" name="Google Shape;191;p8"/>
              <p:cNvSpPr txBox="1"/>
              <p:nvPr/>
            </p:nvSpPr>
            <p:spPr>
              <a:xfrm>
                <a:off x="140313" y="-7238"/>
                <a:ext cx="1413137"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Sprint goals</a:t>
                </a:r>
                <a:endParaRPr/>
              </a:p>
            </p:txBody>
          </p:sp>
        </p:grpSp>
        <p:grpSp>
          <p:nvGrpSpPr>
            <p:cNvPr id="192" name="Google Shape;192;p8"/>
            <p:cNvGrpSpPr/>
            <p:nvPr/>
          </p:nvGrpSpPr>
          <p:grpSpPr>
            <a:xfrm>
              <a:off x="4050031" y="3268979"/>
              <a:ext cx="1990725" cy="1132835"/>
              <a:chOff x="0" y="-1"/>
              <a:chExt cx="2211916" cy="1258704"/>
            </a:xfrm>
          </p:grpSpPr>
          <p:pic>
            <p:nvPicPr>
              <p:cNvPr id="193" name="Google Shape;193;p8" descr="sprint_backlog.gif"/>
              <p:cNvPicPr preferRelativeResize="0"/>
              <p:nvPr/>
            </p:nvPicPr>
            <p:blipFill rotWithShape="1">
              <a:blip r:embed="rId5">
                <a:alphaModFix/>
              </a:blip>
              <a:srcRect/>
              <a:stretch/>
            </p:blipFill>
            <p:spPr>
              <a:xfrm>
                <a:off x="0" y="-1"/>
                <a:ext cx="1816101" cy="584201"/>
              </a:xfrm>
              <a:prstGeom prst="rect">
                <a:avLst/>
              </a:prstGeom>
              <a:noFill/>
              <a:ln>
                <a:noFill/>
              </a:ln>
            </p:spPr>
          </p:pic>
          <p:sp>
            <p:nvSpPr>
              <p:cNvPr id="194" name="Google Shape;194;p8"/>
              <p:cNvSpPr txBox="1"/>
              <p:nvPr/>
            </p:nvSpPr>
            <p:spPr>
              <a:xfrm>
                <a:off x="510114" y="443096"/>
                <a:ext cx="1701802" cy="815607"/>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Sprint backlog</a:t>
                </a:r>
                <a:endParaRPr/>
              </a:p>
            </p:txBody>
          </p:sp>
        </p:grpSp>
        <p:grpSp>
          <p:nvGrpSpPr>
            <p:cNvPr id="195" name="Google Shape;195;p8"/>
            <p:cNvGrpSpPr/>
            <p:nvPr/>
          </p:nvGrpSpPr>
          <p:grpSpPr>
            <a:xfrm>
              <a:off x="7833106" y="2937509"/>
              <a:ext cx="3071097" cy="1583856"/>
              <a:chOff x="-711481" y="0"/>
              <a:chExt cx="3412328" cy="1759838"/>
            </a:xfrm>
          </p:grpSpPr>
          <p:pic>
            <p:nvPicPr>
              <p:cNvPr id="196" name="Google Shape;196;p8" descr="product_increment.gif"/>
              <p:cNvPicPr preferRelativeResize="0"/>
              <p:nvPr/>
            </p:nvPicPr>
            <p:blipFill rotWithShape="1">
              <a:blip r:embed="rId6">
                <a:alphaModFix/>
              </a:blip>
              <a:srcRect/>
              <a:stretch/>
            </p:blipFill>
            <p:spPr>
              <a:xfrm>
                <a:off x="0" y="0"/>
                <a:ext cx="1473203" cy="952500"/>
              </a:xfrm>
              <a:prstGeom prst="rect">
                <a:avLst/>
              </a:prstGeom>
              <a:noFill/>
              <a:ln>
                <a:noFill/>
              </a:ln>
            </p:spPr>
          </p:pic>
          <p:sp>
            <p:nvSpPr>
              <p:cNvPr id="197" name="Google Shape;197;p8"/>
              <p:cNvSpPr txBox="1"/>
              <p:nvPr/>
            </p:nvSpPr>
            <p:spPr>
              <a:xfrm>
                <a:off x="-711481" y="1313563"/>
                <a:ext cx="3412328"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Products that “can be used”</a:t>
                </a:r>
                <a:endParaRPr sz="2160">
                  <a:solidFill>
                    <a:schemeClr val="dk1"/>
                  </a:solidFill>
                  <a:latin typeface="Calibri"/>
                  <a:ea typeface="Calibri"/>
                  <a:cs typeface="Calibri"/>
                  <a:sym typeface="Calibri"/>
                </a:endParaRPr>
              </a:p>
            </p:txBody>
          </p:sp>
        </p:grpSp>
        <p:sp>
          <p:nvSpPr>
            <p:cNvPr id="198" name="Google Shape;198;p8"/>
            <p:cNvSpPr txBox="1"/>
            <p:nvPr/>
          </p:nvSpPr>
          <p:spPr>
            <a:xfrm>
              <a:off x="2609681" y="5459575"/>
              <a:ext cx="951222" cy="734047"/>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Products</a:t>
              </a:r>
              <a:endParaRPr/>
            </a:p>
            <a:p>
              <a:pPr marL="0" marR="0" lvl="0" indent="0" algn="l" rtl="0">
                <a:spcBef>
                  <a:spcPts val="0"/>
                </a:spcBef>
                <a:spcAft>
                  <a:spcPts val="0"/>
                </a:spcAft>
                <a:buNone/>
              </a:pPr>
              <a:r>
                <a:rPr lang="en-US" sz="2160">
                  <a:solidFill>
                    <a:schemeClr val="dk1"/>
                  </a:solidFill>
                  <a:latin typeface="Calibri"/>
                  <a:ea typeface="Calibri"/>
                  <a:cs typeface="Calibri"/>
                  <a:sym typeface="Calibri"/>
                </a:rPr>
                <a:t>backlog</a:t>
              </a:r>
              <a:endParaRPr/>
            </a:p>
          </p:txBody>
        </p:sp>
        <p:grpSp>
          <p:nvGrpSpPr>
            <p:cNvPr id="199" name="Google Shape;199;p8"/>
            <p:cNvGrpSpPr/>
            <p:nvPr/>
          </p:nvGrpSpPr>
          <p:grpSpPr>
            <a:xfrm>
              <a:off x="4118610" y="4789170"/>
              <a:ext cx="1508760" cy="560070"/>
              <a:chOff x="0" y="0"/>
              <a:chExt cx="1676400" cy="622300"/>
            </a:xfrm>
          </p:grpSpPr>
          <p:pic>
            <p:nvPicPr>
              <p:cNvPr id="200" name="Google Shape;200;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01" name="Google Shape;201;p8"/>
              <p:cNvSpPr txBox="1"/>
              <p:nvPr/>
            </p:nvSpPr>
            <p:spPr>
              <a:xfrm>
                <a:off x="346440" y="157863"/>
                <a:ext cx="1114907"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Vouchers</a:t>
                </a:r>
                <a:endParaRPr sz="2160">
                  <a:solidFill>
                    <a:schemeClr val="dk1"/>
                  </a:solidFill>
                  <a:latin typeface="Calibri"/>
                  <a:ea typeface="Calibri"/>
                  <a:cs typeface="Calibri"/>
                  <a:sym typeface="Calibri"/>
                </a:endParaRPr>
              </a:p>
            </p:txBody>
          </p:sp>
        </p:grpSp>
        <p:grpSp>
          <p:nvGrpSpPr>
            <p:cNvPr id="202" name="Google Shape;202;p8"/>
            <p:cNvGrpSpPr/>
            <p:nvPr/>
          </p:nvGrpSpPr>
          <p:grpSpPr>
            <a:xfrm>
              <a:off x="2084070" y="4789170"/>
              <a:ext cx="1508760" cy="560070"/>
              <a:chOff x="0" y="0"/>
              <a:chExt cx="1676400" cy="622300"/>
            </a:xfrm>
          </p:grpSpPr>
          <p:pic>
            <p:nvPicPr>
              <p:cNvPr id="203" name="Google Shape;203;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04" name="Google Shape;204;p8"/>
              <p:cNvSpPr txBox="1"/>
              <p:nvPr/>
            </p:nvSpPr>
            <p:spPr>
              <a:xfrm>
                <a:off x="322628" y="157863"/>
                <a:ext cx="960377"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Present</a:t>
                </a:r>
                <a:endParaRPr sz="2160">
                  <a:solidFill>
                    <a:schemeClr val="dk1"/>
                  </a:solidFill>
                  <a:latin typeface="Calibri"/>
                  <a:ea typeface="Calibri"/>
                  <a:cs typeface="Calibri"/>
                  <a:sym typeface="Calibri"/>
                </a:endParaRPr>
              </a:p>
            </p:txBody>
          </p:sp>
        </p:grpSp>
        <p:grpSp>
          <p:nvGrpSpPr>
            <p:cNvPr id="205" name="Google Shape;205;p8"/>
            <p:cNvGrpSpPr/>
            <p:nvPr/>
          </p:nvGrpSpPr>
          <p:grpSpPr>
            <a:xfrm>
              <a:off x="2358390" y="4389120"/>
              <a:ext cx="1508760" cy="560070"/>
              <a:chOff x="0" y="0"/>
              <a:chExt cx="1676400" cy="622300"/>
            </a:xfrm>
          </p:grpSpPr>
          <p:pic>
            <p:nvPicPr>
              <p:cNvPr id="206" name="Google Shape;206;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07" name="Google Shape;207;p8"/>
              <p:cNvSpPr txBox="1"/>
              <p:nvPr/>
            </p:nvSpPr>
            <p:spPr>
              <a:xfrm>
                <a:off x="346440" y="157863"/>
                <a:ext cx="880726"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Coupon</a:t>
                </a:r>
                <a:endParaRPr sz="2160">
                  <a:solidFill>
                    <a:schemeClr val="dk1"/>
                  </a:solidFill>
                  <a:latin typeface="Calibri"/>
                  <a:ea typeface="Calibri"/>
                  <a:cs typeface="Calibri"/>
                  <a:sym typeface="Calibri"/>
                </a:endParaRPr>
              </a:p>
            </p:txBody>
          </p:sp>
        </p:grpSp>
        <p:grpSp>
          <p:nvGrpSpPr>
            <p:cNvPr id="208" name="Google Shape;208;p8"/>
            <p:cNvGrpSpPr/>
            <p:nvPr/>
          </p:nvGrpSpPr>
          <p:grpSpPr>
            <a:xfrm>
              <a:off x="2084070" y="3977640"/>
              <a:ext cx="1508760" cy="560070"/>
              <a:chOff x="0" y="0"/>
              <a:chExt cx="1676400" cy="622300"/>
            </a:xfrm>
          </p:grpSpPr>
          <p:pic>
            <p:nvPicPr>
              <p:cNvPr id="209" name="Google Shape;209;p8" descr="empty_pbi.gif"/>
              <p:cNvPicPr preferRelativeResize="0"/>
              <p:nvPr/>
            </p:nvPicPr>
            <p:blipFill rotWithShape="1">
              <a:blip r:embed="rId3">
                <a:alphaModFix/>
              </a:blip>
              <a:srcRect/>
              <a:stretch/>
            </p:blipFill>
            <p:spPr>
              <a:xfrm>
                <a:off x="0" y="0"/>
                <a:ext cx="1676400" cy="622300"/>
              </a:xfrm>
              <a:prstGeom prst="rect">
                <a:avLst/>
              </a:prstGeom>
              <a:noFill/>
              <a:ln>
                <a:noFill/>
              </a:ln>
            </p:spPr>
          </p:pic>
          <p:sp>
            <p:nvSpPr>
              <p:cNvPr id="210" name="Google Shape;210;p8"/>
              <p:cNvSpPr txBox="1"/>
              <p:nvPr/>
            </p:nvSpPr>
            <p:spPr>
              <a:xfrm>
                <a:off x="487456" y="157863"/>
                <a:ext cx="762744" cy="446276"/>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Return</a:t>
                </a:r>
                <a:endParaRPr sz="2160">
                  <a:solidFill>
                    <a:schemeClr val="dk1"/>
                  </a:solidFill>
                  <a:latin typeface="Calibri"/>
                  <a:ea typeface="Calibri"/>
                  <a:cs typeface="Calibri"/>
                  <a:sym typeface="Calibri"/>
                </a:endParaRPr>
              </a:p>
            </p:txBody>
          </p:sp>
        </p:grpSp>
        <p:grpSp>
          <p:nvGrpSpPr>
            <p:cNvPr id="211" name="Google Shape;211;p8"/>
            <p:cNvGrpSpPr/>
            <p:nvPr/>
          </p:nvGrpSpPr>
          <p:grpSpPr>
            <a:xfrm>
              <a:off x="5878830" y="759295"/>
              <a:ext cx="1223010" cy="1366686"/>
              <a:chOff x="0" y="-7238"/>
              <a:chExt cx="1358900" cy="1518539"/>
            </a:xfrm>
          </p:grpSpPr>
          <p:pic>
            <p:nvPicPr>
              <p:cNvPr id="212" name="Google Shape;212;p8" descr="daily_scrum.gif"/>
              <p:cNvPicPr preferRelativeResize="0"/>
              <p:nvPr/>
            </p:nvPicPr>
            <p:blipFill rotWithShape="1">
              <a:blip r:embed="rId7">
                <a:alphaModFix/>
              </a:blip>
              <a:srcRect/>
              <a:stretch/>
            </p:blipFill>
            <p:spPr>
              <a:xfrm>
                <a:off x="0" y="419100"/>
                <a:ext cx="1358900" cy="1092201"/>
              </a:xfrm>
              <a:prstGeom prst="rect">
                <a:avLst/>
              </a:prstGeom>
              <a:noFill/>
              <a:ln>
                <a:noFill/>
              </a:ln>
            </p:spPr>
          </p:pic>
          <p:sp>
            <p:nvSpPr>
              <p:cNvPr id="213" name="Google Shape;213;p8"/>
              <p:cNvSpPr txBox="1"/>
              <p:nvPr/>
            </p:nvSpPr>
            <p:spPr>
              <a:xfrm>
                <a:off x="92836" y="-7238"/>
                <a:ext cx="926537" cy="446275"/>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160">
                    <a:solidFill>
                      <a:schemeClr val="dk1"/>
                    </a:solidFill>
                    <a:latin typeface="Calibri"/>
                    <a:ea typeface="Calibri"/>
                    <a:cs typeface="Calibri"/>
                    <a:sym typeface="Calibri"/>
                  </a:rPr>
                  <a:t>24 hours</a:t>
                </a:r>
                <a:endParaRPr sz="2160">
                  <a:solidFill>
                    <a:schemeClr val="dk1"/>
                  </a:solidFill>
                  <a:latin typeface="Calibri"/>
                  <a:ea typeface="Calibri"/>
                  <a:cs typeface="Calibri"/>
                  <a:sym typeface="Calibri"/>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39</a:t>
            </a:fld>
            <a:endParaRPr/>
          </a:p>
        </p:txBody>
      </p:sp>
      <p:pic>
        <p:nvPicPr>
          <p:cNvPr id="219" name="Google Shape;219;p9" descr="ScrumLargeLabelled.png"/>
          <p:cNvPicPr preferRelativeResize="0"/>
          <p:nvPr/>
        </p:nvPicPr>
        <p:blipFill rotWithShape="1">
          <a:blip r:embed="rId3">
            <a:alphaModFix/>
          </a:blip>
          <a:srcRect/>
          <a:stretch/>
        </p:blipFill>
        <p:spPr>
          <a:xfrm>
            <a:off x="1684020" y="1380382"/>
            <a:ext cx="8823960" cy="4097235"/>
          </a:xfrm>
          <a:prstGeom prst="rect">
            <a:avLst/>
          </a:prstGeom>
          <a:noFill/>
          <a:ln>
            <a:noFill/>
          </a:ln>
        </p:spPr>
      </p:pic>
      <p:sp>
        <p:nvSpPr>
          <p:cNvPr id="220" name="Google Shape;220;p9"/>
          <p:cNvSpPr txBox="1"/>
          <p:nvPr/>
        </p:nvSpPr>
        <p:spPr>
          <a:xfrm>
            <a:off x="2566209" y="5706943"/>
            <a:ext cx="7059581" cy="377026"/>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Source:</a:t>
            </a:r>
            <a:r>
              <a:rPr lang="en-US" sz="2000" u="sng">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www.mountaingoatsoftware.com/scrum</a:t>
            </a:r>
            <a:endParaRPr/>
          </a:p>
        </p:txBody>
      </p:sp>
      <p:sp>
        <p:nvSpPr>
          <p:cNvPr id="221" name="Google Shape;221;p9"/>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Agile Modeling (AM) Development Process</a:t>
            </a:r>
            <a:endParaRPr b="1">
              <a:latin typeface="Calibri"/>
              <a:ea typeface="Calibri"/>
              <a:cs typeface="Calibri"/>
              <a:sym typeface="Calibri"/>
            </a:endParaRPr>
          </a:p>
        </p:txBody>
      </p:sp>
      <p:sp>
        <p:nvSpPr>
          <p:cNvPr id="106" name="Google Shape;10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None/>
            </a:pPr>
            <a:r>
              <a:rPr lang="en-US" sz="3600"/>
              <a:t>Done in iteration or repetition. If a software development project is carried out using the agile method, then during the work period there will always be an iterative development process.</a:t>
            </a:r>
            <a:endParaRPr sz="3600"/>
          </a:p>
        </p:txBody>
      </p:sp>
      <p:sp>
        <p:nvSpPr>
          <p:cNvPr id="107" name="Google Shape;107;p4"/>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4</a:t>
            </a:fld>
            <a:endParaRPr/>
          </a:p>
        </p:txBody>
      </p:sp>
      <p:sp>
        <p:nvSpPr>
          <p:cNvPr id="108" name="Google Shape;108;p4"/>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Sprints</a:t>
            </a:r>
            <a:endParaRPr/>
          </a:p>
        </p:txBody>
      </p:sp>
      <p:sp>
        <p:nvSpPr>
          <p:cNvPr id="227" name="Google Shape;2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16077" lvl="0" indent="-392079" algn="l" rtl="0">
              <a:lnSpc>
                <a:spcPct val="90000"/>
              </a:lnSpc>
              <a:spcBef>
                <a:spcPts val="0"/>
              </a:spcBef>
              <a:spcAft>
                <a:spcPts val="0"/>
              </a:spcAft>
              <a:buClr>
                <a:schemeClr val="dk1"/>
              </a:buClr>
              <a:buSzPct val="125000"/>
              <a:buChar char="•"/>
            </a:pPr>
            <a:r>
              <a:rPr lang="en-US"/>
              <a:t>Progress on a Scrum project is carried out in “Sprints”.</a:t>
            </a:r>
            <a:endParaRPr/>
          </a:p>
          <a:p>
            <a:pPr marL="918514" lvl="1" indent="-392079" algn="l" rtl="0">
              <a:lnSpc>
                <a:spcPct val="90000"/>
              </a:lnSpc>
              <a:spcBef>
                <a:spcPts val="1530"/>
              </a:spcBef>
              <a:spcAft>
                <a:spcPts val="0"/>
              </a:spcAft>
              <a:buClr>
                <a:schemeClr val="dk1"/>
              </a:buClr>
              <a:buSzPct val="129166"/>
              <a:buChar char="•"/>
            </a:pPr>
            <a:r>
              <a:rPr lang="en-US"/>
              <a:t>Or known as "iteration" in the Extreme Programming method.</a:t>
            </a:r>
            <a:endParaRPr/>
          </a:p>
          <a:p>
            <a:pPr marL="616077" lvl="0" indent="-392079" algn="l" rtl="0">
              <a:lnSpc>
                <a:spcPct val="90000"/>
              </a:lnSpc>
              <a:spcBef>
                <a:spcPts val="1530"/>
              </a:spcBef>
              <a:spcAft>
                <a:spcPts val="0"/>
              </a:spcAft>
              <a:buClr>
                <a:schemeClr val="dk1"/>
              </a:buClr>
              <a:buSzPct val="125000"/>
              <a:buChar char="•"/>
            </a:pPr>
            <a:r>
              <a:rPr lang="en-US"/>
              <a:t>The general duration is 2-4 weeks or a maximum of 1 month.</a:t>
            </a:r>
            <a:endParaRPr/>
          </a:p>
          <a:p>
            <a:pPr marL="616077" lvl="0" indent="-392079" algn="l" rtl="0">
              <a:lnSpc>
                <a:spcPct val="90000"/>
              </a:lnSpc>
              <a:spcBef>
                <a:spcPts val="1530"/>
              </a:spcBef>
              <a:spcAft>
                <a:spcPts val="0"/>
              </a:spcAft>
              <a:buClr>
                <a:schemeClr val="dk1"/>
              </a:buClr>
              <a:buSzPct val="125000"/>
              <a:buChar char="•"/>
            </a:pPr>
            <a:r>
              <a:rPr lang="en-US"/>
              <a:t>Consistent duration will produce a good team work rhythm.</a:t>
            </a:r>
            <a:endParaRPr/>
          </a:p>
          <a:p>
            <a:pPr marL="616077" lvl="0" indent="-392079" algn="l" rtl="0">
              <a:lnSpc>
                <a:spcPct val="90000"/>
              </a:lnSpc>
              <a:spcBef>
                <a:spcPts val="1530"/>
              </a:spcBef>
              <a:spcAft>
                <a:spcPts val="0"/>
              </a:spcAft>
              <a:buClr>
                <a:schemeClr val="dk1"/>
              </a:buClr>
              <a:buSzPct val="125000"/>
              <a:buChar char="•"/>
            </a:pPr>
            <a:r>
              <a:rPr lang="en-US"/>
              <a:t>Software is designed, coded, and tested in each Sprint.</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1"/>
          <p:cNvSpPr txBox="1">
            <a:spLocks noGrp="1"/>
          </p:cNvSpPr>
          <p:nvPr>
            <p:ph type="title"/>
          </p:nvPr>
        </p:nvSpPr>
        <p:spPr>
          <a:xfrm>
            <a:off x="138545" y="274320"/>
            <a:ext cx="10209415" cy="73152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7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Sequential vs. Sequential overlapping development</a:t>
            </a:r>
            <a:endParaRPr/>
          </a:p>
        </p:txBody>
      </p:sp>
      <p:pic>
        <p:nvPicPr>
          <p:cNvPr id="233" name="Google Shape;233;p11" descr="droppedImage.pdf"/>
          <p:cNvPicPr preferRelativeResize="0"/>
          <p:nvPr/>
        </p:nvPicPr>
        <p:blipFill rotWithShape="1">
          <a:blip r:embed="rId3">
            <a:alphaModFix/>
          </a:blip>
          <a:srcRect/>
          <a:stretch/>
        </p:blipFill>
        <p:spPr>
          <a:xfrm>
            <a:off x="3267248" y="4450426"/>
            <a:ext cx="5629275" cy="897255"/>
          </a:xfrm>
          <a:prstGeom prst="rect">
            <a:avLst/>
          </a:prstGeom>
          <a:noFill/>
          <a:ln>
            <a:noFill/>
          </a:ln>
        </p:spPr>
      </p:pic>
      <p:cxnSp>
        <p:nvCxnSpPr>
          <p:cNvPr id="234" name="Google Shape;234;p11"/>
          <p:cNvCxnSpPr/>
          <p:nvPr/>
        </p:nvCxnSpPr>
        <p:spPr>
          <a:xfrm>
            <a:off x="2798618" y="2072986"/>
            <a:ext cx="6583701" cy="115"/>
          </a:xfrm>
          <a:prstGeom prst="straightConnector1">
            <a:avLst/>
          </a:prstGeom>
          <a:noFill/>
          <a:ln w="63500" cap="flat" cmpd="sng">
            <a:solidFill>
              <a:srgbClr val="000000"/>
            </a:solidFill>
            <a:prstDash val="solid"/>
            <a:miter lim="400000"/>
            <a:headEnd type="none" w="sm" len="sm"/>
            <a:tailEnd type="none" w="sm" len="sm"/>
          </a:ln>
        </p:spPr>
      </p:cxnSp>
      <p:cxnSp>
        <p:nvCxnSpPr>
          <p:cNvPr id="235" name="Google Shape;235;p11"/>
          <p:cNvCxnSpPr/>
          <p:nvPr/>
        </p:nvCxnSpPr>
        <p:spPr>
          <a:xfrm>
            <a:off x="2821478" y="5296246"/>
            <a:ext cx="6583701" cy="115"/>
          </a:xfrm>
          <a:prstGeom prst="straightConnector1">
            <a:avLst/>
          </a:prstGeom>
          <a:noFill/>
          <a:ln w="63500" cap="flat" cmpd="sng">
            <a:solidFill>
              <a:srgbClr val="000000"/>
            </a:solidFill>
            <a:prstDash val="solid"/>
            <a:miter lim="400000"/>
            <a:headEnd type="none" w="sm" len="sm"/>
            <a:tailEnd type="none" w="sm" len="sm"/>
          </a:ln>
        </p:spPr>
      </p:cxnSp>
      <p:sp>
        <p:nvSpPr>
          <p:cNvPr id="236" name="Google Shape;236;p11"/>
          <p:cNvSpPr txBox="1"/>
          <p:nvPr/>
        </p:nvSpPr>
        <p:spPr>
          <a:xfrm>
            <a:off x="2089958" y="5604933"/>
            <a:ext cx="7600950" cy="457048"/>
          </a:xfrm>
          <a:prstGeom prst="rect">
            <a:avLst/>
          </a:prstGeom>
          <a:noFill/>
          <a:ln>
            <a:noFill/>
          </a:ln>
        </p:spPr>
        <p:txBody>
          <a:bodyPr spcFirstLastPara="1" wrap="square" lIns="34275" tIns="34275" rIns="34275" bIns="34275" anchor="ctr" anchorCtr="0">
            <a:spAutoFit/>
          </a:bodyPr>
          <a:lstStyle/>
          <a:p>
            <a:pPr marL="0" marR="0" lvl="0" indent="0" algn="ctr" rtl="0">
              <a:spcBef>
                <a:spcPts val="0"/>
              </a:spcBef>
              <a:spcAft>
                <a:spcPts val="0"/>
              </a:spcAft>
              <a:buNone/>
            </a:pPr>
            <a:r>
              <a:rPr lang="en-US" sz="1260">
                <a:solidFill>
                  <a:schemeClr val="dk1"/>
                </a:solidFill>
                <a:latin typeface="Calibri"/>
                <a:ea typeface="Calibri"/>
                <a:cs typeface="Calibri"/>
                <a:sym typeface="Calibri"/>
              </a:rPr>
              <a:t>Source: “The New New Product Development Game” by Takeuchi and Nonaka.</a:t>
            </a:r>
            <a:r>
              <a:rPr lang="en-US" sz="1260" i="1">
                <a:solidFill>
                  <a:schemeClr val="dk1"/>
                </a:solidFill>
                <a:latin typeface="Calibri"/>
                <a:ea typeface="Calibri"/>
                <a:cs typeface="Calibri"/>
                <a:sym typeface="Calibri"/>
              </a:rPr>
              <a:t>Harvard Business Review,</a:t>
            </a:r>
            <a:r>
              <a:rPr lang="en-US" sz="1260">
                <a:solidFill>
                  <a:schemeClr val="dk1"/>
                </a:solidFill>
                <a:latin typeface="Calibri"/>
                <a:ea typeface="Calibri"/>
                <a:cs typeface="Calibri"/>
                <a:sym typeface="Calibri"/>
              </a:rPr>
              <a:t>January 1986.</a:t>
            </a:r>
            <a:endParaRPr/>
          </a:p>
        </p:txBody>
      </p:sp>
      <p:sp>
        <p:nvSpPr>
          <p:cNvPr id="237" name="Google Shape;237;p11"/>
          <p:cNvSpPr/>
          <p:nvPr/>
        </p:nvSpPr>
        <p:spPr>
          <a:xfrm>
            <a:off x="2592878" y="2347306"/>
            <a:ext cx="3726180" cy="1108710"/>
          </a:xfrm>
          <a:prstGeom prst="roundRect">
            <a:avLst>
              <a:gd name="adj" fmla="val 24742"/>
            </a:avLst>
          </a:prstGeom>
          <a:blipFill rotWithShape="1">
            <a:blip r:embed="rId4">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ctr"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38" name="Google Shape;238;p11"/>
          <p:cNvSpPr/>
          <p:nvPr/>
        </p:nvSpPr>
        <p:spPr>
          <a:xfrm>
            <a:off x="5930438" y="3170266"/>
            <a:ext cx="3726180" cy="1108710"/>
          </a:xfrm>
          <a:prstGeom prst="roundRect">
            <a:avLst>
              <a:gd name="adj" fmla="val 24742"/>
            </a:avLst>
          </a:prstGeom>
          <a:blipFill rotWithShape="1">
            <a:blip r:embed="rId5">
              <a:alphaModFix/>
            </a:blip>
            <a:stretch>
              <a:fillRect/>
            </a:stretch>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62000"/>
              </a:lnSpc>
              <a:spcBef>
                <a:spcPts val="0"/>
              </a:spcBef>
              <a:spcAft>
                <a:spcPts val="0"/>
              </a:spcAft>
              <a:buNone/>
            </a:pPr>
            <a:endParaRPr sz="2000">
              <a:solidFill>
                <a:schemeClr val="dk1"/>
              </a:solidFill>
              <a:latin typeface="Calibri"/>
              <a:ea typeface="Calibri"/>
              <a:cs typeface="Calibri"/>
              <a:sym typeface="Calibri"/>
            </a:endParaRPr>
          </a:p>
        </p:txBody>
      </p:sp>
      <p:sp>
        <p:nvSpPr>
          <p:cNvPr id="239" name="Google Shape;239;p11"/>
          <p:cNvSpPr txBox="1"/>
          <p:nvPr/>
        </p:nvSpPr>
        <p:spPr>
          <a:xfrm>
            <a:off x="2707612" y="2461607"/>
            <a:ext cx="3486153" cy="991682"/>
          </a:xfrm>
          <a:prstGeom prst="rect">
            <a:avLst/>
          </a:prstGeom>
          <a:noFill/>
          <a:ln>
            <a:noFill/>
          </a:ln>
        </p:spPr>
        <p:txBody>
          <a:bodyPr spcFirstLastPara="1" wrap="square" lIns="45700" tIns="45700" rIns="45700" bIns="45700" anchor="t" anchorCtr="0">
            <a:spAutoFit/>
          </a:bodyPr>
          <a:lstStyle/>
          <a:p>
            <a:pPr marL="0" marR="0" lvl="0" indent="0" algn="l" rtl="0">
              <a:lnSpc>
                <a:spcPct val="180000"/>
              </a:lnSpc>
              <a:spcBef>
                <a:spcPts val="0"/>
              </a:spcBef>
              <a:spcAft>
                <a:spcPts val="0"/>
              </a:spcAft>
              <a:buNone/>
            </a:pPr>
            <a:r>
              <a:rPr lang="en-US" sz="2000">
                <a:solidFill>
                  <a:srgbClr val="FFFFFF"/>
                </a:solidFill>
                <a:latin typeface="Calibri"/>
                <a:ea typeface="Calibri"/>
                <a:cs typeface="Calibri"/>
                <a:sym typeface="Calibri"/>
              </a:rPr>
              <a:t>Instead of working one by one until it's finished</a:t>
            </a:r>
            <a:endParaRPr sz="2000">
              <a:solidFill>
                <a:srgbClr val="FFFFFF"/>
              </a:solidFill>
              <a:latin typeface="Calibri"/>
              <a:ea typeface="Calibri"/>
              <a:cs typeface="Calibri"/>
              <a:sym typeface="Calibri"/>
            </a:endParaRPr>
          </a:p>
        </p:txBody>
      </p:sp>
      <p:sp>
        <p:nvSpPr>
          <p:cNvPr id="240" name="Google Shape;240;p11"/>
          <p:cNvSpPr txBox="1"/>
          <p:nvPr/>
        </p:nvSpPr>
        <p:spPr>
          <a:xfrm>
            <a:off x="5976592" y="3284567"/>
            <a:ext cx="3623312" cy="967957"/>
          </a:xfrm>
          <a:prstGeom prst="rect">
            <a:avLst/>
          </a:prstGeom>
          <a:noFill/>
          <a:ln>
            <a:noFill/>
          </a:ln>
        </p:spPr>
        <p:txBody>
          <a:bodyPr spcFirstLastPara="1" wrap="square" lIns="45700" tIns="45700" rIns="45700" bIns="45700" anchor="t" anchorCtr="0">
            <a:spAutoFit/>
          </a:bodyPr>
          <a:lstStyle/>
          <a:p>
            <a:pPr marL="0" marR="0" lvl="0" indent="0" algn="l" rtl="0">
              <a:lnSpc>
                <a:spcPct val="180000"/>
              </a:lnSpc>
              <a:spcBef>
                <a:spcPts val="0"/>
              </a:spcBef>
              <a:spcAft>
                <a:spcPts val="0"/>
              </a:spcAft>
              <a:buNone/>
            </a:pPr>
            <a:r>
              <a:rPr lang="en-US" sz="2000">
                <a:solidFill>
                  <a:srgbClr val="FFFFFF"/>
                </a:solidFill>
                <a:latin typeface="Calibri"/>
                <a:ea typeface="Calibri"/>
                <a:cs typeface="Calibri"/>
                <a:sym typeface="Calibri"/>
              </a:rPr>
              <a:t>...The Scrum Team does this in small increments but simultaneously.</a:t>
            </a:r>
            <a:endParaRPr sz="2000">
              <a:solidFill>
                <a:srgbClr val="FFFFFF"/>
              </a:solidFill>
              <a:latin typeface="Calibri"/>
              <a:ea typeface="Calibri"/>
              <a:cs typeface="Calibri"/>
              <a:sym typeface="Calibri"/>
            </a:endParaRPr>
          </a:p>
        </p:txBody>
      </p:sp>
      <p:grpSp>
        <p:nvGrpSpPr>
          <p:cNvPr id="241" name="Google Shape;241;p11"/>
          <p:cNvGrpSpPr/>
          <p:nvPr/>
        </p:nvGrpSpPr>
        <p:grpSpPr>
          <a:xfrm>
            <a:off x="2089958" y="1261456"/>
            <a:ext cx="1771650" cy="537210"/>
            <a:chOff x="0" y="0"/>
            <a:chExt cx="1968500" cy="596900"/>
          </a:xfrm>
        </p:grpSpPr>
        <p:sp>
          <p:nvSpPr>
            <p:cNvPr id="242" name="Google Shape;242;p11"/>
            <p:cNvSpPr/>
            <p:nvPr/>
          </p:nvSpPr>
          <p:spPr>
            <a:xfrm>
              <a:off x="0" y="0"/>
              <a:ext cx="1968500" cy="596900"/>
            </a:xfrm>
            <a:prstGeom prst="rect">
              <a:avLst/>
            </a:prstGeom>
            <a:solidFill>
              <a:srgbClr val="FF99CC"/>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43" name="Google Shape;243;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Requirements</a:t>
              </a:r>
              <a:endParaRPr/>
            </a:p>
          </p:txBody>
        </p:sp>
      </p:grpSp>
      <p:grpSp>
        <p:nvGrpSpPr>
          <p:cNvPr id="244" name="Google Shape;244;p11"/>
          <p:cNvGrpSpPr/>
          <p:nvPr/>
        </p:nvGrpSpPr>
        <p:grpSpPr>
          <a:xfrm>
            <a:off x="4033058" y="1261456"/>
            <a:ext cx="1771650" cy="537210"/>
            <a:chOff x="0" y="0"/>
            <a:chExt cx="1968500" cy="596900"/>
          </a:xfrm>
        </p:grpSpPr>
        <p:sp>
          <p:nvSpPr>
            <p:cNvPr id="245" name="Google Shape;245;p11"/>
            <p:cNvSpPr/>
            <p:nvPr/>
          </p:nvSpPr>
          <p:spPr>
            <a:xfrm>
              <a:off x="0" y="0"/>
              <a:ext cx="1968500" cy="596900"/>
            </a:xfrm>
            <a:prstGeom prst="rect">
              <a:avLst/>
            </a:prstGeom>
            <a:solidFill>
              <a:srgbClr val="01FF01"/>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46" name="Google Shape;246;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Design</a:t>
              </a:r>
              <a:endParaRPr/>
            </a:p>
          </p:txBody>
        </p:sp>
      </p:grpSp>
      <p:grpSp>
        <p:nvGrpSpPr>
          <p:cNvPr id="247" name="Google Shape;247;p11"/>
          <p:cNvGrpSpPr/>
          <p:nvPr/>
        </p:nvGrpSpPr>
        <p:grpSpPr>
          <a:xfrm>
            <a:off x="5976158" y="1261456"/>
            <a:ext cx="1771650" cy="537210"/>
            <a:chOff x="0" y="0"/>
            <a:chExt cx="1968500" cy="596900"/>
          </a:xfrm>
        </p:grpSpPr>
        <p:sp>
          <p:nvSpPr>
            <p:cNvPr id="248" name="Google Shape;248;p11"/>
            <p:cNvSpPr/>
            <p:nvPr/>
          </p:nvSpPr>
          <p:spPr>
            <a:xfrm>
              <a:off x="0" y="0"/>
              <a:ext cx="1968500" cy="596900"/>
            </a:xfrm>
            <a:prstGeom prst="rect">
              <a:avLst/>
            </a:prstGeom>
            <a:solidFill>
              <a:srgbClr val="00CCFF"/>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49" name="Google Shape;249;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Code</a:t>
              </a:r>
              <a:endParaRPr/>
            </a:p>
          </p:txBody>
        </p:sp>
      </p:grpSp>
      <p:grpSp>
        <p:nvGrpSpPr>
          <p:cNvPr id="250" name="Google Shape;250;p11"/>
          <p:cNvGrpSpPr/>
          <p:nvPr/>
        </p:nvGrpSpPr>
        <p:grpSpPr>
          <a:xfrm>
            <a:off x="7919258" y="1261456"/>
            <a:ext cx="1771650" cy="537210"/>
            <a:chOff x="0" y="0"/>
            <a:chExt cx="1968500" cy="596900"/>
          </a:xfrm>
        </p:grpSpPr>
        <p:sp>
          <p:nvSpPr>
            <p:cNvPr id="251" name="Google Shape;251;p11"/>
            <p:cNvSpPr/>
            <p:nvPr/>
          </p:nvSpPr>
          <p:spPr>
            <a:xfrm>
              <a:off x="0" y="0"/>
              <a:ext cx="1968500" cy="596900"/>
            </a:xfrm>
            <a:prstGeom prst="rect">
              <a:avLst/>
            </a:prstGeom>
            <a:solidFill>
              <a:srgbClr val="3366FF"/>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ctr" rtl="0">
                <a:spcBef>
                  <a:spcPts val="0"/>
                </a:spcBef>
                <a:spcAft>
                  <a:spcPts val="0"/>
                </a:spcAft>
                <a:buNone/>
              </a:pPr>
              <a:endParaRPr sz="2340">
                <a:solidFill>
                  <a:schemeClr val="dk1"/>
                </a:solidFill>
                <a:latin typeface="Calibri"/>
                <a:ea typeface="Calibri"/>
                <a:cs typeface="Calibri"/>
                <a:sym typeface="Calibri"/>
              </a:endParaRPr>
            </a:p>
          </p:txBody>
        </p:sp>
        <p:sp>
          <p:nvSpPr>
            <p:cNvPr id="252" name="Google Shape;252;p11"/>
            <p:cNvSpPr txBox="1"/>
            <p:nvPr/>
          </p:nvSpPr>
          <p:spPr>
            <a:xfrm>
              <a:off x="0" y="98396"/>
              <a:ext cx="1968500" cy="40011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340">
                  <a:solidFill>
                    <a:srgbClr val="FFFFFF"/>
                  </a:solidFill>
                  <a:latin typeface="Calibri"/>
                  <a:ea typeface="Calibri"/>
                  <a:cs typeface="Calibri"/>
                  <a:sym typeface="Calibri"/>
                </a:rPr>
                <a:t>Test</a:t>
              </a:r>
              <a:endParaRPr/>
            </a:p>
          </p:txBody>
        </p:sp>
      </p:gr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There should be no changes while the Sprint is running..</a:t>
            </a:r>
            <a:endParaRPr/>
          </a:p>
        </p:txBody>
      </p:sp>
      <p:sp>
        <p:nvSpPr>
          <p:cNvPr id="258" name="Google Shape;258;p12"/>
          <p:cNvSpPr txBox="1">
            <a:spLocks noGrp="1"/>
          </p:cNvSpPr>
          <p:nvPr>
            <p:ph type="body" idx="1"/>
          </p:nvPr>
        </p:nvSpPr>
        <p:spPr>
          <a:xfrm>
            <a:off x="838200" y="5037231"/>
            <a:ext cx="9788236" cy="11430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The duration of the Sprint must be planned according to the team's ability to prevent changes from occurring within one Sprint.</a:t>
            </a:r>
            <a:endParaRPr/>
          </a:p>
        </p:txBody>
      </p:sp>
      <p:pic>
        <p:nvPicPr>
          <p:cNvPr id="259" name="Google Shape;259;p12" descr="droppedImage.pdf"/>
          <p:cNvPicPr preferRelativeResize="0"/>
          <p:nvPr/>
        </p:nvPicPr>
        <p:blipFill rotWithShape="1">
          <a:blip r:embed="rId3">
            <a:alphaModFix/>
          </a:blip>
          <a:srcRect/>
          <a:stretch/>
        </p:blipFill>
        <p:spPr>
          <a:xfrm rot="-960000">
            <a:off x="3085338" y="1801747"/>
            <a:ext cx="1634492" cy="1246865"/>
          </a:xfrm>
          <a:prstGeom prst="rect">
            <a:avLst/>
          </a:prstGeom>
          <a:noFill/>
          <a:ln>
            <a:noFill/>
          </a:ln>
        </p:spPr>
      </p:pic>
      <p:grpSp>
        <p:nvGrpSpPr>
          <p:cNvPr id="260" name="Google Shape;260;p12"/>
          <p:cNvGrpSpPr/>
          <p:nvPr/>
        </p:nvGrpSpPr>
        <p:grpSpPr>
          <a:xfrm>
            <a:off x="4856018" y="1918932"/>
            <a:ext cx="3577590" cy="2754633"/>
            <a:chOff x="0" y="0"/>
            <a:chExt cx="3975100" cy="3060702"/>
          </a:xfrm>
        </p:grpSpPr>
        <p:pic>
          <p:nvPicPr>
            <p:cNvPr id="261" name="Google Shape;261;p12" descr="droppedImage.pdf"/>
            <p:cNvPicPr preferRelativeResize="0"/>
            <p:nvPr/>
          </p:nvPicPr>
          <p:blipFill rotWithShape="1">
            <a:blip r:embed="rId4">
              <a:alphaModFix/>
            </a:blip>
            <a:srcRect/>
            <a:stretch/>
          </p:blipFill>
          <p:spPr>
            <a:xfrm>
              <a:off x="0" y="0"/>
              <a:ext cx="3975100" cy="3060702"/>
            </a:xfrm>
            <a:prstGeom prst="rect">
              <a:avLst/>
            </a:prstGeom>
            <a:noFill/>
            <a:ln>
              <a:noFill/>
            </a:ln>
          </p:spPr>
        </p:pic>
        <p:sp>
          <p:nvSpPr>
            <p:cNvPr id="262" name="Google Shape;262;p12"/>
            <p:cNvSpPr/>
            <p:nvPr/>
          </p:nvSpPr>
          <p:spPr>
            <a:xfrm>
              <a:off x="355600" y="404073"/>
              <a:ext cx="3263900" cy="2235203"/>
            </a:xfrm>
            <a:prstGeom prst="rect">
              <a:avLst/>
            </a:prstGeom>
            <a:solidFill>
              <a:srgbClr val="FFFFFF"/>
            </a:solidFill>
            <a:ln w="127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grpSp>
        <p:nvGrpSpPr>
          <p:cNvPr id="263" name="Google Shape;263;p12"/>
          <p:cNvGrpSpPr/>
          <p:nvPr/>
        </p:nvGrpSpPr>
        <p:grpSpPr>
          <a:xfrm>
            <a:off x="5721634" y="2316888"/>
            <a:ext cx="1854729" cy="1954534"/>
            <a:chOff x="0" y="0"/>
            <a:chExt cx="2060808" cy="2171703"/>
          </a:xfrm>
        </p:grpSpPr>
        <p:pic>
          <p:nvPicPr>
            <p:cNvPr id="264" name="Google Shape;264;p12" descr="sprint.gif"/>
            <p:cNvPicPr preferRelativeResize="0"/>
            <p:nvPr/>
          </p:nvPicPr>
          <p:blipFill rotWithShape="1">
            <a:blip r:embed="rId5">
              <a:alphaModFix/>
            </a:blip>
            <a:srcRect/>
            <a:stretch/>
          </p:blipFill>
          <p:spPr>
            <a:xfrm>
              <a:off x="0" y="443581"/>
              <a:ext cx="2060808" cy="1728122"/>
            </a:xfrm>
            <a:prstGeom prst="rect">
              <a:avLst/>
            </a:prstGeom>
            <a:noFill/>
            <a:ln>
              <a:noFill/>
            </a:ln>
          </p:spPr>
        </p:pic>
        <p:pic>
          <p:nvPicPr>
            <p:cNvPr id="265" name="Google Shape;265;p12" descr="daily_scrum.gif"/>
            <p:cNvPicPr preferRelativeResize="0"/>
            <p:nvPr/>
          </p:nvPicPr>
          <p:blipFill rotWithShape="1">
            <a:blip r:embed="rId6">
              <a:alphaModFix/>
            </a:blip>
            <a:srcRect/>
            <a:stretch/>
          </p:blipFill>
          <p:spPr>
            <a:xfrm>
              <a:off x="157100" y="0"/>
              <a:ext cx="988821" cy="794752"/>
            </a:xfrm>
            <a:prstGeom prst="rect">
              <a:avLst/>
            </a:prstGeom>
            <a:noFill/>
            <a:ln>
              <a:noFill/>
            </a:ln>
          </p:spPr>
        </p:pic>
      </p:grpSp>
      <p:sp>
        <p:nvSpPr>
          <p:cNvPr id="266" name="Google Shape;266;p12"/>
          <p:cNvSpPr txBox="1"/>
          <p:nvPr/>
        </p:nvSpPr>
        <p:spPr>
          <a:xfrm>
            <a:off x="2794154" y="2546235"/>
            <a:ext cx="982000" cy="318549"/>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1620">
                <a:solidFill>
                  <a:schemeClr val="dk1"/>
                </a:solidFill>
                <a:latin typeface="Calibri"/>
                <a:ea typeface="Calibri"/>
                <a:cs typeface="Calibri"/>
                <a:sym typeface="Calibri"/>
              </a:rPr>
              <a:t>Change</a:t>
            </a:r>
            <a:endParaRPr sz="1620">
              <a:solidFill>
                <a:schemeClr val="dk1"/>
              </a:solidFill>
              <a:latin typeface="Calibri"/>
              <a:ea typeface="Calibri"/>
              <a:cs typeface="Calibri"/>
              <a:sym typeface="Calibri"/>
            </a:endParaRPr>
          </a:p>
        </p:txBody>
      </p:sp>
    </p:spTree>
  </p:cSld>
  <p:clrMapOvr>
    <a:masterClrMapping/>
  </p:clrMapOvr>
  <p:transition spd="slow">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43</a:t>
            </a:fld>
            <a:endParaRPr/>
          </a:p>
        </p:txBody>
      </p:sp>
      <p:sp>
        <p:nvSpPr>
          <p:cNvPr id="272" name="Google Shape;272;p13"/>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Framework</a:t>
            </a:r>
            <a:endParaRPr/>
          </a:p>
        </p:txBody>
      </p:sp>
      <p:grpSp>
        <p:nvGrpSpPr>
          <p:cNvPr id="273" name="Google Shape;273;p13"/>
          <p:cNvGrpSpPr/>
          <p:nvPr/>
        </p:nvGrpSpPr>
        <p:grpSpPr>
          <a:xfrm>
            <a:off x="1455418" y="1482526"/>
            <a:ext cx="3726183" cy="1840232"/>
            <a:chOff x="-1" y="-1"/>
            <a:chExt cx="4140202" cy="2044701"/>
          </a:xfrm>
        </p:grpSpPr>
        <p:sp>
          <p:nvSpPr>
            <p:cNvPr id="274" name="Google Shape;274;p13"/>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75" name="Google Shape;275;p13"/>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276" name="Google Shape;276;p13"/>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7" name="Google Shape;277;p13"/>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8" name="Google Shape;278;p13"/>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9" name="Google Shape;279;p13"/>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0" name="Google Shape;280;p13"/>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1" name="Google Shape;281;p13"/>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282" name="Google Shape;282;p13"/>
          <p:cNvGrpSpPr/>
          <p:nvPr/>
        </p:nvGrpSpPr>
        <p:grpSpPr>
          <a:xfrm>
            <a:off x="4119046" y="2263142"/>
            <a:ext cx="3726183" cy="2274572"/>
            <a:chOff x="-1" y="-1"/>
            <a:chExt cx="4140202" cy="2527301"/>
          </a:xfrm>
        </p:grpSpPr>
        <p:sp>
          <p:nvSpPr>
            <p:cNvPr id="283" name="Google Shape;283;p13"/>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84" name="Google Shape;284;p13"/>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meetings</a:t>
              </a:r>
              <a:endParaRPr/>
            </a:p>
          </p:txBody>
        </p:sp>
        <p:sp>
          <p:nvSpPr>
            <p:cNvPr id="285" name="Google Shape;285;p13"/>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6" name="Google Shape;286;p13"/>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7" name="Google Shape;287;p13"/>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8" name="Google Shape;288;p13"/>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89" name="Google Shape;289;p13"/>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0" name="Google Shape;290;p13"/>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grpSp>
        <p:nvGrpSpPr>
          <p:cNvPr id="291" name="Google Shape;291;p13"/>
          <p:cNvGrpSpPr/>
          <p:nvPr/>
        </p:nvGrpSpPr>
        <p:grpSpPr>
          <a:xfrm>
            <a:off x="7227223" y="3949068"/>
            <a:ext cx="3726183" cy="1840232"/>
            <a:chOff x="-1" y="-1"/>
            <a:chExt cx="4140202" cy="2044701"/>
          </a:xfrm>
        </p:grpSpPr>
        <p:sp>
          <p:nvSpPr>
            <p:cNvPr id="292" name="Google Shape;292;p13"/>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293" name="Google Shape;293;p13"/>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294" name="Google Shape;294;p13"/>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5" name="Google Shape;295;p13"/>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6" name="Google Shape;296;p13"/>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7" name="Google Shape;297;p13"/>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8" name="Google Shape;298;p13"/>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99" name="Google Shape;299;p13"/>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44</a:t>
            </a:fld>
            <a:endParaRPr/>
          </a:p>
        </p:txBody>
      </p:sp>
      <p:sp>
        <p:nvSpPr>
          <p:cNvPr id="305" name="Google Shape;305;p14"/>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Framework</a:t>
            </a:r>
            <a:endParaRPr/>
          </a:p>
        </p:txBody>
      </p:sp>
      <p:grpSp>
        <p:nvGrpSpPr>
          <p:cNvPr id="306" name="Google Shape;306;p14"/>
          <p:cNvGrpSpPr/>
          <p:nvPr/>
        </p:nvGrpSpPr>
        <p:grpSpPr>
          <a:xfrm>
            <a:off x="1455418" y="1482526"/>
            <a:ext cx="3726183" cy="1840232"/>
            <a:chOff x="-1" y="-1"/>
            <a:chExt cx="4140202" cy="2044701"/>
          </a:xfrm>
        </p:grpSpPr>
        <p:sp>
          <p:nvSpPr>
            <p:cNvPr id="307" name="Google Shape;307;p14"/>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08" name="Google Shape;308;p14"/>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309" name="Google Shape;309;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0" name="Google Shape;310;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1" name="Google Shape;311;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2" name="Google Shape;312;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3" name="Google Shape;313;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4" name="Google Shape;314;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315" name="Google Shape;315;p14"/>
          <p:cNvGrpSpPr/>
          <p:nvPr/>
        </p:nvGrpSpPr>
        <p:grpSpPr>
          <a:xfrm>
            <a:off x="4119046" y="2263142"/>
            <a:ext cx="3726183" cy="2274572"/>
            <a:chOff x="-1" y="-1"/>
            <a:chExt cx="4140202" cy="2527301"/>
          </a:xfrm>
        </p:grpSpPr>
        <p:sp>
          <p:nvSpPr>
            <p:cNvPr id="316" name="Google Shape;316;p14"/>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17" name="Google Shape;317;p14"/>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meetings</a:t>
              </a:r>
              <a:endParaRPr/>
            </a:p>
          </p:txBody>
        </p:sp>
        <p:sp>
          <p:nvSpPr>
            <p:cNvPr id="318" name="Google Shape;318;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19" name="Google Shape;319;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0" name="Google Shape;320;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1" name="Google Shape;321;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2" name="Google Shape;322;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3" name="Google Shape;323;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324" name="Google Shape;324;p14"/>
          <p:cNvGrpSpPr/>
          <p:nvPr/>
        </p:nvGrpSpPr>
        <p:grpSpPr>
          <a:xfrm>
            <a:off x="7227223" y="3949068"/>
            <a:ext cx="3726183" cy="1840232"/>
            <a:chOff x="-1" y="-1"/>
            <a:chExt cx="4140202" cy="2044701"/>
          </a:xfrm>
        </p:grpSpPr>
        <p:sp>
          <p:nvSpPr>
            <p:cNvPr id="325" name="Google Shape;325;p14"/>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26" name="Google Shape;326;p14"/>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327" name="Google Shape;327;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8" name="Google Shape;328;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9" name="Google Shape;329;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0" name="Google Shape;330;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1" name="Google Shape;331;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2" name="Google Shape;332;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333" name="Google Shape;333;p14"/>
          <p:cNvGrpSpPr/>
          <p:nvPr/>
        </p:nvGrpSpPr>
        <p:grpSpPr>
          <a:xfrm>
            <a:off x="4119046" y="2256565"/>
            <a:ext cx="3726183" cy="2274572"/>
            <a:chOff x="-1" y="-1"/>
            <a:chExt cx="4140202" cy="2527301"/>
          </a:xfrm>
        </p:grpSpPr>
        <p:sp>
          <p:nvSpPr>
            <p:cNvPr id="334" name="Google Shape;334;p14"/>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35" name="Google Shape;335;p14"/>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meetings</a:t>
              </a:r>
              <a:endParaRPr/>
            </a:p>
          </p:txBody>
        </p:sp>
        <p:sp>
          <p:nvSpPr>
            <p:cNvPr id="336" name="Google Shape;336;p14"/>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7" name="Google Shape;337;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8" name="Google Shape;338;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39" name="Google Shape;339;p14"/>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0" name="Google Shape;340;p14"/>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1" name="Google Shape;341;p14"/>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342" name="Google Shape;342;p14"/>
          <p:cNvGrpSpPr/>
          <p:nvPr/>
        </p:nvGrpSpPr>
        <p:grpSpPr>
          <a:xfrm>
            <a:off x="1455506" y="1485903"/>
            <a:ext cx="3726183" cy="1840232"/>
            <a:chOff x="-1" y="-1"/>
            <a:chExt cx="4140202" cy="2044701"/>
          </a:xfrm>
        </p:grpSpPr>
        <p:sp>
          <p:nvSpPr>
            <p:cNvPr id="343" name="Google Shape;343;p14"/>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44" name="Google Shape;344;p14"/>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 Member</a:t>
              </a:r>
              <a:endParaRPr sz="2520">
                <a:solidFill>
                  <a:schemeClr val="dk1"/>
                </a:solidFill>
                <a:latin typeface="Calibri"/>
                <a:ea typeface="Calibri"/>
                <a:cs typeface="Calibri"/>
                <a:sym typeface="Calibri"/>
              </a:endParaRPr>
            </a:p>
          </p:txBody>
        </p:sp>
        <p:sp>
          <p:nvSpPr>
            <p:cNvPr id="345" name="Google Shape;345;p14"/>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6" name="Google Shape;346;p14"/>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7" name="Google Shape;347;p14"/>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8" name="Google Shape;348;p14"/>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49" name="Google Shape;349;p14"/>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0" name="Google Shape;350;p14"/>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351" name="Google Shape;351;p14"/>
          <p:cNvGrpSpPr/>
          <p:nvPr/>
        </p:nvGrpSpPr>
        <p:grpSpPr>
          <a:xfrm>
            <a:off x="7227223" y="3960498"/>
            <a:ext cx="3726181" cy="1840230"/>
            <a:chOff x="6118859" y="4594860"/>
            <a:chExt cx="3726181" cy="1840230"/>
          </a:xfrm>
        </p:grpSpPr>
        <p:sp>
          <p:nvSpPr>
            <p:cNvPr id="352" name="Google Shape;352;p14"/>
            <p:cNvSpPr/>
            <p:nvPr/>
          </p:nvSpPr>
          <p:spPr>
            <a:xfrm>
              <a:off x="6130290" y="4594860"/>
              <a:ext cx="3714750" cy="184023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53" name="Google Shape;353;p14"/>
            <p:cNvSpPr txBox="1"/>
            <p:nvPr/>
          </p:nvSpPr>
          <p:spPr>
            <a:xfrm>
              <a:off x="6256454" y="5154930"/>
              <a:ext cx="3394712" cy="1246495"/>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354" name="Google Shape;354;p14"/>
            <p:cNvSpPr/>
            <p:nvPr/>
          </p:nvSpPr>
          <p:spPr>
            <a:xfrm>
              <a:off x="6553200" y="4594860"/>
              <a:ext cx="1714500" cy="512640"/>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55" name="Google Shape;355;p14"/>
            <p:cNvSpPr/>
            <p:nvPr/>
          </p:nvSpPr>
          <p:spPr>
            <a:xfrm>
              <a:off x="6118859" y="4594860"/>
              <a:ext cx="445772" cy="51679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356" name="Google Shape;356;p14"/>
          <p:cNvSpPr txBox="1"/>
          <p:nvPr/>
        </p:nvSpPr>
        <p:spPr>
          <a:xfrm>
            <a:off x="7376247" y="3898502"/>
            <a:ext cx="190881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Product owner</a:t>
            </a:r>
            <a:endParaRPr/>
          </a:p>
        </p:txBody>
      </p:sp>
      <p:sp>
        <p:nvSpPr>
          <p:cNvPr id="362" name="Google Shape;362;p15"/>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p>
            <a:pPr marL="228600" lvl="0" indent="-228600" algn="l" rtl="0">
              <a:lnSpc>
                <a:spcPct val="90000"/>
              </a:lnSpc>
              <a:spcBef>
                <a:spcPts val="0"/>
              </a:spcBef>
              <a:spcAft>
                <a:spcPts val="0"/>
              </a:spcAft>
              <a:buClr>
                <a:schemeClr val="dk1"/>
              </a:buClr>
              <a:buSzPts val="2800"/>
              <a:buChar char="•"/>
            </a:pPr>
            <a:r>
              <a:rPr lang="en-US"/>
              <a:t>Determine what features must be in the product being developed.</a:t>
            </a:r>
            <a:endParaRPr/>
          </a:p>
          <a:p>
            <a:pPr marL="228600" lvl="0" indent="-228600" algn="l" rtl="0">
              <a:lnSpc>
                <a:spcPct val="90000"/>
              </a:lnSpc>
              <a:spcBef>
                <a:spcPts val="1170"/>
              </a:spcBef>
              <a:spcAft>
                <a:spcPts val="0"/>
              </a:spcAft>
              <a:buClr>
                <a:schemeClr val="dk1"/>
              </a:buClr>
              <a:buSzPts val="2800"/>
              <a:buChar char="•"/>
            </a:pPr>
            <a:r>
              <a:rPr lang="en-US"/>
              <a:t>Deciding content and release time.</a:t>
            </a:r>
            <a:endParaRPr/>
          </a:p>
          <a:p>
            <a:pPr marL="228600" lvl="0" indent="-228600" algn="l" rtl="0">
              <a:lnSpc>
                <a:spcPct val="90000"/>
              </a:lnSpc>
              <a:spcBef>
                <a:spcPts val="1170"/>
              </a:spcBef>
              <a:spcAft>
                <a:spcPts val="0"/>
              </a:spcAft>
              <a:buClr>
                <a:schemeClr val="dk1"/>
              </a:buClr>
              <a:buSzPts val="2800"/>
              <a:buChar char="•"/>
            </a:pPr>
            <a:r>
              <a:rPr lang="en-US"/>
              <a:t>Responsible for product profits (ROI).</a:t>
            </a:r>
            <a:endParaRPr/>
          </a:p>
          <a:p>
            <a:pPr marL="228600" lvl="0" indent="-228600" algn="l" rtl="0">
              <a:lnSpc>
                <a:spcPct val="90000"/>
              </a:lnSpc>
              <a:spcBef>
                <a:spcPts val="1170"/>
              </a:spcBef>
              <a:spcAft>
                <a:spcPts val="0"/>
              </a:spcAft>
              <a:buClr>
                <a:schemeClr val="dk1"/>
              </a:buClr>
              <a:buSzPts val="2800"/>
              <a:buChar char="•"/>
            </a:pPr>
            <a:r>
              <a:rPr lang="en-US"/>
              <a:t>Determine feature priorities based on market conditions.</a:t>
            </a:r>
            <a:endParaRPr/>
          </a:p>
          <a:p>
            <a:pPr marL="228600" lvl="0" indent="-228600" algn="l" rtl="0">
              <a:lnSpc>
                <a:spcPct val="90000"/>
              </a:lnSpc>
              <a:spcBef>
                <a:spcPts val="1170"/>
              </a:spcBef>
              <a:spcAft>
                <a:spcPts val="0"/>
              </a:spcAft>
              <a:buClr>
                <a:schemeClr val="dk1"/>
              </a:buClr>
              <a:buSzPts val="2800"/>
              <a:buChar char="•"/>
            </a:pPr>
            <a:r>
              <a:rPr lang="en-US"/>
              <a:t>Reorganize features and their priorities at each iteration, as needed.</a:t>
            </a:r>
            <a:endParaRPr/>
          </a:p>
          <a:p>
            <a:pPr marL="228600" lvl="0" indent="-228600" algn="l" rtl="0">
              <a:lnSpc>
                <a:spcPct val="90000"/>
              </a:lnSpc>
              <a:spcBef>
                <a:spcPts val="1170"/>
              </a:spcBef>
              <a:spcAft>
                <a:spcPts val="0"/>
              </a:spcAft>
              <a:buClr>
                <a:schemeClr val="dk1"/>
              </a:buClr>
              <a:buSzPts val="2800"/>
              <a:buChar char="•"/>
            </a:pPr>
            <a:r>
              <a:rPr lang="en-US"/>
              <a:t>Accept and/or reject team work results.</a:t>
            </a:r>
            <a:endParaRPr/>
          </a:p>
        </p:txBody>
      </p:sp>
      <p:pic>
        <p:nvPicPr>
          <p:cNvPr id="363" name="Google Shape;363;p15" descr="bossman-product-M.png"/>
          <p:cNvPicPr preferRelativeResize="0"/>
          <p:nvPr/>
        </p:nvPicPr>
        <p:blipFill rotWithShape="1">
          <a:blip r:embed="rId3">
            <a:alphaModFix/>
          </a:blip>
          <a:srcRect/>
          <a:stretch/>
        </p:blipFill>
        <p:spPr>
          <a:xfrm>
            <a:off x="8210550" y="190331"/>
            <a:ext cx="2194561" cy="1695621"/>
          </a:xfrm>
          <a:prstGeom prst="rect">
            <a:avLst/>
          </a:prstGeom>
          <a:noFill/>
          <a:ln>
            <a:noFill/>
          </a:ln>
        </p:spPr>
      </p:pic>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The ScrumMaster</a:t>
            </a:r>
            <a:endParaRPr/>
          </a:p>
        </p:txBody>
      </p:sp>
      <p:sp>
        <p:nvSpPr>
          <p:cNvPr id="369" name="Google Shape;36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83405" lvl="0" indent="-359377" algn="l" rtl="0">
              <a:lnSpc>
                <a:spcPct val="90000"/>
              </a:lnSpc>
              <a:spcBef>
                <a:spcPts val="0"/>
              </a:spcBef>
              <a:spcAft>
                <a:spcPts val="0"/>
              </a:spcAft>
              <a:buClr>
                <a:schemeClr val="dk1"/>
              </a:buClr>
              <a:buSzPts val="3200"/>
              <a:buChar char="•"/>
            </a:pPr>
            <a:r>
              <a:rPr lang="en-US"/>
              <a:t>Play a “management” role in the project.</a:t>
            </a:r>
            <a:endParaRPr/>
          </a:p>
          <a:p>
            <a:pPr marL="583405" lvl="0" indent="-359377" algn="l" rtl="0">
              <a:lnSpc>
                <a:spcPct val="90000"/>
              </a:lnSpc>
              <a:spcBef>
                <a:spcPts val="900"/>
              </a:spcBef>
              <a:spcAft>
                <a:spcPts val="0"/>
              </a:spcAft>
              <a:buClr>
                <a:schemeClr val="dk1"/>
              </a:buClr>
              <a:buSzPts val="3200"/>
              <a:buChar char="•"/>
            </a:pPr>
            <a:r>
              <a:rPr lang="en-US"/>
              <a:t>Responsible for upholding Scrum values ​​and practices.</a:t>
            </a:r>
            <a:endParaRPr/>
          </a:p>
          <a:p>
            <a:pPr marL="583405" lvl="0" indent="-359377" algn="l" rtl="0">
              <a:lnSpc>
                <a:spcPct val="90000"/>
              </a:lnSpc>
              <a:spcBef>
                <a:spcPts val="900"/>
              </a:spcBef>
              <a:spcAft>
                <a:spcPts val="0"/>
              </a:spcAft>
              <a:buClr>
                <a:schemeClr val="dk1"/>
              </a:buClr>
              <a:buSzPts val="3200"/>
              <a:buChar char="•"/>
            </a:pPr>
            <a:r>
              <a:rPr lang="en-US"/>
              <a:t>Remove barriers/obstacles.</a:t>
            </a:r>
            <a:endParaRPr/>
          </a:p>
          <a:p>
            <a:pPr marL="583405" lvl="0" indent="-359377" algn="l" rtl="0">
              <a:lnSpc>
                <a:spcPct val="90000"/>
              </a:lnSpc>
              <a:spcBef>
                <a:spcPts val="900"/>
              </a:spcBef>
              <a:spcAft>
                <a:spcPts val="0"/>
              </a:spcAft>
              <a:buClr>
                <a:schemeClr val="dk1"/>
              </a:buClr>
              <a:buSzPts val="3200"/>
              <a:buChar char="•"/>
            </a:pPr>
            <a:r>
              <a:rPr lang="en-US"/>
              <a:t>Ensure the team is fully functional and productive.</a:t>
            </a:r>
            <a:endParaRPr/>
          </a:p>
          <a:p>
            <a:pPr marL="583405" lvl="0" indent="-359377" algn="l" rtl="0">
              <a:lnSpc>
                <a:spcPct val="90000"/>
              </a:lnSpc>
              <a:spcBef>
                <a:spcPts val="900"/>
              </a:spcBef>
              <a:spcAft>
                <a:spcPts val="0"/>
              </a:spcAft>
              <a:buClr>
                <a:schemeClr val="dk1"/>
              </a:buClr>
              <a:buSzPts val="3200"/>
              <a:buChar char="•"/>
            </a:pPr>
            <a:r>
              <a:rPr lang="en-US"/>
              <a:t>Ensure cooperation and closeness to all</a:t>
            </a:r>
            <a:r>
              <a:rPr lang="en-US" i="1"/>
              <a:t>roles</a:t>
            </a:r>
            <a:r>
              <a:rPr lang="en-US"/>
              <a:t>and function within the team.</a:t>
            </a:r>
            <a:endParaRPr/>
          </a:p>
          <a:p>
            <a:pPr marL="583405" lvl="0" indent="-359377" algn="l" rtl="0">
              <a:lnSpc>
                <a:spcPct val="90000"/>
              </a:lnSpc>
              <a:spcBef>
                <a:spcPts val="900"/>
              </a:spcBef>
              <a:spcAft>
                <a:spcPts val="0"/>
              </a:spcAft>
              <a:buClr>
                <a:schemeClr val="dk1"/>
              </a:buClr>
              <a:buSzPts val="3200"/>
              <a:buChar char="•"/>
            </a:pPr>
            <a:r>
              <a:rPr lang="en-US"/>
              <a:t>Protect the team from external interference.</a:t>
            </a:r>
            <a:endParaRPr/>
          </a:p>
        </p:txBody>
      </p:sp>
      <p:pic>
        <p:nvPicPr>
          <p:cNvPr id="370" name="Google Shape;370;p16" descr="coach-M.png"/>
          <p:cNvPicPr preferRelativeResize="0"/>
          <p:nvPr/>
        </p:nvPicPr>
        <p:blipFill rotWithShape="1">
          <a:blip r:embed="rId3">
            <a:alphaModFix/>
          </a:blip>
          <a:srcRect/>
          <a:stretch/>
        </p:blipFill>
        <p:spPr>
          <a:xfrm>
            <a:off x="8622030" y="337804"/>
            <a:ext cx="1645920" cy="1388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Team Member</a:t>
            </a:r>
            <a:endParaRPr/>
          </a:p>
        </p:txBody>
      </p:sp>
      <p:sp>
        <p:nvSpPr>
          <p:cNvPr id="376" name="Google Shape;376;p17"/>
          <p:cNvSpPr txBox="1">
            <a:spLocks noGrp="1"/>
          </p:cNvSpPr>
          <p:nvPr>
            <p:ph type="body" idx="1"/>
          </p:nvPr>
        </p:nvSpPr>
        <p:spPr>
          <a:xfrm>
            <a:off x="401782" y="1440180"/>
            <a:ext cx="11374582" cy="4572000"/>
          </a:xfrm>
          <a:prstGeom prst="rect">
            <a:avLst/>
          </a:prstGeom>
          <a:noFill/>
          <a:ln>
            <a:noFill/>
          </a:ln>
        </p:spPr>
        <p:txBody>
          <a:bodyPr spcFirstLastPara="1" wrap="square" lIns="91425" tIns="45700" rIns="91425" bIns="45700" anchor="t" anchorCtr="0">
            <a:normAutofit lnSpcReduction="10000"/>
          </a:bodyPr>
          <a:lstStyle/>
          <a:p>
            <a:pPr marL="617537" lvl="0" indent="-388937" algn="l" rtl="0">
              <a:lnSpc>
                <a:spcPct val="90000"/>
              </a:lnSpc>
              <a:spcBef>
                <a:spcPts val="0"/>
              </a:spcBef>
              <a:spcAft>
                <a:spcPts val="0"/>
              </a:spcAft>
              <a:buClr>
                <a:schemeClr val="dk1"/>
              </a:buClr>
              <a:buSzPct val="125000"/>
              <a:buChar char="•"/>
            </a:pPr>
            <a:r>
              <a:rPr lang="en-US"/>
              <a:t>Generally consists of 5-9 people.</a:t>
            </a:r>
            <a:endParaRPr/>
          </a:p>
          <a:p>
            <a:pPr marL="617537" lvl="0" indent="-388937" algn="l" rtl="0">
              <a:lnSpc>
                <a:spcPct val="90000"/>
              </a:lnSpc>
              <a:spcBef>
                <a:spcPts val="1260"/>
              </a:spcBef>
              <a:spcAft>
                <a:spcPts val="0"/>
              </a:spcAft>
              <a:buClr>
                <a:schemeClr val="dk1"/>
              </a:buClr>
              <a:buSzPct val="125000"/>
              <a:buChar char="•"/>
            </a:pPr>
            <a:r>
              <a:rPr lang="en-US" i="1"/>
              <a:t>Cross-functional</a:t>
            </a:r>
            <a:r>
              <a:rPr lang="en-US"/>
              <a:t>:</a:t>
            </a:r>
            <a:endParaRPr/>
          </a:p>
          <a:p>
            <a:pPr marL="924757" lvl="1" indent="-387547" algn="l" rtl="0">
              <a:lnSpc>
                <a:spcPct val="90000"/>
              </a:lnSpc>
              <a:spcBef>
                <a:spcPts val="1260"/>
              </a:spcBef>
              <a:spcAft>
                <a:spcPts val="0"/>
              </a:spcAft>
              <a:buClr>
                <a:schemeClr val="dk1"/>
              </a:buClr>
              <a:buSzPct val="129166"/>
              <a:buChar char="•"/>
            </a:pPr>
            <a:r>
              <a:rPr lang="en-US"/>
              <a:t>Programmer, QA Engineer, User, UI/UX Designer, etc.</a:t>
            </a:r>
            <a:endParaRPr/>
          </a:p>
          <a:p>
            <a:pPr marL="573087" lvl="0" indent="-344486" algn="l" rtl="0">
              <a:lnSpc>
                <a:spcPct val="90000"/>
              </a:lnSpc>
              <a:spcBef>
                <a:spcPts val="1260"/>
              </a:spcBef>
              <a:spcAft>
                <a:spcPts val="0"/>
              </a:spcAft>
              <a:buClr>
                <a:schemeClr val="dk1"/>
              </a:buClr>
              <a:buSzPct val="98412"/>
              <a:buChar char="•"/>
            </a:pPr>
            <a:r>
              <a:rPr lang="en-US"/>
              <a:t>All members must work full time.</a:t>
            </a:r>
            <a:endParaRPr sz="3150"/>
          </a:p>
          <a:p>
            <a:pPr marL="924757" lvl="1" indent="-387547" algn="l" rtl="0">
              <a:lnSpc>
                <a:spcPct val="90000"/>
              </a:lnSpc>
              <a:spcBef>
                <a:spcPts val="1260"/>
              </a:spcBef>
              <a:spcAft>
                <a:spcPts val="0"/>
              </a:spcAft>
              <a:buClr>
                <a:schemeClr val="dk1"/>
              </a:buClr>
              <a:buSzPct val="129166"/>
              <a:buChar char="•"/>
            </a:pPr>
            <a:r>
              <a:rPr lang="en-US"/>
              <a:t>Although sometimes there are exceptions (Example: database administrator)</a:t>
            </a:r>
            <a:endParaRPr/>
          </a:p>
          <a:p>
            <a:pPr marL="617537" lvl="0" indent="-388937" algn="l" rtl="0">
              <a:lnSpc>
                <a:spcPct val="90000"/>
              </a:lnSpc>
              <a:spcBef>
                <a:spcPts val="1260"/>
              </a:spcBef>
              <a:spcAft>
                <a:spcPts val="0"/>
              </a:spcAft>
              <a:buClr>
                <a:schemeClr val="dk1"/>
              </a:buClr>
              <a:buSzPct val="125000"/>
              <a:buChar char="•"/>
            </a:pPr>
            <a:r>
              <a:rPr lang="en-US"/>
              <a:t>Teams are independent,</a:t>
            </a:r>
            <a:r>
              <a:rPr lang="en-US" i="1"/>
              <a:t>self-organizing</a:t>
            </a:r>
            <a:endParaRPr/>
          </a:p>
          <a:p>
            <a:pPr marL="924757" lvl="1" indent="-387547" algn="l" rtl="0">
              <a:lnSpc>
                <a:spcPct val="90000"/>
              </a:lnSpc>
              <a:spcBef>
                <a:spcPts val="1260"/>
              </a:spcBef>
              <a:spcAft>
                <a:spcPts val="0"/>
              </a:spcAft>
              <a:buClr>
                <a:schemeClr val="dk1"/>
              </a:buClr>
              <a:buSzPct val="129166"/>
              <a:buChar char="•"/>
            </a:pPr>
            <a:r>
              <a:rPr lang="en-US"/>
              <a:t>Ideally there is no position/title, but sometimes (very rarely) there can be.</a:t>
            </a:r>
            <a:endParaRPr/>
          </a:p>
          <a:p>
            <a:pPr marL="617537" lvl="0" indent="-388937" algn="l" rtl="0">
              <a:lnSpc>
                <a:spcPct val="90000"/>
              </a:lnSpc>
              <a:spcBef>
                <a:spcPts val="1260"/>
              </a:spcBef>
              <a:spcAft>
                <a:spcPts val="0"/>
              </a:spcAft>
              <a:buClr>
                <a:schemeClr val="dk1"/>
              </a:buClr>
              <a:buSzPct val="125000"/>
              <a:buChar char="•"/>
            </a:pPr>
            <a:r>
              <a:rPr lang="en-US"/>
              <a:t>Membership may not change while the Sprint is in progress.</a:t>
            </a:r>
            <a:endParaRPr/>
          </a:p>
          <a:p>
            <a:pPr marL="1074737" lvl="1" indent="-388937" algn="l" rtl="0">
              <a:lnSpc>
                <a:spcPct val="90000"/>
              </a:lnSpc>
              <a:spcBef>
                <a:spcPts val="1260"/>
              </a:spcBef>
              <a:spcAft>
                <a:spcPts val="0"/>
              </a:spcAft>
              <a:buClr>
                <a:schemeClr val="dk1"/>
              </a:buClr>
              <a:buSzPct val="145833"/>
              <a:buChar char="•"/>
            </a:pPr>
            <a:r>
              <a:rPr lang="en-US"/>
              <a:t>Can be replaced when there is a break between two Sprints.</a:t>
            </a:r>
            <a:endParaRPr/>
          </a:p>
        </p:txBody>
      </p:sp>
      <p:grpSp>
        <p:nvGrpSpPr>
          <p:cNvPr id="377" name="Google Shape;377;p17"/>
          <p:cNvGrpSpPr/>
          <p:nvPr/>
        </p:nvGrpSpPr>
        <p:grpSpPr>
          <a:xfrm>
            <a:off x="7417305" y="521207"/>
            <a:ext cx="2434596" cy="1923928"/>
            <a:chOff x="-1" y="-1"/>
            <a:chExt cx="2705104" cy="2137695"/>
          </a:xfrm>
        </p:grpSpPr>
        <p:pic>
          <p:nvPicPr>
            <p:cNvPr id="378" name="Google Shape;378;p17" descr="hacker-dude-S.png"/>
            <p:cNvPicPr preferRelativeResize="0"/>
            <p:nvPr/>
          </p:nvPicPr>
          <p:blipFill rotWithShape="1">
            <a:blip r:embed="rId3">
              <a:alphaModFix/>
            </a:blip>
            <a:srcRect/>
            <a:stretch/>
          </p:blipFill>
          <p:spPr>
            <a:xfrm>
              <a:off x="1441615" y="719160"/>
              <a:ext cx="804934" cy="699370"/>
            </a:xfrm>
            <a:prstGeom prst="rect">
              <a:avLst/>
            </a:prstGeom>
            <a:noFill/>
            <a:ln>
              <a:noFill/>
            </a:ln>
          </p:spPr>
        </p:pic>
        <p:grpSp>
          <p:nvGrpSpPr>
            <p:cNvPr id="379" name="Google Shape;379;p17"/>
            <p:cNvGrpSpPr/>
            <p:nvPr/>
          </p:nvGrpSpPr>
          <p:grpSpPr>
            <a:xfrm>
              <a:off x="-1" y="-1"/>
              <a:ext cx="2705104" cy="2137695"/>
              <a:chOff x="-1" y="-1"/>
              <a:chExt cx="2705103" cy="2137694"/>
            </a:xfrm>
          </p:grpSpPr>
          <p:grpSp>
            <p:nvGrpSpPr>
              <p:cNvPr id="380" name="Google Shape;380;p17"/>
              <p:cNvGrpSpPr/>
              <p:nvPr/>
            </p:nvGrpSpPr>
            <p:grpSpPr>
              <a:xfrm>
                <a:off x="-1" y="-1"/>
                <a:ext cx="2705103" cy="699372"/>
                <a:chOff x="-1" y="-1"/>
                <a:chExt cx="2705103" cy="699371"/>
              </a:xfrm>
            </p:grpSpPr>
            <p:pic>
              <p:nvPicPr>
                <p:cNvPr id="381" name="Google Shape;381;p17" descr="blue-blonde-S.png"/>
                <p:cNvPicPr preferRelativeResize="0"/>
                <p:nvPr/>
              </p:nvPicPr>
              <p:blipFill rotWithShape="1">
                <a:blip r:embed="rId4">
                  <a:alphaModFix/>
                </a:blip>
                <a:srcRect/>
                <a:stretch/>
              </p:blipFill>
              <p:spPr>
                <a:xfrm>
                  <a:off x="-1" y="-1"/>
                  <a:ext cx="804935" cy="699371"/>
                </a:xfrm>
                <a:prstGeom prst="rect">
                  <a:avLst/>
                </a:prstGeom>
                <a:noFill/>
                <a:ln>
                  <a:noFill/>
                </a:ln>
              </p:spPr>
            </p:pic>
            <p:pic>
              <p:nvPicPr>
                <p:cNvPr id="382" name="Google Shape;382;p17" descr="blue-brunette-S.png"/>
                <p:cNvPicPr preferRelativeResize="0"/>
                <p:nvPr/>
              </p:nvPicPr>
              <p:blipFill rotWithShape="1">
                <a:blip r:embed="rId5">
                  <a:alphaModFix/>
                </a:blip>
                <a:srcRect/>
                <a:stretch/>
              </p:blipFill>
              <p:spPr>
                <a:xfrm>
                  <a:off x="950083" y="-1"/>
                  <a:ext cx="804935" cy="699371"/>
                </a:xfrm>
                <a:prstGeom prst="rect">
                  <a:avLst/>
                </a:prstGeom>
                <a:noFill/>
                <a:ln>
                  <a:noFill/>
                </a:ln>
              </p:spPr>
            </p:pic>
            <p:pic>
              <p:nvPicPr>
                <p:cNvPr id="383" name="Google Shape;383;p17" descr="blue-blonde-S.png"/>
                <p:cNvPicPr preferRelativeResize="0"/>
                <p:nvPr/>
              </p:nvPicPr>
              <p:blipFill rotWithShape="1">
                <a:blip r:embed="rId4">
                  <a:alphaModFix/>
                </a:blip>
                <a:srcRect/>
                <a:stretch/>
              </p:blipFill>
              <p:spPr>
                <a:xfrm>
                  <a:off x="1900167" y="-1"/>
                  <a:ext cx="804935" cy="699371"/>
                </a:xfrm>
                <a:prstGeom prst="rect">
                  <a:avLst/>
                </a:prstGeom>
                <a:noFill/>
                <a:ln>
                  <a:noFill/>
                </a:ln>
              </p:spPr>
            </p:pic>
          </p:grpSp>
          <p:pic>
            <p:nvPicPr>
              <p:cNvPr id="384" name="Google Shape;384;p17" descr="blue-guy-S.png"/>
              <p:cNvPicPr preferRelativeResize="0"/>
              <p:nvPr/>
            </p:nvPicPr>
            <p:blipFill rotWithShape="1">
              <a:blip r:embed="rId6">
                <a:alphaModFix/>
              </a:blip>
              <a:srcRect/>
              <a:stretch/>
            </p:blipFill>
            <p:spPr>
              <a:xfrm>
                <a:off x="541020" y="745552"/>
                <a:ext cx="804934" cy="659782"/>
              </a:xfrm>
              <a:prstGeom prst="rect">
                <a:avLst/>
              </a:prstGeom>
              <a:noFill/>
              <a:ln>
                <a:noFill/>
              </a:ln>
            </p:spPr>
          </p:pic>
          <p:grpSp>
            <p:nvGrpSpPr>
              <p:cNvPr id="385" name="Google Shape;385;p17"/>
              <p:cNvGrpSpPr/>
              <p:nvPr/>
            </p:nvGrpSpPr>
            <p:grpSpPr>
              <a:xfrm>
                <a:off x="-1" y="1438321"/>
                <a:ext cx="2705103" cy="699372"/>
                <a:chOff x="-1" y="-1"/>
                <a:chExt cx="2705103" cy="699371"/>
              </a:xfrm>
            </p:grpSpPr>
            <p:pic>
              <p:nvPicPr>
                <p:cNvPr id="386" name="Google Shape;386;p17" descr="blue-guy-S.png"/>
                <p:cNvPicPr preferRelativeResize="0"/>
                <p:nvPr/>
              </p:nvPicPr>
              <p:blipFill rotWithShape="1">
                <a:blip r:embed="rId6">
                  <a:alphaModFix/>
                </a:blip>
                <a:srcRect/>
                <a:stretch/>
              </p:blipFill>
              <p:spPr>
                <a:xfrm>
                  <a:off x="-1" y="26391"/>
                  <a:ext cx="804935" cy="659783"/>
                </a:xfrm>
                <a:prstGeom prst="rect">
                  <a:avLst/>
                </a:prstGeom>
                <a:noFill/>
                <a:ln>
                  <a:noFill/>
                </a:ln>
              </p:spPr>
            </p:pic>
            <p:pic>
              <p:nvPicPr>
                <p:cNvPr id="387" name="Google Shape;387;p17" descr="coach-S.png"/>
                <p:cNvPicPr preferRelativeResize="0"/>
                <p:nvPr/>
              </p:nvPicPr>
              <p:blipFill rotWithShape="1">
                <a:blip r:embed="rId7">
                  <a:alphaModFix/>
                </a:blip>
                <a:srcRect/>
                <a:stretch/>
              </p:blipFill>
              <p:spPr>
                <a:xfrm>
                  <a:off x="1900167" y="-1"/>
                  <a:ext cx="804935" cy="699371"/>
                </a:xfrm>
                <a:prstGeom prst="rect">
                  <a:avLst/>
                </a:prstGeom>
                <a:noFill/>
                <a:ln>
                  <a:noFill/>
                </a:ln>
              </p:spPr>
            </p:pic>
            <p:pic>
              <p:nvPicPr>
                <p:cNvPr id="388" name="Google Shape;388;p17" descr="hacker-dude-S.png"/>
                <p:cNvPicPr preferRelativeResize="0"/>
                <p:nvPr/>
              </p:nvPicPr>
              <p:blipFill rotWithShape="1">
                <a:blip r:embed="rId3">
                  <a:alphaModFix/>
                </a:blip>
                <a:srcRect/>
                <a:stretch/>
              </p:blipFill>
              <p:spPr>
                <a:xfrm>
                  <a:off x="950083" y="-1"/>
                  <a:ext cx="804935" cy="699371"/>
                </a:xfrm>
                <a:prstGeom prst="rect">
                  <a:avLst/>
                </a:prstGeom>
                <a:noFill/>
                <a:ln>
                  <a:noFill/>
                </a:ln>
              </p:spPr>
            </p:pic>
          </p:grpSp>
        </p:gr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48</a:t>
            </a:fld>
            <a:endParaRPr/>
          </a:p>
        </p:txBody>
      </p:sp>
      <p:sp>
        <p:nvSpPr>
          <p:cNvPr id="394" name="Google Shape;394;p18"/>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Framework</a:t>
            </a:r>
            <a:endParaRPr/>
          </a:p>
        </p:txBody>
      </p:sp>
      <p:grpSp>
        <p:nvGrpSpPr>
          <p:cNvPr id="395" name="Google Shape;395;p18"/>
          <p:cNvGrpSpPr/>
          <p:nvPr/>
        </p:nvGrpSpPr>
        <p:grpSpPr>
          <a:xfrm>
            <a:off x="1455418" y="1482526"/>
            <a:ext cx="3726183" cy="1840232"/>
            <a:chOff x="-1" y="-1"/>
            <a:chExt cx="4140202" cy="2044701"/>
          </a:xfrm>
        </p:grpSpPr>
        <p:sp>
          <p:nvSpPr>
            <p:cNvPr id="396" name="Google Shape;396;p18"/>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397" name="Google Shape;397;p18"/>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398" name="Google Shape;398;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99" name="Google Shape;399;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0" name="Google Shape;400;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1" name="Google Shape;401;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2" name="Google Shape;402;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3" name="Google Shape;403;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404" name="Google Shape;404;p18"/>
          <p:cNvGrpSpPr/>
          <p:nvPr/>
        </p:nvGrpSpPr>
        <p:grpSpPr>
          <a:xfrm>
            <a:off x="4119046" y="2263142"/>
            <a:ext cx="3726183" cy="2274572"/>
            <a:chOff x="-1" y="-1"/>
            <a:chExt cx="4140202" cy="2527301"/>
          </a:xfrm>
        </p:grpSpPr>
        <p:sp>
          <p:nvSpPr>
            <p:cNvPr id="405" name="Google Shape;405;p18"/>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06" name="Google Shape;406;p18"/>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meetings</a:t>
              </a:r>
              <a:endParaRPr/>
            </a:p>
          </p:txBody>
        </p:sp>
        <p:sp>
          <p:nvSpPr>
            <p:cNvPr id="407" name="Google Shape;407;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8" name="Google Shape;408;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09" name="Google Shape;409;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0" name="Google Shape;410;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1" name="Google Shape;411;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2" name="Google Shape;412;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413" name="Google Shape;413;p18"/>
          <p:cNvGrpSpPr/>
          <p:nvPr/>
        </p:nvGrpSpPr>
        <p:grpSpPr>
          <a:xfrm>
            <a:off x="7227223" y="3949068"/>
            <a:ext cx="3726183" cy="1840232"/>
            <a:chOff x="-1" y="-1"/>
            <a:chExt cx="4140202" cy="2044701"/>
          </a:xfrm>
        </p:grpSpPr>
        <p:sp>
          <p:nvSpPr>
            <p:cNvPr id="414" name="Google Shape;414;p18"/>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15" name="Google Shape;415;p18"/>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416" name="Google Shape;416;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7" name="Google Shape;417;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8" name="Google Shape;418;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19" name="Google Shape;419;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0" name="Google Shape;420;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1" name="Google Shape;421;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422" name="Google Shape;422;p18"/>
          <p:cNvGrpSpPr/>
          <p:nvPr/>
        </p:nvGrpSpPr>
        <p:grpSpPr>
          <a:xfrm>
            <a:off x="4119046" y="2256565"/>
            <a:ext cx="3726183" cy="2274572"/>
            <a:chOff x="-1" y="-1"/>
            <a:chExt cx="4140202" cy="2527301"/>
          </a:xfrm>
        </p:grpSpPr>
        <p:sp>
          <p:nvSpPr>
            <p:cNvPr id="423" name="Google Shape;423;p18"/>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24" name="Google Shape;424;p18"/>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meetings</a:t>
              </a:r>
              <a:endParaRPr/>
            </a:p>
          </p:txBody>
        </p:sp>
        <p:sp>
          <p:nvSpPr>
            <p:cNvPr id="425" name="Google Shape;425;p18"/>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6" name="Google Shape;426;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7" name="Google Shape;427;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8" name="Google Shape;428;p18"/>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29" name="Google Shape;429;p18"/>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0" name="Google Shape;430;p18"/>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431" name="Google Shape;431;p18"/>
          <p:cNvGrpSpPr/>
          <p:nvPr/>
        </p:nvGrpSpPr>
        <p:grpSpPr>
          <a:xfrm>
            <a:off x="1455506" y="1485903"/>
            <a:ext cx="3726183" cy="1840232"/>
            <a:chOff x="-1" y="-1"/>
            <a:chExt cx="4140202" cy="2044701"/>
          </a:xfrm>
        </p:grpSpPr>
        <p:sp>
          <p:nvSpPr>
            <p:cNvPr id="432" name="Google Shape;432;p18"/>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33" name="Google Shape;433;p18"/>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 Member</a:t>
              </a:r>
              <a:endParaRPr sz="2520">
                <a:solidFill>
                  <a:schemeClr val="dk1"/>
                </a:solidFill>
                <a:latin typeface="Calibri"/>
                <a:ea typeface="Calibri"/>
                <a:cs typeface="Calibri"/>
                <a:sym typeface="Calibri"/>
              </a:endParaRPr>
            </a:p>
          </p:txBody>
        </p:sp>
        <p:sp>
          <p:nvSpPr>
            <p:cNvPr id="434" name="Google Shape;434;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5" name="Google Shape;435;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6" name="Google Shape;436;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7" name="Google Shape;437;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8" name="Google Shape;438;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39" name="Google Shape;439;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440" name="Google Shape;440;p18"/>
          <p:cNvGrpSpPr/>
          <p:nvPr/>
        </p:nvGrpSpPr>
        <p:grpSpPr>
          <a:xfrm>
            <a:off x="7227223" y="3960498"/>
            <a:ext cx="3726181" cy="1840230"/>
            <a:chOff x="6118859" y="4594860"/>
            <a:chExt cx="3726181" cy="1840230"/>
          </a:xfrm>
        </p:grpSpPr>
        <p:sp>
          <p:nvSpPr>
            <p:cNvPr id="441" name="Google Shape;441;p18"/>
            <p:cNvSpPr/>
            <p:nvPr/>
          </p:nvSpPr>
          <p:spPr>
            <a:xfrm>
              <a:off x="6130290" y="4594860"/>
              <a:ext cx="3714750" cy="184023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42" name="Google Shape;442;p18"/>
            <p:cNvSpPr txBox="1"/>
            <p:nvPr/>
          </p:nvSpPr>
          <p:spPr>
            <a:xfrm>
              <a:off x="6256454" y="5154930"/>
              <a:ext cx="3394712" cy="1246495"/>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443" name="Google Shape;443;p18"/>
            <p:cNvSpPr/>
            <p:nvPr/>
          </p:nvSpPr>
          <p:spPr>
            <a:xfrm>
              <a:off x="6553200" y="4594860"/>
              <a:ext cx="1714500" cy="512640"/>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44" name="Google Shape;444;p18"/>
            <p:cNvSpPr/>
            <p:nvPr/>
          </p:nvSpPr>
          <p:spPr>
            <a:xfrm>
              <a:off x="6118859" y="4594860"/>
              <a:ext cx="445772" cy="51679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45" name="Google Shape;445;p18"/>
          <p:cNvSpPr txBox="1"/>
          <p:nvPr/>
        </p:nvSpPr>
        <p:spPr>
          <a:xfrm>
            <a:off x="7376247" y="3898502"/>
            <a:ext cx="190881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nvGrpSpPr>
          <p:cNvPr id="446" name="Google Shape;446;p18"/>
          <p:cNvGrpSpPr/>
          <p:nvPr/>
        </p:nvGrpSpPr>
        <p:grpSpPr>
          <a:xfrm>
            <a:off x="1455289" y="1482526"/>
            <a:ext cx="3726183" cy="1840232"/>
            <a:chOff x="-1" y="-1"/>
            <a:chExt cx="4140202" cy="2044701"/>
          </a:xfrm>
        </p:grpSpPr>
        <p:sp>
          <p:nvSpPr>
            <p:cNvPr id="447" name="Google Shape;447;p18"/>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48" name="Google Shape;448;p18"/>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Team</a:t>
              </a:r>
              <a:endParaRPr/>
            </a:p>
          </p:txBody>
        </p:sp>
        <p:sp>
          <p:nvSpPr>
            <p:cNvPr id="449" name="Google Shape;449;p18"/>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0" name="Google Shape;450;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1" name="Google Shape;451;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2" name="Google Shape;452;p18"/>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3" name="Google Shape;453;p18"/>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4" name="Google Shape;454;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455" name="Google Shape;455;p18"/>
          <p:cNvGrpSpPr/>
          <p:nvPr/>
        </p:nvGrpSpPr>
        <p:grpSpPr>
          <a:xfrm>
            <a:off x="7227221" y="3957816"/>
            <a:ext cx="3726183" cy="1840232"/>
            <a:chOff x="-1" y="-1"/>
            <a:chExt cx="4140202" cy="2044701"/>
          </a:xfrm>
        </p:grpSpPr>
        <p:sp>
          <p:nvSpPr>
            <p:cNvPr id="456" name="Google Shape;456;p18"/>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57" name="Google Shape;457;p18"/>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458" name="Google Shape;458;p18"/>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59" name="Google Shape;459;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0" name="Google Shape;460;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1" name="Google Shape;461;p18"/>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2" name="Google Shape;462;p18"/>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3" name="Google Shape;463;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464" name="Google Shape;464;p18"/>
          <p:cNvGrpSpPr/>
          <p:nvPr/>
        </p:nvGrpSpPr>
        <p:grpSpPr>
          <a:xfrm>
            <a:off x="4119046" y="2272395"/>
            <a:ext cx="3726183" cy="2274572"/>
            <a:chOff x="-1" y="-1"/>
            <a:chExt cx="4140202" cy="2527301"/>
          </a:xfrm>
        </p:grpSpPr>
        <p:sp>
          <p:nvSpPr>
            <p:cNvPr id="465" name="Google Shape;465;p18"/>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66" name="Google Shape;466;p18"/>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meetings</a:t>
              </a:r>
              <a:endParaRPr/>
            </a:p>
          </p:txBody>
        </p:sp>
        <p:sp>
          <p:nvSpPr>
            <p:cNvPr id="467" name="Google Shape;467;p18"/>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8" name="Google Shape;468;p18"/>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69" name="Google Shape;469;p18"/>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0" name="Google Shape;470;p18"/>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1" name="Google Shape;471;p18"/>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72" name="Google Shape;472;p18"/>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49</a:t>
            </a:fld>
            <a:endParaRPr/>
          </a:p>
        </p:txBody>
      </p:sp>
      <p:grpSp>
        <p:nvGrpSpPr>
          <p:cNvPr id="478" name="Google Shape;478;p19"/>
          <p:cNvGrpSpPr/>
          <p:nvPr/>
        </p:nvGrpSpPr>
        <p:grpSpPr>
          <a:xfrm>
            <a:off x="1365192" y="312767"/>
            <a:ext cx="9137076" cy="5852498"/>
            <a:chOff x="1365192" y="340476"/>
            <a:chExt cx="9137076" cy="5852498"/>
          </a:xfrm>
        </p:grpSpPr>
        <p:sp>
          <p:nvSpPr>
            <p:cNvPr id="479" name="Google Shape;479;p19"/>
            <p:cNvSpPr/>
            <p:nvPr/>
          </p:nvSpPr>
          <p:spPr>
            <a:xfrm>
              <a:off x="3804285" y="340476"/>
              <a:ext cx="4583430" cy="5852498"/>
            </a:xfrm>
            <a:prstGeom prst="roundRect">
              <a:avLst>
                <a:gd name="adj" fmla="val 5985"/>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80" name="Google Shape;480;p19"/>
            <p:cNvSpPr/>
            <p:nvPr/>
          </p:nvSpPr>
          <p:spPr>
            <a:xfrm>
              <a:off x="4227195" y="340476"/>
              <a:ext cx="3143250" cy="53721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1" name="Google Shape;481;p19"/>
            <p:cNvSpPr/>
            <p:nvPr/>
          </p:nvSpPr>
          <p:spPr>
            <a:xfrm>
              <a:off x="3792854" y="340476"/>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2" name="Google Shape;482;p19"/>
            <p:cNvSpPr/>
            <p:nvPr/>
          </p:nvSpPr>
          <p:spPr>
            <a:xfrm>
              <a:off x="3792855" y="649086"/>
              <a:ext cx="560070" cy="22860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nvGrpSpPr>
            <p:cNvPr id="483" name="Google Shape;483;p19"/>
            <p:cNvGrpSpPr/>
            <p:nvPr/>
          </p:nvGrpSpPr>
          <p:grpSpPr>
            <a:xfrm>
              <a:off x="7198993" y="340476"/>
              <a:ext cx="560075" cy="537213"/>
              <a:chOff x="-1" y="0"/>
              <a:chExt cx="622303" cy="596902"/>
            </a:xfrm>
          </p:grpSpPr>
          <p:sp>
            <p:nvSpPr>
              <p:cNvPr id="484" name="Google Shape;484;p19"/>
              <p:cNvSpPr/>
              <p:nvPr/>
            </p:nvSpPr>
            <p:spPr>
              <a:xfrm rot="10800000">
                <a:off x="127000" y="139700"/>
                <a:ext cx="495302" cy="457202"/>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85" name="Google Shape;485;p19"/>
              <p:cNvSpPr/>
              <p:nvPr/>
            </p:nvSpPr>
            <p:spPr>
              <a:xfrm>
                <a:off x="-1" y="0"/>
                <a:ext cx="622302"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486" name="Google Shape;486;p19"/>
            <p:cNvSpPr txBox="1"/>
            <p:nvPr/>
          </p:nvSpPr>
          <p:spPr>
            <a:xfrm>
              <a:off x="3941879" y="340476"/>
              <a:ext cx="357759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Sprint Planning Meeting</a:t>
              </a:r>
              <a:endParaRPr/>
            </a:p>
          </p:txBody>
        </p:sp>
        <p:grpSp>
          <p:nvGrpSpPr>
            <p:cNvPr id="487" name="Google Shape;487;p19"/>
            <p:cNvGrpSpPr/>
            <p:nvPr/>
          </p:nvGrpSpPr>
          <p:grpSpPr>
            <a:xfrm>
              <a:off x="4032883" y="1060565"/>
              <a:ext cx="4194812" cy="1680212"/>
              <a:chOff x="-1" y="0"/>
              <a:chExt cx="4660901" cy="1866901"/>
            </a:xfrm>
          </p:grpSpPr>
          <p:sp>
            <p:nvSpPr>
              <p:cNvPr id="488" name="Google Shape;488;p19"/>
              <p:cNvSpPr/>
              <p:nvPr/>
            </p:nvSpPr>
            <p:spPr>
              <a:xfrm>
                <a:off x="0" y="0"/>
                <a:ext cx="4660900" cy="1866901"/>
              </a:xfrm>
              <a:prstGeom prst="roundRect">
                <a:avLst>
                  <a:gd name="adj" fmla="val 16327"/>
                </a:avLst>
              </a:prstGeom>
              <a:blipFill rotWithShape="1">
                <a:blip r:embed="rId4">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89" name="Google Shape;489;p19"/>
              <p:cNvSpPr/>
              <p:nvPr/>
            </p:nvSpPr>
            <p:spPr>
              <a:xfrm>
                <a:off x="482599" y="0"/>
                <a:ext cx="2273301" cy="457201"/>
              </a:xfrm>
              <a:prstGeom prst="rect">
                <a:avLst/>
              </a:pr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0" name="Google Shape;490;p19"/>
              <p:cNvSpPr/>
              <p:nvPr/>
            </p:nvSpPr>
            <p:spPr>
              <a:xfrm rot="10800000">
                <a:off x="2628900"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1" name="Google Shape;491;p19"/>
              <p:cNvSpPr/>
              <p:nvPr/>
            </p:nvSpPr>
            <p:spPr>
              <a:xfrm>
                <a:off x="-1"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2" name="Google Shape;492;p19"/>
              <p:cNvSpPr txBox="1"/>
              <p:nvPr/>
            </p:nvSpPr>
            <p:spPr>
              <a:xfrm>
                <a:off x="165583" y="0"/>
                <a:ext cx="2552702" cy="483037"/>
              </a:xfrm>
              <a:prstGeom prst="rect">
                <a:avLst/>
              </a:prstGeom>
              <a:noFill/>
              <a:ln>
                <a:noFill/>
              </a:ln>
            </p:spPr>
            <p:txBody>
              <a:bodyPr spcFirstLastPara="1" wrap="square" lIns="45700" tIns="45700" rIns="45700" bIns="45700" anchor="t" anchorCtr="0">
                <a:spAutoFit/>
              </a:bodyPr>
              <a:lstStyle/>
              <a:p>
                <a:pPr marL="0" marR="0" lvl="0" indent="0" algn="l" rtl="0">
                  <a:lnSpc>
                    <a:spcPct val="129629"/>
                  </a:lnSpc>
                  <a:spcBef>
                    <a:spcPts val="0"/>
                  </a:spcBef>
                  <a:spcAft>
                    <a:spcPts val="0"/>
                  </a:spcAft>
                  <a:buNone/>
                </a:pPr>
                <a:r>
                  <a:rPr lang="en-US" sz="2160">
                    <a:solidFill>
                      <a:srgbClr val="FFFFFF"/>
                    </a:solidFill>
                    <a:latin typeface="Calibri"/>
                    <a:ea typeface="Calibri"/>
                    <a:cs typeface="Calibri"/>
                    <a:sym typeface="Calibri"/>
                  </a:rPr>
                  <a:t>Sprint prioritization</a:t>
                </a:r>
                <a:endParaRPr/>
              </a:p>
            </p:txBody>
          </p:sp>
          <p:sp>
            <p:nvSpPr>
              <p:cNvPr id="493" name="Google Shape;493;p19"/>
              <p:cNvSpPr txBox="1"/>
              <p:nvPr/>
            </p:nvSpPr>
            <p:spPr>
              <a:xfrm>
                <a:off x="63982" y="533400"/>
                <a:ext cx="4318002" cy="1171260"/>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6666"/>
                  </a:lnSpc>
                  <a:spcBef>
                    <a:spcPts val="0"/>
                  </a:spcBef>
                  <a:spcAft>
                    <a:spcPts val="0"/>
                  </a:spcAft>
                  <a:buClr>
                    <a:srgbClr val="FFFFFF"/>
                  </a:buClr>
                  <a:buSzPts val="2700"/>
                  <a:buFont typeface="Calibri"/>
                  <a:buChar char="•"/>
                </a:pPr>
                <a:r>
                  <a:rPr lang="en-US" sz="2160">
                    <a:solidFill>
                      <a:srgbClr val="FFFFFF"/>
                    </a:solidFill>
                    <a:latin typeface="Calibri"/>
                    <a:ea typeface="Calibri"/>
                    <a:cs typeface="Calibri"/>
                    <a:sym typeface="Calibri"/>
                  </a:rPr>
                  <a:t>Analysis and evaluation of product backlog.</a:t>
                </a:r>
                <a:endParaRPr sz="2160">
                  <a:solidFill>
                    <a:schemeClr val="dk1"/>
                  </a:solidFill>
                  <a:latin typeface="Calibri"/>
                  <a:ea typeface="Calibri"/>
                  <a:cs typeface="Calibri"/>
                  <a:sym typeface="Calibri"/>
                </a:endParaRPr>
              </a:p>
              <a:p>
                <a:pPr marL="205740" marR="0" lvl="0" indent="-205740" algn="l" rtl="0">
                  <a:lnSpc>
                    <a:spcPct val="116666"/>
                  </a:lnSpc>
                  <a:spcBef>
                    <a:spcPts val="0"/>
                  </a:spcBef>
                  <a:spcAft>
                    <a:spcPts val="0"/>
                  </a:spcAft>
                  <a:buClr>
                    <a:srgbClr val="FFFFFF"/>
                  </a:buClr>
                  <a:buSzPts val="2700"/>
                  <a:buFont typeface="Calibri"/>
                  <a:buChar char="•"/>
                </a:pPr>
                <a:r>
                  <a:rPr lang="en-US" sz="2160">
                    <a:solidFill>
                      <a:srgbClr val="FFFFFF"/>
                    </a:solidFill>
                    <a:latin typeface="Calibri"/>
                    <a:ea typeface="Calibri"/>
                    <a:cs typeface="Calibri"/>
                    <a:sym typeface="Calibri"/>
                  </a:rPr>
                  <a:t>Determining sprint goals</a:t>
                </a:r>
                <a:endParaRPr/>
              </a:p>
            </p:txBody>
          </p:sp>
        </p:grpSp>
        <p:grpSp>
          <p:nvGrpSpPr>
            <p:cNvPr id="494" name="Google Shape;494;p19"/>
            <p:cNvGrpSpPr/>
            <p:nvPr/>
          </p:nvGrpSpPr>
          <p:grpSpPr>
            <a:xfrm>
              <a:off x="4032883" y="2900795"/>
              <a:ext cx="4194812" cy="3138288"/>
              <a:chOff x="-1" y="0"/>
              <a:chExt cx="4660901" cy="3486984"/>
            </a:xfrm>
          </p:grpSpPr>
          <p:sp>
            <p:nvSpPr>
              <p:cNvPr id="495" name="Google Shape;495;p19"/>
              <p:cNvSpPr/>
              <p:nvPr/>
            </p:nvSpPr>
            <p:spPr>
              <a:xfrm>
                <a:off x="0" y="0"/>
                <a:ext cx="4660900" cy="3486340"/>
              </a:xfrm>
              <a:prstGeom prst="roundRect">
                <a:avLst>
                  <a:gd name="adj" fmla="val 10390"/>
                </a:avLst>
              </a:prstGeom>
              <a:blipFill rotWithShape="1">
                <a:blip r:embed="rId4">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496" name="Google Shape;496;p19"/>
              <p:cNvSpPr/>
              <p:nvPr/>
            </p:nvSpPr>
            <p:spPr>
              <a:xfrm>
                <a:off x="482599" y="0"/>
                <a:ext cx="2273301" cy="457201"/>
              </a:xfrm>
              <a:prstGeom prst="rect">
                <a:avLst/>
              </a:pr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7" name="Google Shape;497;p19"/>
              <p:cNvSpPr/>
              <p:nvPr/>
            </p:nvSpPr>
            <p:spPr>
              <a:xfrm rot="10800000">
                <a:off x="2628900"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8" name="Google Shape;498;p19"/>
              <p:cNvSpPr/>
              <p:nvPr/>
            </p:nvSpPr>
            <p:spPr>
              <a:xfrm>
                <a:off x="-1" y="0"/>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99" name="Google Shape;499;p19"/>
              <p:cNvSpPr txBox="1"/>
              <p:nvPr/>
            </p:nvSpPr>
            <p:spPr>
              <a:xfrm>
                <a:off x="165583" y="0"/>
                <a:ext cx="2552702" cy="483037"/>
              </a:xfrm>
              <a:prstGeom prst="rect">
                <a:avLst/>
              </a:prstGeom>
              <a:noFill/>
              <a:ln>
                <a:noFill/>
              </a:ln>
            </p:spPr>
            <p:txBody>
              <a:bodyPr spcFirstLastPara="1" wrap="square" lIns="45700" tIns="45700" rIns="45700" bIns="45700" anchor="t" anchorCtr="0">
                <a:spAutoFit/>
              </a:bodyPr>
              <a:lstStyle/>
              <a:p>
                <a:pPr marL="0" marR="0" lvl="0" indent="0" algn="l" rtl="0">
                  <a:lnSpc>
                    <a:spcPct val="129629"/>
                  </a:lnSpc>
                  <a:spcBef>
                    <a:spcPts val="0"/>
                  </a:spcBef>
                  <a:spcAft>
                    <a:spcPts val="0"/>
                  </a:spcAft>
                  <a:buNone/>
                </a:pPr>
                <a:r>
                  <a:rPr lang="en-US" sz="2160">
                    <a:solidFill>
                      <a:srgbClr val="FFFFFF"/>
                    </a:solidFill>
                    <a:latin typeface="Calibri"/>
                    <a:ea typeface="Calibri"/>
                    <a:cs typeface="Calibri"/>
                    <a:sym typeface="Calibri"/>
                  </a:rPr>
                  <a:t>Sprint planning</a:t>
                </a:r>
                <a:endParaRPr/>
              </a:p>
            </p:txBody>
          </p:sp>
          <p:sp>
            <p:nvSpPr>
              <p:cNvPr id="500" name="Google Shape;500;p19"/>
              <p:cNvSpPr txBox="1"/>
              <p:nvPr/>
            </p:nvSpPr>
            <p:spPr>
              <a:xfrm>
                <a:off x="63982" y="533400"/>
                <a:ext cx="4318002" cy="295358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26000"/>
                  </a:lnSpc>
                  <a:spcBef>
                    <a:spcPts val="0"/>
                  </a:spcBef>
                  <a:spcAft>
                    <a:spcPts val="0"/>
                  </a:spcAft>
                  <a:buClr>
                    <a:srgbClr val="FFFFFF"/>
                  </a:buClr>
                  <a:buSzPts val="2500"/>
                  <a:buFont typeface="Calibri"/>
                  <a:buChar char="•"/>
                </a:pPr>
                <a:r>
                  <a:rPr lang="en-US" sz="2000">
                    <a:solidFill>
                      <a:srgbClr val="FFFFFF"/>
                    </a:solidFill>
                    <a:latin typeface="Calibri"/>
                    <a:ea typeface="Calibri"/>
                    <a:cs typeface="Calibri"/>
                    <a:sym typeface="Calibri"/>
                  </a:rPr>
                  <a:t>Deciding how to achieve the sprint goal (</a:t>
                </a:r>
                <a:r>
                  <a:rPr lang="en-US" sz="2000" i="1">
                    <a:solidFill>
                      <a:srgbClr val="FFFFFF"/>
                    </a:solidFill>
                    <a:latin typeface="Calibri"/>
                    <a:ea typeface="Calibri"/>
                    <a:cs typeface="Calibri"/>
                    <a:sym typeface="Calibri"/>
                  </a:rPr>
                  <a:t>design</a:t>
                </a:r>
                <a:r>
                  <a:rPr lang="en-US" sz="2000">
                    <a:solidFill>
                      <a:srgbClr val="FFFFFF"/>
                    </a:solidFill>
                    <a:latin typeface="Calibri"/>
                    <a:ea typeface="Calibri"/>
                    <a:cs typeface="Calibri"/>
                    <a:sym typeface="Calibri"/>
                  </a:rPr>
                  <a:t>)</a:t>
                </a:r>
                <a:endParaRPr/>
              </a:p>
              <a:p>
                <a:pPr marL="205740" marR="0" lvl="0" indent="-205740" algn="l" rtl="0">
                  <a:lnSpc>
                    <a:spcPct val="126000"/>
                  </a:lnSpc>
                  <a:spcBef>
                    <a:spcPts val="0"/>
                  </a:spcBef>
                  <a:spcAft>
                    <a:spcPts val="0"/>
                  </a:spcAft>
                  <a:buClr>
                    <a:srgbClr val="FFFFFF"/>
                  </a:buClr>
                  <a:buSzPts val="2500"/>
                  <a:buFont typeface="Calibri"/>
                  <a:buChar char="•"/>
                </a:pPr>
                <a:r>
                  <a:rPr lang="en-US" sz="2000">
                    <a:solidFill>
                      <a:srgbClr val="FFFFFF"/>
                    </a:solidFill>
                    <a:latin typeface="Calibri"/>
                    <a:ea typeface="Calibri"/>
                    <a:cs typeface="Calibri"/>
                    <a:sym typeface="Calibri"/>
                  </a:rPr>
                  <a:t>Create a sprint backlog (</a:t>
                </a:r>
                <a:r>
                  <a:rPr lang="en-US" sz="2000" i="1">
                    <a:solidFill>
                      <a:srgbClr val="FFFFFF"/>
                    </a:solidFill>
                    <a:latin typeface="Calibri"/>
                    <a:ea typeface="Calibri"/>
                    <a:cs typeface="Calibri"/>
                    <a:sym typeface="Calibri"/>
                  </a:rPr>
                  <a:t>tasks</a:t>
                </a:r>
                <a:r>
                  <a:rPr lang="en-US" sz="2000">
                    <a:solidFill>
                      <a:srgbClr val="FFFFFF"/>
                    </a:solidFill>
                    <a:latin typeface="Calibri"/>
                    <a:ea typeface="Calibri"/>
                    <a:cs typeface="Calibri"/>
                    <a:sym typeface="Calibri"/>
                  </a:rPr>
                  <a:t>) of the items in the product backlog items (</a:t>
                </a:r>
                <a:r>
                  <a:rPr lang="en-US" sz="2000" i="1">
                    <a:solidFill>
                      <a:srgbClr val="FFFFFF"/>
                    </a:solidFill>
                    <a:latin typeface="Calibri"/>
                    <a:ea typeface="Calibri"/>
                    <a:cs typeface="Calibri"/>
                    <a:sym typeface="Calibri"/>
                  </a:rPr>
                  <a:t>user stories / features</a:t>
                </a:r>
                <a:r>
                  <a:rPr lang="en-US" sz="2000">
                    <a:solidFill>
                      <a:srgbClr val="FFFFFF"/>
                    </a:solidFill>
                    <a:latin typeface="Calibri"/>
                    <a:ea typeface="Calibri"/>
                    <a:cs typeface="Calibri"/>
                    <a:sym typeface="Calibri"/>
                  </a:rPr>
                  <a:t>)</a:t>
                </a:r>
                <a:endParaRPr/>
              </a:p>
              <a:p>
                <a:pPr marL="205740" marR="0" lvl="0" indent="-205740" algn="l" rtl="0">
                  <a:lnSpc>
                    <a:spcPct val="126000"/>
                  </a:lnSpc>
                  <a:spcBef>
                    <a:spcPts val="0"/>
                  </a:spcBef>
                  <a:spcAft>
                    <a:spcPts val="0"/>
                  </a:spcAft>
                  <a:buClr>
                    <a:srgbClr val="FFFFFF"/>
                  </a:buClr>
                  <a:buSzPts val="2500"/>
                  <a:buFont typeface="Calibri"/>
                  <a:buChar char="•"/>
                </a:pPr>
                <a:r>
                  <a:rPr lang="en-US" sz="2000">
                    <a:solidFill>
                      <a:srgbClr val="FFFFFF"/>
                    </a:solidFill>
                    <a:latin typeface="Calibri"/>
                    <a:ea typeface="Calibri"/>
                    <a:cs typeface="Calibri"/>
                    <a:sym typeface="Calibri"/>
                  </a:rPr>
                  <a:t>Estimate sprint backlog in man hours.</a:t>
                </a:r>
                <a:endParaRPr sz="2000">
                  <a:solidFill>
                    <a:schemeClr val="dk1"/>
                  </a:solidFill>
                  <a:latin typeface="Calibri"/>
                  <a:ea typeface="Calibri"/>
                  <a:cs typeface="Calibri"/>
                  <a:sym typeface="Calibri"/>
                </a:endParaRPr>
              </a:p>
            </p:txBody>
          </p:sp>
        </p:grpSp>
        <p:grpSp>
          <p:nvGrpSpPr>
            <p:cNvPr id="501" name="Google Shape;501;p19"/>
            <p:cNvGrpSpPr/>
            <p:nvPr/>
          </p:nvGrpSpPr>
          <p:grpSpPr>
            <a:xfrm>
              <a:off x="8227695" y="1380606"/>
              <a:ext cx="2274573" cy="1040130"/>
              <a:chOff x="0" y="0"/>
              <a:chExt cx="2527301" cy="1155700"/>
            </a:xfrm>
          </p:grpSpPr>
          <p:cxnSp>
            <p:nvCxnSpPr>
              <p:cNvPr id="502" name="Google Shape;502;p19"/>
              <p:cNvCxnSpPr/>
              <p:nvPr/>
            </p:nvCxnSpPr>
            <p:spPr>
              <a:xfrm rot="10800000">
                <a:off x="0" y="577416"/>
                <a:ext cx="825605" cy="2"/>
              </a:xfrm>
              <a:prstGeom prst="straightConnector1">
                <a:avLst/>
              </a:prstGeom>
              <a:noFill/>
              <a:ln w="38100" cap="flat" cmpd="sng">
                <a:solidFill>
                  <a:srgbClr val="000000"/>
                </a:solidFill>
                <a:prstDash val="solid"/>
                <a:miter lim="400000"/>
                <a:headEnd type="triangle" w="med" len="med"/>
                <a:tailEnd type="none" w="sm" len="sm"/>
              </a:ln>
            </p:spPr>
          </p:cxnSp>
          <p:grpSp>
            <p:nvGrpSpPr>
              <p:cNvPr id="503" name="Google Shape;503;p19"/>
              <p:cNvGrpSpPr/>
              <p:nvPr/>
            </p:nvGrpSpPr>
            <p:grpSpPr>
              <a:xfrm>
                <a:off x="838200" y="0"/>
                <a:ext cx="1689101" cy="1155700"/>
                <a:chOff x="0" y="0"/>
                <a:chExt cx="1689100" cy="1155700"/>
              </a:xfrm>
            </p:grpSpPr>
            <p:sp>
              <p:nvSpPr>
                <p:cNvPr id="504" name="Google Shape;504;p19"/>
                <p:cNvSpPr/>
                <p:nvPr/>
              </p:nvSpPr>
              <p:spPr>
                <a:xfrm>
                  <a:off x="0" y="0"/>
                  <a:ext cx="1689100" cy="1155700"/>
                </a:xfrm>
                <a:prstGeom prst="roundRect">
                  <a:avLst>
                    <a:gd name="adj" fmla="val 26374"/>
                  </a:avLst>
                </a:prstGeom>
                <a:blipFill rotWithShape="1">
                  <a:blip r:embed="rId5">
                    <a:alphaModFix/>
                  </a:blip>
                  <a:tile tx="0" ty="0" sx="100000" sy="100000" flip="none" algn="tl"/>
                </a:blip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35714"/>
                    </a:lnSpc>
                    <a:spcBef>
                      <a:spcPts val="0"/>
                    </a:spcBef>
                    <a:spcAft>
                      <a:spcPts val="0"/>
                    </a:spcAft>
                    <a:buNone/>
                  </a:pPr>
                  <a:endParaRPr sz="2520">
                    <a:solidFill>
                      <a:schemeClr val="dk1"/>
                    </a:solidFill>
                    <a:latin typeface="Calibri"/>
                    <a:ea typeface="Calibri"/>
                    <a:cs typeface="Calibri"/>
                    <a:sym typeface="Calibri"/>
                  </a:endParaRPr>
                </a:p>
              </p:txBody>
            </p:sp>
            <p:sp>
              <p:nvSpPr>
                <p:cNvPr id="505" name="Google Shape;505;p19"/>
                <p:cNvSpPr txBox="1"/>
                <p:nvPr/>
              </p:nvSpPr>
              <p:spPr>
                <a:xfrm>
                  <a:off x="89274" y="85016"/>
                  <a:ext cx="1510552" cy="985669"/>
                </a:xfrm>
                <a:prstGeom prst="rect">
                  <a:avLst/>
                </a:prstGeom>
                <a:noFill/>
                <a:ln>
                  <a:noFill/>
                </a:ln>
              </p:spPr>
              <p:txBody>
                <a:bodyPr spcFirstLastPara="1" wrap="square" lIns="34275" tIns="34275" rIns="34275" bIns="34275" anchor="ctr" anchorCtr="0">
                  <a:spAutoFit/>
                </a:bodyPr>
                <a:lstStyle/>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Sprints</a:t>
                  </a:r>
                  <a:endParaRPr/>
                </a:p>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goals</a:t>
                  </a:r>
                  <a:endParaRPr/>
                </a:p>
              </p:txBody>
            </p:sp>
          </p:grpSp>
        </p:grpSp>
        <p:cxnSp>
          <p:nvCxnSpPr>
            <p:cNvPr id="506" name="Google Shape;506;p19"/>
            <p:cNvCxnSpPr/>
            <p:nvPr/>
          </p:nvCxnSpPr>
          <p:spPr>
            <a:xfrm rot="10800000">
              <a:off x="3216429" y="880423"/>
              <a:ext cx="588685" cy="2"/>
            </a:xfrm>
            <a:prstGeom prst="straightConnector1">
              <a:avLst/>
            </a:prstGeom>
            <a:noFill/>
            <a:ln w="38100" cap="flat" cmpd="sng">
              <a:solidFill>
                <a:srgbClr val="000000"/>
              </a:solidFill>
              <a:prstDash val="solid"/>
              <a:miter lim="400000"/>
              <a:headEnd type="triangle" w="med" len="med"/>
              <a:tailEnd type="none" w="sm" len="sm"/>
            </a:ln>
          </p:spPr>
        </p:cxnSp>
        <p:grpSp>
          <p:nvGrpSpPr>
            <p:cNvPr id="507" name="Google Shape;507;p19"/>
            <p:cNvGrpSpPr/>
            <p:nvPr/>
          </p:nvGrpSpPr>
          <p:grpSpPr>
            <a:xfrm>
              <a:off x="8227695" y="3689466"/>
              <a:ext cx="2274573" cy="1040130"/>
              <a:chOff x="0" y="0"/>
              <a:chExt cx="2527301" cy="1155700"/>
            </a:xfrm>
          </p:grpSpPr>
          <p:grpSp>
            <p:nvGrpSpPr>
              <p:cNvPr id="508" name="Google Shape;508;p19"/>
              <p:cNvGrpSpPr/>
              <p:nvPr/>
            </p:nvGrpSpPr>
            <p:grpSpPr>
              <a:xfrm>
                <a:off x="838200" y="0"/>
                <a:ext cx="1689101" cy="1155700"/>
                <a:chOff x="0" y="0"/>
                <a:chExt cx="1689100" cy="1155700"/>
              </a:xfrm>
            </p:grpSpPr>
            <p:sp>
              <p:nvSpPr>
                <p:cNvPr id="509" name="Google Shape;509;p19"/>
                <p:cNvSpPr/>
                <p:nvPr/>
              </p:nvSpPr>
              <p:spPr>
                <a:xfrm>
                  <a:off x="0" y="0"/>
                  <a:ext cx="1689100" cy="1155700"/>
                </a:xfrm>
                <a:prstGeom prst="roundRect">
                  <a:avLst>
                    <a:gd name="adj" fmla="val 26374"/>
                  </a:avLst>
                </a:prstGeom>
                <a:blipFill rotWithShape="1">
                  <a:blip r:embed="rId5">
                    <a:alphaModFix/>
                  </a:blip>
                  <a:tile tx="0" ty="0" sx="100000" sy="100000" flip="none" algn="tl"/>
                </a:blip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35714"/>
                    </a:lnSpc>
                    <a:spcBef>
                      <a:spcPts val="0"/>
                    </a:spcBef>
                    <a:spcAft>
                      <a:spcPts val="0"/>
                    </a:spcAft>
                    <a:buNone/>
                  </a:pPr>
                  <a:endParaRPr sz="2520">
                    <a:solidFill>
                      <a:schemeClr val="dk1"/>
                    </a:solidFill>
                    <a:latin typeface="Calibri"/>
                    <a:ea typeface="Calibri"/>
                    <a:cs typeface="Calibri"/>
                    <a:sym typeface="Calibri"/>
                  </a:endParaRPr>
                </a:p>
              </p:txBody>
            </p:sp>
            <p:sp>
              <p:nvSpPr>
                <p:cNvPr id="510" name="Google Shape;510;p19"/>
                <p:cNvSpPr txBox="1"/>
                <p:nvPr/>
              </p:nvSpPr>
              <p:spPr>
                <a:xfrm>
                  <a:off x="89274" y="85016"/>
                  <a:ext cx="1510552" cy="985669"/>
                </a:xfrm>
                <a:prstGeom prst="rect">
                  <a:avLst/>
                </a:prstGeom>
                <a:noFill/>
                <a:ln>
                  <a:noFill/>
                </a:ln>
              </p:spPr>
              <p:txBody>
                <a:bodyPr spcFirstLastPara="1" wrap="square" lIns="34275" tIns="34275" rIns="34275" bIns="34275" anchor="ctr" anchorCtr="0">
                  <a:spAutoFit/>
                </a:bodyPr>
                <a:lstStyle/>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Sprints</a:t>
                  </a:r>
                  <a:endParaRPr/>
                </a:p>
                <a:p>
                  <a:pPr marL="0" marR="0" lvl="0" indent="0" algn="l" rtl="0">
                    <a:lnSpc>
                      <a:spcPct val="211111"/>
                    </a:lnSpc>
                    <a:spcBef>
                      <a:spcPts val="0"/>
                    </a:spcBef>
                    <a:spcAft>
                      <a:spcPts val="0"/>
                    </a:spcAft>
                    <a:buNone/>
                  </a:pPr>
                  <a:r>
                    <a:rPr lang="en-US" sz="1620">
                      <a:solidFill>
                        <a:srgbClr val="EBF3FF"/>
                      </a:solidFill>
                      <a:latin typeface="Calibri"/>
                      <a:ea typeface="Calibri"/>
                      <a:cs typeface="Calibri"/>
                      <a:sym typeface="Calibri"/>
                    </a:rPr>
                    <a:t>backlog</a:t>
                  </a:r>
                  <a:endParaRPr/>
                </a:p>
              </p:txBody>
            </p:sp>
          </p:grpSp>
          <p:cxnSp>
            <p:nvCxnSpPr>
              <p:cNvPr id="511" name="Google Shape;511;p19"/>
              <p:cNvCxnSpPr/>
              <p:nvPr/>
            </p:nvCxnSpPr>
            <p:spPr>
              <a:xfrm rot="10800000">
                <a:off x="0" y="577416"/>
                <a:ext cx="825605" cy="2"/>
              </a:xfrm>
              <a:prstGeom prst="straightConnector1">
                <a:avLst/>
              </a:prstGeom>
              <a:noFill/>
              <a:ln w="38100" cap="flat" cmpd="sng">
                <a:solidFill>
                  <a:srgbClr val="000000"/>
                </a:solidFill>
                <a:prstDash val="solid"/>
                <a:miter lim="400000"/>
                <a:headEnd type="triangle" w="med" len="med"/>
                <a:tailEnd type="none" w="sm" len="sm"/>
              </a:ln>
            </p:spPr>
          </p:cxnSp>
        </p:grpSp>
        <p:grpSp>
          <p:nvGrpSpPr>
            <p:cNvPr id="512" name="Google Shape;512;p19"/>
            <p:cNvGrpSpPr/>
            <p:nvPr/>
          </p:nvGrpSpPr>
          <p:grpSpPr>
            <a:xfrm>
              <a:off x="1365192" y="2603615"/>
              <a:ext cx="1856163" cy="914403"/>
              <a:chOff x="0" y="63063"/>
              <a:chExt cx="1524000" cy="1016001"/>
            </a:xfrm>
          </p:grpSpPr>
          <p:sp>
            <p:nvSpPr>
              <p:cNvPr id="513" name="Google Shape;513;p19"/>
              <p:cNvSpPr/>
              <p:nvPr/>
            </p:nvSpPr>
            <p:spPr>
              <a:xfrm>
                <a:off x="0" y="63063"/>
                <a:ext cx="1524000" cy="1016001"/>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14" name="Google Shape;514;p19"/>
              <p:cNvSpPr txBox="1"/>
              <p:nvPr/>
            </p:nvSpPr>
            <p:spPr>
              <a:xfrm>
                <a:off x="89272" y="342369"/>
                <a:ext cx="1345456" cy="457389"/>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Business conditions</a:t>
                </a:r>
                <a:endParaRPr sz="2160">
                  <a:solidFill>
                    <a:srgbClr val="EBF3FF"/>
                  </a:solidFill>
                  <a:latin typeface="Calibri"/>
                  <a:ea typeface="Calibri"/>
                  <a:cs typeface="Calibri"/>
                  <a:sym typeface="Calibri"/>
                </a:endParaRPr>
              </a:p>
            </p:txBody>
          </p:sp>
        </p:grpSp>
        <p:grpSp>
          <p:nvGrpSpPr>
            <p:cNvPr id="515" name="Google Shape;515;p19"/>
            <p:cNvGrpSpPr/>
            <p:nvPr/>
          </p:nvGrpSpPr>
          <p:grpSpPr>
            <a:xfrm>
              <a:off x="1365192" y="431916"/>
              <a:ext cx="1856163" cy="914400"/>
              <a:chOff x="0" y="0"/>
              <a:chExt cx="1524000" cy="1016000"/>
            </a:xfrm>
          </p:grpSpPr>
          <p:sp>
            <p:nvSpPr>
              <p:cNvPr id="516" name="Google Shape;516;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17" name="Google Shape;517;p19"/>
              <p:cNvSpPr txBox="1"/>
              <p:nvPr/>
            </p:nvSpPr>
            <p:spPr>
              <a:xfrm>
                <a:off x="89272" y="279304"/>
                <a:ext cx="1345456" cy="45739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Team capacity</a:t>
                </a:r>
                <a:endParaRPr sz="2160">
                  <a:solidFill>
                    <a:srgbClr val="EBF3FF"/>
                  </a:solidFill>
                  <a:latin typeface="Calibri"/>
                  <a:ea typeface="Calibri"/>
                  <a:cs typeface="Calibri"/>
                  <a:sym typeface="Calibri"/>
                </a:endParaRPr>
              </a:p>
            </p:txBody>
          </p:sp>
        </p:grpSp>
        <p:grpSp>
          <p:nvGrpSpPr>
            <p:cNvPr id="518" name="Google Shape;518;p19"/>
            <p:cNvGrpSpPr/>
            <p:nvPr/>
          </p:nvGrpSpPr>
          <p:grpSpPr>
            <a:xfrm>
              <a:off x="1365192" y="1517766"/>
              <a:ext cx="1856163" cy="914400"/>
              <a:chOff x="0" y="0"/>
              <a:chExt cx="1524000" cy="1016000"/>
            </a:xfrm>
          </p:grpSpPr>
          <p:sp>
            <p:nvSpPr>
              <p:cNvPr id="519" name="Google Shape;519;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20" name="Google Shape;520;p19"/>
              <p:cNvSpPr txBox="1"/>
              <p:nvPr/>
            </p:nvSpPr>
            <p:spPr>
              <a:xfrm>
                <a:off x="89272" y="79820"/>
                <a:ext cx="1345456" cy="85636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Product backlog</a:t>
                </a:r>
                <a:endParaRPr/>
              </a:p>
            </p:txBody>
          </p:sp>
        </p:grpSp>
        <p:grpSp>
          <p:nvGrpSpPr>
            <p:cNvPr id="521" name="Google Shape;521;p19"/>
            <p:cNvGrpSpPr/>
            <p:nvPr/>
          </p:nvGrpSpPr>
          <p:grpSpPr>
            <a:xfrm>
              <a:off x="1365192" y="4775316"/>
              <a:ext cx="1856163" cy="914400"/>
              <a:chOff x="0" y="0"/>
              <a:chExt cx="1524000" cy="1016000"/>
            </a:xfrm>
          </p:grpSpPr>
          <p:sp>
            <p:nvSpPr>
              <p:cNvPr id="522" name="Google Shape;522;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23" name="Google Shape;523;p19"/>
              <p:cNvSpPr txBox="1"/>
              <p:nvPr/>
            </p:nvSpPr>
            <p:spPr>
              <a:xfrm>
                <a:off x="89272" y="279304"/>
                <a:ext cx="1345456" cy="45739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Technology</a:t>
                </a:r>
                <a:endParaRPr sz="2160">
                  <a:solidFill>
                    <a:srgbClr val="EBF3FF"/>
                  </a:solidFill>
                  <a:latin typeface="Calibri"/>
                  <a:ea typeface="Calibri"/>
                  <a:cs typeface="Calibri"/>
                  <a:sym typeface="Calibri"/>
                </a:endParaRPr>
              </a:p>
            </p:txBody>
          </p:sp>
        </p:grpSp>
        <p:grpSp>
          <p:nvGrpSpPr>
            <p:cNvPr id="524" name="Google Shape;524;p19"/>
            <p:cNvGrpSpPr/>
            <p:nvPr/>
          </p:nvGrpSpPr>
          <p:grpSpPr>
            <a:xfrm>
              <a:off x="1365192" y="3689466"/>
              <a:ext cx="1856163" cy="914400"/>
              <a:chOff x="0" y="0"/>
              <a:chExt cx="1524000" cy="1016000"/>
            </a:xfrm>
          </p:grpSpPr>
          <p:sp>
            <p:nvSpPr>
              <p:cNvPr id="525" name="Google Shape;525;p19"/>
              <p:cNvSpPr/>
              <p:nvPr/>
            </p:nvSpPr>
            <p:spPr>
              <a:xfrm>
                <a:off x="0" y="0"/>
                <a:ext cx="1524000" cy="1016000"/>
              </a:xfrm>
              <a:prstGeom prst="roundRect">
                <a:avLst>
                  <a:gd name="adj" fmla="val 30000"/>
                </a:avLst>
              </a:prstGeom>
              <a:blipFill rotWithShape="1">
                <a:blip r:embed="rId6">
                  <a:alphaModFix/>
                </a:blip>
                <a:tile tx="0" ty="0" sx="100000" sy="100000" flip="none" algn="tl"/>
              </a:blipFill>
              <a:ln w="25400" cap="flat" cmpd="sng">
                <a:solidFill>
                  <a:srgbClr val="7922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6666"/>
                  </a:lnSpc>
                  <a:spcBef>
                    <a:spcPts val="0"/>
                  </a:spcBef>
                  <a:spcAft>
                    <a:spcPts val="0"/>
                  </a:spcAft>
                  <a:buNone/>
                </a:pPr>
                <a:endParaRPr sz="2160">
                  <a:solidFill>
                    <a:schemeClr val="dk1"/>
                  </a:solidFill>
                  <a:latin typeface="Calibri"/>
                  <a:ea typeface="Calibri"/>
                  <a:cs typeface="Calibri"/>
                  <a:sym typeface="Calibri"/>
                </a:endParaRPr>
              </a:p>
            </p:txBody>
          </p:sp>
          <p:sp>
            <p:nvSpPr>
              <p:cNvPr id="526" name="Google Shape;526;p19"/>
              <p:cNvSpPr txBox="1"/>
              <p:nvPr/>
            </p:nvSpPr>
            <p:spPr>
              <a:xfrm>
                <a:off x="89272" y="79820"/>
                <a:ext cx="1345456" cy="856360"/>
              </a:xfrm>
              <a:prstGeom prst="rect">
                <a:avLst/>
              </a:prstGeom>
              <a:noFill/>
              <a:ln>
                <a:noFill/>
              </a:ln>
            </p:spPr>
            <p:txBody>
              <a:bodyPr spcFirstLastPara="1" wrap="square" lIns="34275" tIns="34275" rIns="34275" bIns="34275" anchor="ctr" anchorCtr="0">
                <a:spAutoFit/>
              </a:bodyPr>
              <a:lstStyle/>
              <a:p>
                <a:pPr marL="0" marR="0" lvl="0" indent="0" algn="l" rtl="0">
                  <a:lnSpc>
                    <a:spcPct val="129629"/>
                  </a:lnSpc>
                  <a:spcBef>
                    <a:spcPts val="0"/>
                  </a:spcBef>
                  <a:spcAft>
                    <a:spcPts val="0"/>
                  </a:spcAft>
                  <a:buNone/>
                </a:pPr>
                <a:r>
                  <a:rPr lang="en-US" sz="2160">
                    <a:solidFill>
                      <a:srgbClr val="EBF3FF"/>
                    </a:solidFill>
                    <a:latin typeface="Calibri"/>
                    <a:ea typeface="Calibri"/>
                    <a:cs typeface="Calibri"/>
                    <a:sym typeface="Calibri"/>
                  </a:rPr>
                  <a:t>Current product</a:t>
                </a:r>
                <a:endParaRPr sz="2160">
                  <a:solidFill>
                    <a:srgbClr val="EBF3FF"/>
                  </a:solidFill>
                  <a:latin typeface="Calibri"/>
                  <a:ea typeface="Calibri"/>
                  <a:cs typeface="Calibri"/>
                  <a:sym typeface="Calibri"/>
                </a:endParaRPr>
              </a:p>
            </p:txBody>
          </p:sp>
        </p:grpSp>
        <p:cxnSp>
          <p:nvCxnSpPr>
            <p:cNvPr id="527" name="Google Shape;527;p19"/>
            <p:cNvCxnSpPr/>
            <p:nvPr/>
          </p:nvCxnSpPr>
          <p:spPr>
            <a:xfrm rot="10800000">
              <a:off x="3216429" y="1966274"/>
              <a:ext cx="588685" cy="116"/>
            </a:xfrm>
            <a:prstGeom prst="straightConnector1">
              <a:avLst/>
            </a:prstGeom>
            <a:noFill/>
            <a:ln w="38100" cap="flat" cmpd="sng">
              <a:solidFill>
                <a:srgbClr val="000000"/>
              </a:solidFill>
              <a:prstDash val="solid"/>
              <a:miter lim="400000"/>
              <a:headEnd type="triangle" w="med" len="med"/>
              <a:tailEnd type="none" w="sm" len="sm"/>
            </a:ln>
          </p:spPr>
        </p:cxnSp>
        <p:cxnSp>
          <p:nvCxnSpPr>
            <p:cNvPr id="528" name="Google Shape;528;p19"/>
            <p:cNvCxnSpPr/>
            <p:nvPr/>
          </p:nvCxnSpPr>
          <p:spPr>
            <a:xfrm rot="10800000">
              <a:off x="3216429" y="3052124"/>
              <a:ext cx="588685" cy="116"/>
            </a:xfrm>
            <a:prstGeom prst="straightConnector1">
              <a:avLst/>
            </a:prstGeom>
            <a:noFill/>
            <a:ln w="38100" cap="flat" cmpd="sng">
              <a:solidFill>
                <a:srgbClr val="000000"/>
              </a:solidFill>
              <a:prstDash val="solid"/>
              <a:miter lim="400000"/>
              <a:headEnd type="triangle" w="med" len="med"/>
              <a:tailEnd type="none" w="sm" len="sm"/>
            </a:ln>
          </p:spPr>
        </p:cxnSp>
        <p:cxnSp>
          <p:nvCxnSpPr>
            <p:cNvPr id="529" name="Google Shape;529;p19"/>
            <p:cNvCxnSpPr/>
            <p:nvPr/>
          </p:nvCxnSpPr>
          <p:spPr>
            <a:xfrm rot="10800000">
              <a:off x="3216429" y="4137974"/>
              <a:ext cx="588685" cy="116"/>
            </a:xfrm>
            <a:prstGeom prst="straightConnector1">
              <a:avLst/>
            </a:prstGeom>
            <a:noFill/>
            <a:ln w="38100" cap="flat" cmpd="sng">
              <a:solidFill>
                <a:srgbClr val="000000"/>
              </a:solidFill>
              <a:prstDash val="solid"/>
              <a:miter lim="400000"/>
              <a:headEnd type="triangle" w="med" len="med"/>
              <a:tailEnd type="none" w="sm" len="sm"/>
            </a:ln>
          </p:spPr>
        </p:cxnSp>
        <p:cxnSp>
          <p:nvCxnSpPr>
            <p:cNvPr id="530" name="Google Shape;530;p19"/>
            <p:cNvCxnSpPr/>
            <p:nvPr/>
          </p:nvCxnSpPr>
          <p:spPr>
            <a:xfrm rot="10800000">
              <a:off x="3216429" y="5223824"/>
              <a:ext cx="588685" cy="116"/>
            </a:xfrm>
            <a:prstGeom prst="straightConnector1">
              <a:avLst/>
            </a:prstGeom>
            <a:noFill/>
            <a:ln w="38100" cap="flat" cmpd="sng">
              <a:solidFill>
                <a:srgbClr val="000000"/>
              </a:solidFill>
              <a:prstDash val="solid"/>
              <a:miter lim="400000"/>
              <a:headEnd type="triangle" w="med" len="med"/>
              <a:tailEnd type="none" w="sm" len="sm"/>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6"/>
            <a:ext cx="9360000" cy="741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12 Principles of Agile Development Methods</a:t>
            </a:r>
            <a:endParaRPr sz="3600" b="1">
              <a:latin typeface="Calibri"/>
              <a:ea typeface="Calibri"/>
              <a:cs typeface="Calibri"/>
              <a:sym typeface="Calibri"/>
            </a:endParaRPr>
          </a:p>
        </p:txBody>
      </p:sp>
      <p:sp>
        <p:nvSpPr>
          <p:cNvPr id="115" name="Google Shape;115;p5"/>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5</a:t>
            </a:fld>
            <a:endParaRPr/>
          </a:p>
        </p:txBody>
      </p:sp>
      <p:sp>
        <p:nvSpPr>
          <p:cNvPr id="116" name="Google Shape;116;p5"/>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117" name="Google Shape;117;p5"/>
          <p:cNvSpPr txBox="1">
            <a:spLocks noGrp="1"/>
          </p:cNvSpPr>
          <p:nvPr>
            <p:ph type="body" idx="1"/>
          </p:nvPr>
        </p:nvSpPr>
        <p:spPr>
          <a:xfrm>
            <a:off x="838200" y="1347537"/>
            <a:ext cx="10515600" cy="482942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The top priority is to satisfy clients by producing valuable software quickly and regularly</a:t>
            </a:r>
            <a:endParaRPr/>
          </a:p>
          <a:p>
            <a:pPr marL="228600" lvl="0" indent="-228600" algn="l" rtl="0">
              <a:lnSpc>
                <a:spcPct val="90000"/>
              </a:lnSpc>
              <a:spcBef>
                <a:spcPts val="1000"/>
              </a:spcBef>
              <a:spcAft>
                <a:spcPts val="0"/>
              </a:spcAft>
              <a:buClr>
                <a:schemeClr val="dk1"/>
              </a:buClr>
              <a:buSzPct val="100000"/>
              <a:buChar char="•"/>
            </a:pPr>
            <a:r>
              <a:rPr lang="en-US"/>
              <a:t>Ready for changing needs. Agile processes leverage change for the client's benefit</a:t>
            </a:r>
            <a:endParaRPr/>
          </a:p>
          <a:p>
            <a:pPr marL="228600" lvl="0" indent="-228600" algn="l" rtl="0">
              <a:lnSpc>
                <a:spcPct val="90000"/>
              </a:lnSpc>
              <a:spcBef>
                <a:spcPts val="1000"/>
              </a:spcBef>
              <a:spcAft>
                <a:spcPts val="0"/>
              </a:spcAft>
              <a:buClr>
                <a:schemeClr val="dk1"/>
              </a:buClr>
              <a:buSzPct val="100000"/>
              <a:buChar char="•"/>
            </a:pPr>
            <a:r>
              <a:rPr lang="en-US"/>
              <a:t>Produce software that works routinely, from a few weeks to several months, with an emphasis on short time periods</a:t>
            </a:r>
            <a:endParaRPr/>
          </a:p>
          <a:p>
            <a:pPr marL="228600" lvl="0" indent="-228600" algn="l" rtl="0">
              <a:lnSpc>
                <a:spcPct val="90000"/>
              </a:lnSpc>
              <a:spcBef>
                <a:spcPts val="1000"/>
              </a:spcBef>
              <a:spcAft>
                <a:spcPts val="0"/>
              </a:spcAft>
              <a:buClr>
                <a:schemeClr val="dk1"/>
              </a:buClr>
              <a:buSzPct val="100000"/>
              <a:buChar char="•"/>
            </a:pPr>
            <a:r>
              <a:rPr lang="en-US"/>
              <a:t>Business partners and software developers must work together throughout the project</a:t>
            </a:r>
            <a:endParaRPr/>
          </a:p>
          <a:p>
            <a:pPr marL="228600" lvl="0" indent="-228600" algn="l" rtl="0">
              <a:lnSpc>
                <a:spcPct val="90000"/>
              </a:lnSpc>
              <a:spcBef>
                <a:spcPts val="1000"/>
              </a:spcBef>
              <a:spcAft>
                <a:spcPts val="0"/>
              </a:spcAft>
              <a:buClr>
                <a:schemeClr val="dk1"/>
              </a:buClr>
              <a:buSzPct val="100000"/>
              <a:buChar char="•"/>
            </a:pPr>
            <a:r>
              <a:rPr lang="en-US"/>
              <a:t>The project development environment has a motivational atmosphere. Give them the environment and support they need, and trust them to get the job done well</a:t>
            </a:r>
            <a:endParaRPr/>
          </a:p>
          <a:p>
            <a:pPr marL="228600" lvl="0" indent="-228600" algn="l" rtl="0">
              <a:lnSpc>
                <a:spcPct val="90000"/>
              </a:lnSpc>
              <a:spcBef>
                <a:spcPts val="1000"/>
              </a:spcBef>
              <a:spcAft>
                <a:spcPts val="0"/>
              </a:spcAft>
              <a:buClr>
                <a:schemeClr val="dk1"/>
              </a:buClr>
              <a:buSzPct val="100000"/>
              <a:buChar char="•"/>
            </a:pPr>
            <a:r>
              <a:rPr lang="en-US"/>
              <a:t>The most efficient and effective method for exchanging information from and within a development team is by direct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Sprint planning</a:t>
            </a:r>
            <a:endParaRPr/>
          </a:p>
        </p:txBody>
      </p:sp>
      <p:sp>
        <p:nvSpPr>
          <p:cNvPr id="536" name="Google Shape;536;p20"/>
          <p:cNvSpPr txBox="1">
            <a:spLocks noGrp="1"/>
          </p:cNvSpPr>
          <p:nvPr>
            <p:ph type="body" idx="1"/>
          </p:nvPr>
        </p:nvSpPr>
        <p:spPr>
          <a:xfrm>
            <a:off x="838199" y="1440180"/>
            <a:ext cx="10515599" cy="2686050"/>
          </a:xfrm>
          <a:prstGeom prst="rect">
            <a:avLst/>
          </a:prstGeom>
          <a:noFill/>
          <a:ln>
            <a:noFill/>
          </a:ln>
        </p:spPr>
        <p:txBody>
          <a:bodyPr spcFirstLastPara="1" wrap="square" lIns="91425" tIns="45700" rIns="91425" bIns="45700" anchor="t" anchorCtr="0">
            <a:normAutofit fontScale="92500" lnSpcReduction="10000"/>
          </a:bodyPr>
          <a:lstStyle/>
          <a:p>
            <a:pPr marL="579438" lvl="0" indent="-346074" algn="l" rtl="0">
              <a:lnSpc>
                <a:spcPct val="80000"/>
              </a:lnSpc>
              <a:spcBef>
                <a:spcPts val="0"/>
              </a:spcBef>
              <a:spcAft>
                <a:spcPts val="0"/>
              </a:spcAft>
              <a:buClr>
                <a:schemeClr val="dk1"/>
              </a:buClr>
              <a:buSzPct val="100000"/>
              <a:buChar char="•"/>
            </a:pPr>
            <a:r>
              <a:rPr lang="en-US" sz="2600"/>
              <a:t>The team selects items from the product backlog that they are confident they can complete within 1 Sprint.</a:t>
            </a:r>
            <a:endParaRPr/>
          </a:p>
          <a:p>
            <a:pPr marL="579438" lvl="0" indent="-346074" algn="l" rtl="0">
              <a:lnSpc>
                <a:spcPct val="80000"/>
              </a:lnSpc>
              <a:spcBef>
                <a:spcPts val="1260"/>
              </a:spcBef>
              <a:spcAft>
                <a:spcPts val="0"/>
              </a:spcAft>
              <a:buClr>
                <a:schemeClr val="dk1"/>
              </a:buClr>
              <a:buSzPct val="100000"/>
              <a:buChar char="•"/>
            </a:pPr>
            <a:r>
              <a:rPr lang="en-US" sz="2600"/>
              <a:t>Creating a Sprint Backlog:</a:t>
            </a:r>
            <a:endParaRPr/>
          </a:p>
          <a:p>
            <a:pPr marL="1036638" lvl="1" indent="-346106" algn="l" rtl="0">
              <a:lnSpc>
                <a:spcPct val="80000"/>
              </a:lnSpc>
              <a:spcBef>
                <a:spcPts val="1260"/>
              </a:spcBef>
              <a:spcAft>
                <a:spcPts val="0"/>
              </a:spcAft>
              <a:buClr>
                <a:schemeClr val="dk1"/>
              </a:buClr>
              <a:buSzPct val="100000"/>
              <a:buChar char="•"/>
            </a:pPr>
            <a:r>
              <a:rPr lang="en-US" sz="2500"/>
              <a:t>Each existing task is identified and estimated how long it will take in hours (1-16 hours)</a:t>
            </a:r>
            <a:endParaRPr sz="2500"/>
          </a:p>
          <a:p>
            <a:pPr marL="1036638" lvl="1" indent="-346106" algn="l" rtl="0">
              <a:lnSpc>
                <a:spcPct val="80000"/>
              </a:lnSpc>
              <a:spcBef>
                <a:spcPts val="1260"/>
              </a:spcBef>
              <a:spcAft>
                <a:spcPts val="0"/>
              </a:spcAft>
              <a:buClr>
                <a:schemeClr val="dk1"/>
              </a:buClr>
              <a:buSzPct val="100000"/>
              <a:buChar char="•"/>
            </a:pPr>
            <a:r>
              <a:rPr lang="en-US" sz="2500"/>
              <a:t>Done collaboratively, not alone by the Scrum Master.</a:t>
            </a:r>
            <a:endParaRPr/>
          </a:p>
          <a:p>
            <a:pPr marL="579438" lvl="0" indent="-346074" algn="l" rtl="0">
              <a:lnSpc>
                <a:spcPct val="80000"/>
              </a:lnSpc>
              <a:spcBef>
                <a:spcPts val="1260"/>
              </a:spcBef>
              <a:spcAft>
                <a:spcPts val="0"/>
              </a:spcAft>
              <a:buClr>
                <a:schemeClr val="dk1"/>
              </a:buClr>
              <a:buSzPct val="100000"/>
              <a:buChar char="•"/>
            </a:pPr>
            <a:r>
              <a:rPr lang="en-US" sz="2600"/>
              <a:t>The consideration used is "high level design" or "user story".</a:t>
            </a:r>
            <a:endParaRPr sz="2600"/>
          </a:p>
        </p:txBody>
      </p:sp>
      <p:grpSp>
        <p:nvGrpSpPr>
          <p:cNvPr id="537" name="Google Shape;537;p20"/>
          <p:cNvGrpSpPr/>
          <p:nvPr/>
        </p:nvGrpSpPr>
        <p:grpSpPr>
          <a:xfrm>
            <a:off x="1794507" y="4126230"/>
            <a:ext cx="8602982" cy="2317012"/>
            <a:chOff x="2217418" y="4126230"/>
            <a:chExt cx="8602982" cy="2317012"/>
          </a:xfrm>
        </p:grpSpPr>
        <p:cxnSp>
          <p:nvCxnSpPr>
            <p:cNvPr id="538" name="Google Shape;538;p20"/>
            <p:cNvCxnSpPr/>
            <p:nvPr/>
          </p:nvCxnSpPr>
          <p:spPr>
            <a:xfrm rot="10800000">
              <a:off x="5718810" y="5337809"/>
              <a:ext cx="576577" cy="115"/>
            </a:xfrm>
            <a:prstGeom prst="straightConnector1">
              <a:avLst/>
            </a:prstGeom>
            <a:noFill/>
            <a:ln w="50800" cap="flat" cmpd="sng">
              <a:solidFill>
                <a:srgbClr val="728FBC">
                  <a:alpha val="49803"/>
                </a:srgbClr>
              </a:solidFill>
              <a:prstDash val="solid"/>
              <a:miter lim="400000"/>
              <a:headEnd type="triangle" w="med" len="med"/>
              <a:tailEnd type="none" w="sm" len="sm"/>
            </a:ln>
          </p:spPr>
        </p:cxnSp>
        <p:grpSp>
          <p:nvGrpSpPr>
            <p:cNvPr id="539" name="Google Shape;539;p20"/>
            <p:cNvGrpSpPr/>
            <p:nvPr/>
          </p:nvGrpSpPr>
          <p:grpSpPr>
            <a:xfrm>
              <a:off x="2217418" y="4152900"/>
              <a:ext cx="3509015" cy="1956725"/>
              <a:chOff x="-1" y="0"/>
              <a:chExt cx="3898903" cy="2603501"/>
            </a:xfrm>
          </p:grpSpPr>
          <p:sp>
            <p:nvSpPr>
              <p:cNvPr id="540" name="Google Shape;540;p20"/>
              <p:cNvSpPr/>
              <p:nvPr/>
            </p:nvSpPr>
            <p:spPr>
              <a:xfrm>
                <a:off x="-1" y="0"/>
                <a:ext cx="3898903" cy="2603501"/>
              </a:xfrm>
              <a:prstGeom prst="rect">
                <a:avLst/>
              </a:prstGeom>
              <a:blipFill rotWithShape="1">
                <a:blip r:embed="rId3">
                  <a:alphaModFix/>
                </a:blip>
                <a:tile tx="0" ty="0" sx="100000" sy="100000" flip="none" algn="tl"/>
              </a:blipFill>
              <a:ln>
                <a:noFill/>
              </a:ln>
              <a:effectLst>
                <a:outerShdw blurRad="127000" dist="101600" dir="3120000" rotWithShape="0">
                  <a:srgbClr val="000000">
                    <a:alpha val="74901"/>
                  </a:srgbClr>
                </a:outerShdw>
              </a:effectLst>
            </p:spPr>
            <p:txBody>
              <a:bodyPr spcFirstLastPara="1" wrap="square" lIns="34275" tIns="34275" rIns="34275" bIns="34275" anchor="t" anchorCtr="0">
                <a:noAutofit/>
              </a:bodyPr>
              <a:lstStyle/>
              <a:p>
                <a:pPr marL="0" marR="0" lvl="0" indent="0" algn="l" rtl="0">
                  <a:lnSpc>
                    <a:spcPct val="90000"/>
                  </a:lnSpc>
                  <a:spcBef>
                    <a:spcPts val="0"/>
                  </a:spcBef>
                  <a:spcAft>
                    <a:spcPts val="0"/>
                  </a:spcAft>
                  <a:buNone/>
                </a:pPr>
                <a:endParaRPr sz="1620">
                  <a:solidFill>
                    <a:schemeClr val="dk1"/>
                  </a:solidFill>
                  <a:latin typeface="Calibri"/>
                  <a:ea typeface="Calibri"/>
                  <a:cs typeface="Calibri"/>
                  <a:sym typeface="Calibri"/>
                </a:endParaRPr>
              </a:p>
            </p:txBody>
          </p:sp>
          <p:sp>
            <p:nvSpPr>
              <p:cNvPr id="541" name="Google Shape;541;p20"/>
              <p:cNvSpPr txBox="1"/>
              <p:nvPr/>
            </p:nvSpPr>
            <p:spPr>
              <a:xfrm>
                <a:off x="-1" y="0"/>
                <a:ext cx="3898903" cy="1264104"/>
              </a:xfrm>
              <a:prstGeom prst="rect">
                <a:avLst/>
              </a:prstGeom>
              <a:noFill/>
              <a:ln>
                <a:noFill/>
              </a:ln>
            </p:spPr>
            <p:txBody>
              <a:bodyPr spcFirstLastPara="1" wrap="square" lIns="137150" tIns="137150" rIns="137150" bIns="137150" anchor="t" anchorCtr="0">
                <a:spAutoFit/>
              </a:bodyPr>
              <a:lstStyle/>
              <a:p>
                <a:pPr marL="0" marR="0" lvl="0" indent="0" algn="l" rtl="0">
                  <a:lnSpc>
                    <a:spcPct val="90000"/>
                  </a:lnSpc>
                  <a:spcBef>
                    <a:spcPts val="0"/>
                  </a:spcBef>
                  <a:spcAft>
                    <a:spcPts val="0"/>
                  </a:spcAft>
                  <a:buNone/>
                </a:pPr>
                <a:r>
                  <a:rPr lang="en-US" sz="1620">
                    <a:solidFill>
                      <a:schemeClr val="dk1"/>
                    </a:solidFill>
                    <a:latin typeface="Comic Sans MS"/>
                    <a:ea typeface="Comic Sans MS"/>
                    <a:cs typeface="Comic Sans MS"/>
                    <a:sym typeface="Comic Sans MS"/>
                  </a:rPr>
                  <a:t>As someone who is going on holiday, I want to see photos of the available hotels.</a:t>
                </a:r>
                <a:endParaRPr sz="1620">
                  <a:solidFill>
                    <a:schemeClr val="dk1"/>
                  </a:solidFill>
                  <a:latin typeface="Comic Sans MS"/>
                  <a:ea typeface="Comic Sans MS"/>
                  <a:cs typeface="Comic Sans MS"/>
                  <a:sym typeface="Comic Sans MS"/>
                </a:endParaRPr>
              </a:p>
            </p:txBody>
          </p:sp>
        </p:grpSp>
        <p:grpSp>
          <p:nvGrpSpPr>
            <p:cNvPr id="542" name="Google Shape;542;p20"/>
            <p:cNvGrpSpPr/>
            <p:nvPr/>
          </p:nvGrpSpPr>
          <p:grpSpPr>
            <a:xfrm>
              <a:off x="6296460" y="4126230"/>
              <a:ext cx="4523940" cy="2317012"/>
              <a:chOff x="-5867" y="-203200"/>
              <a:chExt cx="4521200" cy="2574457"/>
            </a:xfrm>
          </p:grpSpPr>
          <p:sp>
            <p:nvSpPr>
              <p:cNvPr id="543" name="Google Shape;543;p20"/>
              <p:cNvSpPr/>
              <p:nvPr/>
            </p:nvSpPr>
            <p:spPr>
              <a:xfrm>
                <a:off x="-5867" y="-203200"/>
                <a:ext cx="4521200" cy="2286000"/>
              </a:xfrm>
              <a:prstGeom prst="roundRect">
                <a:avLst>
                  <a:gd name="adj" fmla="val 13333"/>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544" name="Google Shape;544;p20"/>
              <p:cNvSpPr txBox="1"/>
              <p:nvPr/>
            </p:nvSpPr>
            <p:spPr>
              <a:xfrm>
                <a:off x="133831" y="-96868"/>
                <a:ext cx="4381502" cy="2468125"/>
              </a:xfrm>
              <a:prstGeom prst="rect">
                <a:avLst/>
              </a:prstGeom>
              <a:noFill/>
              <a:ln>
                <a:noFill/>
              </a:ln>
            </p:spPr>
            <p:txBody>
              <a:bodyPr spcFirstLastPara="1" wrap="square" lIns="45700" tIns="45700" rIns="45700" bIns="45700" anchor="t" anchorCtr="0">
                <a:spAutoFit/>
              </a:bodyPr>
              <a:lstStyle/>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Middle tier coding (8 hours)</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Working on the user interface (4 hours)</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Making test fixtures (4 hours)</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Creating the main classes (6 hours)</a:t>
                </a:r>
                <a:endParaRPr/>
              </a:p>
              <a:p>
                <a:pPr marL="0" marR="0" lvl="0" indent="0" algn="l" rtl="0">
                  <a:lnSpc>
                    <a:spcPct val="146842"/>
                  </a:lnSpc>
                  <a:spcBef>
                    <a:spcPts val="0"/>
                  </a:spcBef>
                  <a:spcAft>
                    <a:spcPts val="0"/>
                  </a:spcAft>
                  <a:buNone/>
                </a:pPr>
                <a:r>
                  <a:rPr lang="en-US" sz="1900">
                    <a:solidFill>
                      <a:srgbClr val="FFFFFF"/>
                    </a:solidFill>
                    <a:latin typeface="Calibri"/>
                    <a:ea typeface="Calibri"/>
                    <a:cs typeface="Calibri"/>
                    <a:sym typeface="Calibri"/>
                  </a:rPr>
                  <a:t>Updating performance tests (4 hours)</a:t>
                </a:r>
                <a:endParaRPr/>
              </a:p>
            </p:txBody>
          </p:sp>
        </p:grpSp>
      </p:gr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1"/>
          <p:cNvSpPr txBox="1">
            <a:spLocks noGrp="1"/>
          </p:cNvSpPr>
          <p:nvPr>
            <p:ph type="title"/>
          </p:nvPr>
        </p:nvSpPr>
        <p:spPr>
          <a:xfrm>
            <a:off x="477982" y="26149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 #1: Daily scrum</a:t>
            </a:r>
            <a:endParaRPr/>
          </a:p>
        </p:txBody>
      </p:sp>
      <p:sp>
        <p:nvSpPr>
          <p:cNvPr id="550" name="Google Shape;550;p21"/>
          <p:cNvSpPr txBox="1">
            <a:spLocks noGrp="1"/>
          </p:cNvSpPr>
          <p:nvPr>
            <p:ph type="body" idx="1"/>
          </p:nvPr>
        </p:nvSpPr>
        <p:spPr>
          <a:xfrm>
            <a:off x="477982" y="1371600"/>
            <a:ext cx="11236036" cy="48840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a:t>Characteristic:</a:t>
            </a:r>
            <a:endParaRPr/>
          </a:p>
          <a:p>
            <a:pPr marL="937260" lvl="1" indent="-400050" algn="l" rtl="0">
              <a:lnSpc>
                <a:spcPct val="90000"/>
              </a:lnSpc>
              <a:spcBef>
                <a:spcPts val="1350"/>
              </a:spcBef>
              <a:spcAft>
                <a:spcPts val="0"/>
              </a:spcAft>
              <a:buClr>
                <a:schemeClr val="dk1"/>
              </a:buClr>
              <a:buSzPct val="133333"/>
              <a:buChar char="•"/>
            </a:pPr>
            <a:r>
              <a:rPr lang="en-US"/>
              <a:t>Daily</a:t>
            </a:r>
            <a:endParaRPr/>
          </a:p>
          <a:p>
            <a:pPr marL="937260" lvl="1" indent="-400050" algn="l" rtl="0">
              <a:lnSpc>
                <a:spcPct val="90000"/>
              </a:lnSpc>
              <a:spcBef>
                <a:spcPts val="1350"/>
              </a:spcBef>
              <a:spcAft>
                <a:spcPts val="0"/>
              </a:spcAft>
              <a:buClr>
                <a:schemeClr val="dk1"/>
              </a:buClr>
              <a:buSzPct val="133333"/>
              <a:buChar char="•"/>
            </a:pPr>
            <a:r>
              <a:rPr lang="en-US"/>
              <a:t>A maximum of 15 minutes must be completed</a:t>
            </a:r>
            <a:endParaRPr/>
          </a:p>
          <a:p>
            <a:pPr marL="937260" lvl="1" indent="-400050" algn="l" rtl="0">
              <a:lnSpc>
                <a:spcPct val="90000"/>
              </a:lnSpc>
              <a:spcBef>
                <a:spcPts val="1350"/>
              </a:spcBef>
              <a:spcAft>
                <a:spcPts val="0"/>
              </a:spcAft>
              <a:buClr>
                <a:schemeClr val="dk1"/>
              </a:buClr>
              <a:buSzPct val="133333"/>
              <a:buChar char="•"/>
            </a:pPr>
            <a:r>
              <a:rPr lang="en-US"/>
              <a:t>Stand up (No, seriously. The one whose turn it is to speak cannot sit down)</a:t>
            </a:r>
            <a:endParaRPr/>
          </a:p>
          <a:p>
            <a:pPr marL="228600" lvl="0" indent="-228600" algn="l" rtl="0">
              <a:lnSpc>
                <a:spcPct val="90000"/>
              </a:lnSpc>
              <a:spcBef>
                <a:spcPts val="1350"/>
              </a:spcBef>
              <a:spcAft>
                <a:spcPts val="0"/>
              </a:spcAft>
              <a:buClr>
                <a:schemeClr val="dk1"/>
              </a:buClr>
              <a:buSzPct val="100000"/>
              <a:buChar char="•"/>
            </a:pPr>
            <a:r>
              <a:rPr lang="en-US"/>
              <a:t>Not to “solve problems”</a:t>
            </a:r>
            <a:endParaRPr/>
          </a:p>
          <a:p>
            <a:pPr marL="937260" lvl="1" indent="-400050" algn="l" rtl="0">
              <a:lnSpc>
                <a:spcPct val="90000"/>
              </a:lnSpc>
              <a:spcBef>
                <a:spcPts val="1350"/>
              </a:spcBef>
              <a:spcAft>
                <a:spcPts val="0"/>
              </a:spcAft>
              <a:buClr>
                <a:schemeClr val="dk1"/>
              </a:buClr>
              <a:buSzPct val="133333"/>
              <a:buChar char="•"/>
            </a:pPr>
            <a:r>
              <a:rPr lang="en-US"/>
              <a:t>Everyone is invited.</a:t>
            </a:r>
            <a:endParaRPr/>
          </a:p>
          <a:p>
            <a:pPr marL="937260" lvl="1" indent="-400050" algn="l" rtl="0">
              <a:lnSpc>
                <a:spcPct val="90000"/>
              </a:lnSpc>
              <a:spcBef>
                <a:spcPts val="1350"/>
              </a:spcBef>
              <a:spcAft>
                <a:spcPts val="0"/>
              </a:spcAft>
              <a:buClr>
                <a:schemeClr val="dk1"/>
              </a:buClr>
              <a:buSzPct val="133333"/>
              <a:buChar char="•"/>
            </a:pPr>
            <a:r>
              <a:rPr lang="en-US"/>
              <a:t>But only those who are allowed to speak are: Team Members, ScrumMaster, and Product Owner</a:t>
            </a:r>
            <a:endParaRPr/>
          </a:p>
          <a:p>
            <a:pPr marL="480060" lvl="0" indent="-400050" algn="l" rtl="0">
              <a:lnSpc>
                <a:spcPct val="90000"/>
              </a:lnSpc>
              <a:spcBef>
                <a:spcPts val="1350"/>
              </a:spcBef>
              <a:spcAft>
                <a:spcPts val="0"/>
              </a:spcAft>
              <a:buClr>
                <a:schemeClr val="dk1"/>
              </a:buClr>
              <a:buSzPct val="114285"/>
              <a:buChar char="•"/>
            </a:pPr>
            <a:r>
              <a:rPr lang="en-US"/>
              <a:t>Helps to avoid prolonged meetings and going here and there.</a:t>
            </a:r>
            <a:endParaRPr/>
          </a:p>
        </p:txBody>
      </p:sp>
      <p:pic>
        <p:nvPicPr>
          <p:cNvPr id="551" name="Google Shape;551;p21" descr="rude chickens.jpg"/>
          <p:cNvPicPr preferRelativeResize="0"/>
          <p:nvPr/>
        </p:nvPicPr>
        <p:blipFill rotWithShape="1">
          <a:blip r:embed="rId3">
            <a:alphaModFix/>
          </a:blip>
          <a:srcRect l="5419" t="13141" r="2412" b="7810"/>
          <a:stretch/>
        </p:blipFill>
        <p:spPr>
          <a:xfrm>
            <a:off x="6289962" y="274255"/>
            <a:ext cx="4052455" cy="2435012"/>
          </a:xfrm>
          <a:custGeom>
            <a:avLst/>
            <a:gdLst/>
            <a:ahLst/>
            <a:cxnLst/>
            <a:rect l="l" t="t" r="r" b="b"/>
            <a:pathLst>
              <a:path w="21600" h="21600" extrusionOk="0">
                <a:moveTo>
                  <a:pt x="14138" y="0"/>
                </a:moveTo>
                <a:lnTo>
                  <a:pt x="13937" y="67"/>
                </a:lnTo>
                <a:lnTo>
                  <a:pt x="13813" y="123"/>
                </a:lnTo>
                <a:lnTo>
                  <a:pt x="13686" y="154"/>
                </a:lnTo>
                <a:lnTo>
                  <a:pt x="13604" y="264"/>
                </a:lnTo>
                <a:lnTo>
                  <a:pt x="13562" y="345"/>
                </a:lnTo>
                <a:lnTo>
                  <a:pt x="13481" y="303"/>
                </a:lnTo>
                <a:lnTo>
                  <a:pt x="13373" y="280"/>
                </a:lnTo>
                <a:lnTo>
                  <a:pt x="13226" y="373"/>
                </a:lnTo>
                <a:lnTo>
                  <a:pt x="13036" y="589"/>
                </a:lnTo>
                <a:lnTo>
                  <a:pt x="12799" y="934"/>
                </a:lnTo>
                <a:lnTo>
                  <a:pt x="12546" y="1413"/>
                </a:lnTo>
                <a:lnTo>
                  <a:pt x="12317" y="2072"/>
                </a:lnTo>
                <a:lnTo>
                  <a:pt x="12231" y="2380"/>
                </a:lnTo>
                <a:lnTo>
                  <a:pt x="12153" y="2683"/>
                </a:lnTo>
                <a:lnTo>
                  <a:pt x="12096" y="2941"/>
                </a:lnTo>
                <a:lnTo>
                  <a:pt x="12066" y="3120"/>
                </a:lnTo>
                <a:lnTo>
                  <a:pt x="12019" y="3440"/>
                </a:lnTo>
                <a:lnTo>
                  <a:pt x="11951" y="3757"/>
                </a:lnTo>
                <a:lnTo>
                  <a:pt x="11897" y="3933"/>
                </a:lnTo>
                <a:lnTo>
                  <a:pt x="11830" y="4054"/>
                </a:lnTo>
                <a:lnTo>
                  <a:pt x="11722" y="4157"/>
                </a:lnTo>
                <a:lnTo>
                  <a:pt x="11552" y="4270"/>
                </a:lnTo>
                <a:lnTo>
                  <a:pt x="11390" y="4382"/>
                </a:lnTo>
                <a:lnTo>
                  <a:pt x="11274" y="4488"/>
                </a:lnTo>
                <a:lnTo>
                  <a:pt x="11188" y="4612"/>
                </a:lnTo>
                <a:lnTo>
                  <a:pt x="11114" y="4766"/>
                </a:lnTo>
                <a:lnTo>
                  <a:pt x="11022" y="4979"/>
                </a:lnTo>
                <a:lnTo>
                  <a:pt x="10964" y="5069"/>
                </a:lnTo>
                <a:lnTo>
                  <a:pt x="10861" y="4993"/>
                </a:lnTo>
                <a:lnTo>
                  <a:pt x="10740" y="4811"/>
                </a:lnTo>
                <a:lnTo>
                  <a:pt x="10631" y="4575"/>
                </a:lnTo>
                <a:lnTo>
                  <a:pt x="10565" y="4340"/>
                </a:lnTo>
                <a:lnTo>
                  <a:pt x="10457" y="3992"/>
                </a:lnTo>
                <a:lnTo>
                  <a:pt x="10252" y="3600"/>
                </a:lnTo>
                <a:lnTo>
                  <a:pt x="9975" y="3207"/>
                </a:lnTo>
                <a:lnTo>
                  <a:pt x="9660" y="2862"/>
                </a:lnTo>
                <a:lnTo>
                  <a:pt x="9536" y="2747"/>
                </a:lnTo>
                <a:lnTo>
                  <a:pt x="9426" y="2652"/>
                </a:lnTo>
                <a:lnTo>
                  <a:pt x="9345" y="2582"/>
                </a:lnTo>
                <a:lnTo>
                  <a:pt x="9302" y="2554"/>
                </a:lnTo>
                <a:lnTo>
                  <a:pt x="9150" y="2501"/>
                </a:lnTo>
                <a:lnTo>
                  <a:pt x="8997" y="2461"/>
                </a:lnTo>
                <a:lnTo>
                  <a:pt x="8817" y="2436"/>
                </a:lnTo>
                <a:lnTo>
                  <a:pt x="8577" y="2417"/>
                </a:lnTo>
                <a:lnTo>
                  <a:pt x="8080" y="2425"/>
                </a:lnTo>
                <a:lnTo>
                  <a:pt x="7626" y="2506"/>
                </a:lnTo>
                <a:lnTo>
                  <a:pt x="7270" y="2641"/>
                </a:lnTo>
                <a:lnTo>
                  <a:pt x="7076" y="2817"/>
                </a:lnTo>
                <a:lnTo>
                  <a:pt x="7004" y="2890"/>
                </a:lnTo>
                <a:lnTo>
                  <a:pt x="6905" y="2924"/>
                </a:lnTo>
                <a:lnTo>
                  <a:pt x="6785" y="2966"/>
                </a:lnTo>
                <a:lnTo>
                  <a:pt x="6660" y="3070"/>
                </a:lnTo>
                <a:lnTo>
                  <a:pt x="6532" y="3190"/>
                </a:lnTo>
                <a:lnTo>
                  <a:pt x="6401" y="3272"/>
                </a:lnTo>
                <a:lnTo>
                  <a:pt x="6315" y="3330"/>
                </a:lnTo>
                <a:lnTo>
                  <a:pt x="6297" y="3400"/>
                </a:lnTo>
                <a:lnTo>
                  <a:pt x="6266" y="3541"/>
                </a:lnTo>
                <a:lnTo>
                  <a:pt x="6157" y="3765"/>
                </a:lnTo>
                <a:lnTo>
                  <a:pt x="6029" y="4020"/>
                </a:lnTo>
                <a:lnTo>
                  <a:pt x="5956" y="4225"/>
                </a:lnTo>
                <a:lnTo>
                  <a:pt x="5911" y="4382"/>
                </a:lnTo>
                <a:lnTo>
                  <a:pt x="5842" y="4525"/>
                </a:lnTo>
                <a:lnTo>
                  <a:pt x="5771" y="4763"/>
                </a:lnTo>
                <a:lnTo>
                  <a:pt x="5724" y="5200"/>
                </a:lnTo>
                <a:lnTo>
                  <a:pt x="5673" y="5739"/>
                </a:lnTo>
                <a:lnTo>
                  <a:pt x="5596" y="6221"/>
                </a:lnTo>
                <a:lnTo>
                  <a:pt x="5493" y="6633"/>
                </a:lnTo>
                <a:lnTo>
                  <a:pt x="5372" y="6958"/>
                </a:lnTo>
                <a:lnTo>
                  <a:pt x="5254" y="7236"/>
                </a:lnTo>
                <a:lnTo>
                  <a:pt x="5180" y="7465"/>
                </a:lnTo>
                <a:lnTo>
                  <a:pt x="5144" y="7575"/>
                </a:lnTo>
                <a:lnTo>
                  <a:pt x="5079" y="7642"/>
                </a:lnTo>
                <a:lnTo>
                  <a:pt x="4954" y="7681"/>
                </a:lnTo>
                <a:lnTo>
                  <a:pt x="4737" y="7715"/>
                </a:lnTo>
                <a:lnTo>
                  <a:pt x="4129" y="7911"/>
                </a:lnTo>
                <a:lnTo>
                  <a:pt x="3574" y="8360"/>
                </a:lnTo>
                <a:lnTo>
                  <a:pt x="3327" y="8573"/>
                </a:lnTo>
                <a:lnTo>
                  <a:pt x="3091" y="8648"/>
                </a:lnTo>
                <a:lnTo>
                  <a:pt x="2769" y="8741"/>
                </a:lnTo>
                <a:lnTo>
                  <a:pt x="2586" y="8918"/>
                </a:lnTo>
                <a:lnTo>
                  <a:pt x="2582" y="9161"/>
                </a:lnTo>
                <a:lnTo>
                  <a:pt x="2682" y="9405"/>
                </a:lnTo>
                <a:lnTo>
                  <a:pt x="2731" y="9506"/>
                </a:lnTo>
                <a:lnTo>
                  <a:pt x="2719" y="9618"/>
                </a:lnTo>
                <a:lnTo>
                  <a:pt x="2648" y="9739"/>
                </a:lnTo>
                <a:lnTo>
                  <a:pt x="2518" y="9871"/>
                </a:lnTo>
                <a:lnTo>
                  <a:pt x="2414" y="9966"/>
                </a:lnTo>
                <a:lnTo>
                  <a:pt x="2266" y="10106"/>
                </a:lnTo>
                <a:lnTo>
                  <a:pt x="2094" y="10272"/>
                </a:lnTo>
                <a:lnTo>
                  <a:pt x="1917" y="10445"/>
                </a:lnTo>
                <a:lnTo>
                  <a:pt x="1740" y="10619"/>
                </a:lnTo>
                <a:lnTo>
                  <a:pt x="1570" y="10785"/>
                </a:lnTo>
                <a:lnTo>
                  <a:pt x="1423" y="10919"/>
                </a:lnTo>
                <a:lnTo>
                  <a:pt x="1321" y="11012"/>
                </a:lnTo>
                <a:lnTo>
                  <a:pt x="1213" y="11104"/>
                </a:lnTo>
                <a:lnTo>
                  <a:pt x="1051" y="11250"/>
                </a:lnTo>
                <a:lnTo>
                  <a:pt x="859" y="11424"/>
                </a:lnTo>
                <a:lnTo>
                  <a:pt x="657" y="11609"/>
                </a:lnTo>
                <a:lnTo>
                  <a:pt x="463" y="11783"/>
                </a:lnTo>
                <a:lnTo>
                  <a:pt x="295" y="11926"/>
                </a:lnTo>
                <a:lnTo>
                  <a:pt x="167" y="12024"/>
                </a:lnTo>
                <a:lnTo>
                  <a:pt x="101" y="12057"/>
                </a:lnTo>
                <a:lnTo>
                  <a:pt x="47" y="12113"/>
                </a:lnTo>
                <a:lnTo>
                  <a:pt x="10" y="12245"/>
                </a:lnTo>
                <a:lnTo>
                  <a:pt x="0" y="12408"/>
                </a:lnTo>
                <a:lnTo>
                  <a:pt x="24" y="12548"/>
                </a:lnTo>
                <a:lnTo>
                  <a:pt x="108" y="12744"/>
                </a:lnTo>
                <a:lnTo>
                  <a:pt x="212" y="12946"/>
                </a:lnTo>
                <a:lnTo>
                  <a:pt x="308" y="13106"/>
                </a:lnTo>
                <a:lnTo>
                  <a:pt x="367" y="13170"/>
                </a:lnTo>
                <a:lnTo>
                  <a:pt x="426" y="13134"/>
                </a:lnTo>
                <a:lnTo>
                  <a:pt x="551" y="13041"/>
                </a:lnTo>
                <a:lnTo>
                  <a:pt x="726" y="12901"/>
                </a:lnTo>
                <a:lnTo>
                  <a:pt x="932" y="12730"/>
                </a:lnTo>
                <a:lnTo>
                  <a:pt x="1198" y="12514"/>
                </a:lnTo>
                <a:lnTo>
                  <a:pt x="1369" y="12394"/>
                </a:lnTo>
                <a:lnTo>
                  <a:pt x="1477" y="12352"/>
                </a:lnTo>
                <a:lnTo>
                  <a:pt x="1546" y="12377"/>
                </a:lnTo>
                <a:lnTo>
                  <a:pt x="1615" y="12458"/>
                </a:lnTo>
                <a:lnTo>
                  <a:pt x="1647" y="12537"/>
                </a:lnTo>
                <a:lnTo>
                  <a:pt x="1669" y="12713"/>
                </a:lnTo>
                <a:lnTo>
                  <a:pt x="1723" y="12893"/>
                </a:lnTo>
                <a:lnTo>
                  <a:pt x="1760" y="12977"/>
                </a:lnTo>
                <a:lnTo>
                  <a:pt x="1811" y="12994"/>
                </a:lnTo>
                <a:lnTo>
                  <a:pt x="1903" y="12932"/>
                </a:lnTo>
                <a:lnTo>
                  <a:pt x="2072" y="12783"/>
                </a:lnTo>
                <a:lnTo>
                  <a:pt x="2276" y="12621"/>
                </a:lnTo>
                <a:lnTo>
                  <a:pt x="2441" y="12562"/>
                </a:lnTo>
                <a:lnTo>
                  <a:pt x="2609" y="12601"/>
                </a:lnTo>
                <a:lnTo>
                  <a:pt x="2827" y="12741"/>
                </a:lnTo>
                <a:lnTo>
                  <a:pt x="2997" y="12867"/>
                </a:lnTo>
                <a:lnTo>
                  <a:pt x="3157" y="12985"/>
                </a:lnTo>
                <a:lnTo>
                  <a:pt x="3266" y="13086"/>
                </a:lnTo>
                <a:lnTo>
                  <a:pt x="3312" y="13176"/>
                </a:lnTo>
                <a:lnTo>
                  <a:pt x="3337" y="13246"/>
                </a:lnTo>
                <a:lnTo>
                  <a:pt x="3396" y="13305"/>
                </a:lnTo>
                <a:lnTo>
                  <a:pt x="3489" y="13383"/>
                </a:lnTo>
                <a:lnTo>
                  <a:pt x="3593" y="13501"/>
                </a:lnTo>
                <a:lnTo>
                  <a:pt x="3699" y="13605"/>
                </a:lnTo>
                <a:lnTo>
                  <a:pt x="3793" y="13647"/>
                </a:lnTo>
                <a:lnTo>
                  <a:pt x="3905" y="13537"/>
                </a:lnTo>
                <a:lnTo>
                  <a:pt x="4043" y="13288"/>
                </a:lnTo>
                <a:lnTo>
                  <a:pt x="4157" y="13008"/>
                </a:lnTo>
                <a:lnTo>
                  <a:pt x="4189" y="12817"/>
                </a:lnTo>
                <a:lnTo>
                  <a:pt x="4211" y="12694"/>
                </a:lnTo>
                <a:lnTo>
                  <a:pt x="4295" y="12542"/>
                </a:lnTo>
                <a:lnTo>
                  <a:pt x="4418" y="12416"/>
                </a:lnTo>
                <a:lnTo>
                  <a:pt x="4514" y="12509"/>
                </a:lnTo>
                <a:lnTo>
                  <a:pt x="4570" y="12635"/>
                </a:lnTo>
                <a:lnTo>
                  <a:pt x="4580" y="12750"/>
                </a:lnTo>
                <a:lnTo>
                  <a:pt x="4595" y="12848"/>
                </a:lnTo>
                <a:lnTo>
                  <a:pt x="4678" y="12935"/>
                </a:lnTo>
                <a:lnTo>
                  <a:pt x="4774" y="13030"/>
                </a:lnTo>
                <a:lnTo>
                  <a:pt x="4725" y="13207"/>
                </a:lnTo>
                <a:lnTo>
                  <a:pt x="4669" y="13417"/>
                </a:lnTo>
                <a:lnTo>
                  <a:pt x="4647" y="13678"/>
                </a:lnTo>
                <a:lnTo>
                  <a:pt x="4661" y="14008"/>
                </a:lnTo>
                <a:lnTo>
                  <a:pt x="4710" y="14423"/>
                </a:lnTo>
                <a:lnTo>
                  <a:pt x="4760" y="14718"/>
                </a:lnTo>
                <a:lnTo>
                  <a:pt x="4836" y="14956"/>
                </a:lnTo>
                <a:lnTo>
                  <a:pt x="4979" y="15236"/>
                </a:lnTo>
                <a:lnTo>
                  <a:pt x="5234" y="15654"/>
                </a:lnTo>
                <a:lnTo>
                  <a:pt x="5471" y="16049"/>
                </a:lnTo>
                <a:lnTo>
                  <a:pt x="5624" y="16341"/>
                </a:lnTo>
                <a:lnTo>
                  <a:pt x="5722" y="16593"/>
                </a:lnTo>
                <a:lnTo>
                  <a:pt x="5793" y="16862"/>
                </a:lnTo>
                <a:lnTo>
                  <a:pt x="5850" y="17145"/>
                </a:lnTo>
                <a:lnTo>
                  <a:pt x="5874" y="17356"/>
                </a:lnTo>
                <a:lnTo>
                  <a:pt x="5864" y="17591"/>
                </a:lnTo>
                <a:lnTo>
                  <a:pt x="5827" y="17939"/>
                </a:lnTo>
                <a:lnTo>
                  <a:pt x="5731" y="18528"/>
                </a:lnTo>
                <a:lnTo>
                  <a:pt x="5596" y="19074"/>
                </a:lnTo>
                <a:lnTo>
                  <a:pt x="5427" y="19551"/>
                </a:lnTo>
                <a:lnTo>
                  <a:pt x="5232" y="19935"/>
                </a:lnTo>
                <a:lnTo>
                  <a:pt x="4966" y="20336"/>
                </a:lnTo>
                <a:lnTo>
                  <a:pt x="4730" y="20591"/>
                </a:lnTo>
                <a:lnTo>
                  <a:pt x="4447" y="20765"/>
                </a:lnTo>
                <a:lnTo>
                  <a:pt x="4368" y="20795"/>
                </a:lnTo>
                <a:lnTo>
                  <a:pt x="4370" y="20899"/>
                </a:lnTo>
                <a:lnTo>
                  <a:pt x="4220" y="20955"/>
                </a:lnTo>
                <a:lnTo>
                  <a:pt x="4110" y="20978"/>
                </a:lnTo>
                <a:lnTo>
                  <a:pt x="4056" y="21034"/>
                </a:lnTo>
                <a:lnTo>
                  <a:pt x="4061" y="21109"/>
                </a:lnTo>
                <a:lnTo>
                  <a:pt x="4132" y="21182"/>
                </a:lnTo>
                <a:lnTo>
                  <a:pt x="4297" y="21250"/>
                </a:lnTo>
                <a:lnTo>
                  <a:pt x="4503" y="21289"/>
                </a:lnTo>
                <a:lnTo>
                  <a:pt x="4683" y="21294"/>
                </a:lnTo>
                <a:lnTo>
                  <a:pt x="4772" y="21261"/>
                </a:lnTo>
                <a:lnTo>
                  <a:pt x="4813" y="21236"/>
                </a:lnTo>
                <a:lnTo>
                  <a:pt x="4902" y="21213"/>
                </a:lnTo>
                <a:lnTo>
                  <a:pt x="5028" y="21199"/>
                </a:lnTo>
                <a:lnTo>
                  <a:pt x="5178" y="21194"/>
                </a:lnTo>
                <a:lnTo>
                  <a:pt x="5390" y="21196"/>
                </a:lnTo>
                <a:lnTo>
                  <a:pt x="5510" y="21222"/>
                </a:lnTo>
                <a:lnTo>
                  <a:pt x="5569" y="21280"/>
                </a:lnTo>
                <a:lnTo>
                  <a:pt x="5603" y="21393"/>
                </a:lnTo>
                <a:lnTo>
                  <a:pt x="5660" y="21536"/>
                </a:lnTo>
                <a:lnTo>
                  <a:pt x="5734" y="21600"/>
                </a:lnTo>
                <a:lnTo>
                  <a:pt x="5975" y="21578"/>
                </a:lnTo>
                <a:lnTo>
                  <a:pt x="6131" y="21463"/>
                </a:lnTo>
                <a:lnTo>
                  <a:pt x="6201" y="21384"/>
                </a:lnTo>
                <a:lnTo>
                  <a:pt x="6258" y="21351"/>
                </a:lnTo>
                <a:lnTo>
                  <a:pt x="6364" y="21238"/>
                </a:lnTo>
                <a:lnTo>
                  <a:pt x="6426" y="21185"/>
                </a:lnTo>
                <a:lnTo>
                  <a:pt x="6566" y="21143"/>
                </a:lnTo>
                <a:lnTo>
                  <a:pt x="6800" y="21112"/>
                </a:lnTo>
                <a:lnTo>
                  <a:pt x="7144" y="21084"/>
                </a:lnTo>
                <a:lnTo>
                  <a:pt x="7415" y="21070"/>
                </a:lnTo>
                <a:lnTo>
                  <a:pt x="7621" y="21056"/>
                </a:lnTo>
                <a:lnTo>
                  <a:pt x="7770" y="21042"/>
                </a:lnTo>
                <a:lnTo>
                  <a:pt x="7873" y="21031"/>
                </a:lnTo>
                <a:lnTo>
                  <a:pt x="7937" y="21014"/>
                </a:lnTo>
                <a:lnTo>
                  <a:pt x="7989" y="20944"/>
                </a:lnTo>
                <a:lnTo>
                  <a:pt x="7947" y="20829"/>
                </a:lnTo>
                <a:lnTo>
                  <a:pt x="7828" y="20725"/>
                </a:lnTo>
                <a:lnTo>
                  <a:pt x="7649" y="20641"/>
                </a:lnTo>
                <a:lnTo>
                  <a:pt x="7425" y="20588"/>
                </a:lnTo>
                <a:lnTo>
                  <a:pt x="7199" y="20538"/>
                </a:lnTo>
                <a:lnTo>
                  <a:pt x="7076" y="20479"/>
                </a:lnTo>
                <a:lnTo>
                  <a:pt x="7001" y="20403"/>
                </a:lnTo>
                <a:lnTo>
                  <a:pt x="6920" y="20316"/>
                </a:lnTo>
                <a:lnTo>
                  <a:pt x="6891" y="20210"/>
                </a:lnTo>
                <a:lnTo>
                  <a:pt x="6829" y="20061"/>
                </a:lnTo>
                <a:lnTo>
                  <a:pt x="6676" y="19848"/>
                </a:lnTo>
                <a:lnTo>
                  <a:pt x="6473" y="19582"/>
                </a:lnTo>
                <a:lnTo>
                  <a:pt x="6364" y="19326"/>
                </a:lnTo>
                <a:lnTo>
                  <a:pt x="6325" y="18996"/>
                </a:lnTo>
                <a:lnTo>
                  <a:pt x="6330" y="18494"/>
                </a:lnTo>
                <a:lnTo>
                  <a:pt x="6349" y="18101"/>
                </a:lnTo>
                <a:lnTo>
                  <a:pt x="6382" y="17801"/>
                </a:lnTo>
                <a:lnTo>
                  <a:pt x="6441" y="17518"/>
                </a:lnTo>
                <a:lnTo>
                  <a:pt x="6539" y="17171"/>
                </a:lnTo>
                <a:lnTo>
                  <a:pt x="6687" y="16719"/>
                </a:lnTo>
                <a:lnTo>
                  <a:pt x="6800" y="16492"/>
                </a:lnTo>
                <a:lnTo>
                  <a:pt x="6903" y="16461"/>
                </a:lnTo>
                <a:lnTo>
                  <a:pt x="7021" y="16599"/>
                </a:lnTo>
                <a:lnTo>
                  <a:pt x="7184" y="16773"/>
                </a:lnTo>
                <a:lnTo>
                  <a:pt x="7393" y="16888"/>
                </a:lnTo>
                <a:lnTo>
                  <a:pt x="7545" y="16930"/>
                </a:lnTo>
                <a:lnTo>
                  <a:pt x="7693" y="16941"/>
                </a:lnTo>
                <a:lnTo>
                  <a:pt x="7870" y="16924"/>
                </a:lnTo>
                <a:lnTo>
                  <a:pt x="8107" y="16874"/>
                </a:lnTo>
                <a:lnTo>
                  <a:pt x="8244" y="16876"/>
                </a:lnTo>
                <a:lnTo>
                  <a:pt x="8370" y="16924"/>
                </a:lnTo>
                <a:lnTo>
                  <a:pt x="8496" y="16980"/>
                </a:lnTo>
                <a:lnTo>
                  <a:pt x="8648" y="17005"/>
                </a:lnTo>
                <a:lnTo>
                  <a:pt x="8791" y="16997"/>
                </a:lnTo>
                <a:lnTo>
                  <a:pt x="8886" y="16955"/>
                </a:lnTo>
                <a:lnTo>
                  <a:pt x="9012" y="16952"/>
                </a:lnTo>
                <a:lnTo>
                  <a:pt x="9088" y="16910"/>
                </a:lnTo>
                <a:lnTo>
                  <a:pt x="9111" y="16831"/>
                </a:lnTo>
                <a:lnTo>
                  <a:pt x="9170" y="16767"/>
                </a:lnTo>
                <a:lnTo>
                  <a:pt x="9276" y="16674"/>
                </a:lnTo>
                <a:lnTo>
                  <a:pt x="9413" y="16517"/>
                </a:lnTo>
                <a:lnTo>
                  <a:pt x="9571" y="16318"/>
                </a:lnTo>
                <a:lnTo>
                  <a:pt x="9687" y="16551"/>
                </a:lnTo>
                <a:lnTo>
                  <a:pt x="9787" y="16820"/>
                </a:lnTo>
                <a:lnTo>
                  <a:pt x="9868" y="17187"/>
                </a:lnTo>
                <a:lnTo>
                  <a:pt x="9930" y="17639"/>
                </a:lnTo>
                <a:lnTo>
                  <a:pt x="9970" y="18174"/>
                </a:lnTo>
                <a:lnTo>
                  <a:pt x="9972" y="18662"/>
                </a:lnTo>
                <a:lnTo>
                  <a:pt x="9920" y="19071"/>
                </a:lnTo>
                <a:lnTo>
                  <a:pt x="9807" y="19433"/>
                </a:lnTo>
                <a:lnTo>
                  <a:pt x="9627" y="19769"/>
                </a:lnTo>
                <a:lnTo>
                  <a:pt x="9462" y="19971"/>
                </a:lnTo>
                <a:lnTo>
                  <a:pt x="9477" y="20086"/>
                </a:lnTo>
                <a:lnTo>
                  <a:pt x="9371" y="20176"/>
                </a:lnTo>
                <a:lnTo>
                  <a:pt x="9175" y="20271"/>
                </a:lnTo>
                <a:lnTo>
                  <a:pt x="8896" y="20369"/>
                </a:lnTo>
                <a:lnTo>
                  <a:pt x="8653" y="20465"/>
                </a:lnTo>
                <a:lnTo>
                  <a:pt x="8466" y="20588"/>
                </a:lnTo>
                <a:lnTo>
                  <a:pt x="8342" y="20734"/>
                </a:lnTo>
                <a:lnTo>
                  <a:pt x="8288" y="20885"/>
                </a:lnTo>
                <a:lnTo>
                  <a:pt x="8286" y="20896"/>
                </a:lnTo>
                <a:lnTo>
                  <a:pt x="8310" y="20989"/>
                </a:lnTo>
                <a:lnTo>
                  <a:pt x="8429" y="21017"/>
                </a:lnTo>
                <a:lnTo>
                  <a:pt x="8668" y="21028"/>
                </a:lnTo>
                <a:lnTo>
                  <a:pt x="8921" y="21045"/>
                </a:lnTo>
                <a:lnTo>
                  <a:pt x="9177" y="21070"/>
                </a:lnTo>
                <a:lnTo>
                  <a:pt x="9423" y="21098"/>
                </a:lnTo>
                <a:lnTo>
                  <a:pt x="9647" y="21132"/>
                </a:lnTo>
                <a:lnTo>
                  <a:pt x="9836" y="21165"/>
                </a:lnTo>
                <a:lnTo>
                  <a:pt x="9977" y="21199"/>
                </a:lnTo>
                <a:lnTo>
                  <a:pt x="10058" y="21233"/>
                </a:lnTo>
                <a:lnTo>
                  <a:pt x="10201" y="21264"/>
                </a:lnTo>
                <a:lnTo>
                  <a:pt x="10425" y="21250"/>
                </a:lnTo>
                <a:lnTo>
                  <a:pt x="10675" y="21238"/>
                </a:lnTo>
                <a:lnTo>
                  <a:pt x="10877" y="21272"/>
                </a:lnTo>
                <a:lnTo>
                  <a:pt x="11005" y="21297"/>
                </a:lnTo>
                <a:lnTo>
                  <a:pt x="11072" y="21264"/>
                </a:lnTo>
                <a:lnTo>
                  <a:pt x="11155" y="21247"/>
                </a:lnTo>
                <a:lnTo>
                  <a:pt x="11222" y="21272"/>
                </a:lnTo>
                <a:lnTo>
                  <a:pt x="11363" y="21294"/>
                </a:lnTo>
                <a:lnTo>
                  <a:pt x="11557" y="21311"/>
                </a:lnTo>
                <a:lnTo>
                  <a:pt x="11785" y="21322"/>
                </a:lnTo>
                <a:lnTo>
                  <a:pt x="12022" y="21334"/>
                </a:lnTo>
                <a:lnTo>
                  <a:pt x="12244" y="21356"/>
                </a:lnTo>
                <a:lnTo>
                  <a:pt x="12428" y="21381"/>
                </a:lnTo>
                <a:lnTo>
                  <a:pt x="12548" y="21409"/>
                </a:lnTo>
                <a:lnTo>
                  <a:pt x="12768" y="21443"/>
                </a:lnTo>
                <a:lnTo>
                  <a:pt x="12982" y="21401"/>
                </a:lnTo>
                <a:lnTo>
                  <a:pt x="13154" y="21297"/>
                </a:lnTo>
                <a:lnTo>
                  <a:pt x="13252" y="21143"/>
                </a:lnTo>
                <a:lnTo>
                  <a:pt x="13301" y="21006"/>
                </a:lnTo>
                <a:lnTo>
                  <a:pt x="13371" y="20899"/>
                </a:lnTo>
                <a:lnTo>
                  <a:pt x="13469" y="20818"/>
                </a:lnTo>
                <a:lnTo>
                  <a:pt x="13597" y="20759"/>
                </a:lnTo>
                <a:lnTo>
                  <a:pt x="13762" y="20725"/>
                </a:lnTo>
                <a:lnTo>
                  <a:pt x="13968" y="20711"/>
                </a:lnTo>
                <a:lnTo>
                  <a:pt x="14222" y="20717"/>
                </a:lnTo>
                <a:lnTo>
                  <a:pt x="14529" y="20742"/>
                </a:lnTo>
                <a:lnTo>
                  <a:pt x="14744" y="20720"/>
                </a:lnTo>
                <a:lnTo>
                  <a:pt x="15031" y="20650"/>
                </a:lnTo>
                <a:lnTo>
                  <a:pt x="15276" y="20571"/>
                </a:lnTo>
                <a:lnTo>
                  <a:pt x="15475" y="20512"/>
                </a:lnTo>
                <a:lnTo>
                  <a:pt x="15642" y="20476"/>
                </a:lnTo>
                <a:lnTo>
                  <a:pt x="15790" y="20459"/>
                </a:lnTo>
                <a:lnTo>
                  <a:pt x="15937" y="20462"/>
                </a:lnTo>
                <a:lnTo>
                  <a:pt x="16099" y="20481"/>
                </a:lnTo>
                <a:lnTo>
                  <a:pt x="16132" y="20487"/>
                </a:lnTo>
                <a:lnTo>
                  <a:pt x="16163" y="20490"/>
                </a:lnTo>
                <a:lnTo>
                  <a:pt x="16168" y="20495"/>
                </a:lnTo>
                <a:lnTo>
                  <a:pt x="16289" y="20518"/>
                </a:lnTo>
                <a:lnTo>
                  <a:pt x="16523" y="20571"/>
                </a:lnTo>
                <a:lnTo>
                  <a:pt x="16794" y="20630"/>
                </a:lnTo>
                <a:lnTo>
                  <a:pt x="17027" y="20669"/>
                </a:lnTo>
                <a:lnTo>
                  <a:pt x="17197" y="20689"/>
                </a:lnTo>
                <a:lnTo>
                  <a:pt x="17278" y="20683"/>
                </a:lnTo>
                <a:lnTo>
                  <a:pt x="17326" y="20602"/>
                </a:lnTo>
                <a:lnTo>
                  <a:pt x="17337" y="20462"/>
                </a:lnTo>
                <a:lnTo>
                  <a:pt x="17348" y="20338"/>
                </a:lnTo>
                <a:lnTo>
                  <a:pt x="17412" y="20249"/>
                </a:lnTo>
                <a:lnTo>
                  <a:pt x="17532" y="20193"/>
                </a:lnTo>
                <a:lnTo>
                  <a:pt x="17709" y="20167"/>
                </a:lnTo>
                <a:lnTo>
                  <a:pt x="17827" y="20117"/>
                </a:lnTo>
                <a:lnTo>
                  <a:pt x="17889" y="20010"/>
                </a:lnTo>
                <a:lnTo>
                  <a:pt x="17886" y="19887"/>
                </a:lnTo>
                <a:lnTo>
                  <a:pt x="17807" y="19795"/>
                </a:lnTo>
                <a:lnTo>
                  <a:pt x="17695" y="19708"/>
                </a:lnTo>
                <a:lnTo>
                  <a:pt x="17574" y="19579"/>
                </a:lnTo>
                <a:lnTo>
                  <a:pt x="17481" y="19430"/>
                </a:lnTo>
                <a:lnTo>
                  <a:pt x="17495" y="19312"/>
                </a:lnTo>
                <a:lnTo>
                  <a:pt x="17505" y="19228"/>
                </a:lnTo>
                <a:lnTo>
                  <a:pt x="17387" y="19203"/>
                </a:lnTo>
                <a:lnTo>
                  <a:pt x="17204" y="19172"/>
                </a:lnTo>
                <a:lnTo>
                  <a:pt x="17000" y="19099"/>
                </a:lnTo>
                <a:lnTo>
                  <a:pt x="16823" y="19004"/>
                </a:lnTo>
                <a:lnTo>
                  <a:pt x="16717" y="18909"/>
                </a:lnTo>
                <a:lnTo>
                  <a:pt x="16693" y="18816"/>
                </a:lnTo>
                <a:lnTo>
                  <a:pt x="16558" y="18659"/>
                </a:lnTo>
                <a:lnTo>
                  <a:pt x="16289" y="18236"/>
                </a:lnTo>
                <a:lnTo>
                  <a:pt x="16068" y="17619"/>
                </a:lnTo>
                <a:lnTo>
                  <a:pt x="15842" y="16669"/>
                </a:lnTo>
                <a:lnTo>
                  <a:pt x="15767" y="15923"/>
                </a:lnTo>
                <a:lnTo>
                  <a:pt x="15842" y="15379"/>
                </a:lnTo>
                <a:lnTo>
                  <a:pt x="16068" y="15026"/>
                </a:lnTo>
                <a:lnTo>
                  <a:pt x="16186" y="14911"/>
                </a:lnTo>
                <a:lnTo>
                  <a:pt x="16253" y="14816"/>
                </a:lnTo>
                <a:lnTo>
                  <a:pt x="16336" y="14709"/>
                </a:lnTo>
                <a:lnTo>
                  <a:pt x="16493" y="14564"/>
                </a:lnTo>
                <a:lnTo>
                  <a:pt x="16661" y="14376"/>
                </a:lnTo>
                <a:lnTo>
                  <a:pt x="16772" y="14157"/>
                </a:lnTo>
                <a:lnTo>
                  <a:pt x="16851" y="13938"/>
                </a:lnTo>
                <a:lnTo>
                  <a:pt x="16939" y="13748"/>
                </a:lnTo>
                <a:lnTo>
                  <a:pt x="17022" y="13616"/>
                </a:lnTo>
                <a:lnTo>
                  <a:pt x="17109" y="13518"/>
                </a:lnTo>
                <a:lnTo>
                  <a:pt x="17123" y="13386"/>
                </a:lnTo>
                <a:lnTo>
                  <a:pt x="17124" y="13181"/>
                </a:lnTo>
                <a:lnTo>
                  <a:pt x="17116" y="12921"/>
                </a:lnTo>
                <a:lnTo>
                  <a:pt x="17096" y="12615"/>
                </a:lnTo>
                <a:lnTo>
                  <a:pt x="17065" y="12287"/>
                </a:lnTo>
                <a:lnTo>
                  <a:pt x="17028" y="11942"/>
                </a:lnTo>
                <a:lnTo>
                  <a:pt x="16981" y="11603"/>
                </a:lnTo>
                <a:lnTo>
                  <a:pt x="16929" y="11242"/>
                </a:lnTo>
                <a:lnTo>
                  <a:pt x="16895" y="10964"/>
                </a:lnTo>
                <a:lnTo>
                  <a:pt x="16878" y="10757"/>
                </a:lnTo>
                <a:lnTo>
                  <a:pt x="16882" y="10608"/>
                </a:lnTo>
                <a:lnTo>
                  <a:pt x="16909" y="10507"/>
                </a:lnTo>
                <a:lnTo>
                  <a:pt x="16958" y="10440"/>
                </a:lnTo>
                <a:lnTo>
                  <a:pt x="17030" y="10398"/>
                </a:lnTo>
                <a:lnTo>
                  <a:pt x="17129" y="10364"/>
                </a:lnTo>
                <a:lnTo>
                  <a:pt x="17515" y="10249"/>
                </a:lnTo>
                <a:lnTo>
                  <a:pt x="17815" y="10120"/>
                </a:lnTo>
                <a:lnTo>
                  <a:pt x="18098" y="9941"/>
                </a:lnTo>
                <a:lnTo>
                  <a:pt x="18437" y="9672"/>
                </a:lnTo>
                <a:lnTo>
                  <a:pt x="18672" y="9461"/>
                </a:lnTo>
                <a:lnTo>
                  <a:pt x="18888" y="9248"/>
                </a:lnTo>
                <a:lnTo>
                  <a:pt x="19065" y="9052"/>
                </a:lnTo>
                <a:lnTo>
                  <a:pt x="19184" y="8892"/>
                </a:lnTo>
                <a:lnTo>
                  <a:pt x="19378" y="8640"/>
                </a:lnTo>
                <a:lnTo>
                  <a:pt x="19574" y="8489"/>
                </a:lnTo>
                <a:lnTo>
                  <a:pt x="19774" y="8320"/>
                </a:lnTo>
                <a:lnTo>
                  <a:pt x="19826" y="7998"/>
                </a:lnTo>
                <a:lnTo>
                  <a:pt x="19855" y="7824"/>
                </a:lnTo>
                <a:lnTo>
                  <a:pt x="19919" y="7625"/>
                </a:lnTo>
                <a:lnTo>
                  <a:pt x="19988" y="7421"/>
                </a:lnTo>
                <a:lnTo>
                  <a:pt x="20059" y="7129"/>
                </a:lnTo>
                <a:lnTo>
                  <a:pt x="20126" y="6776"/>
                </a:lnTo>
                <a:lnTo>
                  <a:pt x="20183" y="6392"/>
                </a:lnTo>
                <a:lnTo>
                  <a:pt x="20210" y="6268"/>
                </a:lnTo>
                <a:lnTo>
                  <a:pt x="20268" y="6165"/>
                </a:lnTo>
                <a:lnTo>
                  <a:pt x="20367" y="6058"/>
                </a:lnTo>
                <a:lnTo>
                  <a:pt x="20524" y="5932"/>
                </a:lnTo>
                <a:lnTo>
                  <a:pt x="20643" y="5837"/>
                </a:lnTo>
                <a:lnTo>
                  <a:pt x="20739" y="5750"/>
                </a:lnTo>
                <a:lnTo>
                  <a:pt x="20818" y="5640"/>
                </a:lnTo>
                <a:lnTo>
                  <a:pt x="20743" y="5380"/>
                </a:lnTo>
                <a:lnTo>
                  <a:pt x="20689" y="5150"/>
                </a:lnTo>
                <a:lnTo>
                  <a:pt x="20658" y="4968"/>
                </a:lnTo>
                <a:lnTo>
                  <a:pt x="20658" y="4858"/>
                </a:lnTo>
                <a:lnTo>
                  <a:pt x="20704" y="4785"/>
                </a:lnTo>
                <a:lnTo>
                  <a:pt x="20812" y="4676"/>
                </a:lnTo>
                <a:lnTo>
                  <a:pt x="20962" y="4539"/>
                </a:lnTo>
                <a:lnTo>
                  <a:pt x="21142" y="4393"/>
                </a:lnTo>
                <a:lnTo>
                  <a:pt x="21600" y="4040"/>
                </a:lnTo>
                <a:lnTo>
                  <a:pt x="21566" y="3580"/>
                </a:lnTo>
                <a:lnTo>
                  <a:pt x="21529" y="3229"/>
                </a:lnTo>
                <a:lnTo>
                  <a:pt x="21489" y="3028"/>
                </a:lnTo>
                <a:lnTo>
                  <a:pt x="21349" y="2944"/>
                </a:lnTo>
                <a:lnTo>
                  <a:pt x="21187" y="3008"/>
                </a:lnTo>
                <a:lnTo>
                  <a:pt x="21128" y="3058"/>
                </a:lnTo>
                <a:lnTo>
                  <a:pt x="21007" y="3148"/>
                </a:lnTo>
                <a:lnTo>
                  <a:pt x="20837" y="3266"/>
                </a:lnTo>
                <a:lnTo>
                  <a:pt x="20638" y="3398"/>
                </a:lnTo>
                <a:lnTo>
                  <a:pt x="20428" y="3538"/>
                </a:lnTo>
                <a:lnTo>
                  <a:pt x="20225" y="3678"/>
                </a:lnTo>
                <a:lnTo>
                  <a:pt x="20054" y="3796"/>
                </a:lnTo>
                <a:lnTo>
                  <a:pt x="19934" y="3883"/>
                </a:lnTo>
                <a:lnTo>
                  <a:pt x="19777" y="3989"/>
                </a:lnTo>
                <a:lnTo>
                  <a:pt x="19683" y="4034"/>
                </a:lnTo>
                <a:lnTo>
                  <a:pt x="19621" y="4065"/>
                </a:lnTo>
                <a:lnTo>
                  <a:pt x="19486" y="4143"/>
                </a:lnTo>
                <a:lnTo>
                  <a:pt x="19302" y="4261"/>
                </a:lnTo>
                <a:lnTo>
                  <a:pt x="19085" y="4404"/>
                </a:lnTo>
                <a:lnTo>
                  <a:pt x="18538" y="4777"/>
                </a:lnTo>
                <a:lnTo>
                  <a:pt x="18428" y="4606"/>
                </a:lnTo>
                <a:lnTo>
                  <a:pt x="18309" y="4480"/>
                </a:lnTo>
                <a:lnTo>
                  <a:pt x="18140" y="4527"/>
                </a:lnTo>
                <a:lnTo>
                  <a:pt x="17886" y="4808"/>
                </a:lnTo>
                <a:lnTo>
                  <a:pt x="17731" y="5284"/>
                </a:lnTo>
                <a:lnTo>
                  <a:pt x="17690" y="5396"/>
                </a:lnTo>
                <a:lnTo>
                  <a:pt x="17611" y="5525"/>
                </a:lnTo>
                <a:lnTo>
                  <a:pt x="17503" y="5654"/>
                </a:lnTo>
                <a:lnTo>
                  <a:pt x="17382" y="5775"/>
                </a:lnTo>
                <a:lnTo>
                  <a:pt x="17257" y="5876"/>
                </a:lnTo>
                <a:lnTo>
                  <a:pt x="17143" y="5946"/>
                </a:lnTo>
                <a:lnTo>
                  <a:pt x="17052" y="5974"/>
                </a:lnTo>
                <a:lnTo>
                  <a:pt x="16996" y="5949"/>
                </a:lnTo>
                <a:lnTo>
                  <a:pt x="16966" y="5845"/>
                </a:lnTo>
                <a:lnTo>
                  <a:pt x="16998" y="5708"/>
                </a:lnTo>
                <a:lnTo>
                  <a:pt x="17028" y="5539"/>
                </a:lnTo>
                <a:lnTo>
                  <a:pt x="16985" y="5321"/>
                </a:lnTo>
                <a:lnTo>
                  <a:pt x="16929" y="5063"/>
                </a:lnTo>
                <a:lnTo>
                  <a:pt x="16895" y="4777"/>
                </a:lnTo>
                <a:lnTo>
                  <a:pt x="16865" y="4446"/>
                </a:lnTo>
                <a:lnTo>
                  <a:pt x="16821" y="4073"/>
                </a:lnTo>
                <a:lnTo>
                  <a:pt x="16774" y="3726"/>
                </a:lnTo>
                <a:lnTo>
                  <a:pt x="16739" y="3448"/>
                </a:lnTo>
                <a:lnTo>
                  <a:pt x="16695" y="3244"/>
                </a:lnTo>
                <a:lnTo>
                  <a:pt x="16626" y="3075"/>
                </a:lnTo>
                <a:lnTo>
                  <a:pt x="16547" y="2873"/>
                </a:lnTo>
                <a:lnTo>
                  <a:pt x="16479" y="2590"/>
                </a:lnTo>
                <a:lnTo>
                  <a:pt x="16296" y="1993"/>
                </a:lnTo>
                <a:lnTo>
                  <a:pt x="15960" y="1357"/>
                </a:lnTo>
                <a:lnTo>
                  <a:pt x="15704" y="962"/>
                </a:lnTo>
                <a:lnTo>
                  <a:pt x="15489" y="653"/>
                </a:lnTo>
                <a:lnTo>
                  <a:pt x="15332" y="451"/>
                </a:lnTo>
                <a:lnTo>
                  <a:pt x="15246" y="381"/>
                </a:lnTo>
                <a:lnTo>
                  <a:pt x="15160" y="348"/>
                </a:lnTo>
                <a:lnTo>
                  <a:pt x="15037" y="269"/>
                </a:lnTo>
                <a:lnTo>
                  <a:pt x="14556" y="8"/>
                </a:lnTo>
                <a:lnTo>
                  <a:pt x="14138" y="0"/>
                </a:lnTo>
                <a:close/>
                <a:moveTo>
                  <a:pt x="14684" y="15713"/>
                </a:moveTo>
                <a:lnTo>
                  <a:pt x="14729" y="15777"/>
                </a:lnTo>
                <a:lnTo>
                  <a:pt x="14807" y="15946"/>
                </a:lnTo>
                <a:lnTo>
                  <a:pt x="14909" y="16192"/>
                </a:lnTo>
                <a:lnTo>
                  <a:pt x="15020" y="16487"/>
                </a:lnTo>
                <a:lnTo>
                  <a:pt x="15132" y="16795"/>
                </a:lnTo>
                <a:lnTo>
                  <a:pt x="15231" y="17087"/>
                </a:lnTo>
                <a:lnTo>
                  <a:pt x="15305" y="17330"/>
                </a:lnTo>
                <a:lnTo>
                  <a:pt x="15346" y="17499"/>
                </a:lnTo>
                <a:lnTo>
                  <a:pt x="15394" y="17765"/>
                </a:lnTo>
                <a:lnTo>
                  <a:pt x="15440" y="17956"/>
                </a:lnTo>
                <a:lnTo>
                  <a:pt x="15475" y="18163"/>
                </a:lnTo>
                <a:lnTo>
                  <a:pt x="15480" y="18421"/>
                </a:lnTo>
                <a:lnTo>
                  <a:pt x="15458" y="18676"/>
                </a:lnTo>
                <a:lnTo>
                  <a:pt x="15408" y="18872"/>
                </a:lnTo>
                <a:lnTo>
                  <a:pt x="15300" y="19046"/>
                </a:lnTo>
                <a:lnTo>
                  <a:pt x="15142" y="19214"/>
                </a:lnTo>
                <a:lnTo>
                  <a:pt x="14941" y="19405"/>
                </a:lnTo>
                <a:lnTo>
                  <a:pt x="14727" y="19638"/>
                </a:lnTo>
                <a:lnTo>
                  <a:pt x="14488" y="19853"/>
                </a:lnTo>
                <a:lnTo>
                  <a:pt x="14222" y="19991"/>
                </a:lnTo>
                <a:lnTo>
                  <a:pt x="14001" y="20050"/>
                </a:lnTo>
                <a:lnTo>
                  <a:pt x="13865" y="20069"/>
                </a:lnTo>
                <a:lnTo>
                  <a:pt x="13612" y="20033"/>
                </a:lnTo>
                <a:lnTo>
                  <a:pt x="13417" y="19999"/>
                </a:lnTo>
                <a:lnTo>
                  <a:pt x="13265" y="19968"/>
                </a:lnTo>
                <a:lnTo>
                  <a:pt x="13152" y="19935"/>
                </a:lnTo>
                <a:lnTo>
                  <a:pt x="13065" y="19898"/>
                </a:lnTo>
                <a:lnTo>
                  <a:pt x="12997" y="19853"/>
                </a:lnTo>
                <a:lnTo>
                  <a:pt x="12938" y="19797"/>
                </a:lnTo>
                <a:lnTo>
                  <a:pt x="12879" y="19725"/>
                </a:lnTo>
                <a:lnTo>
                  <a:pt x="12723" y="19450"/>
                </a:lnTo>
                <a:lnTo>
                  <a:pt x="12593" y="19055"/>
                </a:lnTo>
                <a:lnTo>
                  <a:pt x="12492" y="18553"/>
                </a:lnTo>
                <a:lnTo>
                  <a:pt x="12425" y="17956"/>
                </a:lnTo>
                <a:lnTo>
                  <a:pt x="12398" y="17367"/>
                </a:lnTo>
                <a:lnTo>
                  <a:pt x="12423" y="16857"/>
                </a:lnTo>
                <a:lnTo>
                  <a:pt x="12500" y="16397"/>
                </a:lnTo>
                <a:lnTo>
                  <a:pt x="12634" y="15971"/>
                </a:lnTo>
                <a:lnTo>
                  <a:pt x="12689" y="15920"/>
                </a:lnTo>
                <a:lnTo>
                  <a:pt x="12789" y="15999"/>
                </a:lnTo>
                <a:lnTo>
                  <a:pt x="12873" y="16063"/>
                </a:lnTo>
                <a:lnTo>
                  <a:pt x="13004" y="16097"/>
                </a:lnTo>
                <a:lnTo>
                  <a:pt x="13215" y="16105"/>
                </a:lnTo>
                <a:lnTo>
                  <a:pt x="13540" y="16094"/>
                </a:lnTo>
                <a:lnTo>
                  <a:pt x="13792" y="16075"/>
                </a:lnTo>
                <a:lnTo>
                  <a:pt x="14008" y="16047"/>
                </a:lnTo>
                <a:lnTo>
                  <a:pt x="14166" y="16016"/>
                </a:lnTo>
                <a:lnTo>
                  <a:pt x="14244" y="15985"/>
                </a:lnTo>
                <a:lnTo>
                  <a:pt x="14337" y="15909"/>
                </a:lnTo>
                <a:lnTo>
                  <a:pt x="14471" y="15819"/>
                </a:lnTo>
                <a:lnTo>
                  <a:pt x="14601" y="15744"/>
                </a:lnTo>
                <a:lnTo>
                  <a:pt x="14684" y="1571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2"/>
          <p:cNvSpPr txBox="1">
            <a:spLocks noGrp="1"/>
          </p:cNvSpPr>
          <p:nvPr>
            <p:ph type="title"/>
          </p:nvPr>
        </p:nvSpPr>
        <p:spPr>
          <a:xfrm>
            <a:off x="394854" y="365126"/>
            <a:ext cx="10515600" cy="8572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sz="3600" b="0" i="0" u="none" strike="noStrike" cap="none">
                <a:solidFill>
                  <a:schemeClr val="dk1"/>
                </a:solidFill>
                <a:latin typeface="Calibri"/>
                <a:ea typeface="Calibri"/>
                <a:cs typeface="Calibri"/>
                <a:sym typeface="Calibri"/>
              </a:rPr>
              <a:t>In Daily Scrums, everyone shares:</a:t>
            </a:r>
            <a:endParaRPr sz="3600" b="0" i="0" u="none" strike="noStrike" cap="none">
              <a:solidFill>
                <a:schemeClr val="dk1"/>
              </a:solidFill>
              <a:latin typeface="Calibri"/>
              <a:ea typeface="Calibri"/>
              <a:cs typeface="Calibri"/>
              <a:sym typeface="Calibri"/>
            </a:endParaRPr>
          </a:p>
        </p:txBody>
      </p:sp>
      <p:sp>
        <p:nvSpPr>
          <p:cNvPr id="557" name="Google Shape;557;p22"/>
          <p:cNvSpPr txBox="1">
            <a:spLocks noGrp="1"/>
          </p:cNvSpPr>
          <p:nvPr>
            <p:ph type="body" idx="1"/>
          </p:nvPr>
        </p:nvSpPr>
        <p:spPr>
          <a:xfrm>
            <a:off x="838200" y="5295191"/>
            <a:ext cx="10515600" cy="10287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70000"/>
              </a:lnSpc>
              <a:spcBef>
                <a:spcPts val="0"/>
              </a:spcBef>
              <a:spcAft>
                <a:spcPts val="0"/>
              </a:spcAft>
              <a:buClr>
                <a:schemeClr val="dk1"/>
              </a:buClr>
              <a:buSzPct val="100000"/>
              <a:buChar char="•"/>
            </a:pPr>
            <a:r>
              <a:rPr lang="en-US"/>
              <a:t>Here all team members must be honest. It's not just an image if it looks like you were working yesterday even though you were just doing it</a:t>
            </a:r>
            <a:r>
              <a:rPr lang="en-US" i="1"/>
              <a:t>youtube-</a:t>
            </a:r>
            <a:r>
              <a:rPr lang="en-US"/>
              <a:t>an.</a:t>
            </a:r>
            <a:endParaRPr/>
          </a:p>
          <a:p>
            <a:pPr marL="937260" lvl="1" indent="-400050" algn="l" rtl="0">
              <a:lnSpc>
                <a:spcPct val="70000"/>
              </a:lnSpc>
              <a:spcBef>
                <a:spcPts val="500"/>
              </a:spcBef>
              <a:spcAft>
                <a:spcPts val="0"/>
              </a:spcAft>
              <a:buClr>
                <a:schemeClr val="dk1"/>
              </a:buClr>
              <a:buSzPct val="133333"/>
              <a:buChar char="•"/>
            </a:pPr>
            <a:r>
              <a:rPr lang="en-US"/>
              <a:t>Each person is committed to all his colleagues.</a:t>
            </a:r>
            <a:endParaRPr/>
          </a:p>
        </p:txBody>
      </p:sp>
      <p:grpSp>
        <p:nvGrpSpPr>
          <p:cNvPr id="558" name="Google Shape;558;p22"/>
          <p:cNvGrpSpPr/>
          <p:nvPr/>
        </p:nvGrpSpPr>
        <p:grpSpPr>
          <a:xfrm>
            <a:off x="3032759" y="948689"/>
            <a:ext cx="6183633" cy="1371603"/>
            <a:chOff x="-1" y="-1"/>
            <a:chExt cx="6870702" cy="1524002"/>
          </a:xfrm>
        </p:grpSpPr>
        <p:grpSp>
          <p:nvGrpSpPr>
            <p:cNvPr id="559" name="Google Shape;559;p22"/>
            <p:cNvGrpSpPr/>
            <p:nvPr/>
          </p:nvGrpSpPr>
          <p:grpSpPr>
            <a:xfrm>
              <a:off x="-1" y="495300"/>
              <a:ext cx="6769101" cy="1028701"/>
              <a:chOff x="0" y="0"/>
              <a:chExt cx="6769100" cy="1028700"/>
            </a:xfrm>
          </p:grpSpPr>
          <p:sp>
            <p:nvSpPr>
              <p:cNvPr id="560" name="Google Shape;560;p22"/>
              <p:cNvSpPr/>
              <p:nvPr/>
            </p:nvSpPr>
            <p:spPr>
              <a:xfrm>
                <a:off x="0" y="0"/>
                <a:ext cx="6769100" cy="1028700"/>
              </a:xfrm>
              <a:prstGeom prst="roundRect">
                <a:avLst>
                  <a:gd name="adj" fmla="val 29630"/>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561" name="Google Shape;561;p22"/>
              <p:cNvSpPr txBox="1"/>
              <p:nvPr/>
            </p:nvSpPr>
            <p:spPr>
              <a:xfrm>
                <a:off x="89274" y="232043"/>
                <a:ext cx="6590552" cy="564612"/>
              </a:xfrm>
              <a:prstGeom prst="rect">
                <a:avLst/>
              </a:prstGeom>
              <a:noFill/>
              <a:ln>
                <a:noFill/>
              </a:ln>
            </p:spPr>
            <p:txBody>
              <a:bodyPr spcFirstLastPara="1" wrap="square" lIns="0" tIns="0" rIns="0" bIns="0" anchor="ctr" anchorCtr="0">
                <a:spAutoFit/>
              </a:bodyPr>
              <a:lstStyle/>
              <a:p>
                <a:pPr marL="0" marR="0" lvl="0" indent="0" algn="l" rtl="0">
                  <a:lnSpc>
                    <a:spcPct val="132716"/>
                  </a:lnSpc>
                  <a:spcBef>
                    <a:spcPts val="0"/>
                  </a:spcBef>
                  <a:spcAft>
                    <a:spcPts val="0"/>
                  </a:spcAft>
                  <a:buNone/>
                </a:pPr>
                <a:r>
                  <a:rPr lang="en-US" sz="3240">
                    <a:solidFill>
                      <a:srgbClr val="FFFFFF"/>
                    </a:solidFill>
                    <a:latin typeface="Arial"/>
                    <a:ea typeface="Arial"/>
                    <a:cs typeface="Arial"/>
                    <a:sym typeface="Arial"/>
                  </a:rPr>
                  <a:t>What were you doing yesterday?</a:t>
                </a:r>
                <a:endParaRPr sz="3240">
                  <a:solidFill>
                    <a:srgbClr val="FFFFFF"/>
                  </a:solidFill>
                  <a:latin typeface="Arial"/>
                  <a:ea typeface="Arial"/>
                  <a:cs typeface="Arial"/>
                  <a:sym typeface="Arial"/>
                </a:endParaRPr>
              </a:p>
            </p:txBody>
          </p:sp>
        </p:grpSp>
        <p:grpSp>
          <p:nvGrpSpPr>
            <p:cNvPr id="562" name="Google Shape;562;p22"/>
            <p:cNvGrpSpPr/>
            <p:nvPr/>
          </p:nvGrpSpPr>
          <p:grpSpPr>
            <a:xfrm>
              <a:off x="5918200" y="-1"/>
              <a:ext cx="952501" cy="952501"/>
              <a:chOff x="0" y="0"/>
              <a:chExt cx="952500" cy="952500"/>
            </a:xfrm>
          </p:grpSpPr>
          <p:pic>
            <p:nvPicPr>
              <p:cNvPr id="563" name="Google Shape;563;p22" descr="greenhuge-2.png"/>
              <p:cNvPicPr preferRelativeResize="0"/>
              <p:nvPr/>
            </p:nvPicPr>
            <p:blipFill rotWithShape="1">
              <a:blip r:embed="rId4">
                <a:alphaModFix/>
              </a:blip>
              <a:srcRect/>
              <a:stretch/>
            </p:blipFill>
            <p:spPr>
              <a:xfrm>
                <a:off x="0" y="0"/>
                <a:ext cx="952500" cy="952500"/>
              </a:xfrm>
              <a:prstGeom prst="rect">
                <a:avLst/>
              </a:prstGeom>
              <a:noFill/>
              <a:ln>
                <a:noFill/>
              </a:ln>
              <a:effectLst>
                <a:outerShdw blurRad="127000" dist="101600" dir="2700000" rotWithShape="0">
                  <a:srgbClr val="000000">
                    <a:alpha val="80000"/>
                  </a:srgbClr>
                </a:outerShdw>
              </a:effectLst>
            </p:spPr>
          </p:pic>
          <p:sp>
            <p:nvSpPr>
              <p:cNvPr id="564" name="Google Shape;564;p22"/>
              <p:cNvSpPr txBox="1"/>
              <p:nvPr/>
            </p:nvSpPr>
            <p:spPr>
              <a:xfrm>
                <a:off x="195876" y="63500"/>
                <a:ext cx="533402" cy="884000"/>
              </a:xfrm>
              <a:prstGeom prst="rect">
                <a:avLst/>
              </a:prstGeom>
              <a:noFill/>
              <a:ln>
                <a:noFill/>
              </a:ln>
              <a:effectLst>
                <a:outerShdw blurRad="50800" dist="25400" dir="13500000" rotWithShape="0">
                  <a:srgbClr val="000000"/>
                </a:outerShdw>
              </a:effectLst>
            </p:spPr>
            <p:txBody>
              <a:bodyPr spcFirstLastPara="1" wrap="square" lIns="45700" tIns="45700" rIns="45700" bIns="45700" anchor="t" anchorCtr="0">
                <a:spAutoFit/>
              </a:bodyPr>
              <a:lstStyle/>
              <a:p>
                <a:pPr marL="0" marR="0" lvl="0" indent="0" algn="l" rtl="0">
                  <a:lnSpc>
                    <a:spcPct val="133333"/>
                  </a:lnSpc>
                  <a:spcBef>
                    <a:spcPts val="0"/>
                  </a:spcBef>
                  <a:spcAft>
                    <a:spcPts val="0"/>
                  </a:spcAft>
                  <a:buNone/>
                </a:pPr>
                <a:r>
                  <a:rPr lang="en-US" sz="4500" b="1">
                    <a:solidFill>
                      <a:srgbClr val="FFFFFF"/>
                    </a:solidFill>
                    <a:latin typeface="Arial Rounded"/>
                    <a:ea typeface="Arial Rounded"/>
                    <a:cs typeface="Arial Rounded"/>
                    <a:sym typeface="Arial Rounded"/>
                  </a:rPr>
                  <a:t>1</a:t>
                </a:r>
                <a:endParaRPr/>
              </a:p>
            </p:txBody>
          </p:sp>
        </p:grpSp>
      </p:grpSp>
      <p:grpSp>
        <p:nvGrpSpPr>
          <p:cNvPr id="565" name="Google Shape;565;p22"/>
          <p:cNvGrpSpPr/>
          <p:nvPr/>
        </p:nvGrpSpPr>
        <p:grpSpPr>
          <a:xfrm>
            <a:off x="3032759" y="2331719"/>
            <a:ext cx="6183633" cy="1371603"/>
            <a:chOff x="-1" y="-1"/>
            <a:chExt cx="6870702" cy="1524002"/>
          </a:xfrm>
        </p:grpSpPr>
        <p:grpSp>
          <p:nvGrpSpPr>
            <p:cNvPr id="566" name="Google Shape;566;p22"/>
            <p:cNvGrpSpPr/>
            <p:nvPr/>
          </p:nvGrpSpPr>
          <p:grpSpPr>
            <a:xfrm>
              <a:off x="-1" y="495300"/>
              <a:ext cx="6769101" cy="1028701"/>
              <a:chOff x="0" y="0"/>
              <a:chExt cx="6769100" cy="1028700"/>
            </a:xfrm>
          </p:grpSpPr>
          <p:sp>
            <p:nvSpPr>
              <p:cNvPr id="567" name="Google Shape;567;p22"/>
              <p:cNvSpPr/>
              <p:nvPr/>
            </p:nvSpPr>
            <p:spPr>
              <a:xfrm>
                <a:off x="0" y="0"/>
                <a:ext cx="6769100" cy="1028700"/>
              </a:xfrm>
              <a:prstGeom prst="roundRect">
                <a:avLst>
                  <a:gd name="adj" fmla="val 29630"/>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568" name="Google Shape;568;p22"/>
              <p:cNvSpPr txBox="1"/>
              <p:nvPr/>
            </p:nvSpPr>
            <p:spPr>
              <a:xfrm>
                <a:off x="89274" y="232043"/>
                <a:ext cx="6590552" cy="564612"/>
              </a:xfrm>
              <a:prstGeom prst="rect">
                <a:avLst/>
              </a:prstGeom>
              <a:noFill/>
              <a:ln>
                <a:noFill/>
              </a:ln>
            </p:spPr>
            <p:txBody>
              <a:bodyPr spcFirstLastPara="1" wrap="square" lIns="0" tIns="0" rIns="0" bIns="0" anchor="ctr" anchorCtr="0">
                <a:spAutoFit/>
              </a:bodyPr>
              <a:lstStyle/>
              <a:p>
                <a:pPr marL="0" marR="0" lvl="0" indent="0" algn="l" rtl="0">
                  <a:lnSpc>
                    <a:spcPct val="132716"/>
                  </a:lnSpc>
                  <a:spcBef>
                    <a:spcPts val="0"/>
                  </a:spcBef>
                  <a:spcAft>
                    <a:spcPts val="0"/>
                  </a:spcAft>
                  <a:buNone/>
                </a:pPr>
                <a:r>
                  <a:rPr lang="en-US" sz="3240">
                    <a:solidFill>
                      <a:srgbClr val="FFFFFF"/>
                    </a:solidFill>
                    <a:latin typeface="Arial"/>
                    <a:ea typeface="Arial"/>
                    <a:cs typeface="Arial"/>
                    <a:sym typeface="Arial"/>
                  </a:rPr>
                  <a:t>What are you going to do today?</a:t>
                </a:r>
                <a:endParaRPr sz="3240">
                  <a:solidFill>
                    <a:srgbClr val="FFFFFF"/>
                  </a:solidFill>
                  <a:latin typeface="Arial"/>
                  <a:ea typeface="Arial"/>
                  <a:cs typeface="Arial"/>
                  <a:sym typeface="Arial"/>
                </a:endParaRPr>
              </a:p>
            </p:txBody>
          </p:sp>
        </p:grpSp>
        <p:grpSp>
          <p:nvGrpSpPr>
            <p:cNvPr id="569" name="Google Shape;569;p22"/>
            <p:cNvGrpSpPr/>
            <p:nvPr/>
          </p:nvGrpSpPr>
          <p:grpSpPr>
            <a:xfrm>
              <a:off x="5918200" y="-1"/>
              <a:ext cx="952501" cy="952501"/>
              <a:chOff x="0" y="0"/>
              <a:chExt cx="952500" cy="952500"/>
            </a:xfrm>
          </p:grpSpPr>
          <p:pic>
            <p:nvPicPr>
              <p:cNvPr id="570" name="Google Shape;570;p22" descr="greenhuge-2.png"/>
              <p:cNvPicPr preferRelativeResize="0"/>
              <p:nvPr/>
            </p:nvPicPr>
            <p:blipFill rotWithShape="1">
              <a:blip r:embed="rId4">
                <a:alphaModFix/>
              </a:blip>
              <a:srcRect/>
              <a:stretch/>
            </p:blipFill>
            <p:spPr>
              <a:xfrm>
                <a:off x="0" y="0"/>
                <a:ext cx="952500" cy="952500"/>
              </a:xfrm>
              <a:prstGeom prst="rect">
                <a:avLst/>
              </a:prstGeom>
              <a:noFill/>
              <a:ln>
                <a:noFill/>
              </a:ln>
              <a:effectLst>
                <a:outerShdw blurRad="127000" dist="101600" dir="2700000" rotWithShape="0">
                  <a:srgbClr val="000000">
                    <a:alpha val="80000"/>
                  </a:srgbClr>
                </a:outerShdw>
              </a:effectLst>
            </p:spPr>
          </p:pic>
          <p:sp>
            <p:nvSpPr>
              <p:cNvPr id="571" name="Google Shape;571;p22"/>
              <p:cNvSpPr txBox="1"/>
              <p:nvPr/>
            </p:nvSpPr>
            <p:spPr>
              <a:xfrm>
                <a:off x="195876" y="63500"/>
                <a:ext cx="533402" cy="884000"/>
              </a:xfrm>
              <a:prstGeom prst="rect">
                <a:avLst/>
              </a:prstGeom>
              <a:noFill/>
              <a:ln>
                <a:noFill/>
              </a:ln>
              <a:effectLst>
                <a:outerShdw blurRad="50800" dist="25400" dir="13500000" rotWithShape="0">
                  <a:srgbClr val="000000"/>
                </a:outerShdw>
              </a:effectLst>
            </p:spPr>
            <p:txBody>
              <a:bodyPr spcFirstLastPara="1" wrap="square" lIns="45700" tIns="45700" rIns="45700" bIns="45700" anchor="t" anchorCtr="0">
                <a:spAutoFit/>
              </a:bodyPr>
              <a:lstStyle/>
              <a:p>
                <a:pPr marL="0" marR="0" lvl="0" indent="0" algn="l" rtl="0">
                  <a:lnSpc>
                    <a:spcPct val="133333"/>
                  </a:lnSpc>
                  <a:spcBef>
                    <a:spcPts val="0"/>
                  </a:spcBef>
                  <a:spcAft>
                    <a:spcPts val="0"/>
                  </a:spcAft>
                  <a:buNone/>
                </a:pPr>
                <a:r>
                  <a:rPr lang="en-US" sz="4500" b="1">
                    <a:solidFill>
                      <a:srgbClr val="FFFFFF"/>
                    </a:solidFill>
                    <a:latin typeface="Arial Rounded"/>
                    <a:ea typeface="Arial Rounded"/>
                    <a:cs typeface="Arial Rounded"/>
                    <a:sym typeface="Arial Rounded"/>
                  </a:rPr>
                  <a:t>2</a:t>
                </a:r>
                <a:endParaRPr/>
              </a:p>
            </p:txBody>
          </p:sp>
        </p:grpSp>
      </p:grpSp>
      <p:grpSp>
        <p:nvGrpSpPr>
          <p:cNvPr id="572" name="Google Shape;572;p22"/>
          <p:cNvGrpSpPr/>
          <p:nvPr/>
        </p:nvGrpSpPr>
        <p:grpSpPr>
          <a:xfrm>
            <a:off x="3032759" y="3714749"/>
            <a:ext cx="6183633" cy="1371603"/>
            <a:chOff x="-1" y="-1"/>
            <a:chExt cx="6870702" cy="1524002"/>
          </a:xfrm>
        </p:grpSpPr>
        <p:grpSp>
          <p:nvGrpSpPr>
            <p:cNvPr id="573" name="Google Shape;573;p22"/>
            <p:cNvGrpSpPr/>
            <p:nvPr/>
          </p:nvGrpSpPr>
          <p:grpSpPr>
            <a:xfrm>
              <a:off x="-1" y="495300"/>
              <a:ext cx="6769101" cy="1028701"/>
              <a:chOff x="0" y="0"/>
              <a:chExt cx="6769100" cy="1028700"/>
            </a:xfrm>
          </p:grpSpPr>
          <p:sp>
            <p:nvSpPr>
              <p:cNvPr id="574" name="Google Shape;574;p22"/>
              <p:cNvSpPr/>
              <p:nvPr/>
            </p:nvSpPr>
            <p:spPr>
              <a:xfrm>
                <a:off x="0" y="0"/>
                <a:ext cx="6769100" cy="1028700"/>
              </a:xfrm>
              <a:prstGeom prst="roundRect">
                <a:avLst>
                  <a:gd name="adj" fmla="val 29630"/>
                </a:avLst>
              </a:prstGeom>
              <a:blipFill rotWithShape="1">
                <a:blip r:embed="rId3">
                  <a:alphaModFix/>
                </a:blip>
                <a:tile tx="0" ty="0" sx="100000" sy="100000" flip="none" algn="tl"/>
              </a:blip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575" name="Google Shape;575;p22"/>
              <p:cNvSpPr txBox="1"/>
              <p:nvPr/>
            </p:nvSpPr>
            <p:spPr>
              <a:xfrm>
                <a:off x="89274" y="232043"/>
                <a:ext cx="6590552" cy="564612"/>
              </a:xfrm>
              <a:prstGeom prst="rect">
                <a:avLst/>
              </a:prstGeom>
              <a:noFill/>
              <a:ln>
                <a:noFill/>
              </a:ln>
            </p:spPr>
            <p:txBody>
              <a:bodyPr spcFirstLastPara="1" wrap="square" lIns="0" tIns="0" rIns="0" bIns="0" anchor="ctr" anchorCtr="0">
                <a:spAutoFit/>
              </a:bodyPr>
              <a:lstStyle/>
              <a:p>
                <a:pPr marL="0" marR="0" lvl="0" indent="0" algn="l" rtl="0">
                  <a:lnSpc>
                    <a:spcPct val="132716"/>
                  </a:lnSpc>
                  <a:spcBef>
                    <a:spcPts val="0"/>
                  </a:spcBef>
                  <a:spcAft>
                    <a:spcPts val="0"/>
                  </a:spcAft>
                  <a:buNone/>
                </a:pPr>
                <a:r>
                  <a:rPr lang="en-US" sz="3240">
                    <a:solidFill>
                      <a:srgbClr val="FFFFFF"/>
                    </a:solidFill>
                    <a:latin typeface="Arial"/>
                    <a:ea typeface="Arial"/>
                    <a:cs typeface="Arial"/>
                    <a:sym typeface="Arial"/>
                  </a:rPr>
                  <a:t>Is it available</a:t>
                </a:r>
                <a:r>
                  <a:rPr lang="en-US" sz="3240" i="1">
                    <a:solidFill>
                      <a:srgbClr val="FFFFFF"/>
                    </a:solidFill>
                    <a:latin typeface="Arial"/>
                    <a:ea typeface="Arial"/>
                    <a:cs typeface="Arial"/>
                    <a:sym typeface="Arial"/>
                  </a:rPr>
                  <a:t>blockers</a:t>
                </a:r>
                <a:r>
                  <a:rPr lang="en-US" sz="3240">
                    <a:solidFill>
                      <a:srgbClr val="FFFFFF"/>
                    </a:solidFill>
                    <a:latin typeface="Arial"/>
                    <a:ea typeface="Arial"/>
                    <a:cs typeface="Arial"/>
                    <a:sym typeface="Arial"/>
                  </a:rPr>
                  <a:t>?</a:t>
                </a:r>
                <a:endParaRPr sz="3240">
                  <a:solidFill>
                    <a:srgbClr val="FFFFFF"/>
                  </a:solidFill>
                  <a:latin typeface="Arial"/>
                  <a:ea typeface="Arial"/>
                  <a:cs typeface="Arial"/>
                  <a:sym typeface="Arial"/>
                </a:endParaRPr>
              </a:p>
            </p:txBody>
          </p:sp>
        </p:grpSp>
        <p:grpSp>
          <p:nvGrpSpPr>
            <p:cNvPr id="576" name="Google Shape;576;p22"/>
            <p:cNvGrpSpPr/>
            <p:nvPr/>
          </p:nvGrpSpPr>
          <p:grpSpPr>
            <a:xfrm>
              <a:off x="5918200" y="-1"/>
              <a:ext cx="952501" cy="952501"/>
              <a:chOff x="0" y="0"/>
              <a:chExt cx="952500" cy="952500"/>
            </a:xfrm>
          </p:grpSpPr>
          <p:pic>
            <p:nvPicPr>
              <p:cNvPr id="577" name="Google Shape;577;p22" descr="greenhuge-2.png"/>
              <p:cNvPicPr preferRelativeResize="0"/>
              <p:nvPr/>
            </p:nvPicPr>
            <p:blipFill rotWithShape="1">
              <a:blip r:embed="rId4">
                <a:alphaModFix/>
              </a:blip>
              <a:srcRect/>
              <a:stretch/>
            </p:blipFill>
            <p:spPr>
              <a:xfrm>
                <a:off x="0" y="0"/>
                <a:ext cx="952500" cy="952500"/>
              </a:xfrm>
              <a:prstGeom prst="rect">
                <a:avLst/>
              </a:prstGeom>
              <a:noFill/>
              <a:ln>
                <a:noFill/>
              </a:ln>
              <a:effectLst>
                <a:outerShdw blurRad="127000" dist="101600" dir="2700000" rotWithShape="0">
                  <a:srgbClr val="000000">
                    <a:alpha val="80000"/>
                  </a:srgbClr>
                </a:outerShdw>
              </a:effectLst>
            </p:spPr>
          </p:pic>
          <p:sp>
            <p:nvSpPr>
              <p:cNvPr id="578" name="Google Shape;578;p22"/>
              <p:cNvSpPr txBox="1"/>
              <p:nvPr/>
            </p:nvSpPr>
            <p:spPr>
              <a:xfrm>
                <a:off x="195876" y="63500"/>
                <a:ext cx="533402" cy="884000"/>
              </a:xfrm>
              <a:prstGeom prst="rect">
                <a:avLst/>
              </a:prstGeom>
              <a:noFill/>
              <a:ln>
                <a:noFill/>
              </a:ln>
              <a:effectLst>
                <a:outerShdw blurRad="50800" dist="25400" dir="13500000" rotWithShape="0">
                  <a:srgbClr val="000000"/>
                </a:outerShdw>
              </a:effectLst>
            </p:spPr>
            <p:txBody>
              <a:bodyPr spcFirstLastPara="1" wrap="square" lIns="45700" tIns="45700" rIns="45700" bIns="45700" anchor="t" anchorCtr="0">
                <a:spAutoFit/>
              </a:bodyPr>
              <a:lstStyle/>
              <a:p>
                <a:pPr marL="0" marR="0" lvl="0" indent="0" algn="l" rtl="0">
                  <a:lnSpc>
                    <a:spcPct val="133333"/>
                  </a:lnSpc>
                  <a:spcBef>
                    <a:spcPts val="0"/>
                  </a:spcBef>
                  <a:spcAft>
                    <a:spcPts val="0"/>
                  </a:spcAft>
                  <a:buNone/>
                </a:pPr>
                <a:r>
                  <a:rPr lang="en-US" sz="4500" b="1">
                    <a:solidFill>
                      <a:srgbClr val="FFFFFF"/>
                    </a:solidFill>
                    <a:latin typeface="Arial Rounded"/>
                    <a:ea typeface="Arial Rounded"/>
                    <a:cs typeface="Arial Rounded"/>
                    <a:sym typeface="Arial Rounded"/>
                  </a:rPr>
                  <a:t>3</a:t>
                </a:r>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 #2: Sprint Review</a:t>
            </a:r>
            <a:endParaRPr/>
          </a:p>
        </p:txBody>
      </p:sp>
      <p:sp>
        <p:nvSpPr>
          <p:cNvPr id="584" name="Google Shape;584;p23"/>
          <p:cNvSpPr txBox="1">
            <a:spLocks noGrp="1"/>
          </p:cNvSpPr>
          <p:nvPr>
            <p:ph type="body" idx="1"/>
          </p:nvPr>
        </p:nvSpPr>
        <p:spPr>
          <a:xfrm>
            <a:off x="457200" y="1537855"/>
            <a:ext cx="10896600" cy="463910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The team presents what has been achieved at the end of one recently completed Sprint.</a:t>
            </a:r>
            <a:endParaRPr/>
          </a:p>
          <a:p>
            <a:pPr marL="228600" lvl="0" indent="-228600" algn="l" rtl="0">
              <a:lnSpc>
                <a:spcPct val="80000"/>
              </a:lnSpc>
              <a:spcBef>
                <a:spcPts val="1350"/>
              </a:spcBef>
              <a:spcAft>
                <a:spcPts val="0"/>
              </a:spcAft>
              <a:buClr>
                <a:schemeClr val="dk1"/>
              </a:buClr>
              <a:buSzPts val="2800"/>
              <a:buChar char="•"/>
            </a:pPr>
            <a:r>
              <a:rPr lang="en-US"/>
              <a:t>Generally in the form of demonstrating new features of the application being created or explaining the architecture in the application.</a:t>
            </a:r>
            <a:endParaRPr/>
          </a:p>
          <a:p>
            <a:pPr marL="228600" lvl="0" indent="-228600" algn="l" rtl="0">
              <a:lnSpc>
                <a:spcPct val="80000"/>
              </a:lnSpc>
              <a:spcBef>
                <a:spcPts val="1350"/>
              </a:spcBef>
              <a:spcAft>
                <a:spcPts val="0"/>
              </a:spcAft>
              <a:buClr>
                <a:schemeClr val="dk1"/>
              </a:buClr>
              <a:buSzPts val="2800"/>
              <a:buChar char="•"/>
            </a:pPr>
            <a:r>
              <a:rPr lang="en-US"/>
              <a:t>Informal</a:t>
            </a:r>
            <a:endParaRPr/>
          </a:p>
          <a:p>
            <a:pPr marL="937260" lvl="1" indent="-400050" algn="l" rtl="0">
              <a:lnSpc>
                <a:spcPct val="80000"/>
              </a:lnSpc>
              <a:spcBef>
                <a:spcPts val="1350"/>
              </a:spcBef>
              <a:spcAft>
                <a:spcPts val="0"/>
              </a:spcAft>
              <a:buClr>
                <a:schemeClr val="dk1"/>
              </a:buClr>
              <a:buSzPts val="3200"/>
              <a:buChar char="•"/>
            </a:pPr>
            <a:r>
              <a:rPr lang="en-US"/>
              <a:t>Maximum 4 hours must be completed.</a:t>
            </a:r>
            <a:endParaRPr/>
          </a:p>
          <a:p>
            <a:pPr marL="937260" lvl="1" indent="-400050" algn="l" rtl="0">
              <a:lnSpc>
                <a:spcPct val="80000"/>
              </a:lnSpc>
              <a:spcBef>
                <a:spcPts val="1350"/>
              </a:spcBef>
              <a:spcAft>
                <a:spcPts val="0"/>
              </a:spcAft>
              <a:buClr>
                <a:schemeClr val="dk1"/>
              </a:buClr>
              <a:buSzPts val="3200"/>
              <a:buChar char="•"/>
            </a:pPr>
            <a:r>
              <a:rPr lang="en-US"/>
              <a:t>Don't use PPT.</a:t>
            </a:r>
            <a:endParaRPr/>
          </a:p>
          <a:p>
            <a:pPr marL="228600" lvl="0" indent="-228600" algn="l" rtl="0">
              <a:lnSpc>
                <a:spcPct val="80000"/>
              </a:lnSpc>
              <a:spcBef>
                <a:spcPts val="1350"/>
              </a:spcBef>
              <a:spcAft>
                <a:spcPts val="0"/>
              </a:spcAft>
              <a:buClr>
                <a:schemeClr val="dk1"/>
              </a:buClr>
              <a:buSzPts val="2800"/>
              <a:buChar char="•"/>
            </a:pPr>
            <a:r>
              <a:rPr lang="en-US"/>
              <a:t>All teams participate.</a:t>
            </a:r>
            <a:endParaRPr/>
          </a:p>
          <a:p>
            <a:pPr marL="228600" lvl="0" indent="-228600" algn="l" rtl="0">
              <a:lnSpc>
                <a:spcPct val="80000"/>
              </a:lnSpc>
              <a:spcBef>
                <a:spcPts val="1350"/>
              </a:spcBef>
              <a:spcAft>
                <a:spcPts val="0"/>
              </a:spcAft>
              <a:buClr>
                <a:schemeClr val="dk1"/>
              </a:buClr>
              <a:buSzPts val="2800"/>
              <a:buChar char="•"/>
            </a:pPr>
            <a:r>
              <a:rPr lang="en-US"/>
              <a:t>Invite all related people and/or parties.</a:t>
            </a:r>
            <a:endParaRPr/>
          </a:p>
        </p:txBody>
      </p:sp>
      <p:pic>
        <p:nvPicPr>
          <p:cNvPr id="585" name="Google Shape;585;p23" descr="droppedImage.pdf"/>
          <p:cNvPicPr preferRelativeResize="0"/>
          <p:nvPr/>
        </p:nvPicPr>
        <p:blipFill rotWithShape="1">
          <a:blip r:embed="rId3">
            <a:alphaModFix/>
          </a:blip>
          <a:srcRect/>
          <a:stretch/>
        </p:blipFill>
        <p:spPr>
          <a:xfrm>
            <a:off x="9385242" y="4502468"/>
            <a:ext cx="2508885" cy="1674495"/>
          </a:xfrm>
          <a:prstGeom prst="rect">
            <a:avLst/>
          </a:prstGeom>
          <a:noFill/>
          <a:ln>
            <a:noFill/>
          </a:ln>
        </p:spPr>
      </p:pic>
      <p:pic>
        <p:nvPicPr>
          <p:cNvPr id="586" name="Google Shape;586;p23" descr="droppedImage.pdf"/>
          <p:cNvPicPr preferRelativeResize="0"/>
          <p:nvPr/>
        </p:nvPicPr>
        <p:blipFill rotWithShape="1">
          <a:blip r:embed="rId4">
            <a:alphaModFix/>
          </a:blip>
          <a:srcRect/>
          <a:stretch/>
        </p:blipFill>
        <p:spPr>
          <a:xfrm>
            <a:off x="7086254" y="3530283"/>
            <a:ext cx="2508885" cy="167449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Event #4: Sprint retrospective</a:t>
            </a:r>
            <a:endParaRPr/>
          </a:p>
        </p:txBody>
      </p:sp>
      <p:sp>
        <p:nvSpPr>
          <p:cNvPr id="592" name="Google Shape;592;p24"/>
          <p:cNvSpPr txBox="1">
            <a:spLocks noGrp="1"/>
          </p:cNvSpPr>
          <p:nvPr>
            <p:ph type="body" idx="1"/>
          </p:nvPr>
        </p:nvSpPr>
        <p:spPr>
          <a:xfrm>
            <a:off x="838199" y="1690688"/>
            <a:ext cx="10716491" cy="46186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a:t>Periodically review what is working and what is not working well.</a:t>
            </a:r>
            <a:endParaRPr/>
          </a:p>
          <a:p>
            <a:pPr marL="228600" lvl="0" indent="-228600" algn="l" rtl="0">
              <a:lnSpc>
                <a:spcPct val="90000"/>
              </a:lnSpc>
              <a:spcBef>
                <a:spcPts val="1170"/>
              </a:spcBef>
              <a:spcAft>
                <a:spcPts val="0"/>
              </a:spcAft>
              <a:buClr>
                <a:schemeClr val="dk1"/>
              </a:buClr>
              <a:buSzPct val="100000"/>
              <a:buChar char="•"/>
            </a:pPr>
            <a:r>
              <a:rPr lang="en-US"/>
              <a:t>Maximum 3 hours if the sprint is 1 month, or shorter.</a:t>
            </a:r>
            <a:endParaRPr/>
          </a:p>
          <a:p>
            <a:pPr marL="228600" lvl="0" indent="-228600" algn="l" rtl="0">
              <a:lnSpc>
                <a:spcPct val="90000"/>
              </a:lnSpc>
              <a:spcBef>
                <a:spcPts val="1170"/>
              </a:spcBef>
              <a:spcAft>
                <a:spcPts val="0"/>
              </a:spcAft>
              <a:buClr>
                <a:schemeClr val="dk1"/>
              </a:buClr>
              <a:buSzPct val="100000"/>
              <a:buChar char="•"/>
            </a:pPr>
            <a:r>
              <a:rPr lang="en-US"/>
              <a:t>Done every time a Sprint is finished.</a:t>
            </a:r>
            <a:endParaRPr/>
          </a:p>
          <a:p>
            <a:pPr marL="228600" lvl="0" indent="-228600" algn="l" rtl="0">
              <a:lnSpc>
                <a:spcPct val="90000"/>
              </a:lnSpc>
              <a:spcBef>
                <a:spcPts val="1170"/>
              </a:spcBef>
              <a:spcAft>
                <a:spcPts val="0"/>
              </a:spcAft>
              <a:buClr>
                <a:schemeClr val="dk1"/>
              </a:buClr>
              <a:buSzPct val="100000"/>
              <a:buChar char="•"/>
            </a:pPr>
            <a:r>
              <a:rPr lang="en-US"/>
              <a:t>Everyone takes part:</a:t>
            </a:r>
            <a:endParaRPr/>
          </a:p>
          <a:p>
            <a:pPr marL="937260" lvl="1" indent="-400050" algn="l" rtl="0">
              <a:lnSpc>
                <a:spcPct val="90000"/>
              </a:lnSpc>
              <a:spcBef>
                <a:spcPts val="1170"/>
              </a:spcBef>
              <a:spcAft>
                <a:spcPts val="0"/>
              </a:spcAft>
              <a:buClr>
                <a:schemeClr val="dk1"/>
              </a:buClr>
              <a:buSzPct val="133333"/>
              <a:buChar char="•"/>
            </a:pPr>
            <a:r>
              <a:rPr lang="en-US"/>
              <a:t>ScrumMaster</a:t>
            </a:r>
            <a:endParaRPr/>
          </a:p>
          <a:p>
            <a:pPr marL="937260" lvl="1" indent="-400050" algn="l" rtl="0">
              <a:lnSpc>
                <a:spcPct val="90000"/>
              </a:lnSpc>
              <a:spcBef>
                <a:spcPts val="1170"/>
              </a:spcBef>
              <a:spcAft>
                <a:spcPts val="0"/>
              </a:spcAft>
              <a:buClr>
                <a:schemeClr val="dk1"/>
              </a:buClr>
              <a:buSzPct val="133333"/>
              <a:buChar char="•"/>
            </a:pPr>
            <a:r>
              <a:rPr lang="en-US"/>
              <a:t>Product owner</a:t>
            </a:r>
            <a:endParaRPr/>
          </a:p>
          <a:p>
            <a:pPr marL="937260" lvl="1" indent="-400050" algn="l" rtl="0">
              <a:lnSpc>
                <a:spcPct val="90000"/>
              </a:lnSpc>
              <a:spcBef>
                <a:spcPts val="1170"/>
              </a:spcBef>
              <a:spcAft>
                <a:spcPts val="0"/>
              </a:spcAft>
              <a:buClr>
                <a:schemeClr val="dk1"/>
              </a:buClr>
              <a:buSzPct val="133333"/>
              <a:buChar char="•"/>
            </a:pPr>
            <a:r>
              <a:rPr lang="en-US"/>
              <a:t>Team Member</a:t>
            </a:r>
            <a:endParaRPr/>
          </a:p>
          <a:p>
            <a:pPr marL="937260" lvl="1" indent="-400050" algn="l" rtl="0">
              <a:lnSpc>
                <a:spcPct val="90000"/>
              </a:lnSpc>
              <a:spcBef>
                <a:spcPts val="1170"/>
              </a:spcBef>
              <a:spcAft>
                <a:spcPts val="0"/>
              </a:spcAft>
              <a:buClr>
                <a:schemeClr val="dk1"/>
              </a:buClr>
              <a:buSzPct val="133333"/>
              <a:buChar char="•"/>
            </a:pPr>
            <a:r>
              <a:rPr lang="en-US"/>
              <a:t>It could be our clients and others who need/are interested.</a:t>
            </a:r>
            <a:endParaRP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5"/>
          <p:cNvSpPr txBox="1">
            <a:spLocks noGrp="1"/>
          </p:cNvSpPr>
          <p:nvPr>
            <p:ph type="title"/>
          </p:nvPr>
        </p:nvSpPr>
        <p:spPr>
          <a:xfrm>
            <a:off x="187037" y="32698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In the Sprint Retrospective, we discuss:</a:t>
            </a:r>
            <a:br>
              <a:rPr lang="en-US" sz="2800"/>
            </a:br>
            <a:r>
              <a:rPr lang="en-US" sz="3600" b="1"/>
              <a:t>Start</a:t>
            </a:r>
            <a:r>
              <a:rPr lang="en-US" sz="3600"/>
              <a:t>/</a:t>
            </a:r>
            <a:r>
              <a:rPr lang="en-US" sz="3600" b="1"/>
              <a:t>Stop</a:t>
            </a:r>
            <a:r>
              <a:rPr lang="en-US" sz="3600"/>
              <a:t>/</a:t>
            </a:r>
            <a:r>
              <a:rPr lang="en-US" sz="3600" b="1"/>
              <a:t>Continue</a:t>
            </a:r>
            <a:endParaRPr sz="2800" b="1"/>
          </a:p>
        </p:txBody>
      </p:sp>
      <p:sp>
        <p:nvSpPr>
          <p:cNvPr id="598" name="Google Shape;598;p25"/>
          <p:cNvSpPr txBox="1">
            <a:spLocks noGrp="1"/>
          </p:cNvSpPr>
          <p:nvPr>
            <p:ph type="body" idx="1"/>
          </p:nvPr>
        </p:nvSpPr>
        <p:spPr>
          <a:xfrm>
            <a:off x="963584" y="1810675"/>
            <a:ext cx="8962505" cy="81633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The whole team gets together and discusses what they want:</a:t>
            </a:r>
            <a:endParaRPr/>
          </a:p>
        </p:txBody>
      </p:sp>
      <p:grpSp>
        <p:nvGrpSpPr>
          <p:cNvPr id="599" name="Google Shape;599;p25"/>
          <p:cNvGrpSpPr/>
          <p:nvPr/>
        </p:nvGrpSpPr>
        <p:grpSpPr>
          <a:xfrm>
            <a:off x="2872740" y="2537460"/>
            <a:ext cx="3440430" cy="880110"/>
            <a:chOff x="0" y="0"/>
            <a:chExt cx="3822700" cy="977900"/>
          </a:xfrm>
        </p:grpSpPr>
        <p:sp>
          <p:nvSpPr>
            <p:cNvPr id="600" name="Google Shape;600;p25"/>
            <p:cNvSpPr/>
            <p:nvPr/>
          </p:nvSpPr>
          <p:spPr>
            <a:xfrm>
              <a:off x="0" y="0"/>
              <a:ext cx="3822700" cy="977900"/>
            </a:xfrm>
            <a:prstGeom prst="roundRect">
              <a:avLst>
                <a:gd name="adj" fmla="val 31169"/>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601" name="Google Shape;601;p25"/>
            <p:cNvSpPr txBox="1"/>
            <p:nvPr/>
          </p:nvSpPr>
          <p:spPr>
            <a:xfrm>
              <a:off x="89273" y="159764"/>
              <a:ext cx="3644154" cy="658372"/>
            </a:xfrm>
            <a:prstGeom prst="rect">
              <a:avLst/>
            </a:prstGeom>
            <a:noFill/>
            <a:ln>
              <a:noFill/>
            </a:ln>
          </p:spPr>
          <p:txBody>
            <a:bodyPr spcFirstLastPara="1" wrap="square" lIns="34275" tIns="34275" rIns="34275" bIns="34275" anchor="ctr" anchorCtr="0">
              <a:spAutoFit/>
            </a:bodyPr>
            <a:lstStyle/>
            <a:p>
              <a:pPr marL="0" marR="0" lvl="0" indent="0" algn="l" rtl="0">
                <a:lnSpc>
                  <a:spcPct val="132716"/>
                </a:lnSpc>
                <a:spcBef>
                  <a:spcPts val="0"/>
                </a:spcBef>
                <a:spcAft>
                  <a:spcPts val="0"/>
                </a:spcAft>
                <a:buNone/>
              </a:pPr>
              <a:r>
                <a:rPr lang="en-US" sz="3240">
                  <a:solidFill>
                    <a:srgbClr val="FFFFFF"/>
                  </a:solidFill>
                  <a:latin typeface="Calibri"/>
                  <a:ea typeface="Calibri"/>
                  <a:cs typeface="Calibri"/>
                  <a:sym typeface="Calibri"/>
                </a:rPr>
                <a:t>Starting to do it</a:t>
              </a:r>
              <a:endParaRPr sz="3240">
                <a:solidFill>
                  <a:srgbClr val="FFFFFF"/>
                </a:solidFill>
                <a:latin typeface="Calibri"/>
                <a:ea typeface="Calibri"/>
                <a:cs typeface="Calibri"/>
                <a:sym typeface="Calibri"/>
              </a:endParaRPr>
            </a:p>
          </p:txBody>
        </p:sp>
      </p:grpSp>
      <p:grpSp>
        <p:nvGrpSpPr>
          <p:cNvPr id="602" name="Google Shape;602;p25"/>
          <p:cNvGrpSpPr/>
          <p:nvPr/>
        </p:nvGrpSpPr>
        <p:grpSpPr>
          <a:xfrm>
            <a:off x="4370070" y="3646170"/>
            <a:ext cx="3440430" cy="880110"/>
            <a:chOff x="0" y="0"/>
            <a:chExt cx="3822700" cy="977900"/>
          </a:xfrm>
        </p:grpSpPr>
        <p:sp>
          <p:nvSpPr>
            <p:cNvPr id="603" name="Google Shape;603;p25"/>
            <p:cNvSpPr/>
            <p:nvPr/>
          </p:nvSpPr>
          <p:spPr>
            <a:xfrm>
              <a:off x="0" y="0"/>
              <a:ext cx="3822700" cy="977900"/>
            </a:xfrm>
            <a:prstGeom prst="roundRect">
              <a:avLst>
                <a:gd name="adj" fmla="val 31169"/>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604" name="Google Shape;604;p25"/>
            <p:cNvSpPr txBox="1"/>
            <p:nvPr/>
          </p:nvSpPr>
          <p:spPr>
            <a:xfrm>
              <a:off x="89273" y="159764"/>
              <a:ext cx="3644154" cy="658372"/>
            </a:xfrm>
            <a:prstGeom prst="rect">
              <a:avLst/>
            </a:prstGeom>
            <a:noFill/>
            <a:ln>
              <a:noFill/>
            </a:ln>
          </p:spPr>
          <p:txBody>
            <a:bodyPr spcFirstLastPara="1" wrap="square" lIns="34275" tIns="34275" rIns="34275" bIns="34275" anchor="ctr" anchorCtr="0">
              <a:spAutoFit/>
            </a:bodyPr>
            <a:lstStyle/>
            <a:p>
              <a:pPr marL="0" marR="0" lvl="0" indent="0" algn="l" rtl="0">
                <a:lnSpc>
                  <a:spcPct val="132716"/>
                </a:lnSpc>
                <a:spcBef>
                  <a:spcPts val="0"/>
                </a:spcBef>
                <a:spcAft>
                  <a:spcPts val="0"/>
                </a:spcAft>
                <a:buNone/>
              </a:pPr>
              <a:r>
                <a:rPr lang="en-US" sz="3240">
                  <a:solidFill>
                    <a:srgbClr val="FFFFFF"/>
                  </a:solidFill>
                  <a:latin typeface="Calibri"/>
                  <a:ea typeface="Calibri"/>
                  <a:cs typeface="Calibri"/>
                  <a:sym typeface="Calibri"/>
                </a:rPr>
                <a:t>Stop doing</a:t>
              </a:r>
              <a:endParaRPr sz="3240">
                <a:solidFill>
                  <a:srgbClr val="FFFFFF"/>
                </a:solidFill>
                <a:latin typeface="Calibri"/>
                <a:ea typeface="Calibri"/>
                <a:cs typeface="Calibri"/>
                <a:sym typeface="Calibri"/>
              </a:endParaRPr>
            </a:p>
          </p:txBody>
        </p:sp>
      </p:grpSp>
      <p:grpSp>
        <p:nvGrpSpPr>
          <p:cNvPr id="605" name="Google Shape;605;p25"/>
          <p:cNvGrpSpPr/>
          <p:nvPr/>
        </p:nvGrpSpPr>
        <p:grpSpPr>
          <a:xfrm>
            <a:off x="5867400" y="4754880"/>
            <a:ext cx="3440430" cy="880110"/>
            <a:chOff x="0" y="0"/>
            <a:chExt cx="3822700" cy="977900"/>
          </a:xfrm>
        </p:grpSpPr>
        <p:sp>
          <p:nvSpPr>
            <p:cNvPr id="606" name="Google Shape;606;p25"/>
            <p:cNvSpPr/>
            <p:nvPr/>
          </p:nvSpPr>
          <p:spPr>
            <a:xfrm>
              <a:off x="0" y="0"/>
              <a:ext cx="3822700" cy="977900"/>
            </a:xfrm>
            <a:prstGeom prst="roundRect">
              <a:avLst>
                <a:gd name="adj" fmla="val 31169"/>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444"/>
                </a:lnSpc>
                <a:spcBef>
                  <a:spcPts val="0"/>
                </a:spcBef>
                <a:spcAft>
                  <a:spcPts val="0"/>
                </a:spcAft>
                <a:buNone/>
              </a:pPr>
              <a:endParaRPr sz="3240">
                <a:solidFill>
                  <a:schemeClr val="dk1"/>
                </a:solidFill>
                <a:latin typeface="Calibri"/>
                <a:ea typeface="Calibri"/>
                <a:cs typeface="Calibri"/>
                <a:sym typeface="Calibri"/>
              </a:endParaRPr>
            </a:p>
          </p:txBody>
        </p:sp>
        <p:sp>
          <p:nvSpPr>
            <p:cNvPr id="607" name="Google Shape;607;p25"/>
            <p:cNvSpPr txBox="1"/>
            <p:nvPr/>
          </p:nvSpPr>
          <p:spPr>
            <a:xfrm>
              <a:off x="89273" y="159764"/>
              <a:ext cx="3644154" cy="658372"/>
            </a:xfrm>
            <a:prstGeom prst="rect">
              <a:avLst/>
            </a:prstGeom>
            <a:noFill/>
            <a:ln>
              <a:noFill/>
            </a:ln>
          </p:spPr>
          <p:txBody>
            <a:bodyPr spcFirstLastPara="1" wrap="square" lIns="34275" tIns="34275" rIns="34275" bIns="34275" anchor="ctr" anchorCtr="0">
              <a:spAutoFit/>
            </a:bodyPr>
            <a:lstStyle/>
            <a:p>
              <a:pPr marL="0" marR="0" lvl="0" indent="0" algn="l" rtl="0">
                <a:lnSpc>
                  <a:spcPct val="132716"/>
                </a:lnSpc>
                <a:spcBef>
                  <a:spcPts val="0"/>
                </a:spcBef>
                <a:spcAft>
                  <a:spcPts val="0"/>
                </a:spcAft>
                <a:buNone/>
              </a:pPr>
              <a:r>
                <a:rPr lang="en-US" sz="3240">
                  <a:solidFill>
                    <a:srgbClr val="FFFFFF"/>
                  </a:solidFill>
                  <a:latin typeface="Calibri"/>
                  <a:ea typeface="Calibri"/>
                  <a:cs typeface="Calibri"/>
                  <a:sym typeface="Calibri"/>
                </a:rPr>
                <a:t>Keep doing it</a:t>
              </a:r>
              <a:endParaRPr sz="3240">
                <a:solidFill>
                  <a:srgbClr val="FFFFFF"/>
                </a:solidFill>
                <a:latin typeface="Calibri"/>
                <a:ea typeface="Calibri"/>
                <a:cs typeface="Calibri"/>
                <a:sym typeface="Calibri"/>
              </a:endParaRPr>
            </a:p>
          </p:txBody>
        </p:sp>
      </p:grpSp>
      <p:grpSp>
        <p:nvGrpSpPr>
          <p:cNvPr id="608" name="Google Shape;608;p25"/>
          <p:cNvGrpSpPr/>
          <p:nvPr/>
        </p:nvGrpSpPr>
        <p:grpSpPr>
          <a:xfrm>
            <a:off x="1878332" y="4366260"/>
            <a:ext cx="3440430" cy="2108939"/>
            <a:chOff x="-723897" y="0"/>
            <a:chExt cx="3822698" cy="2343264"/>
          </a:xfrm>
        </p:grpSpPr>
        <p:pic>
          <p:nvPicPr>
            <p:cNvPr id="609" name="Google Shape;609;p25" descr="stickb3.png"/>
            <p:cNvPicPr preferRelativeResize="0"/>
            <p:nvPr/>
          </p:nvPicPr>
          <p:blipFill rotWithShape="1">
            <a:blip r:embed="rId4">
              <a:alphaModFix/>
            </a:blip>
            <a:srcRect/>
            <a:stretch/>
          </p:blipFill>
          <p:spPr>
            <a:xfrm>
              <a:off x="-723897" y="0"/>
              <a:ext cx="3822698" cy="2343264"/>
            </a:xfrm>
            <a:prstGeom prst="rect">
              <a:avLst/>
            </a:prstGeom>
            <a:noFill/>
            <a:ln>
              <a:noFill/>
            </a:ln>
          </p:spPr>
        </p:pic>
        <p:sp>
          <p:nvSpPr>
            <p:cNvPr id="610" name="Google Shape;610;p25"/>
            <p:cNvSpPr txBox="1"/>
            <p:nvPr/>
          </p:nvSpPr>
          <p:spPr>
            <a:xfrm>
              <a:off x="-532629" y="342814"/>
              <a:ext cx="3196555" cy="1447973"/>
            </a:xfrm>
            <a:prstGeom prst="rect">
              <a:avLst/>
            </a:prstGeom>
            <a:noFill/>
            <a:ln>
              <a:noFill/>
            </a:ln>
          </p:spPr>
          <p:txBody>
            <a:bodyPr spcFirstLastPara="1" wrap="square" lIns="34275" tIns="34275" rIns="34275" bIns="34275" anchor="ctr" anchorCtr="0">
              <a:spAutoFit/>
            </a:bodyPr>
            <a:lstStyle/>
            <a:p>
              <a:pPr marL="0" marR="0" lvl="0" indent="0" algn="l" rtl="0">
                <a:lnSpc>
                  <a:spcPct val="80000"/>
                </a:lnSpc>
                <a:spcBef>
                  <a:spcPts val="0"/>
                </a:spcBef>
                <a:spcAft>
                  <a:spcPts val="0"/>
                </a:spcAft>
                <a:buNone/>
              </a:pPr>
              <a:r>
                <a:rPr lang="en-US" sz="2000">
                  <a:solidFill>
                    <a:srgbClr val="FF2600"/>
                  </a:solidFill>
                  <a:latin typeface="Comic Sans MS"/>
                  <a:ea typeface="Comic Sans MS"/>
                  <a:cs typeface="Comic Sans MS"/>
                  <a:sym typeface="Comic Sans MS"/>
                </a:rPr>
                <a:t>Not only technically related, but it could be anything. As long as everyone agrees. Example: “Mom, we need snacks”</a:t>
              </a:r>
              <a:endParaRPr sz="2000">
                <a:solidFill>
                  <a:srgbClr val="FF2600"/>
                </a:solidFill>
                <a:latin typeface="Comic Sans MS"/>
                <a:ea typeface="Comic Sans MS"/>
                <a:cs typeface="Comic Sans MS"/>
                <a:sym typeface="Comic Sans MS"/>
              </a:endParaRPr>
            </a:p>
          </p:txBody>
        </p:sp>
      </p:gr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56</a:t>
            </a:fld>
            <a:endParaRPr/>
          </a:p>
        </p:txBody>
      </p:sp>
      <p:sp>
        <p:nvSpPr>
          <p:cNvPr id="616" name="Google Shape;616;p26"/>
          <p:cNvSpPr txBox="1">
            <a:spLocks noGrp="1"/>
          </p:cNvSpPr>
          <p:nvPr>
            <p:ph type="title"/>
          </p:nvPr>
        </p:nvSpPr>
        <p:spPr>
          <a:xfrm>
            <a:off x="838200" y="365125"/>
            <a:ext cx="9428018" cy="7859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Framework</a:t>
            </a:r>
            <a:endParaRPr/>
          </a:p>
        </p:txBody>
      </p:sp>
      <p:grpSp>
        <p:nvGrpSpPr>
          <p:cNvPr id="617" name="Google Shape;617;p26"/>
          <p:cNvGrpSpPr/>
          <p:nvPr/>
        </p:nvGrpSpPr>
        <p:grpSpPr>
          <a:xfrm>
            <a:off x="1455418" y="1482526"/>
            <a:ext cx="3726183" cy="1840232"/>
            <a:chOff x="-1" y="-1"/>
            <a:chExt cx="4140202" cy="2044701"/>
          </a:xfrm>
        </p:grpSpPr>
        <p:sp>
          <p:nvSpPr>
            <p:cNvPr id="618" name="Google Shape;618;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19" name="Google Shape;619;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a:t>
              </a:r>
              <a:endParaRPr/>
            </a:p>
          </p:txBody>
        </p:sp>
        <p:sp>
          <p:nvSpPr>
            <p:cNvPr id="620" name="Google Shape;620;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1" name="Google Shape;621;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2" name="Google Shape;622;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3" name="Google Shape;623;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4" name="Google Shape;624;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25" name="Google Shape;625;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626" name="Google Shape;626;p26"/>
          <p:cNvGrpSpPr/>
          <p:nvPr/>
        </p:nvGrpSpPr>
        <p:grpSpPr>
          <a:xfrm>
            <a:off x="4119046" y="2263142"/>
            <a:ext cx="3726183" cy="2274572"/>
            <a:chOff x="-1" y="-1"/>
            <a:chExt cx="4140202" cy="2527301"/>
          </a:xfrm>
        </p:grpSpPr>
        <p:sp>
          <p:nvSpPr>
            <p:cNvPr id="627" name="Google Shape;627;p26"/>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28" name="Google Shape;628;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meetings</a:t>
              </a:r>
              <a:endParaRPr/>
            </a:p>
          </p:txBody>
        </p:sp>
        <p:sp>
          <p:nvSpPr>
            <p:cNvPr id="629" name="Google Shape;629;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0" name="Google Shape;630;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1" name="Google Shape;631;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2" name="Google Shape;632;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3" name="Google Shape;633;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4" name="Google Shape;634;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635" name="Google Shape;635;p26"/>
          <p:cNvGrpSpPr/>
          <p:nvPr/>
        </p:nvGrpSpPr>
        <p:grpSpPr>
          <a:xfrm>
            <a:off x="7227223" y="3949068"/>
            <a:ext cx="3726183" cy="1840232"/>
            <a:chOff x="-1" y="-1"/>
            <a:chExt cx="4140202" cy="2044701"/>
          </a:xfrm>
        </p:grpSpPr>
        <p:sp>
          <p:nvSpPr>
            <p:cNvPr id="636" name="Google Shape;636;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37" name="Google Shape;637;p26"/>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638" name="Google Shape;638;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39" name="Google Shape;639;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0" name="Google Shape;640;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1" name="Google Shape;641;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2" name="Google Shape;642;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3" name="Google Shape;643;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644" name="Google Shape;644;p26"/>
          <p:cNvGrpSpPr/>
          <p:nvPr/>
        </p:nvGrpSpPr>
        <p:grpSpPr>
          <a:xfrm>
            <a:off x="4119046" y="2256565"/>
            <a:ext cx="3726183" cy="2274572"/>
            <a:chOff x="-1" y="-1"/>
            <a:chExt cx="4140202" cy="2527301"/>
          </a:xfrm>
        </p:grpSpPr>
        <p:sp>
          <p:nvSpPr>
            <p:cNvPr id="645" name="Google Shape;645;p26"/>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46" name="Google Shape;646;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meetings</a:t>
              </a:r>
              <a:endParaRPr/>
            </a:p>
          </p:txBody>
        </p:sp>
        <p:sp>
          <p:nvSpPr>
            <p:cNvPr id="647" name="Google Shape;647;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8" name="Google Shape;648;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49" name="Google Shape;649;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0" name="Google Shape;650;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1" name="Google Shape;651;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2" name="Google Shape;652;p26"/>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Ceremonies</a:t>
              </a:r>
              <a:endParaRPr/>
            </a:p>
          </p:txBody>
        </p:sp>
      </p:grpSp>
      <p:grpSp>
        <p:nvGrpSpPr>
          <p:cNvPr id="653" name="Google Shape;653;p26"/>
          <p:cNvGrpSpPr/>
          <p:nvPr/>
        </p:nvGrpSpPr>
        <p:grpSpPr>
          <a:xfrm>
            <a:off x="1455506" y="1485903"/>
            <a:ext cx="3726183" cy="1840232"/>
            <a:chOff x="-1" y="-1"/>
            <a:chExt cx="4140202" cy="2044701"/>
          </a:xfrm>
        </p:grpSpPr>
        <p:sp>
          <p:nvSpPr>
            <p:cNvPr id="654" name="Google Shape;654;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55" name="Google Shape;655;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Team Member</a:t>
              </a:r>
              <a:endParaRPr sz="2520">
                <a:solidFill>
                  <a:schemeClr val="dk1"/>
                </a:solidFill>
                <a:latin typeface="Calibri"/>
                <a:ea typeface="Calibri"/>
                <a:cs typeface="Calibri"/>
                <a:sym typeface="Calibri"/>
              </a:endParaRPr>
            </a:p>
          </p:txBody>
        </p:sp>
        <p:sp>
          <p:nvSpPr>
            <p:cNvPr id="656" name="Google Shape;656;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7" name="Google Shape;657;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8" name="Google Shape;658;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59" name="Google Shape;659;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0" name="Google Shape;660;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1" name="Google Shape;661;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662" name="Google Shape;662;p26"/>
          <p:cNvGrpSpPr/>
          <p:nvPr/>
        </p:nvGrpSpPr>
        <p:grpSpPr>
          <a:xfrm>
            <a:off x="7227223" y="3960498"/>
            <a:ext cx="3726181" cy="1840230"/>
            <a:chOff x="6118859" y="4594860"/>
            <a:chExt cx="3726181" cy="1840230"/>
          </a:xfrm>
        </p:grpSpPr>
        <p:sp>
          <p:nvSpPr>
            <p:cNvPr id="663" name="Google Shape;663;p26"/>
            <p:cNvSpPr/>
            <p:nvPr/>
          </p:nvSpPr>
          <p:spPr>
            <a:xfrm>
              <a:off x="6130290" y="4594860"/>
              <a:ext cx="3714750" cy="184023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64" name="Google Shape;664;p26"/>
            <p:cNvSpPr txBox="1"/>
            <p:nvPr/>
          </p:nvSpPr>
          <p:spPr>
            <a:xfrm>
              <a:off x="6256454" y="5154930"/>
              <a:ext cx="3394712" cy="1246495"/>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665" name="Google Shape;665;p26"/>
            <p:cNvSpPr/>
            <p:nvPr/>
          </p:nvSpPr>
          <p:spPr>
            <a:xfrm>
              <a:off x="6553200" y="4594860"/>
              <a:ext cx="1714500" cy="512640"/>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66" name="Google Shape;666;p26"/>
            <p:cNvSpPr/>
            <p:nvPr/>
          </p:nvSpPr>
          <p:spPr>
            <a:xfrm>
              <a:off x="6118859" y="4594860"/>
              <a:ext cx="445772" cy="51679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grpSp>
      <p:sp>
        <p:nvSpPr>
          <p:cNvPr id="667" name="Google Shape;667;p26"/>
          <p:cNvSpPr txBox="1"/>
          <p:nvPr/>
        </p:nvSpPr>
        <p:spPr>
          <a:xfrm>
            <a:off x="7376247" y="3898502"/>
            <a:ext cx="1908812" cy="51264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nvGrpSpPr>
          <p:cNvPr id="668" name="Google Shape;668;p26"/>
          <p:cNvGrpSpPr/>
          <p:nvPr/>
        </p:nvGrpSpPr>
        <p:grpSpPr>
          <a:xfrm>
            <a:off x="1455289" y="1482526"/>
            <a:ext cx="3726183" cy="1840232"/>
            <a:chOff x="-1" y="-1"/>
            <a:chExt cx="4140202" cy="2044701"/>
          </a:xfrm>
        </p:grpSpPr>
        <p:sp>
          <p:nvSpPr>
            <p:cNvPr id="669" name="Google Shape;669;p26"/>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70" name="Google Shape;670;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Team</a:t>
              </a:r>
              <a:endParaRPr/>
            </a:p>
          </p:txBody>
        </p:sp>
        <p:sp>
          <p:nvSpPr>
            <p:cNvPr id="671" name="Google Shape;671;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2" name="Google Shape;672;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3" name="Google Shape;673;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4" name="Google Shape;674;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5" name="Google Shape;675;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76" name="Google Shape;676;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677" name="Google Shape;677;p26"/>
          <p:cNvGrpSpPr/>
          <p:nvPr/>
        </p:nvGrpSpPr>
        <p:grpSpPr>
          <a:xfrm>
            <a:off x="7227221" y="3957816"/>
            <a:ext cx="3726183" cy="1840232"/>
            <a:chOff x="-1" y="-1"/>
            <a:chExt cx="4140202" cy="2044701"/>
          </a:xfrm>
        </p:grpSpPr>
        <p:sp>
          <p:nvSpPr>
            <p:cNvPr id="678" name="Google Shape;678;p26"/>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79" name="Google Shape;679;p26"/>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Burndown charts</a:t>
              </a:r>
              <a:endParaRPr/>
            </a:p>
          </p:txBody>
        </p:sp>
        <p:sp>
          <p:nvSpPr>
            <p:cNvPr id="680" name="Google Shape;680;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1" name="Google Shape;681;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2" name="Google Shape;682;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3" name="Google Shape;683;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4" name="Google Shape;684;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85" name="Google Shape;685;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grpSp>
        <p:nvGrpSpPr>
          <p:cNvPr id="686" name="Google Shape;686;p26"/>
          <p:cNvGrpSpPr/>
          <p:nvPr/>
        </p:nvGrpSpPr>
        <p:grpSpPr>
          <a:xfrm>
            <a:off x="4119046" y="2272395"/>
            <a:ext cx="3726183" cy="2274572"/>
            <a:chOff x="-1" y="-1"/>
            <a:chExt cx="4140202" cy="2527301"/>
          </a:xfrm>
        </p:grpSpPr>
        <p:sp>
          <p:nvSpPr>
            <p:cNvPr id="687" name="Google Shape;687;p26"/>
            <p:cNvSpPr/>
            <p:nvPr/>
          </p:nvSpPr>
          <p:spPr>
            <a:xfrm>
              <a:off x="12700" y="0"/>
              <a:ext cx="4127501" cy="2527300"/>
            </a:xfrm>
            <a:prstGeom prst="roundRect">
              <a:avLst>
                <a:gd name="adj" fmla="val 12060"/>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88" name="Google Shape;688;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Daily scrum meetings</a:t>
              </a:r>
              <a:endParaRPr/>
            </a:p>
          </p:txBody>
        </p:sp>
        <p:sp>
          <p:nvSpPr>
            <p:cNvPr id="689" name="Google Shape;689;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0" name="Google Shape;690;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1" name="Google Shape;691;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2" name="Google Shape;692;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3" name="Google Shape;693;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4" name="Google Shape;694;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grpSp>
        <p:nvGrpSpPr>
          <p:cNvPr id="695" name="Google Shape;695;p26"/>
          <p:cNvGrpSpPr/>
          <p:nvPr/>
        </p:nvGrpSpPr>
        <p:grpSpPr>
          <a:xfrm>
            <a:off x="1469016" y="1482526"/>
            <a:ext cx="3726183" cy="1840232"/>
            <a:chOff x="-1" y="-1"/>
            <a:chExt cx="4140202" cy="2044701"/>
          </a:xfrm>
        </p:grpSpPr>
        <p:sp>
          <p:nvSpPr>
            <p:cNvPr id="696" name="Google Shape;696;p26"/>
            <p:cNvSpPr/>
            <p:nvPr/>
          </p:nvSpPr>
          <p:spPr>
            <a:xfrm>
              <a:off x="12700" y="0"/>
              <a:ext cx="4127501" cy="2044700"/>
            </a:xfrm>
            <a:prstGeom prst="roundRect">
              <a:avLst>
                <a:gd name="adj" fmla="val 14907"/>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697" name="Google Shape;697;p26"/>
            <p:cNvSpPr txBox="1"/>
            <p:nvPr/>
          </p:nvSpPr>
          <p:spPr>
            <a:xfrm>
              <a:off x="152883" y="622300"/>
              <a:ext cx="2806701"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Product owner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ScrumMaster</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Team</a:t>
              </a:r>
              <a:endParaRPr/>
            </a:p>
          </p:txBody>
        </p:sp>
        <p:sp>
          <p:nvSpPr>
            <p:cNvPr id="698" name="Google Shape;698;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699" name="Google Shape;699;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0" name="Google Shape;700;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1" name="Google Shape;701;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2" name="Google Shape;702;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3" name="Google Shape;703;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Roles</a:t>
              </a:r>
              <a:endParaRPr/>
            </a:p>
          </p:txBody>
        </p:sp>
      </p:grpSp>
      <p:grpSp>
        <p:nvGrpSpPr>
          <p:cNvPr id="704" name="Google Shape;704;p26"/>
          <p:cNvGrpSpPr/>
          <p:nvPr/>
        </p:nvGrpSpPr>
        <p:grpSpPr>
          <a:xfrm>
            <a:off x="4119046" y="2269712"/>
            <a:ext cx="3726183" cy="2274572"/>
            <a:chOff x="-1" y="-1"/>
            <a:chExt cx="4140202" cy="2527301"/>
          </a:xfrm>
        </p:grpSpPr>
        <p:sp>
          <p:nvSpPr>
            <p:cNvPr id="705" name="Google Shape;705;p26"/>
            <p:cNvSpPr/>
            <p:nvPr/>
          </p:nvSpPr>
          <p:spPr>
            <a:xfrm>
              <a:off x="12700" y="0"/>
              <a:ext cx="4127501" cy="2527300"/>
            </a:xfrm>
            <a:prstGeom prst="roundRect">
              <a:avLst>
                <a:gd name="adj" fmla="val 12060"/>
              </a:avLst>
            </a:prstGeom>
            <a:solidFill>
              <a:srgbClr val="EBEBEB"/>
            </a:solidFill>
            <a:ln w="25400" cap="flat" cmpd="sng">
              <a:solidFill>
                <a:srgbClr val="C0C0C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06" name="Google Shape;706;p26"/>
            <p:cNvSpPr txBox="1"/>
            <p:nvPr/>
          </p:nvSpPr>
          <p:spPr>
            <a:xfrm>
              <a:off x="152882" y="622300"/>
              <a:ext cx="3683002" cy="1812461"/>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planning</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review</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Sprint retrospectives</a:t>
              </a:r>
              <a:endParaRPr/>
            </a:p>
            <a:p>
              <a:pPr marL="205740" marR="0" lvl="0" indent="-205740" algn="l" rtl="0">
                <a:lnSpc>
                  <a:spcPct val="117857"/>
                </a:lnSpc>
                <a:spcBef>
                  <a:spcPts val="0"/>
                </a:spcBef>
                <a:spcAft>
                  <a:spcPts val="0"/>
                </a:spcAft>
                <a:buClr>
                  <a:srgbClr val="C0C0C0"/>
                </a:buClr>
                <a:buSzPts val="3150"/>
                <a:buFont typeface="Calibri"/>
                <a:buChar char="•"/>
              </a:pPr>
              <a:r>
                <a:rPr lang="en-US" sz="2520">
                  <a:solidFill>
                    <a:srgbClr val="C0C0C0"/>
                  </a:solidFill>
                  <a:latin typeface="Calibri"/>
                  <a:ea typeface="Calibri"/>
                  <a:cs typeface="Calibri"/>
                  <a:sym typeface="Calibri"/>
                </a:rPr>
                <a:t>Daily scrum meetings</a:t>
              </a:r>
              <a:endParaRPr/>
            </a:p>
          </p:txBody>
        </p:sp>
        <p:sp>
          <p:nvSpPr>
            <p:cNvPr id="707" name="Google Shape;707;p26"/>
            <p:cNvSpPr/>
            <p:nvPr/>
          </p:nvSpPr>
          <p:spPr>
            <a:xfrm>
              <a:off x="482599" y="-1"/>
              <a:ext cx="1905001" cy="5969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8" name="Google Shape;708;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09" name="Google Shape;709;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0" name="Google Shape;710;p26"/>
            <p:cNvSpPr/>
            <p:nvPr/>
          </p:nvSpPr>
          <p:spPr>
            <a:xfrm>
              <a:off x="-1" y="342899"/>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1" name="Google Shape;711;p26"/>
            <p:cNvSpPr/>
            <p:nvPr/>
          </p:nvSpPr>
          <p:spPr>
            <a:xfrm>
              <a:off x="2146300" y="-1"/>
              <a:ext cx="622301" cy="254001"/>
            </a:xfrm>
            <a:prstGeom prst="rect">
              <a:avLst/>
            </a:prstGeom>
            <a:solidFill>
              <a:srgbClr val="C0C0C0"/>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2" name="Google Shape;712;p26"/>
            <p:cNvSpPr txBox="1"/>
            <p:nvPr/>
          </p:nvSpPr>
          <p:spPr>
            <a:xfrm>
              <a:off x="165583" y="12699"/>
              <a:ext cx="2120902" cy="569601"/>
            </a:xfrm>
            <a:prstGeom prst="rect">
              <a:avLst/>
            </a:prstGeom>
            <a:solidFill>
              <a:srgbClr val="C0C0C0"/>
            </a:solid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Events</a:t>
              </a:r>
              <a:endParaRPr sz="1620">
                <a:solidFill>
                  <a:srgbClr val="FFFFFF"/>
                </a:solidFill>
                <a:latin typeface="Calibri"/>
                <a:ea typeface="Calibri"/>
                <a:cs typeface="Calibri"/>
                <a:sym typeface="Calibri"/>
              </a:endParaRPr>
            </a:p>
          </p:txBody>
        </p:sp>
      </p:grpSp>
      <p:grpSp>
        <p:nvGrpSpPr>
          <p:cNvPr id="713" name="Google Shape;713;p26"/>
          <p:cNvGrpSpPr/>
          <p:nvPr/>
        </p:nvGrpSpPr>
        <p:grpSpPr>
          <a:xfrm>
            <a:off x="7238654" y="3969991"/>
            <a:ext cx="3726183" cy="1840232"/>
            <a:chOff x="-1" y="-1"/>
            <a:chExt cx="4140202" cy="2044701"/>
          </a:xfrm>
        </p:grpSpPr>
        <p:sp>
          <p:nvSpPr>
            <p:cNvPr id="714" name="Google Shape;714;p26"/>
            <p:cNvSpPr/>
            <p:nvPr/>
          </p:nvSpPr>
          <p:spPr>
            <a:xfrm>
              <a:off x="12700" y="0"/>
              <a:ext cx="4127501" cy="2044700"/>
            </a:xfrm>
            <a:prstGeom prst="roundRect">
              <a:avLst>
                <a:gd name="adj" fmla="val 14907"/>
              </a:avLst>
            </a:prstGeom>
            <a:blipFill rotWithShape="1">
              <a:blip r:embed="rId3">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15" name="Google Shape;715;p26"/>
            <p:cNvSpPr txBox="1"/>
            <p:nvPr/>
          </p:nvSpPr>
          <p:spPr>
            <a:xfrm>
              <a:off x="152882" y="622300"/>
              <a:ext cx="3771902" cy="1384994"/>
            </a:xfrm>
            <a:prstGeom prst="rect">
              <a:avLst/>
            </a:prstGeom>
            <a:noFill/>
            <a:ln>
              <a:noFill/>
            </a:ln>
          </p:spPr>
          <p:txBody>
            <a:bodyPr spcFirstLastPara="1" wrap="square" lIns="45700" tIns="45700" rIns="45700" bIns="45700" anchor="t" anchorCtr="0">
              <a:spAutoFit/>
            </a:bodyPr>
            <a:lstStyle/>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Product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Sprint backlog</a:t>
              </a:r>
              <a:endParaRPr/>
            </a:p>
            <a:p>
              <a:pPr marL="205740" marR="0" lvl="0" indent="-205740" algn="l" rtl="0">
                <a:lnSpc>
                  <a:spcPct val="117857"/>
                </a:lnSpc>
                <a:spcBef>
                  <a:spcPts val="0"/>
                </a:spcBef>
                <a:spcAft>
                  <a:spcPts val="0"/>
                </a:spcAft>
                <a:buClr>
                  <a:srgbClr val="FFFFFF"/>
                </a:buClr>
                <a:buSzPts val="3150"/>
                <a:buFont typeface="Calibri"/>
                <a:buChar char="•"/>
              </a:pPr>
              <a:r>
                <a:rPr lang="en-US" sz="2520">
                  <a:solidFill>
                    <a:srgbClr val="FFFFFF"/>
                  </a:solidFill>
                  <a:latin typeface="Calibri"/>
                  <a:ea typeface="Calibri"/>
                  <a:cs typeface="Calibri"/>
                  <a:sym typeface="Calibri"/>
                </a:rPr>
                <a:t>Burndown charts</a:t>
              </a:r>
              <a:endParaRPr/>
            </a:p>
          </p:txBody>
        </p:sp>
        <p:sp>
          <p:nvSpPr>
            <p:cNvPr id="716" name="Google Shape;716;p26"/>
            <p:cNvSpPr/>
            <p:nvPr/>
          </p:nvSpPr>
          <p:spPr>
            <a:xfrm>
              <a:off x="482599" y="-1"/>
              <a:ext cx="1905001" cy="5969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7" name="Google Shape;717;p26"/>
            <p:cNvSpPr/>
            <p:nvPr/>
          </p:nvSpPr>
          <p:spPr>
            <a:xfrm rot="10800000">
              <a:off x="2273300" y="139700"/>
              <a:ext cx="495301" cy="457200"/>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8" name="Google Shape;718;p26"/>
            <p:cNvSpPr/>
            <p:nvPr/>
          </p:nvSpPr>
          <p:spPr>
            <a:xfrm>
              <a:off x="-1" y="-1"/>
              <a:ext cx="495301" cy="45720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19" name="Google Shape;719;p26"/>
            <p:cNvSpPr/>
            <p:nvPr/>
          </p:nvSpPr>
          <p:spPr>
            <a:xfrm>
              <a:off x="-1" y="342899"/>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20" name="Google Shape;720;p26"/>
            <p:cNvSpPr/>
            <p:nvPr/>
          </p:nvSpPr>
          <p:spPr>
            <a:xfrm>
              <a:off x="2146300" y="-1"/>
              <a:ext cx="622301" cy="254001"/>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21" name="Google Shape;721;p26"/>
            <p:cNvSpPr txBox="1"/>
            <p:nvPr/>
          </p:nvSpPr>
          <p:spPr>
            <a:xfrm>
              <a:off x="165583" y="12699"/>
              <a:ext cx="2120902" cy="569601"/>
            </a:xfrm>
            <a:prstGeom prst="rect">
              <a:avLst/>
            </a:prstGeom>
            <a:noFill/>
            <a:ln>
              <a:noFill/>
            </a:ln>
          </p:spPr>
          <p:txBody>
            <a:bodyPr spcFirstLastPara="1" wrap="square" lIns="45700" tIns="45700" rIns="45700" bIns="45700" anchor="t" anchorCtr="0">
              <a:spAutoFit/>
            </a:bodyPr>
            <a:lstStyle/>
            <a:p>
              <a:pPr marL="0" marR="0" lvl="0" indent="0" algn="l" rtl="0">
                <a:lnSpc>
                  <a:spcPct val="234567"/>
                </a:lnSpc>
                <a:spcBef>
                  <a:spcPts val="0"/>
                </a:spcBef>
                <a:spcAft>
                  <a:spcPts val="0"/>
                </a:spcAft>
                <a:buNone/>
              </a:pPr>
              <a:r>
                <a:rPr lang="en-US" sz="1620">
                  <a:solidFill>
                    <a:srgbClr val="FFFFFF"/>
                  </a:solidFill>
                  <a:latin typeface="Calibri"/>
                  <a:ea typeface="Calibri"/>
                  <a:cs typeface="Calibri"/>
                  <a:sym typeface="Calibri"/>
                </a:rPr>
                <a:t>Artifacts</a:t>
              </a: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Product backlog</a:t>
            </a:r>
            <a:endParaRPr/>
          </a:p>
        </p:txBody>
      </p:sp>
      <p:sp>
        <p:nvSpPr>
          <p:cNvPr id="727" name="Google Shape;727;p27"/>
          <p:cNvSpPr txBox="1">
            <a:spLocks noGrp="1"/>
          </p:cNvSpPr>
          <p:nvPr>
            <p:ph type="body" idx="1"/>
          </p:nvPr>
        </p:nvSpPr>
        <p:spPr>
          <a:xfrm>
            <a:off x="5650230" y="1318086"/>
            <a:ext cx="6231428" cy="4766310"/>
          </a:xfrm>
          <a:prstGeom prst="rect">
            <a:avLst/>
          </a:prstGeom>
          <a:noFill/>
          <a:ln>
            <a:noFill/>
          </a:ln>
        </p:spPr>
        <p:txBody>
          <a:bodyPr spcFirstLastPara="1" wrap="square" lIns="91425" tIns="45700" rIns="91425" bIns="45700" anchor="t" anchorCtr="0">
            <a:normAutofit/>
          </a:bodyPr>
          <a:lstStyle/>
          <a:p>
            <a:pPr marL="504516" lvl="0" indent="-275916" algn="l" rtl="0">
              <a:lnSpc>
                <a:spcPct val="80000"/>
              </a:lnSpc>
              <a:spcBef>
                <a:spcPts val="0"/>
              </a:spcBef>
              <a:spcAft>
                <a:spcPts val="0"/>
              </a:spcAft>
              <a:buClr>
                <a:schemeClr val="dk1"/>
              </a:buClr>
              <a:buSzPts val="3000"/>
              <a:buChar char="•"/>
            </a:pPr>
            <a:r>
              <a:rPr lang="en-US"/>
              <a:t>System Requirements.</a:t>
            </a:r>
            <a:endParaRPr/>
          </a:p>
          <a:p>
            <a:pPr marL="504516" lvl="0" indent="-275916" algn="l" rtl="0">
              <a:lnSpc>
                <a:spcPct val="80000"/>
              </a:lnSpc>
              <a:spcBef>
                <a:spcPts val="1260"/>
              </a:spcBef>
              <a:spcAft>
                <a:spcPts val="0"/>
              </a:spcAft>
              <a:buClr>
                <a:schemeClr val="dk1"/>
              </a:buClr>
              <a:buSzPts val="3000"/>
              <a:buChar char="•"/>
            </a:pPr>
            <a:r>
              <a:rPr lang="en-US"/>
              <a:t>A list of work to be achieved on a project.</a:t>
            </a:r>
            <a:endParaRPr/>
          </a:p>
          <a:p>
            <a:pPr marL="504516" lvl="0" indent="-275916" algn="l" rtl="0">
              <a:lnSpc>
                <a:spcPct val="80000"/>
              </a:lnSpc>
              <a:spcBef>
                <a:spcPts val="1260"/>
              </a:spcBef>
              <a:spcAft>
                <a:spcPts val="0"/>
              </a:spcAft>
              <a:buClr>
                <a:schemeClr val="dk1"/>
              </a:buClr>
              <a:buSzPts val="3000"/>
              <a:buChar char="•"/>
            </a:pPr>
            <a:r>
              <a:rPr lang="en-US"/>
              <a:t>Ideally expressed such that each item has</a:t>
            </a:r>
            <a:r>
              <a:rPr lang="en-US" i="1"/>
              <a:t>value</a:t>
            </a:r>
            <a:r>
              <a:rPr lang="en-US"/>
              <a:t>which is real for</a:t>
            </a:r>
            <a:r>
              <a:rPr lang="en-US" i="1"/>
              <a:t>end-user</a:t>
            </a:r>
            <a:r>
              <a:rPr lang="en-US"/>
              <a:t>.</a:t>
            </a:r>
            <a:endParaRPr/>
          </a:p>
          <a:p>
            <a:pPr marL="504516" lvl="0" indent="-275916" algn="l" rtl="0">
              <a:lnSpc>
                <a:spcPct val="80000"/>
              </a:lnSpc>
              <a:spcBef>
                <a:spcPts val="1260"/>
              </a:spcBef>
              <a:spcAft>
                <a:spcPts val="0"/>
              </a:spcAft>
              <a:buClr>
                <a:schemeClr val="dk1"/>
              </a:buClr>
              <a:buSzPts val="3000"/>
              <a:buChar char="•"/>
            </a:pPr>
            <a:r>
              <a:rPr lang="en-US"/>
              <a:t>Priorities are set by the Product Owner.</a:t>
            </a:r>
            <a:endParaRPr/>
          </a:p>
          <a:p>
            <a:pPr marL="504516" lvl="0" indent="-275916" algn="l" rtl="0">
              <a:lnSpc>
                <a:spcPct val="80000"/>
              </a:lnSpc>
              <a:spcBef>
                <a:spcPts val="1260"/>
              </a:spcBef>
              <a:spcAft>
                <a:spcPts val="0"/>
              </a:spcAft>
              <a:buClr>
                <a:schemeClr val="dk1"/>
              </a:buClr>
              <a:buSzPts val="3000"/>
              <a:buChar char="•"/>
            </a:pPr>
            <a:r>
              <a:rPr lang="en-US"/>
              <a:t>Priorities can be reset at the start of each sprint.</a:t>
            </a:r>
            <a:endParaRPr/>
          </a:p>
        </p:txBody>
      </p:sp>
      <p:pic>
        <p:nvPicPr>
          <p:cNvPr id="728" name="Google Shape;728;p27" descr="ScrumSmallNoLabels.png"/>
          <p:cNvPicPr preferRelativeResize="0"/>
          <p:nvPr/>
        </p:nvPicPr>
        <p:blipFill rotWithShape="1">
          <a:blip r:embed="rId3">
            <a:alphaModFix/>
          </a:blip>
          <a:srcRect/>
          <a:stretch/>
        </p:blipFill>
        <p:spPr>
          <a:xfrm>
            <a:off x="838200" y="1867972"/>
            <a:ext cx="4046220" cy="1673250"/>
          </a:xfrm>
          <a:prstGeom prst="rect">
            <a:avLst/>
          </a:prstGeom>
          <a:noFill/>
          <a:ln>
            <a:noFill/>
          </a:ln>
        </p:spPr>
      </p:pic>
      <p:grpSp>
        <p:nvGrpSpPr>
          <p:cNvPr id="729" name="Google Shape;729;p27"/>
          <p:cNvGrpSpPr/>
          <p:nvPr/>
        </p:nvGrpSpPr>
        <p:grpSpPr>
          <a:xfrm>
            <a:off x="2049780" y="4221819"/>
            <a:ext cx="2526030" cy="924805"/>
            <a:chOff x="0" y="-5780"/>
            <a:chExt cx="2806700" cy="1027561"/>
          </a:xfrm>
        </p:grpSpPr>
        <p:sp>
          <p:nvSpPr>
            <p:cNvPr id="730" name="Google Shape;730;p27"/>
            <p:cNvSpPr/>
            <p:nvPr/>
          </p:nvSpPr>
          <p:spPr>
            <a:xfrm>
              <a:off x="0" y="0"/>
              <a:ext cx="2806700" cy="1016000"/>
            </a:xfrm>
            <a:prstGeom prst="rect">
              <a:avLst/>
            </a:prstGeom>
            <a:blipFill rotWithShape="1">
              <a:blip r:embed="rId4">
                <a:alphaModFix/>
              </a:blip>
              <a:tile tx="0" ty="0" sx="100000" sy="100000" flip="none" algn="tl"/>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731" name="Google Shape;731;p27"/>
            <p:cNvSpPr txBox="1"/>
            <p:nvPr/>
          </p:nvSpPr>
          <p:spPr>
            <a:xfrm>
              <a:off x="0" y="-5780"/>
              <a:ext cx="2806700" cy="102756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This is the product backlog</a:t>
              </a:r>
              <a:endParaRPr/>
            </a:p>
          </p:txBody>
        </p:sp>
      </p:grpSp>
      <p:cxnSp>
        <p:nvCxnSpPr>
          <p:cNvPr id="732" name="Google Shape;732;p27"/>
          <p:cNvCxnSpPr/>
          <p:nvPr/>
        </p:nvCxnSpPr>
        <p:spPr>
          <a:xfrm>
            <a:off x="1604010" y="3015441"/>
            <a:ext cx="388621" cy="1371601"/>
          </a:xfrm>
          <a:prstGeom prst="straightConnector1">
            <a:avLst/>
          </a:prstGeom>
          <a:noFill/>
          <a:ln w="38100" cap="flat" cmpd="sng">
            <a:solidFill>
              <a:srgbClr val="033F7F"/>
            </a:solidFill>
            <a:prstDash val="solid"/>
            <a:miter lim="400000"/>
            <a:headEnd type="triangle" w="med" len="med"/>
            <a:tailEnd type="none" w="sm" len="sm"/>
          </a:ln>
        </p:spPr>
      </p:cxnSp>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28"/>
          <p:cNvSpPr txBox="1">
            <a:spLocks noGrp="1"/>
          </p:cNvSpPr>
          <p:nvPr>
            <p:ph type="title"/>
          </p:nvPr>
        </p:nvSpPr>
        <p:spPr>
          <a:xfrm>
            <a:off x="838200" y="365125"/>
            <a:ext cx="10515600" cy="9493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of a Product Backlog</a:t>
            </a:r>
            <a:endParaRPr/>
          </a:p>
        </p:txBody>
      </p:sp>
      <p:graphicFrame>
        <p:nvGraphicFramePr>
          <p:cNvPr id="738" name="Google Shape;738;p28"/>
          <p:cNvGraphicFramePr/>
          <p:nvPr/>
        </p:nvGraphicFramePr>
        <p:xfrm>
          <a:off x="838201" y="1314450"/>
          <a:ext cx="10515600" cy="5540880"/>
        </p:xfrm>
        <a:graphic>
          <a:graphicData uri="http://schemas.openxmlformats.org/drawingml/2006/table">
            <a:tbl>
              <a:tblPr>
                <a:noFill/>
              </a:tblPr>
              <a:tblGrid>
                <a:gridCol w="8883475">
                  <a:extLst>
                    <a:ext uri="{9D8B030D-6E8A-4147-A177-3AD203B41FA5}">
                      <a16:colId xmlns:a16="http://schemas.microsoft.com/office/drawing/2014/main" val="20000"/>
                    </a:ext>
                  </a:extLst>
                </a:gridCol>
                <a:gridCol w="1632125">
                  <a:extLst>
                    <a:ext uri="{9D8B030D-6E8A-4147-A177-3AD203B41FA5}">
                      <a16:colId xmlns:a16="http://schemas.microsoft.com/office/drawing/2014/main" val="20001"/>
                    </a:ext>
                  </a:extLst>
                </a:gridCol>
              </a:tblGrid>
              <a:tr h="445075">
                <a:tc>
                  <a:txBody>
                    <a:bodyPr/>
                    <a:lstStyle/>
                    <a:p>
                      <a:pPr marL="0" marR="0" lvl="0" indent="0" algn="l" rtl="0">
                        <a:lnSpc>
                          <a:spcPct val="134375"/>
                        </a:lnSpc>
                        <a:spcBef>
                          <a:spcPts val="0"/>
                        </a:spcBef>
                        <a:spcAft>
                          <a:spcPts val="0"/>
                        </a:spcAft>
                        <a:buNone/>
                      </a:pPr>
                      <a:r>
                        <a:rPr lang="en-US" sz="3200" u="none" strike="noStrike" cap="none">
                          <a:solidFill>
                            <a:srgbClr val="FFFFFF"/>
                          </a:solidFill>
                        </a:rPr>
                        <a:t>Backlog Items</a:t>
                      </a:r>
                      <a:endParaRPr sz="3200" u="none" strike="noStrike" cap="none">
                        <a:solidFill>
                          <a:srgbClr val="FFFFFF"/>
                        </a:solidFill>
                      </a:endParaRPr>
                    </a:p>
                  </a:txBody>
                  <a:tcPr marL="34300" marR="34300" marT="34300" marB="34300" anchor="ctr">
                    <a:lnL w="25400" cap="flat" cmpd="sng">
                      <a:solidFill>
                        <a:srgbClr val="005192"/>
                      </a:solidFill>
                      <a:prstDash val="solid"/>
                      <a:round/>
                      <a:headEnd type="none" w="sm" len="sm"/>
                      <a:tailEnd type="none" w="sm" len="sm"/>
                    </a:lnL>
                    <a:lnR w="25400" cap="flat" cmpd="sng">
                      <a:solidFill>
                        <a:srgbClr val="005192"/>
                      </a:solidFill>
                      <a:prstDash val="solid"/>
                      <a:round/>
                      <a:headEnd type="none" w="sm" len="sm"/>
                      <a:tailEnd type="none" w="sm" len="sm"/>
                    </a:lnR>
                    <a:lnT w="25400" cap="flat" cmpd="sng">
                      <a:solidFill>
                        <a:srgbClr val="005192"/>
                      </a:solidFill>
                      <a:prstDash val="solid"/>
                      <a:round/>
                      <a:headEnd type="none" w="sm" len="sm"/>
                      <a:tailEnd type="none" w="sm" len="sm"/>
                    </a:lnT>
                    <a:lnB w="25400" cap="flat" cmpd="sng">
                      <a:solidFill>
                        <a:srgbClr val="005192"/>
                      </a:solidFill>
                      <a:prstDash val="solid"/>
                      <a:round/>
                      <a:headEnd type="none" w="sm" len="sm"/>
                      <a:tailEnd type="none" w="sm" len="sm"/>
                    </a:lnB>
                    <a:solidFill>
                      <a:srgbClr val="3C88DC"/>
                    </a:solidFill>
                  </a:tcPr>
                </a:tc>
                <a:tc>
                  <a:txBody>
                    <a:bodyPr/>
                    <a:lstStyle/>
                    <a:p>
                      <a:pPr marL="0" marR="0" lvl="0" indent="0" algn="l" rtl="0">
                        <a:lnSpc>
                          <a:spcPct val="134375"/>
                        </a:lnSpc>
                        <a:spcBef>
                          <a:spcPts val="0"/>
                        </a:spcBef>
                        <a:spcAft>
                          <a:spcPts val="0"/>
                        </a:spcAft>
                        <a:buNone/>
                      </a:pPr>
                      <a:r>
                        <a:rPr lang="en-US" sz="3200" u="none" strike="noStrike" cap="none">
                          <a:solidFill>
                            <a:srgbClr val="FFFFFF"/>
                          </a:solidFill>
                        </a:rPr>
                        <a:t>Estimate</a:t>
                      </a:r>
                      <a:endParaRPr sz="3200" u="none" strike="noStrike" cap="none">
                        <a:solidFill>
                          <a:srgbClr val="FFFFFF"/>
                        </a:solidFill>
                      </a:endParaRPr>
                    </a:p>
                  </a:txBody>
                  <a:tcPr marL="34300" marR="34300" marT="34300" marB="34300" anchor="ctr">
                    <a:lnL w="25400" cap="flat" cmpd="sng">
                      <a:solidFill>
                        <a:srgbClr val="005192"/>
                      </a:solidFill>
                      <a:prstDash val="solid"/>
                      <a:round/>
                      <a:headEnd type="none" w="sm" len="sm"/>
                      <a:tailEnd type="none" w="sm" len="sm"/>
                    </a:lnL>
                    <a:lnR w="25400" cap="flat" cmpd="sng">
                      <a:solidFill>
                        <a:srgbClr val="005192"/>
                      </a:solidFill>
                      <a:prstDash val="solid"/>
                      <a:round/>
                      <a:headEnd type="none" w="sm" len="sm"/>
                      <a:tailEnd type="none" w="sm" len="sm"/>
                    </a:lnR>
                    <a:lnT w="25400" cap="flat" cmpd="sng">
                      <a:solidFill>
                        <a:srgbClr val="005192"/>
                      </a:solidFill>
                      <a:prstDash val="solid"/>
                      <a:round/>
                      <a:headEnd type="none" w="sm" len="sm"/>
                      <a:tailEnd type="none" w="sm" len="sm"/>
                    </a:lnT>
                    <a:lnB w="25400" cap="flat" cmpd="sng">
                      <a:solidFill>
                        <a:srgbClr val="005192"/>
                      </a:solidFill>
                      <a:prstDash val="solid"/>
                      <a:round/>
                      <a:headEnd type="none" w="sm" len="sm"/>
                      <a:tailEnd type="none" w="sm" len="sm"/>
                    </a:lnB>
                    <a:solidFill>
                      <a:srgbClr val="3C88DC"/>
                    </a:solidFill>
                  </a:tcPr>
                </a:tc>
                <a:extLst>
                  <a:ext uri="{0D108BD9-81ED-4DB2-BD59-A6C34878D82A}">
                    <a16:rowId xmlns:a16="http://schemas.microsoft.com/office/drawing/2014/main" val="10000"/>
                  </a:ext>
                </a:extLst>
              </a:tr>
              <a:tr h="521375">
                <a:tc>
                  <a:txBody>
                    <a:bodyPr/>
                    <a:lstStyle/>
                    <a:p>
                      <a:pPr marL="0" marR="0" lvl="0" indent="0" algn="l" rtl="0">
                        <a:spcBef>
                          <a:spcPts val="0"/>
                        </a:spcBef>
                        <a:spcAft>
                          <a:spcPts val="0"/>
                        </a:spcAft>
                        <a:buNone/>
                      </a:pPr>
                      <a:r>
                        <a:rPr lang="en-US" sz="2500" u="none" strike="noStrike" cap="none"/>
                        <a:t>Allow a guest to make a reservation. Features for guests to make reservations.</a:t>
                      </a:r>
                      <a:endParaRPr sz="2500" u="none" strike="noStrike" cap="none"/>
                    </a:p>
                  </a:txBody>
                  <a:tcPr marL="34300" marR="34300" marT="34300" marB="34300" anchor="ctr">
                    <a:lnT w="25400" cap="flat" cmpd="sng">
                      <a:solidFill>
                        <a:srgbClr val="005192"/>
                      </a:solidFill>
                      <a:prstDash val="solid"/>
                      <a:round/>
                      <a:headEnd type="none" w="sm" len="sm"/>
                      <a:tailEnd type="none" w="sm" len="sm"/>
                    </a:lnT>
                    <a:solidFill>
                      <a:srgbClr val="EBEBEB"/>
                    </a:solidFill>
                  </a:tcPr>
                </a:tc>
                <a:tc>
                  <a:txBody>
                    <a:bodyPr/>
                    <a:lstStyle/>
                    <a:p>
                      <a:pPr marL="0" marR="0" lvl="0" indent="0" algn="l" rtl="0">
                        <a:spcBef>
                          <a:spcPts val="0"/>
                        </a:spcBef>
                        <a:spcAft>
                          <a:spcPts val="0"/>
                        </a:spcAft>
                        <a:buNone/>
                      </a:pPr>
                      <a:r>
                        <a:rPr lang="en-US" sz="2500" u="none" strike="noStrike" cap="none"/>
                        <a:t>3</a:t>
                      </a:r>
                      <a:endParaRPr/>
                    </a:p>
                  </a:txBody>
                  <a:tcPr marL="34300" marR="34300" marT="34300" marB="34300" anchor="ctr">
                    <a:lnT w="25400" cap="flat" cmpd="sng">
                      <a:solidFill>
                        <a:srgbClr val="005192"/>
                      </a:solidFill>
                      <a:prstDash val="solid"/>
                      <a:round/>
                      <a:headEnd type="none" w="sm" len="sm"/>
                      <a:tailEnd type="none" w="sm" len="sm"/>
                    </a:lnT>
                    <a:solidFill>
                      <a:srgbClr val="EBEBEB"/>
                    </a:solidFill>
                  </a:tcPr>
                </a:tc>
                <a:extLst>
                  <a:ext uri="{0D108BD9-81ED-4DB2-BD59-A6C34878D82A}">
                    <a16:rowId xmlns:a16="http://schemas.microsoft.com/office/drawing/2014/main" val="10001"/>
                  </a:ext>
                </a:extLst>
              </a:tr>
              <a:tr h="521375">
                <a:tc>
                  <a:txBody>
                    <a:bodyPr/>
                    <a:lstStyle/>
                    <a:p>
                      <a:pPr marL="0" marR="0" lvl="0" indent="0" algn="l" rtl="0">
                        <a:spcBef>
                          <a:spcPts val="0"/>
                        </a:spcBef>
                        <a:spcAft>
                          <a:spcPts val="0"/>
                        </a:spcAft>
                        <a:buNone/>
                      </a:pPr>
                      <a:r>
                        <a:rPr lang="en-US" sz="2500" u="none" strike="noStrike" cap="none"/>
                        <a:t>As a guest, I would like to cancel the booking.</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5</a:t>
                      </a:r>
                      <a:endParaRPr/>
                    </a:p>
                  </a:txBody>
                  <a:tcPr marL="34300" marR="34300" marT="34300" marB="34300" anchor="ctr">
                    <a:solidFill>
                      <a:srgbClr val="EBEBEB"/>
                    </a:solidFill>
                  </a:tcPr>
                </a:tc>
                <a:extLst>
                  <a:ext uri="{0D108BD9-81ED-4DB2-BD59-A6C34878D82A}">
                    <a16:rowId xmlns:a16="http://schemas.microsoft.com/office/drawing/2014/main" val="10002"/>
                  </a:ext>
                </a:extLst>
              </a:tr>
              <a:tr h="558175">
                <a:tc>
                  <a:txBody>
                    <a:bodyPr/>
                    <a:lstStyle/>
                    <a:p>
                      <a:pPr marL="0" marR="0" lvl="0" indent="0" algn="l" rtl="0">
                        <a:spcBef>
                          <a:spcPts val="0"/>
                        </a:spcBef>
                        <a:spcAft>
                          <a:spcPts val="0"/>
                        </a:spcAft>
                        <a:buNone/>
                      </a:pPr>
                      <a:r>
                        <a:rPr lang="en-US" sz="2500" u="none" strike="noStrike" cap="none"/>
                        <a:t>As a guest, I would like to change the booking dates.</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3</a:t>
                      </a:r>
                      <a:endParaRPr/>
                    </a:p>
                  </a:txBody>
                  <a:tcPr marL="34300" marR="34300" marT="34300" marB="34300" anchor="ctr">
                    <a:solidFill>
                      <a:srgbClr val="EBEBEB"/>
                    </a:solidFill>
                  </a:tcPr>
                </a:tc>
                <a:extLst>
                  <a:ext uri="{0D108BD9-81ED-4DB2-BD59-A6C34878D82A}">
                    <a16:rowId xmlns:a16="http://schemas.microsoft.com/office/drawing/2014/main" val="10003"/>
                  </a:ext>
                </a:extLst>
              </a:tr>
              <a:tr h="851525">
                <a:tc>
                  <a:txBody>
                    <a:bodyPr/>
                    <a:lstStyle/>
                    <a:p>
                      <a:pPr marL="0" marR="0" lvl="0" indent="0" algn="l" rtl="0">
                        <a:spcBef>
                          <a:spcPts val="0"/>
                        </a:spcBef>
                        <a:spcAft>
                          <a:spcPts val="0"/>
                        </a:spcAft>
                        <a:buNone/>
                      </a:pPr>
                      <a:r>
                        <a:rPr lang="en-US" sz="2500" u="none" strike="noStrike" cap="none"/>
                        <a:t>As a hotel employee I want to be able to make income reports per room.</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8</a:t>
                      </a:r>
                      <a:endParaRPr/>
                    </a:p>
                  </a:txBody>
                  <a:tcPr marL="34300" marR="34300" marT="34300" marB="34300" anchor="ctr">
                    <a:solidFill>
                      <a:srgbClr val="EBEBEB"/>
                    </a:solidFill>
                  </a:tcPr>
                </a:tc>
                <a:extLst>
                  <a:ext uri="{0D108BD9-81ED-4DB2-BD59-A6C34878D82A}">
                    <a16:rowId xmlns:a16="http://schemas.microsoft.com/office/drawing/2014/main" val="10004"/>
                  </a:ext>
                </a:extLst>
              </a:tr>
              <a:tr h="514350">
                <a:tc>
                  <a:txBody>
                    <a:bodyPr/>
                    <a:lstStyle/>
                    <a:p>
                      <a:pPr marL="0" marR="0" lvl="0" indent="0" algn="l" rtl="0">
                        <a:spcBef>
                          <a:spcPts val="0"/>
                        </a:spcBef>
                        <a:spcAft>
                          <a:spcPts val="0"/>
                        </a:spcAft>
                        <a:buNone/>
                      </a:pPr>
                      <a:r>
                        <a:rPr lang="en-US" sz="2500" u="none" strike="noStrike" cap="none"/>
                        <a:t>Repair</a:t>
                      </a:r>
                      <a:r>
                        <a:rPr lang="en-US" sz="2500" i="1" u="none" strike="noStrike" cap="none"/>
                        <a:t>error</a:t>
                      </a:r>
                      <a:r>
                        <a:rPr lang="en-US" sz="2500" i="0" u="none" strike="noStrike" cap="none"/>
                        <a:t>And</a:t>
                      </a:r>
                      <a:r>
                        <a:rPr lang="en-US" sz="2500" i="1" u="none" strike="noStrike" cap="none"/>
                        <a:t>exception.</a:t>
                      </a:r>
                      <a:endParaRPr sz="2500" u="none" strike="noStrike" cap="none"/>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8</a:t>
                      </a:r>
                      <a:endParaRPr/>
                    </a:p>
                  </a:txBody>
                  <a:tcPr marL="34300" marR="34300" marT="34300" marB="34300" anchor="ctr">
                    <a:solidFill>
                      <a:srgbClr val="EBEBEB"/>
                    </a:solidFill>
                  </a:tcPr>
                </a:tc>
                <a:extLst>
                  <a:ext uri="{0D108BD9-81ED-4DB2-BD59-A6C34878D82A}">
                    <a16:rowId xmlns:a16="http://schemas.microsoft.com/office/drawing/2014/main" val="10005"/>
                  </a:ext>
                </a:extLst>
              </a:tr>
              <a:tr h="480050">
                <a:tc>
                  <a:txBody>
                    <a:bodyPr/>
                    <a:lstStyle/>
                    <a:p>
                      <a:pPr marL="0" marR="0" lvl="0" indent="0" algn="l" rtl="0">
                        <a:spcBef>
                          <a:spcPts val="0"/>
                        </a:spcBef>
                        <a:spcAft>
                          <a:spcPts val="0"/>
                        </a:spcAft>
                        <a:buNone/>
                      </a:pPr>
                      <a:r>
                        <a:rPr lang="en-US" sz="2500" u="none" strike="noStrike" cap="none"/>
                        <a:t>...</a:t>
                      </a:r>
                      <a:endParaRPr/>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30</a:t>
                      </a:r>
                      <a:endParaRPr/>
                    </a:p>
                  </a:txBody>
                  <a:tcPr marL="34300" marR="34300" marT="34300" marB="34300" anchor="ctr">
                    <a:solidFill>
                      <a:srgbClr val="EBEBEB"/>
                    </a:solidFill>
                  </a:tcPr>
                </a:tc>
                <a:extLst>
                  <a:ext uri="{0D108BD9-81ED-4DB2-BD59-A6C34878D82A}">
                    <a16:rowId xmlns:a16="http://schemas.microsoft.com/office/drawing/2014/main" val="10006"/>
                  </a:ext>
                </a:extLst>
              </a:tr>
              <a:tr h="480050">
                <a:tc>
                  <a:txBody>
                    <a:bodyPr/>
                    <a:lstStyle/>
                    <a:p>
                      <a:pPr marL="0" marR="0" lvl="0" indent="0" algn="l" rtl="0">
                        <a:spcBef>
                          <a:spcPts val="0"/>
                        </a:spcBef>
                        <a:spcAft>
                          <a:spcPts val="0"/>
                        </a:spcAft>
                        <a:buNone/>
                      </a:pPr>
                      <a:r>
                        <a:rPr lang="en-US" sz="2500" u="none" strike="noStrike" cap="none"/>
                        <a:t>...</a:t>
                      </a:r>
                      <a:endParaRPr/>
                    </a:p>
                  </a:txBody>
                  <a:tcPr marL="34300" marR="34300" marT="34300" marB="34300" anchor="ctr">
                    <a:solidFill>
                      <a:srgbClr val="EBEBEB"/>
                    </a:solidFill>
                  </a:tcPr>
                </a:tc>
                <a:tc>
                  <a:txBody>
                    <a:bodyPr/>
                    <a:lstStyle/>
                    <a:p>
                      <a:pPr marL="0" marR="0" lvl="0" indent="0" algn="l" rtl="0">
                        <a:spcBef>
                          <a:spcPts val="0"/>
                        </a:spcBef>
                        <a:spcAft>
                          <a:spcPts val="0"/>
                        </a:spcAft>
                        <a:buNone/>
                      </a:pPr>
                      <a:r>
                        <a:rPr lang="en-US" sz="2500" u="none" strike="noStrike" cap="none"/>
                        <a:t>50</a:t>
                      </a:r>
                      <a:endParaRPr/>
                    </a:p>
                  </a:txBody>
                  <a:tcPr marL="34300" marR="34300" marT="34300" marB="34300" anchor="ctr">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Sprint Goals</a:t>
            </a:r>
            <a:endParaRPr/>
          </a:p>
        </p:txBody>
      </p:sp>
      <p:sp>
        <p:nvSpPr>
          <p:cNvPr id="744" name="Google Shape;744;p29"/>
          <p:cNvSpPr txBox="1">
            <a:spLocks noGrp="1"/>
          </p:cNvSpPr>
          <p:nvPr>
            <p:ph type="body" idx="1"/>
          </p:nvPr>
        </p:nvSpPr>
        <p:spPr>
          <a:xfrm>
            <a:off x="838200" y="1520190"/>
            <a:ext cx="10515600" cy="113157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short statement that emphasizes where our work will focus during a Sprint.</a:t>
            </a:r>
            <a:endParaRPr/>
          </a:p>
        </p:txBody>
      </p:sp>
      <p:sp>
        <p:nvSpPr>
          <p:cNvPr id="745" name="Google Shape;745;p29"/>
          <p:cNvSpPr/>
          <p:nvPr/>
        </p:nvSpPr>
        <p:spPr>
          <a:xfrm>
            <a:off x="1597082" y="3292475"/>
            <a:ext cx="4411980" cy="1748790"/>
          </a:xfrm>
          <a:prstGeom prst="roundRect">
            <a:avLst>
              <a:gd name="adj" fmla="val 15686"/>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46" name="Google Shape;746;p29"/>
          <p:cNvSpPr/>
          <p:nvPr/>
        </p:nvSpPr>
        <p:spPr>
          <a:xfrm>
            <a:off x="2031422" y="3292475"/>
            <a:ext cx="2343150" cy="41148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47" name="Google Shape;747;p29"/>
          <p:cNvSpPr/>
          <p:nvPr/>
        </p:nvSpPr>
        <p:spPr>
          <a:xfrm rot="10800000">
            <a:off x="4283131" y="329247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48" name="Google Shape;748;p29"/>
          <p:cNvSpPr/>
          <p:nvPr/>
        </p:nvSpPr>
        <p:spPr>
          <a:xfrm>
            <a:off x="1597081" y="329247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49" name="Google Shape;749;p29"/>
          <p:cNvSpPr txBox="1"/>
          <p:nvPr/>
        </p:nvSpPr>
        <p:spPr>
          <a:xfrm>
            <a:off x="1746107" y="3258185"/>
            <a:ext cx="3421638" cy="495007"/>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Database Application</a:t>
            </a:r>
            <a:endParaRPr/>
          </a:p>
        </p:txBody>
      </p:sp>
      <p:sp>
        <p:nvSpPr>
          <p:cNvPr id="750" name="Google Shape;750;p29"/>
          <p:cNvSpPr/>
          <p:nvPr/>
        </p:nvSpPr>
        <p:spPr>
          <a:xfrm>
            <a:off x="5654731" y="4492625"/>
            <a:ext cx="4902431" cy="1748790"/>
          </a:xfrm>
          <a:prstGeom prst="roundRect">
            <a:avLst>
              <a:gd name="adj" fmla="val 15686"/>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51" name="Google Shape;751;p29"/>
          <p:cNvSpPr/>
          <p:nvPr/>
        </p:nvSpPr>
        <p:spPr>
          <a:xfrm>
            <a:off x="6089072" y="4492625"/>
            <a:ext cx="2343150" cy="41148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2" name="Google Shape;752;p29"/>
          <p:cNvSpPr/>
          <p:nvPr/>
        </p:nvSpPr>
        <p:spPr>
          <a:xfrm rot="10800000">
            <a:off x="8340781" y="449262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3" name="Google Shape;753;p29"/>
          <p:cNvSpPr/>
          <p:nvPr/>
        </p:nvSpPr>
        <p:spPr>
          <a:xfrm>
            <a:off x="5654731" y="449262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4" name="Google Shape;754;p29"/>
          <p:cNvSpPr txBox="1"/>
          <p:nvPr/>
        </p:nvSpPr>
        <p:spPr>
          <a:xfrm>
            <a:off x="5803756" y="4458335"/>
            <a:ext cx="2834642" cy="495072"/>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Fintech Applications</a:t>
            </a:r>
            <a:endParaRPr sz="2520">
              <a:solidFill>
                <a:srgbClr val="FFFFFF"/>
              </a:solidFill>
              <a:latin typeface="Calibri"/>
              <a:ea typeface="Calibri"/>
              <a:cs typeface="Calibri"/>
              <a:sym typeface="Calibri"/>
            </a:endParaRPr>
          </a:p>
        </p:txBody>
      </p:sp>
      <p:sp>
        <p:nvSpPr>
          <p:cNvPr id="755" name="Google Shape;755;p29"/>
          <p:cNvSpPr/>
          <p:nvPr/>
        </p:nvSpPr>
        <p:spPr>
          <a:xfrm>
            <a:off x="5654732" y="2423795"/>
            <a:ext cx="4902430" cy="1383030"/>
          </a:xfrm>
          <a:prstGeom prst="roundRect">
            <a:avLst>
              <a:gd name="adj" fmla="val 19835"/>
            </a:avLst>
          </a:prstGeom>
          <a:blipFill rotWithShape="1">
            <a:blip r:embed="rId3">
              <a:alphaModFix/>
            </a:blip>
            <a:stretch>
              <a:fillRect/>
            </a:stretch>
          </a:blip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756" name="Google Shape;756;p29"/>
          <p:cNvSpPr/>
          <p:nvPr/>
        </p:nvSpPr>
        <p:spPr>
          <a:xfrm>
            <a:off x="6089072" y="2423795"/>
            <a:ext cx="2343150" cy="411480"/>
          </a:xfrm>
          <a:prstGeom prst="rect">
            <a:avLst/>
          </a:pr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7" name="Google Shape;757;p29"/>
          <p:cNvSpPr/>
          <p:nvPr/>
        </p:nvSpPr>
        <p:spPr>
          <a:xfrm rot="10800000">
            <a:off x="8340781" y="242379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8" name="Google Shape;758;p29"/>
          <p:cNvSpPr/>
          <p:nvPr/>
        </p:nvSpPr>
        <p:spPr>
          <a:xfrm>
            <a:off x="5654731" y="2423795"/>
            <a:ext cx="445772" cy="411481"/>
          </a:xfrm>
          <a:custGeom>
            <a:avLst/>
            <a:gdLst/>
            <a:ahLst/>
            <a:cxnLst/>
            <a:rect l="l" t="t"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a:noFill/>
          </a:ln>
        </p:spPr>
        <p:txBody>
          <a:bodyPr spcFirstLastPara="1" wrap="square" lIns="34275" tIns="34275" rIns="34275" bIns="34275"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759" name="Google Shape;759;p29"/>
          <p:cNvSpPr txBox="1"/>
          <p:nvPr/>
        </p:nvSpPr>
        <p:spPr>
          <a:xfrm>
            <a:off x="5803756" y="2389505"/>
            <a:ext cx="2834642" cy="495072"/>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Life Sciences</a:t>
            </a:r>
            <a:endParaRPr/>
          </a:p>
        </p:txBody>
      </p:sp>
      <p:sp>
        <p:nvSpPr>
          <p:cNvPr id="760" name="Google Shape;760;p29"/>
          <p:cNvSpPr txBox="1"/>
          <p:nvPr/>
        </p:nvSpPr>
        <p:spPr>
          <a:xfrm>
            <a:off x="5780896" y="2846705"/>
            <a:ext cx="4902430" cy="907364"/>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None/>
            </a:pPr>
            <a:r>
              <a:rPr lang="en-US" sz="2200">
                <a:solidFill>
                  <a:srgbClr val="FFFFFF"/>
                </a:solidFill>
                <a:latin typeface="Calibri"/>
                <a:ea typeface="Calibri"/>
                <a:cs typeface="Calibri"/>
                <a:sym typeface="Calibri"/>
              </a:rPr>
              <a:t>Provides the features needed for population genetic studies.</a:t>
            </a:r>
            <a:endParaRPr sz="2200">
              <a:solidFill>
                <a:srgbClr val="FFFFFF"/>
              </a:solidFill>
              <a:latin typeface="Calibri"/>
              <a:ea typeface="Calibri"/>
              <a:cs typeface="Calibri"/>
              <a:sym typeface="Calibri"/>
            </a:endParaRPr>
          </a:p>
        </p:txBody>
      </p:sp>
      <p:sp>
        <p:nvSpPr>
          <p:cNvPr id="761" name="Google Shape;761;p29"/>
          <p:cNvSpPr txBox="1"/>
          <p:nvPr/>
        </p:nvSpPr>
        <p:spPr>
          <a:xfrm>
            <a:off x="5780895" y="4797425"/>
            <a:ext cx="4568400" cy="1496100"/>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Helps provide technical indicators in real-time with streaming data.</a:t>
            </a:r>
            <a:endParaRPr sz="2520">
              <a:solidFill>
                <a:srgbClr val="FFFFFF"/>
              </a:solidFill>
              <a:latin typeface="Calibri"/>
              <a:ea typeface="Calibri"/>
              <a:cs typeface="Calibri"/>
              <a:sym typeface="Calibri"/>
            </a:endParaRPr>
          </a:p>
        </p:txBody>
      </p:sp>
      <p:sp>
        <p:nvSpPr>
          <p:cNvPr id="762" name="Google Shape;762;p29"/>
          <p:cNvSpPr txBox="1"/>
          <p:nvPr/>
        </p:nvSpPr>
        <p:spPr>
          <a:xfrm>
            <a:off x="1705661" y="3627755"/>
            <a:ext cx="4194900" cy="1496100"/>
          </a:xfrm>
          <a:prstGeom prst="rect">
            <a:avLst/>
          </a:prstGeom>
          <a:noFill/>
          <a:ln>
            <a:noFill/>
          </a:ln>
        </p:spPr>
        <p:txBody>
          <a:bodyPr spcFirstLastPara="1" wrap="square" lIns="45700" tIns="45700" rIns="45700" bIns="45700" anchor="t" anchorCtr="0">
            <a:spAutoFit/>
          </a:bodyPr>
          <a:lstStyle/>
          <a:p>
            <a:pPr marL="0" marR="0" lvl="0" indent="0" algn="l" rtl="0">
              <a:lnSpc>
                <a:spcPct val="130952"/>
              </a:lnSpc>
              <a:spcBef>
                <a:spcPts val="0"/>
              </a:spcBef>
              <a:spcAft>
                <a:spcPts val="0"/>
              </a:spcAft>
              <a:buNone/>
            </a:pPr>
            <a:r>
              <a:rPr lang="en-US" sz="2520">
                <a:solidFill>
                  <a:srgbClr val="FFFFFF"/>
                </a:solidFill>
                <a:latin typeface="Calibri"/>
                <a:ea typeface="Calibri"/>
                <a:cs typeface="Calibri"/>
                <a:sym typeface="Calibri"/>
              </a:rPr>
              <a:t>Making our application run on SQL Server and Oracle</a:t>
            </a:r>
            <a:endParaRPr sz="252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body" idx="1"/>
          </p:nvPr>
        </p:nvSpPr>
        <p:spPr>
          <a:xfrm>
            <a:off x="838200" y="1203158"/>
            <a:ext cx="10515600" cy="49738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a:t>Working software is the ultimate measure of a team's progress</a:t>
            </a:r>
            <a:endParaRPr/>
          </a:p>
          <a:p>
            <a:pPr marL="228600" lvl="0" indent="-228600" algn="l" rtl="0">
              <a:lnSpc>
                <a:spcPct val="90000"/>
              </a:lnSpc>
              <a:spcBef>
                <a:spcPts val="1000"/>
              </a:spcBef>
              <a:spcAft>
                <a:spcPts val="0"/>
              </a:spcAft>
              <a:buClr>
                <a:schemeClr val="dk1"/>
              </a:buClr>
              <a:buSzPct val="100000"/>
              <a:buChar char="•"/>
            </a:pPr>
            <a:r>
              <a:rPr lang="en-US"/>
              <a:t>Agile processes support continuous development with a consistent development pace</a:t>
            </a:r>
            <a:endParaRPr/>
          </a:p>
          <a:p>
            <a:pPr marL="228600" lvl="0" indent="-228600" algn="l" rtl="0">
              <a:lnSpc>
                <a:spcPct val="90000"/>
              </a:lnSpc>
              <a:spcBef>
                <a:spcPts val="1000"/>
              </a:spcBef>
              <a:spcAft>
                <a:spcPts val="0"/>
              </a:spcAft>
              <a:buClr>
                <a:schemeClr val="dk1"/>
              </a:buClr>
              <a:buSzPct val="100000"/>
              <a:buChar char="•"/>
            </a:pPr>
            <a:r>
              <a:rPr lang="en-US"/>
              <a:t>Attention to technical and design details will increase agility</a:t>
            </a:r>
            <a:endParaRPr/>
          </a:p>
          <a:p>
            <a:pPr marL="228600" lvl="0" indent="-228600" algn="l" rtl="0">
              <a:lnSpc>
                <a:spcPct val="90000"/>
              </a:lnSpc>
              <a:spcBef>
                <a:spcPts val="1000"/>
              </a:spcBef>
              <a:spcAft>
                <a:spcPts val="0"/>
              </a:spcAft>
              <a:buClr>
                <a:schemeClr val="dk1"/>
              </a:buClr>
              <a:buSzPct val="100000"/>
              <a:buChar char="•"/>
            </a:pPr>
            <a:r>
              <a:rPr lang="en-US"/>
              <a:t>Simplicity (maximizing the amount of work yet to be done) is very important</a:t>
            </a:r>
            <a:endParaRPr/>
          </a:p>
          <a:p>
            <a:pPr marL="228600" lvl="0" indent="-228600" algn="l" rtl="0">
              <a:lnSpc>
                <a:spcPct val="90000"/>
              </a:lnSpc>
              <a:spcBef>
                <a:spcPts val="1000"/>
              </a:spcBef>
              <a:spcAft>
                <a:spcPts val="0"/>
              </a:spcAft>
              <a:buClr>
                <a:schemeClr val="dk1"/>
              </a:buClr>
              <a:buSzPct val="100000"/>
              <a:buChar char="•"/>
            </a:pPr>
            <a:r>
              <a:rPr lang="en-US"/>
              <a:t>Self-organizing teams support good software architecture, requirements, and design</a:t>
            </a:r>
            <a:endParaRPr/>
          </a:p>
          <a:p>
            <a:pPr marL="228600" lvl="0" indent="-228600" algn="l" rtl="0">
              <a:lnSpc>
                <a:spcPct val="90000"/>
              </a:lnSpc>
              <a:spcBef>
                <a:spcPts val="1000"/>
              </a:spcBef>
              <a:spcAft>
                <a:spcPts val="0"/>
              </a:spcAft>
              <a:buClr>
                <a:schemeClr val="dk1"/>
              </a:buClr>
              <a:buSzPct val="100000"/>
              <a:buChar char="•"/>
            </a:pPr>
            <a:r>
              <a:rPr lang="en-US"/>
              <a:t>Periodically, the development team reflects on how to make development more effective, then adjusts the way they work.</a:t>
            </a:r>
            <a:endParaRPr/>
          </a:p>
          <a:p>
            <a:pPr marL="228600" lvl="0" indent="-64135" algn="l" rtl="0">
              <a:lnSpc>
                <a:spcPct val="90000"/>
              </a:lnSpc>
              <a:spcBef>
                <a:spcPts val="1000"/>
              </a:spcBef>
              <a:spcAft>
                <a:spcPts val="0"/>
              </a:spcAft>
              <a:buClr>
                <a:schemeClr val="dk1"/>
              </a:buClr>
              <a:buSzPct val="100000"/>
              <a:buNone/>
            </a:pPr>
            <a:endParaRPr/>
          </a:p>
        </p:txBody>
      </p:sp>
      <p:sp>
        <p:nvSpPr>
          <p:cNvPr id="123" name="Google Shape;123;p6"/>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a:t>
            </a:fld>
            <a:endParaRPr/>
          </a:p>
        </p:txBody>
      </p:sp>
      <p:sp>
        <p:nvSpPr>
          <p:cNvPr id="124" name="Google Shape;124;p6"/>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Managing the Sprint Backlog</a:t>
            </a:r>
            <a:endParaRPr/>
          </a:p>
        </p:txBody>
      </p:sp>
      <p:sp>
        <p:nvSpPr>
          <p:cNvPr id="768" name="Google Shape;768;p30"/>
          <p:cNvSpPr txBox="1">
            <a:spLocks noGrp="1"/>
          </p:cNvSpPr>
          <p:nvPr>
            <p:ph type="body" idx="1"/>
          </p:nvPr>
        </p:nvSpPr>
        <p:spPr>
          <a:xfrm>
            <a:off x="235527" y="1690688"/>
            <a:ext cx="11637818" cy="4435792"/>
          </a:xfrm>
          <a:prstGeom prst="rect">
            <a:avLst/>
          </a:prstGeom>
          <a:noFill/>
          <a:ln>
            <a:noFill/>
          </a:ln>
        </p:spPr>
        <p:txBody>
          <a:bodyPr spcFirstLastPara="1" wrap="square" lIns="91425" tIns="45700" rIns="91425" bIns="45700" anchor="t" anchorCtr="0">
            <a:normAutofit/>
          </a:bodyPr>
          <a:lstStyle/>
          <a:p>
            <a:pPr marL="584200" lvl="0" indent="-355600" algn="l" rtl="0">
              <a:lnSpc>
                <a:spcPct val="90000"/>
              </a:lnSpc>
              <a:spcBef>
                <a:spcPts val="0"/>
              </a:spcBef>
              <a:spcAft>
                <a:spcPts val="0"/>
              </a:spcAft>
              <a:buClr>
                <a:schemeClr val="dk1"/>
              </a:buClr>
              <a:buSzPct val="114285"/>
              <a:buChar char="•"/>
            </a:pPr>
            <a:r>
              <a:rPr lang="en-US"/>
              <a:t>Each person chooses for himself which backlog he wants to work on.</a:t>
            </a:r>
            <a:endParaRPr/>
          </a:p>
          <a:p>
            <a:pPr marL="887253" lvl="1" indent="-350043" algn="l" rtl="0">
              <a:lnSpc>
                <a:spcPct val="90000"/>
              </a:lnSpc>
              <a:spcBef>
                <a:spcPts val="1260"/>
              </a:spcBef>
              <a:spcAft>
                <a:spcPts val="0"/>
              </a:spcAft>
              <a:buClr>
                <a:schemeClr val="dk1"/>
              </a:buClr>
              <a:buSzPct val="116666"/>
              <a:buChar char="•"/>
            </a:pPr>
            <a:r>
              <a:rPr lang="en-US"/>
              <a:t>No assignments.</a:t>
            </a:r>
            <a:endParaRPr/>
          </a:p>
          <a:p>
            <a:pPr marL="584200" lvl="0" indent="-355600" algn="l" rtl="0">
              <a:lnSpc>
                <a:spcPct val="90000"/>
              </a:lnSpc>
              <a:spcBef>
                <a:spcPts val="1260"/>
              </a:spcBef>
              <a:spcAft>
                <a:spcPts val="0"/>
              </a:spcAft>
              <a:buClr>
                <a:schemeClr val="dk1"/>
              </a:buClr>
              <a:buSzPct val="114285"/>
              <a:buChar char="•"/>
            </a:pPr>
            <a:r>
              <a:rPr lang="en-US"/>
              <a:t>Estimates of outstanding work are updated daily.</a:t>
            </a:r>
            <a:endParaRPr/>
          </a:p>
          <a:p>
            <a:pPr marL="584200" lvl="0" indent="-355600" algn="l" rtl="0">
              <a:lnSpc>
                <a:spcPct val="90000"/>
              </a:lnSpc>
              <a:spcBef>
                <a:spcPts val="1260"/>
              </a:spcBef>
              <a:spcAft>
                <a:spcPts val="0"/>
              </a:spcAft>
              <a:buClr>
                <a:schemeClr val="dk1"/>
              </a:buClr>
              <a:buSzPct val="114285"/>
              <a:buChar char="•"/>
            </a:pPr>
            <a:r>
              <a:rPr lang="en-US"/>
              <a:t>Any team member may add, delete, or change the Sprint Backlog.</a:t>
            </a:r>
            <a:endParaRPr/>
          </a:p>
          <a:p>
            <a:pPr marL="584200" lvl="0" indent="-355600" algn="l" rtl="0">
              <a:lnSpc>
                <a:spcPct val="90000"/>
              </a:lnSpc>
              <a:spcBef>
                <a:spcPts val="1260"/>
              </a:spcBef>
              <a:spcAft>
                <a:spcPts val="0"/>
              </a:spcAft>
              <a:buClr>
                <a:schemeClr val="dk1"/>
              </a:buClr>
              <a:buSzPct val="114285"/>
              <a:buChar char="•"/>
            </a:pPr>
            <a:r>
              <a:rPr lang="en-US"/>
              <a:t>Start and keep working for the duration of the Sprint.</a:t>
            </a:r>
            <a:endParaRPr/>
          </a:p>
          <a:p>
            <a:pPr marL="584200" lvl="0" indent="-355600" algn="l" rtl="0">
              <a:lnSpc>
                <a:spcPct val="90000"/>
              </a:lnSpc>
              <a:spcBef>
                <a:spcPts val="1260"/>
              </a:spcBef>
              <a:spcAft>
                <a:spcPts val="0"/>
              </a:spcAft>
              <a:buClr>
                <a:schemeClr val="dk1"/>
              </a:buClr>
              <a:buSzPct val="88888"/>
              <a:buChar char="•"/>
            </a:pPr>
            <a:r>
              <a:rPr lang="en-US"/>
              <a:t>If there is work that is unclear, make it into one Sprint Backlog item with an increased time estimate to be broken down later.</a:t>
            </a:r>
            <a:endParaRPr sz="3600"/>
          </a:p>
          <a:p>
            <a:pPr marL="584200" lvl="0" indent="-355600" algn="l" rtl="0">
              <a:lnSpc>
                <a:spcPct val="90000"/>
              </a:lnSpc>
              <a:spcBef>
                <a:spcPts val="1260"/>
              </a:spcBef>
              <a:spcAft>
                <a:spcPts val="0"/>
              </a:spcAft>
              <a:buClr>
                <a:schemeClr val="dk1"/>
              </a:buClr>
              <a:buSzPct val="114285"/>
              <a:buChar char="•"/>
            </a:pPr>
            <a:r>
              <a:rPr lang="en-US"/>
              <a:t>Update remaining unfinished work as the overall work becomes clearer.</a:t>
            </a: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of a Sprint Backlog</a:t>
            </a:r>
            <a:endParaRPr/>
          </a:p>
        </p:txBody>
      </p:sp>
      <p:grpSp>
        <p:nvGrpSpPr>
          <p:cNvPr id="774" name="Google Shape;774;p31"/>
          <p:cNvGrpSpPr/>
          <p:nvPr/>
        </p:nvGrpSpPr>
        <p:grpSpPr>
          <a:xfrm>
            <a:off x="2152650" y="1716374"/>
            <a:ext cx="3314700" cy="544893"/>
            <a:chOff x="0" y="-10618"/>
            <a:chExt cx="3683000" cy="605437"/>
          </a:xfrm>
        </p:grpSpPr>
        <p:sp>
          <p:nvSpPr>
            <p:cNvPr id="775" name="Google Shape;775;p31"/>
            <p:cNvSpPr/>
            <p:nvPr/>
          </p:nvSpPr>
          <p:spPr>
            <a:xfrm>
              <a:off x="0" y="0"/>
              <a:ext cx="3683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776" name="Google Shape;776;p31"/>
            <p:cNvSpPr txBox="1"/>
            <p:nvPr/>
          </p:nvSpPr>
          <p:spPr>
            <a:xfrm>
              <a:off x="0" y="-10618"/>
              <a:ext cx="3683000" cy="605437"/>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Work</a:t>
              </a:r>
              <a:endParaRPr sz="2400">
                <a:solidFill>
                  <a:srgbClr val="FFFFFF"/>
                </a:solidFill>
                <a:latin typeface="Calibri"/>
                <a:ea typeface="Calibri"/>
                <a:cs typeface="Calibri"/>
                <a:sym typeface="Calibri"/>
              </a:endParaRPr>
            </a:p>
          </p:txBody>
        </p:sp>
      </p:grpSp>
      <p:grpSp>
        <p:nvGrpSpPr>
          <p:cNvPr id="777" name="Google Shape;777;p31"/>
          <p:cNvGrpSpPr/>
          <p:nvPr/>
        </p:nvGrpSpPr>
        <p:grpSpPr>
          <a:xfrm>
            <a:off x="2152650" y="2251710"/>
            <a:ext cx="3314700" cy="525780"/>
            <a:chOff x="0" y="0"/>
            <a:chExt cx="3683000" cy="584200"/>
          </a:xfrm>
        </p:grpSpPr>
        <p:sp>
          <p:nvSpPr>
            <p:cNvPr id="778" name="Google Shape;778;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79" name="Google Shape;779;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UI Coding</a:t>
              </a:r>
              <a:endParaRPr sz="2520">
                <a:solidFill>
                  <a:schemeClr val="dk1"/>
                </a:solidFill>
                <a:latin typeface="Calibri"/>
                <a:ea typeface="Calibri"/>
                <a:cs typeface="Calibri"/>
                <a:sym typeface="Calibri"/>
              </a:endParaRPr>
            </a:p>
          </p:txBody>
        </p:sp>
      </p:grpSp>
      <p:grpSp>
        <p:nvGrpSpPr>
          <p:cNvPr id="780" name="Google Shape;780;p31"/>
          <p:cNvGrpSpPr/>
          <p:nvPr/>
        </p:nvGrpSpPr>
        <p:grpSpPr>
          <a:xfrm>
            <a:off x="2152650" y="2777490"/>
            <a:ext cx="3314700" cy="525780"/>
            <a:chOff x="0" y="0"/>
            <a:chExt cx="3683000" cy="584200"/>
          </a:xfrm>
        </p:grpSpPr>
        <p:sp>
          <p:nvSpPr>
            <p:cNvPr id="781" name="Google Shape;781;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82" name="Google Shape;782;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Middleware coding</a:t>
              </a:r>
              <a:endParaRPr sz="2520">
                <a:solidFill>
                  <a:schemeClr val="dk1"/>
                </a:solidFill>
                <a:latin typeface="Calibri"/>
                <a:ea typeface="Calibri"/>
                <a:cs typeface="Calibri"/>
                <a:sym typeface="Calibri"/>
              </a:endParaRPr>
            </a:p>
          </p:txBody>
        </p:sp>
      </p:grpSp>
      <p:grpSp>
        <p:nvGrpSpPr>
          <p:cNvPr id="783" name="Google Shape;783;p31"/>
          <p:cNvGrpSpPr/>
          <p:nvPr/>
        </p:nvGrpSpPr>
        <p:grpSpPr>
          <a:xfrm>
            <a:off x="2152650" y="3303270"/>
            <a:ext cx="3314700" cy="525780"/>
            <a:chOff x="0" y="0"/>
            <a:chExt cx="3683000" cy="584200"/>
          </a:xfrm>
        </p:grpSpPr>
        <p:sp>
          <p:nvSpPr>
            <p:cNvPr id="784" name="Google Shape;784;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85" name="Google Shape;785;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Test middleware</a:t>
              </a:r>
              <a:endParaRPr sz="2520">
                <a:solidFill>
                  <a:schemeClr val="dk1"/>
                </a:solidFill>
                <a:latin typeface="Calibri"/>
                <a:ea typeface="Calibri"/>
                <a:cs typeface="Calibri"/>
                <a:sym typeface="Calibri"/>
              </a:endParaRPr>
            </a:p>
          </p:txBody>
        </p:sp>
      </p:grpSp>
      <p:grpSp>
        <p:nvGrpSpPr>
          <p:cNvPr id="786" name="Google Shape;786;p31"/>
          <p:cNvGrpSpPr/>
          <p:nvPr/>
        </p:nvGrpSpPr>
        <p:grpSpPr>
          <a:xfrm>
            <a:off x="2152650" y="3829050"/>
            <a:ext cx="3314700" cy="525780"/>
            <a:chOff x="0" y="0"/>
            <a:chExt cx="3683000" cy="584200"/>
          </a:xfrm>
        </p:grpSpPr>
        <p:sp>
          <p:nvSpPr>
            <p:cNvPr id="787" name="Google Shape;787;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88" name="Google Shape;788;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Create a help menu</a:t>
              </a:r>
              <a:endParaRPr sz="2520">
                <a:solidFill>
                  <a:schemeClr val="dk1"/>
                </a:solidFill>
                <a:latin typeface="Calibri"/>
                <a:ea typeface="Calibri"/>
                <a:cs typeface="Calibri"/>
                <a:sym typeface="Calibri"/>
              </a:endParaRPr>
            </a:p>
          </p:txBody>
        </p:sp>
      </p:grpSp>
      <p:grpSp>
        <p:nvGrpSpPr>
          <p:cNvPr id="789" name="Google Shape;789;p31"/>
          <p:cNvGrpSpPr/>
          <p:nvPr/>
        </p:nvGrpSpPr>
        <p:grpSpPr>
          <a:xfrm>
            <a:off x="2152650" y="4354830"/>
            <a:ext cx="3314700" cy="525780"/>
            <a:chOff x="0" y="0"/>
            <a:chExt cx="3683000" cy="584200"/>
          </a:xfrm>
        </p:grpSpPr>
        <p:sp>
          <p:nvSpPr>
            <p:cNvPr id="790" name="Google Shape;790;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91" name="Google Shape;791;p31"/>
            <p:cNvSpPr txBox="1"/>
            <p:nvPr/>
          </p:nvSpPr>
          <p:spPr>
            <a:xfrm>
              <a:off x="0" y="12536"/>
              <a:ext cx="3683000" cy="559128"/>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Create main classes</a:t>
              </a:r>
              <a:endParaRPr sz="2520">
                <a:solidFill>
                  <a:schemeClr val="dk1"/>
                </a:solidFill>
                <a:latin typeface="Calibri"/>
                <a:ea typeface="Calibri"/>
                <a:cs typeface="Calibri"/>
                <a:sym typeface="Calibri"/>
              </a:endParaRPr>
            </a:p>
          </p:txBody>
        </p:sp>
      </p:grpSp>
      <p:grpSp>
        <p:nvGrpSpPr>
          <p:cNvPr id="792" name="Google Shape;792;p31"/>
          <p:cNvGrpSpPr/>
          <p:nvPr/>
        </p:nvGrpSpPr>
        <p:grpSpPr>
          <a:xfrm>
            <a:off x="5467350" y="1716374"/>
            <a:ext cx="914400" cy="544893"/>
            <a:chOff x="0" y="-10618"/>
            <a:chExt cx="1016000" cy="605437"/>
          </a:xfrm>
        </p:grpSpPr>
        <p:sp>
          <p:nvSpPr>
            <p:cNvPr id="793" name="Google Shape;793;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794" name="Google Shape;794;p31"/>
            <p:cNvSpPr txBox="1"/>
            <p:nvPr/>
          </p:nvSpPr>
          <p:spPr>
            <a:xfrm>
              <a:off x="0" y="-10618"/>
              <a:ext cx="1016000" cy="605437"/>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Monday</a:t>
              </a:r>
              <a:endParaRPr sz="2400">
                <a:solidFill>
                  <a:srgbClr val="FFFFFF"/>
                </a:solidFill>
                <a:latin typeface="Calibri"/>
                <a:ea typeface="Calibri"/>
                <a:cs typeface="Calibri"/>
                <a:sym typeface="Calibri"/>
              </a:endParaRPr>
            </a:p>
          </p:txBody>
        </p:sp>
      </p:grpSp>
      <p:grpSp>
        <p:nvGrpSpPr>
          <p:cNvPr id="795" name="Google Shape;795;p31"/>
          <p:cNvGrpSpPr/>
          <p:nvPr/>
        </p:nvGrpSpPr>
        <p:grpSpPr>
          <a:xfrm>
            <a:off x="5467350" y="2251709"/>
            <a:ext cx="914400" cy="2628902"/>
            <a:chOff x="0" y="-1"/>
            <a:chExt cx="1016000" cy="2921002"/>
          </a:xfrm>
        </p:grpSpPr>
        <p:grpSp>
          <p:nvGrpSpPr>
            <p:cNvPr id="796" name="Google Shape;796;p31"/>
            <p:cNvGrpSpPr/>
            <p:nvPr/>
          </p:nvGrpSpPr>
          <p:grpSpPr>
            <a:xfrm>
              <a:off x="0" y="-1"/>
              <a:ext cx="1016000" cy="584201"/>
              <a:chOff x="0" y="0"/>
              <a:chExt cx="1016000" cy="584200"/>
            </a:xfrm>
          </p:grpSpPr>
          <p:sp>
            <p:nvSpPr>
              <p:cNvPr id="797" name="Google Shape;797;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798" name="Google Shape;798;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799" name="Google Shape;799;p31"/>
            <p:cNvGrpSpPr/>
            <p:nvPr/>
          </p:nvGrpSpPr>
          <p:grpSpPr>
            <a:xfrm>
              <a:off x="0" y="584199"/>
              <a:ext cx="1016000" cy="584201"/>
              <a:chOff x="0" y="0"/>
              <a:chExt cx="1016000" cy="584200"/>
            </a:xfrm>
          </p:grpSpPr>
          <p:sp>
            <p:nvSpPr>
              <p:cNvPr id="800" name="Google Shape;80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01" name="Google Shape;80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16</a:t>
                </a:r>
                <a:endParaRPr/>
              </a:p>
            </p:txBody>
          </p:sp>
        </p:grpSp>
        <p:grpSp>
          <p:nvGrpSpPr>
            <p:cNvPr id="802" name="Google Shape;802;p31"/>
            <p:cNvGrpSpPr/>
            <p:nvPr/>
          </p:nvGrpSpPr>
          <p:grpSpPr>
            <a:xfrm>
              <a:off x="0" y="1168400"/>
              <a:ext cx="1016000" cy="584200"/>
              <a:chOff x="0" y="0"/>
              <a:chExt cx="1016000" cy="584200"/>
            </a:xfrm>
          </p:grpSpPr>
          <p:sp>
            <p:nvSpPr>
              <p:cNvPr id="803" name="Google Shape;803;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04" name="Google Shape;804;p31"/>
              <p:cNvSpPr txBox="1"/>
              <p:nvPr/>
            </p:nvSpPr>
            <p:spPr>
              <a:xfrm>
                <a:off x="0" y="12536"/>
                <a:ext cx="1016000" cy="559128"/>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05" name="Google Shape;805;p31"/>
            <p:cNvGrpSpPr/>
            <p:nvPr/>
          </p:nvGrpSpPr>
          <p:grpSpPr>
            <a:xfrm>
              <a:off x="0" y="1752600"/>
              <a:ext cx="1016000" cy="584201"/>
              <a:chOff x="0" y="0"/>
              <a:chExt cx="1016000" cy="584200"/>
            </a:xfrm>
          </p:grpSpPr>
          <p:sp>
            <p:nvSpPr>
              <p:cNvPr id="806" name="Google Shape;80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07" name="Google Shape;80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12</a:t>
                </a:r>
                <a:endParaRPr/>
              </a:p>
            </p:txBody>
          </p:sp>
        </p:grpSp>
        <p:grpSp>
          <p:nvGrpSpPr>
            <p:cNvPr id="808" name="Google Shape;808;p31"/>
            <p:cNvGrpSpPr/>
            <p:nvPr/>
          </p:nvGrpSpPr>
          <p:grpSpPr>
            <a:xfrm>
              <a:off x="0" y="2336800"/>
              <a:ext cx="1016000" cy="584201"/>
              <a:chOff x="0" y="0"/>
              <a:chExt cx="1016000" cy="584200"/>
            </a:xfrm>
          </p:grpSpPr>
          <p:sp>
            <p:nvSpPr>
              <p:cNvPr id="809" name="Google Shape;809;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10" name="Google Shape;810;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grpSp>
        <p:nvGrpSpPr>
          <p:cNvPr id="811" name="Google Shape;811;p31"/>
          <p:cNvGrpSpPr/>
          <p:nvPr/>
        </p:nvGrpSpPr>
        <p:grpSpPr>
          <a:xfrm>
            <a:off x="6381750" y="1725930"/>
            <a:ext cx="914400" cy="525780"/>
            <a:chOff x="0" y="0"/>
            <a:chExt cx="1016000" cy="584200"/>
          </a:xfrm>
        </p:grpSpPr>
        <p:sp>
          <p:nvSpPr>
            <p:cNvPr id="812" name="Google Shape;812;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13" name="Google Shape;813;p31"/>
            <p:cNvSpPr txBox="1"/>
            <p:nvPr/>
          </p:nvSpPr>
          <p:spPr>
            <a:xfrm>
              <a:off x="0" y="105"/>
              <a:ext cx="1016000" cy="583993"/>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Tuesday</a:t>
              </a:r>
              <a:endParaRPr sz="2400">
                <a:solidFill>
                  <a:srgbClr val="FFFFFF"/>
                </a:solidFill>
                <a:latin typeface="Calibri"/>
                <a:ea typeface="Calibri"/>
                <a:cs typeface="Calibri"/>
                <a:sym typeface="Calibri"/>
              </a:endParaRPr>
            </a:p>
          </p:txBody>
        </p:sp>
      </p:grpSp>
      <p:grpSp>
        <p:nvGrpSpPr>
          <p:cNvPr id="814" name="Google Shape;814;p31"/>
          <p:cNvGrpSpPr/>
          <p:nvPr/>
        </p:nvGrpSpPr>
        <p:grpSpPr>
          <a:xfrm>
            <a:off x="6381750" y="2251709"/>
            <a:ext cx="914400" cy="2628902"/>
            <a:chOff x="0" y="-1"/>
            <a:chExt cx="1016000" cy="2921002"/>
          </a:xfrm>
        </p:grpSpPr>
        <p:grpSp>
          <p:nvGrpSpPr>
            <p:cNvPr id="815" name="Google Shape;815;p31"/>
            <p:cNvGrpSpPr/>
            <p:nvPr/>
          </p:nvGrpSpPr>
          <p:grpSpPr>
            <a:xfrm>
              <a:off x="0" y="-1"/>
              <a:ext cx="1016000" cy="584201"/>
              <a:chOff x="0" y="0"/>
              <a:chExt cx="1016000" cy="584200"/>
            </a:xfrm>
          </p:grpSpPr>
          <p:sp>
            <p:nvSpPr>
              <p:cNvPr id="816" name="Google Shape;81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17" name="Google Shape;81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4</a:t>
                </a:r>
                <a:endParaRPr/>
              </a:p>
            </p:txBody>
          </p:sp>
        </p:grpSp>
        <p:grpSp>
          <p:nvGrpSpPr>
            <p:cNvPr id="818" name="Google Shape;818;p31"/>
            <p:cNvGrpSpPr/>
            <p:nvPr/>
          </p:nvGrpSpPr>
          <p:grpSpPr>
            <a:xfrm>
              <a:off x="0" y="584199"/>
              <a:ext cx="1016000" cy="584201"/>
              <a:chOff x="0" y="0"/>
              <a:chExt cx="1016000" cy="584200"/>
            </a:xfrm>
          </p:grpSpPr>
          <p:sp>
            <p:nvSpPr>
              <p:cNvPr id="819" name="Google Shape;819;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20" name="Google Shape;820;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12</a:t>
                </a:r>
                <a:endParaRPr/>
              </a:p>
            </p:txBody>
          </p:sp>
        </p:grpSp>
        <p:grpSp>
          <p:nvGrpSpPr>
            <p:cNvPr id="821" name="Google Shape;821;p31"/>
            <p:cNvGrpSpPr/>
            <p:nvPr/>
          </p:nvGrpSpPr>
          <p:grpSpPr>
            <a:xfrm>
              <a:off x="0" y="1168400"/>
              <a:ext cx="1016000" cy="584200"/>
              <a:chOff x="0" y="0"/>
              <a:chExt cx="1016000" cy="584200"/>
            </a:xfrm>
          </p:grpSpPr>
          <p:sp>
            <p:nvSpPr>
              <p:cNvPr id="822" name="Google Shape;822;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23" name="Google Shape;823;p31"/>
              <p:cNvSpPr txBox="1"/>
              <p:nvPr/>
            </p:nvSpPr>
            <p:spPr>
              <a:xfrm>
                <a:off x="0" y="12536"/>
                <a:ext cx="1016000" cy="559128"/>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16</a:t>
                </a:r>
                <a:endParaRPr/>
              </a:p>
            </p:txBody>
          </p:sp>
        </p:grpSp>
        <p:sp>
          <p:nvSpPr>
            <p:cNvPr id="824" name="Google Shape;824;p31"/>
            <p:cNvSpPr/>
            <p:nvPr/>
          </p:nvSpPr>
          <p:spPr>
            <a:xfrm>
              <a:off x="0" y="17526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25" name="Google Shape;825;p31"/>
            <p:cNvGrpSpPr/>
            <p:nvPr/>
          </p:nvGrpSpPr>
          <p:grpSpPr>
            <a:xfrm>
              <a:off x="0" y="2336800"/>
              <a:ext cx="1016000" cy="584201"/>
              <a:chOff x="0" y="0"/>
              <a:chExt cx="1016000" cy="584200"/>
            </a:xfrm>
          </p:grpSpPr>
          <p:sp>
            <p:nvSpPr>
              <p:cNvPr id="826" name="Google Shape;82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27" name="Google Shape;82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grpSp>
        <p:nvGrpSpPr>
          <p:cNvPr id="828" name="Google Shape;828;p31"/>
          <p:cNvGrpSpPr/>
          <p:nvPr/>
        </p:nvGrpSpPr>
        <p:grpSpPr>
          <a:xfrm>
            <a:off x="7296150" y="1716374"/>
            <a:ext cx="914400" cy="544893"/>
            <a:chOff x="0" y="-10618"/>
            <a:chExt cx="1016000" cy="605437"/>
          </a:xfrm>
        </p:grpSpPr>
        <p:sp>
          <p:nvSpPr>
            <p:cNvPr id="829" name="Google Shape;829;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30" name="Google Shape;830;p31"/>
            <p:cNvSpPr txBox="1"/>
            <p:nvPr/>
          </p:nvSpPr>
          <p:spPr>
            <a:xfrm>
              <a:off x="0" y="-10618"/>
              <a:ext cx="1016000" cy="605437"/>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Wednesday</a:t>
              </a:r>
              <a:endParaRPr sz="2400">
                <a:solidFill>
                  <a:srgbClr val="FFFFFF"/>
                </a:solidFill>
                <a:latin typeface="Calibri"/>
                <a:ea typeface="Calibri"/>
                <a:cs typeface="Calibri"/>
                <a:sym typeface="Calibri"/>
              </a:endParaRPr>
            </a:p>
          </p:txBody>
        </p:sp>
      </p:grpSp>
      <p:grpSp>
        <p:nvGrpSpPr>
          <p:cNvPr id="831" name="Google Shape;831;p31"/>
          <p:cNvGrpSpPr/>
          <p:nvPr/>
        </p:nvGrpSpPr>
        <p:grpSpPr>
          <a:xfrm>
            <a:off x="8210550" y="1725930"/>
            <a:ext cx="914400" cy="525780"/>
            <a:chOff x="0" y="0"/>
            <a:chExt cx="1016000" cy="584200"/>
          </a:xfrm>
        </p:grpSpPr>
        <p:sp>
          <p:nvSpPr>
            <p:cNvPr id="832" name="Google Shape;832;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33" name="Google Shape;833;p31"/>
            <p:cNvSpPr txBox="1"/>
            <p:nvPr/>
          </p:nvSpPr>
          <p:spPr>
            <a:xfrm>
              <a:off x="0" y="105"/>
              <a:ext cx="1016000" cy="583993"/>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Thursday</a:t>
              </a:r>
              <a:endParaRPr sz="2400">
                <a:solidFill>
                  <a:srgbClr val="FFFFFF"/>
                </a:solidFill>
                <a:latin typeface="Calibri"/>
                <a:ea typeface="Calibri"/>
                <a:cs typeface="Calibri"/>
                <a:sym typeface="Calibri"/>
              </a:endParaRPr>
            </a:p>
          </p:txBody>
        </p:sp>
      </p:grpSp>
      <p:grpSp>
        <p:nvGrpSpPr>
          <p:cNvPr id="834" name="Google Shape;834;p31"/>
          <p:cNvGrpSpPr/>
          <p:nvPr/>
        </p:nvGrpSpPr>
        <p:grpSpPr>
          <a:xfrm>
            <a:off x="8210550" y="2251709"/>
            <a:ext cx="914400" cy="3154682"/>
            <a:chOff x="0" y="-1"/>
            <a:chExt cx="1016000" cy="3505202"/>
          </a:xfrm>
        </p:grpSpPr>
        <p:sp>
          <p:nvSpPr>
            <p:cNvPr id="835" name="Google Shape;835;p31"/>
            <p:cNvSpPr/>
            <p:nvPr/>
          </p:nvSpPr>
          <p:spPr>
            <a:xfrm>
              <a:off x="0" y="-1"/>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36" name="Google Shape;836;p31"/>
            <p:cNvGrpSpPr/>
            <p:nvPr/>
          </p:nvGrpSpPr>
          <p:grpSpPr>
            <a:xfrm>
              <a:off x="0" y="584199"/>
              <a:ext cx="1016000" cy="584201"/>
              <a:chOff x="0" y="0"/>
              <a:chExt cx="1016000" cy="584200"/>
            </a:xfrm>
          </p:grpSpPr>
          <p:sp>
            <p:nvSpPr>
              <p:cNvPr id="837" name="Google Shape;837;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38" name="Google Shape;838;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4</a:t>
                </a:r>
                <a:endParaRPr/>
              </a:p>
            </p:txBody>
          </p:sp>
        </p:grpSp>
        <p:grpSp>
          <p:nvGrpSpPr>
            <p:cNvPr id="839" name="Google Shape;839;p31"/>
            <p:cNvGrpSpPr/>
            <p:nvPr/>
          </p:nvGrpSpPr>
          <p:grpSpPr>
            <a:xfrm>
              <a:off x="0" y="1168399"/>
              <a:ext cx="1016000" cy="584201"/>
              <a:chOff x="0" y="0"/>
              <a:chExt cx="1016000" cy="584200"/>
            </a:xfrm>
          </p:grpSpPr>
          <p:sp>
            <p:nvSpPr>
              <p:cNvPr id="840" name="Google Shape;84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41" name="Google Shape;84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11</a:t>
                </a:r>
                <a:endParaRPr/>
              </a:p>
            </p:txBody>
          </p:sp>
        </p:grpSp>
        <p:sp>
          <p:nvSpPr>
            <p:cNvPr id="842" name="Google Shape;842;p31"/>
            <p:cNvSpPr/>
            <p:nvPr/>
          </p:nvSpPr>
          <p:spPr>
            <a:xfrm>
              <a:off x="0" y="17526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43" name="Google Shape;843;p31"/>
            <p:cNvGrpSpPr/>
            <p:nvPr/>
          </p:nvGrpSpPr>
          <p:grpSpPr>
            <a:xfrm>
              <a:off x="0" y="2336800"/>
              <a:ext cx="1016000" cy="584201"/>
              <a:chOff x="0" y="0"/>
              <a:chExt cx="1016000" cy="584200"/>
            </a:xfrm>
          </p:grpSpPr>
          <p:sp>
            <p:nvSpPr>
              <p:cNvPr id="844" name="Google Shape;844;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45" name="Google Shape;845;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46" name="Google Shape;846;p31"/>
            <p:cNvGrpSpPr/>
            <p:nvPr/>
          </p:nvGrpSpPr>
          <p:grpSpPr>
            <a:xfrm>
              <a:off x="0" y="2921000"/>
              <a:ext cx="1016000" cy="584201"/>
              <a:chOff x="0" y="0"/>
              <a:chExt cx="1016000" cy="584200"/>
            </a:xfrm>
          </p:grpSpPr>
          <p:sp>
            <p:nvSpPr>
              <p:cNvPr id="847" name="Google Shape;847;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48" name="Google Shape;848;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4</a:t>
                </a:r>
                <a:endParaRPr/>
              </a:p>
            </p:txBody>
          </p:sp>
        </p:grpSp>
      </p:grpSp>
      <p:grpSp>
        <p:nvGrpSpPr>
          <p:cNvPr id="849" name="Google Shape;849;p31"/>
          <p:cNvGrpSpPr/>
          <p:nvPr/>
        </p:nvGrpSpPr>
        <p:grpSpPr>
          <a:xfrm>
            <a:off x="9124950" y="1725930"/>
            <a:ext cx="914400" cy="525780"/>
            <a:chOff x="0" y="0"/>
            <a:chExt cx="1016000" cy="584200"/>
          </a:xfrm>
        </p:grpSpPr>
        <p:sp>
          <p:nvSpPr>
            <p:cNvPr id="850" name="Google Shape;850;p31"/>
            <p:cNvSpPr/>
            <p:nvPr/>
          </p:nvSpPr>
          <p:spPr>
            <a:xfrm>
              <a:off x="0" y="0"/>
              <a:ext cx="1016000" cy="5842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46250"/>
                </a:lnSpc>
                <a:spcBef>
                  <a:spcPts val="0"/>
                </a:spcBef>
                <a:spcAft>
                  <a:spcPts val="0"/>
                </a:spcAft>
                <a:buNone/>
              </a:pPr>
              <a:endParaRPr sz="2400">
                <a:solidFill>
                  <a:schemeClr val="dk1"/>
                </a:solidFill>
                <a:latin typeface="Calibri"/>
                <a:ea typeface="Calibri"/>
                <a:cs typeface="Calibri"/>
                <a:sym typeface="Calibri"/>
              </a:endParaRPr>
            </a:p>
          </p:txBody>
        </p:sp>
        <p:sp>
          <p:nvSpPr>
            <p:cNvPr id="851" name="Google Shape;851;p31"/>
            <p:cNvSpPr txBox="1"/>
            <p:nvPr/>
          </p:nvSpPr>
          <p:spPr>
            <a:xfrm>
              <a:off x="0" y="105"/>
              <a:ext cx="1016000" cy="583993"/>
            </a:xfrm>
            <a:prstGeom prst="rect">
              <a:avLst/>
            </a:prstGeom>
            <a:noFill/>
            <a:ln>
              <a:noFill/>
            </a:ln>
          </p:spPr>
          <p:txBody>
            <a:bodyPr spcFirstLastPara="1" wrap="square" lIns="34275" tIns="34275" rIns="34275" bIns="34275" anchor="ctr" anchorCtr="0">
              <a:spAutoFit/>
            </a:bodyPr>
            <a:lstStyle/>
            <a:p>
              <a:pPr marL="0" marR="0" lvl="0" indent="0" algn="l" rtl="0">
                <a:lnSpc>
                  <a:spcPct val="162500"/>
                </a:lnSpc>
                <a:spcBef>
                  <a:spcPts val="0"/>
                </a:spcBef>
                <a:spcAft>
                  <a:spcPts val="0"/>
                </a:spcAft>
                <a:buNone/>
              </a:pPr>
              <a:r>
                <a:rPr lang="en-US" sz="2400">
                  <a:solidFill>
                    <a:srgbClr val="FFFFFF"/>
                  </a:solidFill>
                  <a:latin typeface="Calibri"/>
                  <a:ea typeface="Calibri"/>
                  <a:cs typeface="Calibri"/>
                  <a:sym typeface="Calibri"/>
                </a:rPr>
                <a:t>Friday</a:t>
              </a:r>
              <a:endParaRPr sz="2400">
                <a:solidFill>
                  <a:srgbClr val="FFFFFF"/>
                </a:solidFill>
                <a:latin typeface="Calibri"/>
                <a:ea typeface="Calibri"/>
                <a:cs typeface="Calibri"/>
                <a:sym typeface="Calibri"/>
              </a:endParaRPr>
            </a:p>
          </p:txBody>
        </p:sp>
      </p:grpSp>
      <p:grpSp>
        <p:nvGrpSpPr>
          <p:cNvPr id="852" name="Google Shape;852;p31"/>
          <p:cNvGrpSpPr/>
          <p:nvPr/>
        </p:nvGrpSpPr>
        <p:grpSpPr>
          <a:xfrm>
            <a:off x="9124950" y="2251709"/>
            <a:ext cx="914400" cy="3154682"/>
            <a:chOff x="0" y="-1"/>
            <a:chExt cx="1016000" cy="3505202"/>
          </a:xfrm>
        </p:grpSpPr>
        <p:sp>
          <p:nvSpPr>
            <p:cNvPr id="853" name="Google Shape;853;p31"/>
            <p:cNvSpPr/>
            <p:nvPr/>
          </p:nvSpPr>
          <p:spPr>
            <a:xfrm>
              <a:off x="0" y="-1"/>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854" name="Google Shape;854;p31"/>
            <p:cNvSpPr/>
            <p:nvPr/>
          </p:nvSpPr>
          <p:spPr>
            <a:xfrm>
              <a:off x="0" y="584199"/>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55" name="Google Shape;855;p31"/>
            <p:cNvGrpSpPr/>
            <p:nvPr/>
          </p:nvGrpSpPr>
          <p:grpSpPr>
            <a:xfrm>
              <a:off x="0" y="1168399"/>
              <a:ext cx="1016000" cy="584201"/>
              <a:chOff x="0" y="0"/>
              <a:chExt cx="1016000" cy="584200"/>
            </a:xfrm>
          </p:grpSpPr>
          <p:sp>
            <p:nvSpPr>
              <p:cNvPr id="856" name="Google Shape;85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57" name="Google Shape;85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sp>
          <p:nvSpPr>
            <p:cNvPr id="858" name="Google Shape;858;p31"/>
            <p:cNvSpPr/>
            <p:nvPr/>
          </p:nvSpPr>
          <p:spPr>
            <a:xfrm>
              <a:off x="0" y="17526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59" name="Google Shape;859;p31"/>
            <p:cNvGrpSpPr/>
            <p:nvPr/>
          </p:nvGrpSpPr>
          <p:grpSpPr>
            <a:xfrm>
              <a:off x="0" y="2336800"/>
              <a:ext cx="1016000" cy="584201"/>
              <a:chOff x="0" y="0"/>
              <a:chExt cx="1016000" cy="584200"/>
            </a:xfrm>
          </p:grpSpPr>
          <p:sp>
            <p:nvSpPr>
              <p:cNvPr id="860" name="Google Shape;86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61" name="Google Shape;86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sp>
          <p:nvSpPr>
            <p:cNvPr id="862" name="Google Shape;862;p31"/>
            <p:cNvSpPr/>
            <p:nvPr/>
          </p:nvSpPr>
          <p:spPr>
            <a:xfrm>
              <a:off x="0" y="2921000"/>
              <a:ext cx="1016000"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grpSp>
        <p:nvGrpSpPr>
          <p:cNvPr id="863" name="Google Shape;863;p31"/>
          <p:cNvGrpSpPr/>
          <p:nvPr/>
        </p:nvGrpSpPr>
        <p:grpSpPr>
          <a:xfrm>
            <a:off x="2152649" y="2251709"/>
            <a:ext cx="6057903" cy="3154682"/>
            <a:chOff x="-1" y="-1"/>
            <a:chExt cx="6731002" cy="3505202"/>
          </a:xfrm>
        </p:grpSpPr>
        <p:grpSp>
          <p:nvGrpSpPr>
            <p:cNvPr id="864" name="Google Shape;864;p31"/>
            <p:cNvGrpSpPr/>
            <p:nvPr/>
          </p:nvGrpSpPr>
          <p:grpSpPr>
            <a:xfrm>
              <a:off x="-1" y="2921000"/>
              <a:ext cx="3683001" cy="584201"/>
              <a:chOff x="0" y="0"/>
              <a:chExt cx="3683000" cy="584200"/>
            </a:xfrm>
          </p:grpSpPr>
          <p:sp>
            <p:nvSpPr>
              <p:cNvPr id="865" name="Google Shape;865;p31"/>
              <p:cNvSpPr/>
              <p:nvPr/>
            </p:nvSpPr>
            <p:spPr>
              <a:xfrm>
                <a:off x="0" y="0"/>
                <a:ext cx="3683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66" name="Google Shape;866;p31"/>
              <p:cNvSpPr txBox="1"/>
              <p:nvPr/>
            </p:nvSpPr>
            <p:spPr>
              <a:xfrm>
                <a:off x="0" y="12537"/>
                <a:ext cx="3683000" cy="559127"/>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520">
                    <a:solidFill>
                      <a:schemeClr val="dk1"/>
                    </a:solidFill>
                    <a:latin typeface="Calibri"/>
                    <a:ea typeface="Calibri"/>
                    <a:cs typeface="Calibri"/>
                    <a:sym typeface="Calibri"/>
                  </a:rPr>
                  <a:t>Add error log</a:t>
                </a:r>
                <a:endParaRPr sz="2520">
                  <a:solidFill>
                    <a:schemeClr val="dk1"/>
                  </a:solidFill>
                  <a:latin typeface="Calibri"/>
                  <a:ea typeface="Calibri"/>
                  <a:cs typeface="Calibri"/>
                  <a:sym typeface="Calibri"/>
                </a:endParaRPr>
              </a:p>
            </p:txBody>
          </p:sp>
        </p:grpSp>
        <p:sp>
          <p:nvSpPr>
            <p:cNvPr id="867" name="Google Shape;867;p31"/>
            <p:cNvSpPr/>
            <p:nvPr/>
          </p:nvSpPr>
          <p:spPr>
            <a:xfrm>
              <a:off x="3683000" y="2921000"/>
              <a:ext cx="1016001"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868" name="Google Shape;868;p31"/>
            <p:cNvSpPr/>
            <p:nvPr/>
          </p:nvSpPr>
          <p:spPr>
            <a:xfrm>
              <a:off x="4699000" y="2921000"/>
              <a:ext cx="1016001"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69" name="Google Shape;869;p31"/>
            <p:cNvGrpSpPr/>
            <p:nvPr/>
          </p:nvGrpSpPr>
          <p:grpSpPr>
            <a:xfrm>
              <a:off x="5715000" y="-1"/>
              <a:ext cx="1016001" cy="584201"/>
              <a:chOff x="0" y="0"/>
              <a:chExt cx="1016000" cy="584200"/>
            </a:xfrm>
          </p:grpSpPr>
          <p:sp>
            <p:nvSpPr>
              <p:cNvPr id="870" name="Google Shape;87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71" name="Google Shape;87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72" name="Google Shape;872;p31"/>
            <p:cNvGrpSpPr/>
            <p:nvPr/>
          </p:nvGrpSpPr>
          <p:grpSpPr>
            <a:xfrm>
              <a:off x="5715000" y="584199"/>
              <a:ext cx="1016001" cy="584201"/>
              <a:chOff x="0" y="0"/>
              <a:chExt cx="1016000" cy="584200"/>
            </a:xfrm>
          </p:grpSpPr>
          <p:sp>
            <p:nvSpPr>
              <p:cNvPr id="873" name="Google Shape;873;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74" name="Google Shape;874;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10</a:t>
                </a:r>
                <a:endParaRPr/>
              </a:p>
            </p:txBody>
          </p:sp>
        </p:grpSp>
        <p:grpSp>
          <p:nvGrpSpPr>
            <p:cNvPr id="875" name="Google Shape;875;p31"/>
            <p:cNvGrpSpPr/>
            <p:nvPr/>
          </p:nvGrpSpPr>
          <p:grpSpPr>
            <a:xfrm>
              <a:off x="5715000" y="1168399"/>
              <a:ext cx="1016001" cy="584201"/>
              <a:chOff x="0" y="0"/>
              <a:chExt cx="1016000" cy="584200"/>
            </a:xfrm>
          </p:grpSpPr>
          <p:sp>
            <p:nvSpPr>
              <p:cNvPr id="876" name="Google Shape;876;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77" name="Google Shape;877;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16</a:t>
                </a:r>
                <a:endParaRPr/>
              </a:p>
            </p:txBody>
          </p:sp>
        </p:grpSp>
        <p:sp>
          <p:nvSpPr>
            <p:cNvPr id="878" name="Google Shape;878;p31"/>
            <p:cNvSpPr/>
            <p:nvPr/>
          </p:nvSpPr>
          <p:spPr>
            <a:xfrm>
              <a:off x="5715000" y="1752600"/>
              <a:ext cx="1016001" cy="5842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grpSp>
          <p:nvGrpSpPr>
            <p:cNvPr id="879" name="Google Shape;879;p31"/>
            <p:cNvGrpSpPr/>
            <p:nvPr/>
          </p:nvGrpSpPr>
          <p:grpSpPr>
            <a:xfrm>
              <a:off x="5715000" y="2336800"/>
              <a:ext cx="1016001" cy="584201"/>
              <a:chOff x="0" y="0"/>
              <a:chExt cx="1016000" cy="584200"/>
            </a:xfrm>
          </p:grpSpPr>
          <p:sp>
            <p:nvSpPr>
              <p:cNvPr id="880" name="Google Shape;880;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81" name="Google Shape;881;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nvGrpSpPr>
            <p:cNvPr id="882" name="Google Shape;882;p31"/>
            <p:cNvGrpSpPr/>
            <p:nvPr/>
          </p:nvGrpSpPr>
          <p:grpSpPr>
            <a:xfrm>
              <a:off x="5715000" y="2921000"/>
              <a:ext cx="1016001" cy="584201"/>
              <a:chOff x="0" y="0"/>
              <a:chExt cx="1016000" cy="584200"/>
            </a:xfrm>
          </p:grpSpPr>
          <p:sp>
            <p:nvSpPr>
              <p:cNvPr id="883" name="Google Shape;883;p31"/>
              <p:cNvSpPr/>
              <p:nvPr/>
            </p:nvSpPr>
            <p:spPr>
              <a:xfrm>
                <a:off x="0" y="0"/>
                <a:ext cx="1016000" cy="584200"/>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520">
                  <a:solidFill>
                    <a:schemeClr val="dk1"/>
                  </a:solidFill>
                  <a:latin typeface="Calibri"/>
                  <a:ea typeface="Calibri"/>
                  <a:cs typeface="Calibri"/>
                  <a:sym typeface="Calibri"/>
                </a:endParaRPr>
              </a:p>
            </p:txBody>
          </p:sp>
          <p:sp>
            <p:nvSpPr>
              <p:cNvPr id="884" name="Google Shape;884;p31"/>
              <p:cNvSpPr txBox="1"/>
              <p:nvPr/>
            </p:nvSpPr>
            <p:spPr>
              <a:xfrm>
                <a:off x="0" y="12537"/>
                <a:ext cx="1016000" cy="559127"/>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520">
                    <a:solidFill>
                      <a:schemeClr val="dk1"/>
                    </a:solidFill>
                    <a:latin typeface="Calibri"/>
                    <a:ea typeface="Calibri"/>
                    <a:cs typeface="Calibri"/>
                    <a:sym typeface="Calibri"/>
                  </a:rPr>
                  <a:t>8</a:t>
                </a: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2"/>
          <p:cNvSpPr/>
          <p:nvPr/>
        </p:nvSpPr>
        <p:spPr>
          <a:xfrm>
            <a:off x="1866900" y="1200150"/>
            <a:ext cx="8446770" cy="4909705"/>
          </a:xfrm>
          <a:prstGeom prst="rect">
            <a:avLst/>
          </a:prstGeom>
          <a:blipFill rotWithShape="1">
            <a:blip r:embed="rId3">
              <a:alphaModFix/>
            </a:blip>
            <a:stretch>
              <a:fillRect/>
            </a:stretch>
          </a:blipFill>
          <a:ln w="12700" cap="flat" cmpd="sng">
            <a:solidFill>
              <a:srgbClr val="A0A0A0"/>
            </a:solidFill>
            <a:prstDash val="solid"/>
            <a:miter lim="400000"/>
            <a:headEnd type="none" w="sm" len="sm"/>
            <a:tailEnd type="none" w="sm" len="sm"/>
          </a:ln>
          <a:effectLst>
            <a:outerShdw blurRad="76200" dist="50800" dir="21480000" rotWithShape="0">
              <a:srgbClr val="000000">
                <a:alpha val="40000"/>
              </a:srgbClr>
            </a:outerShdw>
          </a:effectLst>
        </p:spPr>
        <p:txBody>
          <a:bodyPr spcFirstLastPara="1" wrap="square" lIns="34275" tIns="34275" rIns="34275" bIns="34275" anchor="ctr" anchorCtr="0">
            <a:noAutofit/>
          </a:bodyPr>
          <a:lstStyle/>
          <a:p>
            <a:pPr marL="0" marR="0" lvl="0" indent="0" algn="l" rtl="0">
              <a:lnSpc>
                <a:spcPct val="82608"/>
              </a:lnSpc>
              <a:spcBef>
                <a:spcPts val="0"/>
              </a:spcBef>
              <a:spcAft>
                <a:spcPts val="0"/>
              </a:spcAft>
              <a:buNone/>
            </a:pPr>
            <a:endParaRPr sz="2070">
              <a:solidFill>
                <a:schemeClr val="dk1"/>
              </a:solidFill>
              <a:latin typeface="Calibri"/>
              <a:ea typeface="Calibri"/>
              <a:cs typeface="Calibri"/>
              <a:sym typeface="Calibri"/>
            </a:endParaRPr>
          </a:p>
        </p:txBody>
      </p:sp>
      <p:sp>
        <p:nvSpPr>
          <p:cNvPr id="890" name="Google Shape;890;p32"/>
          <p:cNvSpPr txBox="1">
            <a:spLocks noGrp="1"/>
          </p:cNvSpPr>
          <p:nvPr>
            <p:ph type="title"/>
          </p:nvPr>
        </p:nvSpPr>
        <p:spPr>
          <a:xfrm>
            <a:off x="838200" y="365125"/>
            <a:ext cx="10515600" cy="8350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of a “Sprint Burndown” Diagram</a:t>
            </a:r>
            <a:endParaRPr/>
          </a:p>
        </p:txBody>
      </p:sp>
      <p:graphicFrame>
        <p:nvGraphicFramePr>
          <p:cNvPr id="891" name="Google Shape;891;p32"/>
          <p:cNvGraphicFramePr/>
          <p:nvPr/>
        </p:nvGraphicFramePr>
        <p:xfrm>
          <a:off x="2184089" y="1200150"/>
          <a:ext cx="7900988" cy="4627802"/>
        </p:xfrm>
        <a:graphic>
          <a:graphicData uri="http://schemas.openxmlformats.org/drawingml/2006/chart">
            <c:chart xmlns:c="http://schemas.openxmlformats.org/drawingml/2006/chart" xmlns:r="http://schemas.openxmlformats.org/officeDocument/2006/relationships" r:id="rId4"/>
          </a:graphicData>
        </a:graphic>
      </p:graphicFrame>
      <p:sp>
        <p:nvSpPr>
          <p:cNvPr id="892" name="Google Shape;892;p32"/>
          <p:cNvSpPr txBox="1"/>
          <p:nvPr/>
        </p:nvSpPr>
        <p:spPr>
          <a:xfrm rot="-5399233">
            <a:off x="281884" y="3018505"/>
            <a:ext cx="3605567" cy="4154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250">
                <a:solidFill>
                  <a:schemeClr val="dk1"/>
                </a:solidFill>
                <a:latin typeface="Calibri"/>
                <a:ea typeface="Calibri"/>
                <a:cs typeface="Calibri"/>
                <a:sym typeface="Calibri"/>
              </a:rPr>
              <a:t>O'clock</a:t>
            </a:r>
            <a:endParaRPr sz="225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3"/>
          <p:cNvSpPr/>
          <p:nvPr/>
        </p:nvSpPr>
        <p:spPr>
          <a:xfrm>
            <a:off x="2872740" y="2891790"/>
            <a:ext cx="6869430" cy="3634740"/>
          </a:xfrm>
          <a:prstGeom prst="rect">
            <a:avLst/>
          </a:prstGeom>
          <a:blipFill rotWithShape="1">
            <a:blip r:embed="rId3">
              <a:alphaModFix/>
            </a:blip>
            <a:stretch>
              <a:fillRect/>
            </a:stretch>
          </a:blipFill>
          <a:ln w="12700" cap="flat" cmpd="sng">
            <a:solidFill>
              <a:srgbClr val="A0A0A0"/>
            </a:solidFill>
            <a:prstDash val="solid"/>
            <a:miter lim="400000"/>
            <a:headEnd type="none" w="sm" len="sm"/>
            <a:tailEnd type="none" w="sm" len="sm"/>
          </a:ln>
          <a:effectLst>
            <a:outerShdw blurRad="76200" dist="50800" dir="21480000" rotWithShape="0">
              <a:srgbClr val="000000">
                <a:alpha val="40000"/>
              </a:srgbClr>
            </a:outerShdw>
          </a:effectLst>
        </p:spPr>
        <p:txBody>
          <a:bodyPr spcFirstLastPara="1" wrap="square" lIns="34275" tIns="34275" rIns="34275" bIns="34275" anchor="ctr" anchorCtr="0">
            <a:noAutofit/>
          </a:bodyPr>
          <a:lstStyle/>
          <a:p>
            <a:pPr marL="0" marR="0" lvl="0" indent="0" algn="l" rtl="0">
              <a:lnSpc>
                <a:spcPct val="88000"/>
              </a:lnSpc>
              <a:spcBef>
                <a:spcPts val="0"/>
              </a:spcBef>
              <a:spcAft>
                <a:spcPts val="0"/>
              </a:spcAft>
              <a:buNone/>
            </a:pPr>
            <a:endParaRPr sz="2250">
              <a:solidFill>
                <a:schemeClr val="dk1"/>
              </a:solidFill>
              <a:latin typeface="Calibri"/>
              <a:ea typeface="Calibri"/>
              <a:cs typeface="Calibri"/>
              <a:sym typeface="Calibri"/>
            </a:endParaRPr>
          </a:p>
        </p:txBody>
      </p:sp>
      <p:sp>
        <p:nvSpPr>
          <p:cNvPr id="898" name="Google Shape;898;p33"/>
          <p:cNvSpPr txBox="1"/>
          <p:nvPr/>
        </p:nvSpPr>
        <p:spPr>
          <a:xfrm rot="-5399233">
            <a:off x="1936051" y="4372822"/>
            <a:ext cx="2560322"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O'clock</a:t>
            </a:r>
            <a:endParaRPr sz="2070">
              <a:solidFill>
                <a:schemeClr val="dk1"/>
              </a:solidFill>
              <a:latin typeface="Calibri"/>
              <a:ea typeface="Calibri"/>
              <a:cs typeface="Calibri"/>
              <a:sym typeface="Calibri"/>
            </a:endParaRPr>
          </a:p>
        </p:txBody>
      </p:sp>
      <p:cxnSp>
        <p:nvCxnSpPr>
          <p:cNvPr id="899" name="Google Shape;899;p33"/>
          <p:cNvCxnSpPr/>
          <p:nvPr/>
        </p:nvCxnSpPr>
        <p:spPr>
          <a:xfrm>
            <a:off x="3832860" y="528066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0" name="Google Shape;900;p33"/>
          <p:cNvCxnSpPr/>
          <p:nvPr/>
        </p:nvCxnSpPr>
        <p:spPr>
          <a:xfrm>
            <a:off x="3832860" y="380619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1" name="Google Shape;901;p33"/>
          <p:cNvCxnSpPr/>
          <p:nvPr/>
        </p:nvCxnSpPr>
        <p:spPr>
          <a:xfrm>
            <a:off x="3832860" y="429768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2" name="Google Shape;902;p33"/>
          <p:cNvCxnSpPr/>
          <p:nvPr/>
        </p:nvCxnSpPr>
        <p:spPr>
          <a:xfrm>
            <a:off x="3832860" y="478917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03" name="Google Shape;903;p33"/>
          <p:cNvCxnSpPr/>
          <p:nvPr/>
        </p:nvCxnSpPr>
        <p:spPr>
          <a:xfrm>
            <a:off x="3832860" y="577215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sp>
        <p:nvSpPr>
          <p:cNvPr id="904" name="Google Shape;904;p33"/>
          <p:cNvSpPr txBox="1"/>
          <p:nvPr/>
        </p:nvSpPr>
        <p:spPr>
          <a:xfrm>
            <a:off x="3295650" y="3606576"/>
            <a:ext cx="49149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40</a:t>
            </a:r>
            <a:endParaRPr/>
          </a:p>
        </p:txBody>
      </p:sp>
      <p:sp>
        <p:nvSpPr>
          <p:cNvPr id="905" name="Google Shape;905;p33"/>
          <p:cNvSpPr txBox="1"/>
          <p:nvPr/>
        </p:nvSpPr>
        <p:spPr>
          <a:xfrm>
            <a:off x="3295650" y="4098066"/>
            <a:ext cx="49149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30</a:t>
            </a:r>
            <a:endParaRPr/>
          </a:p>
        </p:txBody>
      </p:sp>
      <p:sp>
        <p:nvSpPr>
          <p:cNvPr id="906" name="Google Shape;906;p33"/>
          <p:cNvSpPr txBox="1"/>
          <p:nvPr/>
        </p:nvSpPr>
        <p:spPr>
          <a:xfrm>
            <a:off x="3295650" y="4589556"/>
            <a:ext cx="49149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20</a:t>
            </a:r>
            <a:endParaRPr/>
          </a:p>
        </p:txBody>
      </p:sp>
      <p:sp>
        <p:nvSpPr>
          <p:cNvPr id="907" name="Google Shape;907;p33"/>
          <p:cNvSpPr txBox="1"/>
          <p:nvPr/>
        </p:nvSpPr>
        <p:spPr>
          <a:xfrm>
            <a:off x="3295650" y="5081046"/>
            <a:ext cx="49149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10</a:t>
            </a:r>
            <a:endParaRPr/>
          </a:p>
        </p:txBody>
      </p:sp>
      <p:sp>
        <p:nvSpPr>
          <p:cNvPr id="908" name="Google Shape;908;p33"/>
          <p:cNvSpPr txBox="1"/>
          <p:nvPr/>
        </p:nvSpPr>
        <p:spPr>
          <a:xfrm>
            <a:off x="3295650" y="5549676"/>
            <a:ext cx="49149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0</a:t>
            </a:r>
            <a:endParaRPr/>
          </a:p>
        </p:txBody>
      </p:sp>
      <p:sp>
        <p:nvSpPr>
          <p:cNvPr id="909" name="Google Shape;909;p33"/>
          <p:cNvSpPr txBox="1"/>
          <p:nvPr/>
        </p:nvSpPr>
        <p:spPr>
          <a:xfrm>
            <a:off x="393573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Monday</a:t>
            </a:r>
            <a:endParaRPr sz="2070">
              <a:solidFill>
                <a:schemeClr val="dk1"/>
              </a:solidFill>
              <a:latin typeface="Calibri"/>
              <a:ea typeface="Calibri"/>
              <a:cs typeface="Calibri"/>
              <a:sym typeface="Calibri"/>
            </a:endParaRPr>
          </a:p>
        </p:txBody>
      </p:sp>
      <p:sp>
        <p:nvSpPr>
          <p:cNvPr id="910" name="Google Shape;910;p33"/>
          <p:cNvSpPr txBox="1"/>
          <p:nvPr/>
        </p:nvSpPr>
        <p:spPr>
          <a:xfrm>
            <a:off x="502158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Tuesday</a:t>
            </a:r>
            <a:endParaRPr sz="2070">
              <a:solidFill>
                <a:schemeClr val="dk1"/>
              </a:solidFill>
              <a:latin typeface="Calibri"/>
              <a:ea typeface="Calibri"/>
              <a:cs typeface="Calibri"/>
              <a:sym typeface="Calibri"/>
            </a:endParaRPr>
          </a:p>
        </p:txBody>
      </p:sp>
      <p:sp>
        <p:nvSpPr>
          <p:cNvPr id="911" name="Google Shape;911;p33"/>
          <p:cNvSpPr txBox="1"/>
          <p:nvPr/>
        </p:nvSpPr>
        <p:spPr>
          <a:xfrm>
            <a:off x="610743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Wednesday</a:t>
            </a:r>
            <a:endParaRPr sz="2070">
              <a:solidFill>
                <a:schemeClr val="dk1"/>
              </a:solidFill>
              <a:latin typeface="Calibri"/>
              <a:ea typeface="Calibri"/>
              <a:cs typeface="Calibri"/>
              <a:sym typeface="Calibri"/>
            </a:endParaRPr>
          </a:p>
        </p:txBody>
      </p:sp>
      <p:sp>
        <p:nvSpPr>
          <p:cNvPr id="912" name="Google Shape;912;p33"/>
          <p:cNvSpPr txBox="1"/>
          <p:nvPr/>
        </p:nvSpPr>
        <p:spPr>
          <a:xfrm>
            <a:off x="719328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Thursday</a:t>
            </a:r>
            <a:endParaRPr sz="2070">
              <a:solidFill>
                <a:schemeClr val="dk1"/>
              </a:solidFill>
              <a:latin typeface="Calibri"/>
              <a:ea typeface="Calibri"/>
              <a:cs typeface="Calibri"/>
              <a:sym typeface="Calibri"/>
            </a:endParaRPr>
          </a:p>
        </p:txBody>
      </p:sp>
      <p:sp>
        <p:nvSpPr>
          <p:cNvPr id="913" name="Google Shape;913;p33"/>
          <p:cNvSpPr txBox="1"/>
          <p:nvPr/>
        </p:nvSpPr>
        <p:spPr>
          <a:xfrm>
            <a:off x="8279130" y="5709696"/>
            <a:ext cx="84582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Friday</a:t>
            </a:r>
            <a:endParaRPr sz="2070">
              <a:solidFill>
                <a:schemeClr val="dk1"/>
              </a:solidFill>
              <a:latin typeface="Calibri"/>
              <a:ea typeface="Calibri"/>
              <a:cs typeface="Calibri"/>
              <a:sym typeface="Calibri"/>
            </a:endParaRPr>
          </a:p>
        </p:txBody>
      </p:sp>
      <p:grpSp>
        <p:nvGrpSpPr>
          <p:cNvPr id="914" name="Google Shape;914;p33"/>
          <p:cNvGrpSpPr/>
          <p:nvPr/>
        </p:nvGrpSpPr>
        <p:grpSpPr>
          <a:xfrm>
            <a:off x="2152650" y="203467"/>
            <a:ext cx="3314700" cy="450316"/>
            <a:chOff x="0" y="-2526"/>
            <a:chExt cx="3683000" cy="500351"/>
          </a:xfrm>
        </p:grpSpPr>
        <p:sp>
          <p:nvSpPr>
            <p:cNvPr id="915" name="Google Shape;915;p33"/>
            <p:cNvSpPr/>
            <p:nvPr/>
          </p:nvSpPr>
          <p:spPr>
            <a:xfrm>
              <a:off x="0" y="0"/>
              <a:ext cx="3683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16" name="Google Shape;916;p33"/>
            <p:cNvSpPr txBox="1"/>
            <p:nvPr/>
          </p:nvSpPr>
          <p:spPr>
            <a:xfrm>
              <a:off x="0" y="-2526"/>
              <a:ext cx="3683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Work</a:t>
              </a:r>
              <a:endParaRPr sz="2790">
                <a:solidFill>
                  <a:srgbClr val="FFFFFF"/>
                </a:solidFill>
                <a:latin typeface="Calibri"/>
                <a:ea typeface="Calibri"/>
                <a:cs typeface="Calibri"/>
                <a:sym typeface="Calibri"/>
              </a:endParaRPr>
            </a:p>
          </p:txBody>
        </p:sp>
      </p:grpSp>
      <p:grpSp>
        <p:nvGrpSpPr>
          <p:cNvPr id="917" name="Google Shape;917;p33"/>
          <p:cNvGrpSpPr/>
          <p:nvPr/>
        </p:nvGrpSpPr>
        <p:grpSpPr>
          <a:xfrm>
            <a:off x="2152650" y="636637"/>
            <a:ext cx="3314700" cy="475515"/>
            <a:chOff x="0" y="-10174"/>
            <a:chExt cx="3683000" cy="528349"/>
          </a:xfrm>
        </p:grpSpPr>
        <p:sp>
          <p:nvSpPr>
            <p:cNvPr id="918" name="Google Shape;918;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19" name="Google Shape;919;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UI Coding</a:t>
              </a:r>
              <a:endParaRPr sz="2340">
                <a:solidFill>
                  <a:schemeClr val="dk1"/>
                </a:solidFill>
                <a:latin typeface="Calibri"/>
                <a:ea typeface="Calibri"/>
                <a:cs typeface="Calibri"/>
                <a:sym typeface="Calibri"/>
              </a:endParaRPr>
            </a:p>
          </p:txBody>
        </p:sp>
      </p:grpSp>
      <p:grpSp>
        <p:nvGrpSpPr>
          <p:cNvPr id="920" name="Google Shape;920;p33"/>
          <p:cNvGrpSpPr/>
          <p:nvPr/>
        </p:nvGrpSpPr>
        <p:grpSpPr>
          <a:xfrm>
            <a:off x="2152650" y="1082407"/>
            <a:ext cx="3314700" cy="475515"/>
            <a:chOff x="0" y="-10174"/>
            <a:chExt cx="3683000" cy="528349"/>
          </a:xfrm>
        </p:grpSpPr>
        <p:sp>
          <p:nvSpPr>
            <p:cNvPr id="921" name="Google Shape;921;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22" name="Google Shape;922;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Middleware coding</a:t>
              </a:r>
              <a:endParaRPr sz="2340">
                <a:solidFill>
                  <a:schemeClr val="dk1"/>
                </a:solidFill>
                <a:latin typeface="Calibri"/>
                <a:ea typeface="Calibri"/>
                <a:cs typeface="Calibri"/>
                <a:sym typeface="Calibri"/>
              </a:endParaRPr>
            </a:p>
          </p:txBody>
        </p:sp>
      </p:grpSp>
      <p:grpSp>
        <p:nvGrpSpPr>
          <p:cNvPr id="923" name="Google Shape;923;p33"/>
          <p:cNvGrpSpPr/>
          <p:nvPr/>
        </p:nvGrpSpPr>
        <p:grpSpPr>
          <a:xfrm>
            <a:off x="2152650" y="1528177"/>
            <a:ext cx="3314700" cy="475515"/>
            <a:chOff x="0" y="-10174"/>
            <a:chExt cx="3683000" cy="528349"/>
          </a:xfrm>
        </p:grpSpPr>
        <p:sp>
          <p:nvSpPr>
            <p:cNvPr id="924" name="Google Shape;924;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25" name="Google Shape;925;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Testing middleware</a:t>
              </a:r>
              <a:endParaRPr sz="2340">
                <a:solidFill>
                  <a:schemeClr val="dk1"/>
                </a:solidFill>
                <a:latin typeface="Calibri"/>
                <a:ea typeface="Calibri"/>
                <a:cs typeface="Calibri"/>
                <a:sym typeface="Calibri"/>
              </a:endParaRPr>
            </a:p>
          </p:txBody>
        </p:sp>
      </p:grpSp>
      <p:grpSp>
        <p:nvGrpSpPr>
          <p:cNvPr id="926" name="Google Shape;926;p33"/>
          <p:cNvGrpSpPr/>
          <p:nvPr/>
        </p:nvGrpSpPr>
        <p:grpSpPr>
          <a:xfrm>
            <a:off x="2152650" y="1973947"/>
            <a:ext cx="3314700" cy="475515"/>
            <a:chOff x="0" y="-10174"/>
            <a:chExt cx="3683000" cy="528349"/>
          </a:xfrm>
        </p:grpSpPr>
        <p:sp>
          <p:nvSpPr>
            <p:cNvPr id="927" name="Google Shape;927;p33"/>
            <p:cNvSpPr/>
            <p:nvPr/>
          </p:nvSpPr>
          <p:spPr>
            <a:xfrm>
              <a:off x="0" y="6350"/>
              <a:ext cx="3683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28" name="Google Shape;928;p33"/>
            <p:cNvSpPr txBox="1"/>
            <p:nvPr/>
          </p:nvSpPr>
          <p:spPr>
            <a:xfrm>
              <a:off x="0" y="-10174"/>
              <a:ext cx="3683000" cy="528349"/>
            </a:xfrm>
            <a:prstGeom prst="rect">
              <a:avLst/>
            </a:prstGeom>
            <a:noFill/>
            <a:ln>
              <a:noFill/>
            </a:ln>
          </p:spPr>
          <p:txBody>
            <a:bodyPr spcFirstLastPara="1" wrap="square" lIns="57150" tIns="57150" rIns="57150" bIns="57150" anchor="ctr" anchorCtr="0">
              <a:spAutoFit/>
            </a:bodyPr>
            <a:lstStyle/>
            <a:p>
              <a:pPr marL="0" marR="0" lvl="0" indent="0" algn="l" rtl="0">
                <a:spcBef>
                  <a:spcPts val="0"/>
                </a:spcBef>
                <a:spcAft>
                  <a:spcPts val="0"/>
                </a:spcAft>
                <a:buNone/>
              </a:pPr>
              <a:r>
                <a:rPr lang="en-US" sz="2340">
                  <a:solidFill>
                    <a:schemeClr val="dk1"/>
                  </a:solidFill>
                  <a:latin typeface="Calibri"/>
                  <a:ea typeface="Calibri"/>
                  <a:cs typeface="Calibri"/>
                  <a:sym typeface="Calibri"/>
                </a:rPr>
                <a:t>Create a Help menu</a:t>
              </a:r>
              <a:endParaRPr/>
            </a:p>
          </p:txBody>
        </p:sp>
      </p:grpSp>
      <p:grpSp>
        <p:nvGrpSpPr>
          <p:cNvPr id="929" name="Google Shape;929;p33"/>
          <p:cNvGrpSpPr/>
          <p:nvPr/>
        </p:nvGrpSpPr>
        <p:grpSpPr>
          <a:xfrm>
            <a:off x="5467350" y="203467"/>
            <a:ext cx="914400" cy="450316"/>
            <a:chOff x="0" y="-2526"/>
            <a:chExt cx="1016000" cy="500351"/>
          </a:xfrm>
        </p:grpSpPr>
        <p:sp>
          <p:nvSpPr>
            <p:cNvPr id="930" name="Google Shape;930;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31" name="Google Shape;931;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Sen</a:t>
              </a:r>
              <a:endParaRPr sz="2790">
                <a:solidFill>
                  <a:srgbClr val="FFFFFF"/>
                </a:solidFill>
                <a:latin typeface="Calibri"/>
                <a:ea typeface="Calibri"/>
                <a:cs typeface="Calibri"/>
                <a:sym typeface="Calibri"/>
              </a:endParaRPr>
            </a:p>
          </p:txBody>
        </p:sp>
      </p:grpSp>
      <p:grpSp>
        <p:nvGrpSpPr>
          <p:cNvPr id="932" name="Google Shape;932;p33"/>
          <p:cNvGrpSpPr/>
          <p:nvPr/>
        </p:nvGrpSpPr>
        <p:grpSpPr>
          <a:xfrm>
            <a:off x="5467350" y="636637"/>
            <a:ext cx="914400" cy="475515"/>
            <a:chOff x="0" y="-10174"/>
            <a:chExt cx="1016000" cy="528349"/>
          </a:xfrm>
        </p:grpSpPr>
        <p:sp>
          <p:nvSpPr>
            <p:cNvPr id="933" name="Google Shape;933;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34" name="Google Shape;934;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8</a:t>
              </a:r>
              <a:endParaRPr/>
            </a:p>
          </p:txBody>
        </p:sp>
      </p:grpSp>
      <p:grpSp>
        <p:nvGrpSpPr>
          <p:cNvPr id="935" name="Google Shape;935;p33"/>
          <p:cNvGrpSpPr/>
          <p:nvPr/>
        </p:nvGrpSpPr>
        <p:grpSpPr>
          <a:xfrm>
            <a:off x="5467350" y="1082407"/>
            <a:ext cx="914400" cy="475515"/>
            <a:chOff x="0" y="-10174"/>
            <a:chExt cx="1016000" cy="528349"/>
          </a:xfrm>
        </p:grpSpPr>
        <p:sp>
          <p:nvSpPr>
            <p:cNvPr id="936" name="Google Shape;93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37" name="Google Shape;93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16</a:t>
              </a:r>
              <a:endParaRPr/>
            </a:p>
          </p:txBody>
        </p:sp>
      </p:grpSp>
      <p:grpSp>
        <p:nvGrpSpPr>
          <p:cNvPr id="938" name="Google Shape;938;p33"/>
          <p:cNvGrpSpPr/>
          <p:nvPr/>
        </p:nvGrpSpPr>
        <p:grpSpPr>
          <a:xfrm>
            <a:off x="5467350" y="1528177"/>
            <a:ext cx="914400" cy="475515"/>
            <a:chOff x="0" y="-10174"/>
            <a:chExt cx="1016000" cy="528349"/>
          </a:xfrm>
        </p:grpSpPr>
        <p:sp>
          <p:nvSpPr>
            <p:cNvPr id="939" name="Google Shape;939;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40" name="Google Shape;940;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8</a:t>
              </a:r>
              <a:endParaRPr/>
            </a:p>
          </p:txBody>
        </p:sp>
      </p:grpSp>
      <p:grpSp>
        <p:nvGrpSpPr>
          <p:cNvPr id="941" name="Google Shape;941;p33"/>
          <p:cNvGrpSpPr/>
          <p:nvPr/>
        </p:nvGrpSpPr>
        <p:grpSpPr>
          <a:xfrm>
            <a:off x="5467350" y="1973947"/>
            <a:ext cx="914400" cy="475515"/>
            <a:chOff x="0" y="-10174"/>
            <a:chExt cx="1016000" cy="528349"/>
          </a:xfrm>
        </p:grpSpPr>
        <p:sp>
          <p:nvSpPr>
            <p:cNvPr id="942" name="Google Shape;942;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43" name="Google Shape;943;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12</a:t>
              </a:r>
              <a:endParaRPr/>
            </a:p>
          </p:txBody>
        </p:sp>
      </p:grpSp>
      <p:grpSp>
        <p:nvGrpSpPr>
          <p:cNvPr id="944" name="Google Shape;944;p33"/>
          <p:cNvGrpSpPr/>
          <p:nvPr/>
        </p:nvGrpSpPr>
        <p:grpSpPr>
          <a:xfrm>
            <a:off x="6381750" y="203467"/>
            <a:ext cx="914400" cy="450316"/>
            <a:chOff x="0" y="-2526"/>
            <a:chExt cx="1016000" cy="500351"/>
          </a:xfrm>
        </p:grpSpPr>
        <p:sp>
          <p:nvSpPr>
            <p:cNvPr id="945" name="Google Shape;945;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46" name="Google Shape;946;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Cell</a:t>
              </a:r>
              <a:endParaRPr sz="2790">
                <a:solidFill>
                  <a:srgbClr val="FFFFFF"/>
                </a:solidFill>
                <a:latin typeface="Calibri"/>
                <a:ea typeface="Calibri"/>
                <a:cs typeface="Calibri"/>
                <a:sym typeface="Calibri"/>
              </a:endParaRPr>
            </a:p>
          </p:txBody>
        </p:sp>
      </p:grpSp>
      <p:grpSp>
        <p:nvGrpSpPr>
          <p:cNvPr id="947" name="Google Shape;947;p33"/>
          <p:cNvGrpSpPr/>
          <p:nvPr/>
        </p:nvGrpSpPr>
        <p:grpSpPr>
          <a:xfrm>
            <a:off x="7296150" y="203467"/>
            <a:ext cx="914400" cy="450316"/>
            <a:chOff x="0" y="-2526"/>
            <a:chExt cx="1016000" cy="500351"/>
          </a:xfrm>
        </p:grpSpPr>
        <p:sp>
          <p:nvSpPr>
            <p:cNvPr id="948" name="Google Shape;948;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49" name="Google Shape;949;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Wed</a:t>
              </a:r>
              <a:endParaRPr sz="2790">
                <a:solidFill>
                  <a:srgbClr val="FFFFFF"/>
                </a:solidFill>
                <a:latin typeface="Calibri"/>
                <a:ea typeface="Calibri"/>
                <a:cs typeface="Calibri"/>
                <a:sym typeface="Calibri"/>
              </a:endParaRPr>
            </a:p>
          </p:txBody>
        </p:sp>
      </p:grpSp>
      <p:grpSp>
        <p:nvGrpSpPr>
          <p:cNvPr id="950" name="Google Shape;950;p33"/>
          <p:cNvGrpSpPr/>
          <p:nvPr/>
        </p:nvGrpSpPr>
        <p:grpSpPr>
          <a:xfrm>
            <a:off x="8210550" y="203467"/>
            <a:ext cx="914400" cy="450316"/>
            <a:chOff x="0" y="-2526"/>
            <a:chExt cx="1016000" cy="500351"/>
          </a:xfrm>
        </p:grpSpPr>
        <p:sp>
          <p:nvSpPr>
            <p:cNvPr id="951" name="Google Shape;951;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52" name="Google Shape;952;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Thu</a:t>
              </a:r>
              <a:endParaRPr sz="2790">
                <a:solidFill>
                  <a:srgbClr val="FFFFFF"/>
                </a:solidFill>
                <a:latin typeface="Calibri"/>
                <a:ea typeface="Calibri"/>
                <a:cs typeface="Calibri"/>
                <a:sym typeface="Calibri"/>
              </a:endParaRPr>
            </a:p>
          </p:txBody>
        </p:sp>
      </p:grpSp>
      <p:grpSp>
        <p:nvGrpSpPr>
          <p:cNvPr id="953" name="Google Shape;953;p33"/>
          <p:cNvGrpSpPr/>
          <p:nvPr/>
        </p:nvGrpSpPr>
        <p:grpSpPr>
          <a:xfrm>
            <a:off x="9124950" y="203467"/>
            <a:ext cx="914400" cy="450316"/>
            <a:chOff x="0" y="-2526"/>
            <a:chExt cx="1016000" cy="500351"/>
          </a:xfrm>
        </p:grpSpPr>
        <p:sp>
          <p:nvSpPr>
            <p:cNvPr id="954" name="Google Shape;954;p33"/>
            <p:cNvSpPr/>
            <p:nvPr/>
          </p:nvSpPr>
          <p:spPr>
            <a:xfrm>
              <a:off x="0" y="0"/>
              <a:ext cx="1016000" cy="495300"/>
            </a:xfrm>
            <a:prstGeom prst="rect">
              <a:avLst/>
            </a:prstGeom>
            <a:solidFill>
              <a:srgbClr val="3C88DC"/>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19354"/>
                </a:lnSpc>
                <a:spcBef>
                  <a:spcPts val="0"/>
                </a:spcBef>
                <a:spcAft>
                  <a:spcPts val="0"/>
                </a:spcAft>
                <a:buNone/>
              </a:pPr>
              <a:endParaRPr sz="2790">
                <a:solidFill>
                  <a:schemeClr val="dk1"/>
                </a:solidFill>
                <a:latin typeface="Calibri"/>
                <a:ea typeface="Calibri"/>
                <a:cs typeface="Calibri"/>
                <a:sym typeface="Calibri"/>
              </a:endParaRPr>
            </a:p>
          </p:txBody>
        </p:sp>
        <p:sp>
          <p:nvSpPr>
            <p:cNvPr id="955" name="Google Shape;955;p33"/>
            <p:cNvSpPr txBox="1"/>
            <p:nvPr/>
          </p:nvSpPr>
          <p:spPr>
            <a:xfrm>
              <a:off x="0" y="-2526"/>
              <a:ext cx="1016000" cy="500351"/>
            </a:xfrm>
            <a:prstGeom prst="rect">
              <a:avLst/>
            </a:prstGeom>
            <a:noFill/>
            <a:ln>
              <a:noFill/>
            </a:ln>
          </p:spPr>
          <p:txBody>
            <a:bodyPr spcFirstLastPara="1" wrap="square" lIns="0" tIns="0" rIns="0" bIns="0" anchor="ctr" anchorCtr="0">
              <a:spAutoFit/>
            </a:bodyPr>
            <a:lstStyle/>
            <a:p>
              <a:pPr marL="0" marR="0" lvl="0" indent="0" algn="l" rtl="0">
                <a:lnSpc>
                  <a:spcPct val="132616"/>
                </a:lnSpc>
                <a:spcBef>
                  <a:spcPts val="0"/>
                </a:spcBef>
                <a:spcAft>
                  <a:spcPts val="0"/>
                </a:spcAft>
                <a:buNone/>
              </a:pPr>
              <a:r>
                <a:rPr lang="en-US" sz="2790">
                  <a:solidFill>
                    <a:srgbClr val="FFFFFF"/>
                  </a:solidFill>
                  <a:latin typeface="Calibri"/>
                  <a:ea typeface="Calibri"/>
                  <a:cs typeface="Calibri"/>
                  <a:sym typeface="Calibri"/>
                </a:rPr>
                <a:t>Fri</a:t>
              </a:r>
              <a:endParaRPr sz="2790">
                <a:solidFill>
                  <a:srgbClr val="FFFFFF"/>
                </a:solidFill>
                <a:latin typeface="Calibri"/>
                <a:ea typeface="Calibri"/>
                <a:cs typeface="Calibri"/>
                <a:sym typeface="Calibri"/>
              </a:endParaRPr>
            </a:p>
          </p:txBody>
        </p:sp>
      </p:grpSp>
      <p:cxnSp>
        <p:nvCxnSpPr>
          <p:cNvPr id="956" name="Google Shape;956;p33"/>
          <p:cNvCxnSpPr/>
          <p:nvPr/>
        </p:nvCxnSpPr>
        <p:spPr>
          <a:xfrm>
            <a:off x="3832860" y="3314700"/>
            <a:ext cx="5395155" cy="115"/>
          </a:xfrm>
          <a:prstGeom prst="straightConnector1">
            <a:avLst/>
          </a:prstGeom>
          <a:noFill/>
          <a:ln w="25400" cap="flat" cmpd="sng">
            <a:solidFill>
              <a:srgbClr val="728FBC">
                <a:alpha val="49803"/>
              </a:srgbClr>
            </a:solidFill>
            <a:prstDash val="solid"/>
            <a:miter lim="400000"/>
            <a:headEnd type="none" w="sm" len="sm"/>
            <a:tailEnd type="none" w="sm" len="sm"/>
          </a:ln>
        </p:spPr>
      </p:cxnSp>
      <p:cxnSp>
        <p:nvCxnSpPr>
          <p:cNvPr id="957" name="Google Shape;957;p33"/>
          <p:cNvCxnSpPr/>
          <p:nvPr/>
        </p:nvCxnSpPr>
        <p:spPr>
          <a:xfrm>
            <a:off x="4260116" y="3544633"/>
            <a:ext cx="1043428" cy="706839"/>
          </a:xfrm>
          <a:prstGeom prst="straightConnector1">
            <a:avLst/>
          </a:prstGeom>
          <a:noFill/>
          <a:ln w="38100" cap="flat" cmpd="sng">
            <a:solidFill>
              <a:srgbClr val="023E7F"/>
            </a:solidFill>
            <a:prstDash val="solid"/>
            <a:miter lim="400000"/>
            <a:headEnd type="none" w="sm" len="sm"/>
            <a:tailEnd type="none" w="sm" len="sm"/>
          </a:ln>
        </p:spPr>
      </p:cxnSp>
      <p:sp>
        <p:nvSpPr>
          <p:cNvPr id="958" name="Google Shape;958;p33"/>
          <p:cNvSpPr/>
          <p:nvPr/>
        </p:nvSpPr>
        <p:spPr>
          <a:xfrm>
            <a:off x="4095750" y="339471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sp>
        <p:nvSpPr>
          <p:cNvPr id="959" name="Google Shape;959;p33"/>
          <p:cNvSpPr/>
          <p:nvPr/>
        </p:nvSpPr>
        <p:spPr>
          <a:xfrm>
            <a:off x="59245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0" name="Google Shape;960;p33"/>
          <p:cNvSpPr/>
          <p:nvPr/>
        </p:nvSpPr>
        <p:spPr>
          <a:xfrm>
            <a:off x="68389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1" name="Google Shape;961;p33"/>
          <p:cNvSpPr/>
          <p:nvPr/>
        </p:nvSpPr>
        <p:spPr>
          <a:xfrm>
            <a:off x="77533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2" name="Google Shape;962;p33"/>
          <p:cNvSpPr/>
          <p:nvPr/>
        </p:nvSpPr>
        <p:spPr>
          <a:xfrm>
            <a:off x="86677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963" name="Google Shape;963;p33"/>
          <p:cNvSpPr/>
          <p:nvPr/>
        </p:nvSpPr>
        <p:spPr>
          <a:xfrm>
            <a:off x="9582150" y="252603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cxnSp>
        <p:nvCxnSpPr>
          <p:cNvPr id="964" name="Google Shape;964;p33"/>
          <p:cNvCxnSpPr/>
          <p:nvPr/>
        </p:nvCxnSpPr>
        <p:spPr>
          <a:xfrm rot="10800000" flipH="1">
            <a:off x="5311957" y="4125248"/>
            <a:ext cx="1102331" cy="134637"/>
          </a:xfrm>
          <a:prstGeom prst="straightConnector1">
            <a:avLst/>
          </a:prstGeom>
          <a:noFill/>
          <a:ln w="38100" cap="flat" cmpd="sng">
            <a:solidFill>
              <a:srgbClr val="023E7F"/>
            </a:solidFill>
            <a:prstDash val="solid"/>
            <a:miter lim="400000"/>
            <a:headEnd type="none" w="sm" len="sm"/>
            <a:tailEnd type="none" w="sm" len="sm"/>
          </a:ln>
        </p:spPr>
      </p:cxnSp>
      <p:sp>
        <p:nvSpPr>
          <p:cNvPr id="965" name="Google Shape;965;p33"/>
          <p:cNvSpPr/>
          <p:nvPr/>
        </p:nvSpPr>
        <p:spPr>
          <a:xfrm>
            <a:off x="5170170" y="411480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cxnSp>
        <p:nvCxnSpPr>
          <p:cNvPr id="966" name="Google Shape;966;p33"/>
          <p:cNvCxnSpPr/>
          <p:nvPr/>
        </p:nvCxnSpPr>
        <p:spPr>
          <a:xfrm>
            <a:off x="6397457" y="4142077"/>
            <a:ext cx="1119160" cy="790986"/>
          </a:xfrm>
          <a:prstGeom prst="straightConnector1">
            <a:avLst/>
          </a:prstGeom>
          <a:noFill/>
          <a:ln w="38100" cap="flat" cmpd="sng">
            <a:solidFill>
              <a:srgbClr val="023E7F"/>
            </a:solidFill>
            <a:prstDash val="solid"/>
            <a:miter lim="400000"/>
            <a:headEnd type="none" w="sm" len="sm"/>
            <a:tailEnd type="none" w="sm" len="sm"/>
          </a:ln>
        </p:spPr>
      </p:cxnSp>
      <p:sp>
        <p:nvSpPr>
          <p:cNvPr id="967" name="Google Shape;967;p33"/>
          <p:cNvSpPr/>
          <p:nvPr/>
        </p:nvSpPr>
        <p:spPr>
          <a:xfrm>
            <a:off x="6267450" y="400050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cxnSp>
        <p:nvCxnSpPr>
          <p:cNvPr id="968" name="Google Shape;968;p33"/>
          <p:cNvCxnSpPr/>
          <p:nvPr/>
        </p:nvCxnSpPr>
        <p:spPr>
          <a:xfrm>
            <a:off x="7491371" y="4916232"/>
            <a:ext cx="1099666" cy="485461"/>
          </a:xfrm>
          <a:prstGeom prst="straightConnector1">
            <a:avLst/>
          </a:prstGeom>
          <a:noFill/>
          <a:ln w="38100" cap="flat" cmpd="sng">
            <a:solidFill>
              <a:srgbClr val="023E7F"/>
            </a:solidFill>
            <a:prstDash val="solid"/>
            <a:miter lim="400000"/>
            <a:headEnd type="none" w="sm" len="sm"/>
            <a:tailEnd type="none" w="sm" len="sm"/>
          </a:ln>
        </p:spPr>
      </p:cxnSp>
      <p:sp>
        <p:nvSpPr>
          <p:cNvPr id="969" name="Google Shape;969;p33"/>
          <p:cNvSpPr/>
          <p:nvPr/>
        </p:nvSpPr>
        <p:spPr>
          <a:xfrm>
            <a:off x="8439150" y="525780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sp>
        <p:nvSpPr>
          <p:cNvPr id="970" name="Google Shape;970;p33"/>
          <p:cNvSpPr/>
          <p:nvPr/>
        </p:nvSpPr>
        <p:spPr>
          <a:xfrm>
            <a:off x="7353300" y="4777740"/>
            <a:ext cx="262890" cy="262890"/>
          </a:xfrm>
          <a:prstGeom prst="ellipse">
            <a:avLst/>
          </a:prstGeom>
          <a:solidFill>
            <a:srgbClr val="459CE3"/>
          </a:solidFill>
          <a:ln w="25400" cap="flat" cmpd="sng">
            <a:solidFill>
              <a:srgbClr val="023E7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211111"/>
              </a:lnSpc>
              <a:spcBef>
                <a:spcPts val="0"/>
              </a:spcBef>
              <a:spcAft>
                <a:spcPts val="0"/>
              </a:spcAft>
              <a:buNone/>
            </a:pPr>
            <a:endParaRPr sz="1620">
              <a:solidFill>
                <a:schemeClr val="dk1"/>
              </a:solidFill>
              <a:latin typeface="Calibri"/>
              <a:ea typeface="Calibri"/>
              <a:cs typeface="Calibri"/>
              <a:sym typeface="Calibri"/>
            </a:endParaRPr>
          </a:p>
        </p:txBody>
      </p:sp>
      <p:grpSp>
        <p:nvGrpSpPr>
          <p:cNvPr id="971" name="Google Shape;971;p33"/>
          <p:cNvGrpSpPr/>
          <p:nvPr/>
        </p:nvGrpSpPr>
        <p:grpSpPr>
          <a:xfrm>
            <a:off x="7296150" y="651509"/>
            <a:ext cx="914400" cy="1783082"/>
            <a:chOff x="0" y="-1"/>
            <a:chExt cx="1016000" cy="1981202"/>
          </a:xfrm>
        </p:grpSpPr>
        <p:sp>
          <p:nvSpPr>
            <p:cNvPr id="972" name="Google Shape;972;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73" name="Google Shape;973;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74" name="Google Shape;974;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75" name="Google Shape;975;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76" name="Google Shape;976;p33"/>
          <p:cNvGrpSpPr/>
          <p:nvPr/>
        </p:nvGrpSpPr>
        <p:grpSpPr>
          <a:xfrm>
            <a:off x="6381750" y="651509"/>
            <a:ext cx="914400" cy="1783082"/>
            <a:chOff x="0" y="-1"/>
            <a:chExt cx="1016000" cy="1981202"/>
          </a:xfrm>
        </p:grpSpPr>
        <p:sp>
          <p:nvSpPr>
            <p:cNvPr id="977" name="Google Shape;977;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78" name="Google Shape;978;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79" name="Google Shape;979;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80" name="Google Shape;980;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81" name="Google Shape;981;p33"/>
          <p:cNvGrpSpPr/>
          <p:nvPr/>
        </p:nvGrpSpPr>
        <p:grpSpPr>
          <a:xfrm>
            <a:off x="9124950" y="651509"/>
            <a:ext cx="914400" cy="1783082"/>
            <a:chOff x="0" y="-1"/>
            <a:chExt cx="1016000" cy="1981202"/>
          </a:xfrm>
        </p:grpSpPr>
        <p:sp>
          <p:nvSpPr>
            <p:cNvPr id="982" name="Google Shape;982;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83" name="Google Shape;983;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84" name="Google Shape;984;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85" name="Google Shape;985;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86" name="Google Shape;986;p33"/>
          <p:cNvGrpSpPr/>
          <p:nvPr/>
        </p:nvGrpSpPr>
        <p:grpSpPr>
          <a:xfrm>
            <a:off x="8210550" y="651509"/>
            <a:ext cx="914400" cy="1783082"/>
            <a:chOff x="0" y="-1"/>
            <a:chExt cx="1016000" cy="1981202"/>
          </a:xfrm>
        </p:grpSpPr>
        <p:sp>
          <p:nvSpPr>
            <p:cNvPr id="987" name="Google Shape;987;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88" name="Google Shape;988;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89" name="Google Shape;989;p33"/>
            <p:cNvSpPr/>
            <p:nvPr/>
          </p:nvSpPr>
          <p:spPr>
            <a:xfrm>
              <a:off x="0" y="9906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90" name="Google Shape;990;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991" name="Google Shape;991;p33"/>
          <p:cNvGrpSpPr/>
          <p:nvPr/>
        </p:nvGrpSpPr>
        <p:grpSpPr>
          <a:xfrm>
            <a:off x="6381750" y="636636"/>
            <a:ext cx="914400" cy="1797955"/>
            <a:chOff x="0" y="-10176"/>
            <a:chExt cx="1016000" cy="1997727"/>
          </a:xfrm>
        </p:grpSpPr>
        <p:grpSp>
          <p:nvGrpSpPr>
            <p:cNvPr id="992" name="Google Shape;992;p33"/>
            <p:cNvGrpSpPr/>
            <p:nvPr/>
          </p:nvGrpSpPr>
          <p:grpSpPr>
            <a:xfrm>
              <a:off x="0" y="-10176"/>
              <a:ext cx="1016000" cy="528350"/>
              <a:chOff x="0" y="-10176"/>
              <a:chExt cx="1016000" cy="528350"/>
            </a:xfrm>
          </p:grpSpPr>
          <p:sp>
            <p:nvSpPr>
              <p:cNvPr id="993" name="Google Shape;993;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94" name="Google Shape;994;p33"/>
              <p:cNvSpPr txBox="1"/>
              <p:nvPr/>
            </p:nvSpPr>
            <p:spPr>
              <a:xfrm>
                <a:off x="0" y="-10176"/>
                <a:ext cx="1016000" cy="528350"/>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4</a:t>
                </a:r>
                <a:endParaRPr/>
              </a:p>
            </p:txBody>
          </p:sp>
        </p:grpSp>
        <p:grpSp>
          <p:nvGrpSpPr>
            <p:cNvPr id="995" name="Google Shape;995;p33"/>
            <p:cNvGrpSpPr/>
            <p:nvPr/>
          </p:nvGrpSpPr>
          <p:grpSpPr>
            <a:xfrm>
              <a:off x="0" y="485126"/>
              <a:ext cx="1016000" cy="528350"/>
              <a:chOff x="0" y="-10174"/>
              <a:chExt cx="1016000" cy="528349"/>
            </a:xfrm>
          </p:grpSpPr>
          <p:sp>
            <p:nvSpPr>
              <p:cNvPr id="996" name="Google Shape;99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997" name="Google Shape;99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12</a:t>
                </a:r>
                <a:endParaRPr/>
              </a:p>
            </p:txBody>
          </p:sp>
        </p:grpSp>
        <p:grpSp>
          <p:nvGrpSpPr>
            <p:cNvPr id="998" name="Google Shape;998;p33"/>
            <p:cNvGrpSpPr/>
            <p:nvPr/>
          </p:nvGrpSpPr>
          <p:grpSpPr>
            <a:xfrm>
              <a:off x="0" y="980426"/>
              <a:ext cx="1016000" cy="528350"/>
              <a:chOff x="0" y="-10174"/>
              <a:chExt cx="1016000" cy="528349"/>
            </a:xfrm>
          </p:grpSpPr>
          <p:sp>
            <p:nvSpPr>
              <p:cNvPr id="999" name="Google Shape;999;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00" name="Google Shape;1000;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16</a:t>
                </a:r>
                <a:endParaRPr/>
              </a:p>
            </p:txBody>
          </p:sp>
        </p:grpSp>
        <p:sp>
          <p:nvSpPr>
            <p:cNvPr id="1001" name="Google Shape;1001;p33"/>
            <p:cNvSpPr/>
            <p:nvPr/>
          </p:nvSpPr>
          <p:spPr>
            <a:xfrm>
              <a:off x="0" y="14922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1002" name="Google Shape;1002;p33"/>
          <p:cNvGrpSpPr/>
          <p:nvPr/>
        </p:nvGrpSpPr>
        <p:grpSpPr>
          <a:xfrm>
            <a:off x="8210550" y="651509"/>
            <a:ext cx="914400" cy="1783082"/>
            <a:chOff x="0" y="-1"/>
            <a:chExt cx="1016000" cy="1981202"/>
          </a:xfrm>
        </p:grpSpPr>
        <p:sp>
          <p:nvSpPr>
            <p:cNvPr id="1003" name="Google Shape;1003;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nvGrpSpPr>
            <p:cNvPr id="1004" name="Google Shape;1004;p33"/>
            <p:cNvGrpSpPr/>
            <p:nvPr/>
          </p:nvGrpSpPr>
          <p:grpSpPr>
            <a:xfrm>
              <a:off x="0" y="478775"/>
              <a:ext cx="1016000" cy="528350"/>
              <a:chOff x="0" y="-10174"/>
              <a:chExt cx="1016000" cy="528349"/>
            </a:xfrm>
          </p:grpSpPr>
          <p:sp>
            <p:nvSpPr>
              <p:cNvPr id="1005" name="Google Shape;1005;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06" name="Google Shape;1006;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7</a:t>
                </a:r>
                <a:endParaRPr/>
              </a:p>
            </p:txBody>
          </p:sp>
        </p:grpSp>
        <p:grpSp>
          <p:nvGrpSpPr>
            <p:cNvPr id="1007" name="Google Shape;1007;p33"/>
            <p:cNvGrpSpPr/>
            <p:nvPr/>
          </p:nvGrpSpPr>
          <p:grpSpPr>
            <a:xfrm>
              <a:off x="0" y="974075"/>
              <a:ext cx="1016000" cy="528350"/>
              <a:chOff x="0" y="-10174"/>
              <a:chExt cx="1016000" cy="528349"/>
            </a:xfrm>
          </p:grpSpPr>
          <p:sp>
            <p:nvSpPr>
              <p:cNvPr id="1008" name="Google Shape;1008;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09" name="Google Shape;1009;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11</a:t>
                </a:r>
                <a:endParaRPr/>
              </a:p>
            </p:txBody>
          </p:sp>
        </p:grpSp>
        <p:sp>
          <p:nvSpPr>
            <p:cNvPr id="1010" name="Google Shape;1010;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1011" name="Google Shape;1011;p33"/>
          <p:cNvGrpSpPr/>
          <p:nvPr/>
        </p:nvGrpSpPr>
        <p:grpSpPr>
          <a:xfrm>
            <a:off x="7296150" y="636636"/>
            <a:ext cx="914400" cy="1797955"/>
            <a:chOff x="0" y="-10176"/>
            <a:chExt cx="1016000" cy="1997727"/>
          </a:xfrm>
        </p:grpSpPr>
        <p:grpSp>
          <p:nvGrpSpPr>
            <p:cNvPr id="1012" name="Google Shape;1012;p33"/>
            <p:cNvGrpSpPr/>
            <p:nvPr/>
          </p:nvGrpSpPr>
          <p:grpSpPr>
            <a:xfrm>
              <a:off x="0" y="-10176"/>
              <a:ext cx="1016000" cy="528350"/>
              <a:chOff x="0" y="-10176"/>
              <a:chExt cx="1016000" cy="528350"/>
            </a:xfrm>
          </p:grpSpPr>
          <p:sp>
            <p:nvSpPr>
              <p:cNvPr id="1013" name="Google Shape;1013;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14" name="Google Shape;1014;p33"/>
              <p:cNvSpPr txBox="1"/>
              <p:nvPr/>
            </p:nvSpPr>
            <p:spPr>
              <a:xfrm>
                <a:off x="0" y="-10176"/>
                <a:ext cx="1016000" cy="528350"/>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8</a:t>
                </a:r>
                <a:endParaRPr/>
              </a:p>
            </p:txBody>
          </p:sp>
        </p:grpSp>
        <p:grpSp>
          <p:nvGrpSpPr>
            <p:cNvPr id="1015" name="Google Shape;1015;p33"/>
            <p:cNvGrpSpPr/>
            <p:nvPr/>
          </p:nvGrpSpPr>
          <p:grpSpPr>
            <a:xfrm>
              <a:off x="0" y="485126"/>
              <a:ext cx="1016000" cy="528350"/>
              <a:chOff x="0" y="-10174"/>
              <a:chExt cx="1016000" cy="528349"/>
            </a:xfrm>
          </p:grpSpPr>
          <p:sp>
            <p:nvSpPr>
              <p:cNvPr id="1016" name="Google Shape;101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17" name="Google Shape;101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10</a:t>
                </a:r>
                <a:endParaRPr/>
              </a:p>
            </p:txBody>
          </p:sp>
        </p:grpSp>
        <p:grpSp>
          <p:nvGrpSpPr>
            <p:cNvPr id="1018" name="Google Shape;1018;p33"/>
            <p:cNvGrpSpPr/>
            <p:nvPr/>
          </p:nvGrpSpPr>
          <p:grpSpPr>
            <a:xfrm>
              <a:off x="0" y="980426"/>
              <a:ext cx="1016000" cy="528350"/>
              <a:chOff x="0" y="-10174"/>
              <a:chExt cx="1016000" cy="528349"/>
            </a:xfrm>
          </p:grpSpPr>
          <p:sp>
            <p:nvSpPr>
              <p:cNvPr id="1019" name="Google Shape;1019;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20" name="Google Shape;1020;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16</a:t>
                </a:r>
                <a:endParaRPr/>
              </a:p>
            </p:txBody>
          </p:sp>
        </p:grpSp>
        <p:sp>
          <p:nvSpPr>
            <p:cNvPr id="1021" name="Google Shape;1021;p33"/>
            <p:cNvSpPr/>
            <p:nvPr/>
          </p:nvSpPr>
          <p:spPr>
            <a:xfrm>
              <a:off x="0" y="14922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grpSp>
        <p:nvGrpSpPr>
          <p:cNvPr id="1022" name="Google Shape;1022;p33"/>
          <p:cNvGrpSpPr/>
          <p:nvPr/>
        </p:nvGrpSpPr>
        <p:grpSpPr>
          <a:xfrm>
            <a:off x="9124950" y="651509"/>
            <a:ext cx="914400" cy="1783082"/>
            <a:chOff x="0" y="-1"/>
            <a:chExt cx="1016000" cy="1981202"/>
          </a:xfrm>
        </p:grpSpPr>
        <p:sp>
          <p:nvSpPr>
            <p:cNvPr id="1023" name="Google Shape;1023;p33"/>
            <p:cNvSpPr/>
            <p:nvPr/>
          </p:nvSpPr>
          <p:spPr>
            <a:xfrm>
              <a:off x="0" y="-1"/>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sp>
          <p:nvSpPr>
            <p:cNvPr id="1024" name="Google Shape;1024;p33"/>
            <p:cNvSpPr/>
            <p:nvPr/>
          </p:nvSpPr>
          <p:spPr>
            <a:xfrm>
              <a:off x="0" y="495299"/>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nvGrpSpPr>
            <p:cNvPr id="1025" name="Google Shape;1025;p33"/>
            <p:cNvGrpSpPr/>
            <p:nvPr/>
          </p:nvGrpSpPr>
          <p:grpSpPr>
            <a:xfrm>
              <a:off x="0" y="974075"/>
              <a:ext cx="1016000" cy="528350"/>
              <a:chOff x="0" y="-10174"/>
              <a:chExt cx="1016000" cy="528349"/>
            </a:xfrm>
          </p:grpSpPr>
          <p:sp>
            <p:nvSpPr>
              <p:cNvPr id="1026" name="Google Shape;1026;p33"/>
              <p:cNvSpPr/>
              <p:nvPr/>
            </p:nvSpPr>
            <p:spPr>
              <a:xfrm>
                <a:off x="0" y="635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340">
                  <a:solidFill>
                    <a:schemeClr val="dk1"/>
                  </a:solidFill>
                  <a:latin typeface="Calibri"/>
                  <a:ea typeface="Calibri"/>
                  <a:cs typeface="Calibri"/>
                  <a:sym typeface="Calibri"/>
                </a:endParaRPr>
              </a:p>
            </p:txBody>
          </p:sp>
          <p:sp>
            <p:nvSpPr>
              <p:cNvPr id="1027" name="Google Shape;1027;p33"/>
              <p:cNvSpPr txBox="1"/>
              <p:nvPr/>
            </p:nvSpPr>
            <p:spPr>
              <a:xfrm>
                <a:off x="0" y="-10174"/>
                <a:ext cx="1016000" cy="528349"/>
              </a:xfrm>
              <a:prstGeom prst="rect">
                <a:avLst/>
              </a:prstGeom>
              <a:noFill/>
              <a:ln>
                <a:noFill/>
              </a:ln>
            </p:spPr>
            <p:txBody>
              <a:bodyPr spcFirstLastPara="1" wrap="square" lIns="57150" tIns="57150" rIns="57150" bIns="57150" anchor="ctr" anchorCtr="0">
                <a:spAutoFit/>
              </a:bodyPr>
              <a:lstStyle/>
              <a:p>
                <a:pPr marL="0" marR="139567" lvl="0" indent="0" algn="l" rtl="0">
                  <a:spcBef>
                    <a:spcPts val="0"/>
                  </a:spcBef>
                  <a:spcAft>
                    <a:spcPts val="0"/>
                  </a:spcAft>
                  <a:buNone/>
                </a:pPr>
                <a:r>
                  <a:rPr lang="en-US" sz="2340">
                    <a:solidFill>
                      <a:schemeClr val="dk1"/>
                    </a:solidFill>
                    <a:latin typeface="Calibri"/>
                    <a:ea typeface="Calibri"/>
                    <a:cs typeface="Calibri"/>
                    <a:sym typeface="Calibri"/>
                  </a:rPr>
                  <a:t>8</a:t>
                </a:r>
                <a:endParaRPr/>
              </a:p>
            </p:txBody>
          </p:sp>
        </p:grpSp>
        <p:sp>
          <p:nvSpPr>
            <p:cNvPr id="1028" name="Google Shape;1028;p33"/>
            <p:cNvSpPr/>
            <p:nvPr/>
          </p:nvSpPr>
          <p:spPr>
            <a:xfrm>
              <a:off x="0" y="1485900"/>
              <a:ext cx="1016000" cy="495301"/>
            </a:xfrm>
            <a:prstGeom prst="rect">
              <a:avLst/>
            </a:prstGeom>
            <a:solidFill>
              <a:srgbClr val="EBEBEB"/>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125610" lvl="0" indent="0" algn="l" rtl="0">
                <a:spcBef>
                  <a:spcPts val="0"/>
                </a:spcBef>
                <a:spcAft>
                  <a:spcPts val="0"/>
                </a:spcAft>
                <a:buNone/>
              </a:pPr>
              <a:endParaRPr sz="2160">
                <a:solidFill>
                  <a:schemeClr val="dk1"/>
                </a:solidFill>
                <a:latin typeface="Calibri"/>
                <a:ea typeface="Calibri"/>
                <a:cs typeface="Calibri"/>
                <a:sym typeface="Calibri"/>
              </a:endParaRPr>
            </a:p>
          </p:txBody>
        </p:sp>
      </p:grpSp>
      <p:sp>
        <p:nvSpPr>
          <p:cNvPr id="1029" name="Google Shape;1029;p33"/>
          <p:cNvSpPr txBox="1"/>
          <p:nvPr/>
        </p:nvSpPr>
        <p:spPr>
          <a:xfrm>
            <a:off x="3295650" y="3115086"/>
            <a:ext cx="491490" cy="387798"/>
          </a:xfrm>
          <a:prstGeom prst="rect">
            <a:avLst/>
          </a:prstGeom>
          <a:noFill/>
          <a:ln>
            <a:noFill/>
          </a:ln>
        </p:spPr>
        <p:txBody>
          <a:bodyPr spcFirstLastPara="1" wrap="square" lIns="34275" tIns="34275" rIns="34275" bIns="34275" anchor="ctr" anchorCtr="0">
            <a:spAutoFit/>
          </a:bodyPr>
          <a:lstStyle/>
          <a:p>
            <a:pPr marL="0" marR="0" lvl="0" indent="0" algn="l" rtl="0">
              <a:spcBef>
                <a:spcPts val="0"/>
              </a:spcBef>
              <a:spcAft>
                <a:spcPts val="0"/>
              </a:spcAft>
              <a:buNone/>
            </a:pPr>
            <a:r>
              <a:rPr lang="en-US" sz="2070">
                <a:solidFill>
                  <a:schemeClr val="dk1"/>
                </a:solidFill>
                <a:latin typeface="Calibri"/>
                <a:ea typeface="Calibri"/>
                <a:cs typeface="Calibri"/>
                <a:sym typeface="Calibri"/>
              </a:rPr>
              <a:t>50</a:t>
            </a:r>
            <a:endParaRP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959"/>
                                        </p:tgtEl>
                                      </p:cBhvr>
                                    </p:animEffect>
                                    <p:set>
                                      <p:cBhvr>
                                        <p:cTn id="11" dur="1" fill="hold">
                                          <p:stCondLst>
                                            <p:cond delay="1000"/>
                                          </p:stCondLst>
                                        </p:cTn>
                                        <p:tgtEl>
                                          <p:spTgt spid="959"/>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500"/>
                                  </p:stCondLst>
                                  <p:childTnLst>
                                    <p:set>
                                      <p:cBhvr>
                                        <p:cTn id="14" dur="1" fill="hold">
                                          <p:stCondLst>
                                            <p:cond delay="0"/>
                                          </p:stCondLst>
                                        </p:cTn>
                                        <p:tgtEl>
                                          <p:spTgt spid="958"/>
                                        </p:tgtEl>
                                        <p:attrNameLst>
                                          <p:attrName>style.visibility</p:attrName>
                                        </p:attrNameLst>
                                      </p:cBhvr>
                                      <p:to>
                                        <p:strVal val="visible"/>
                                      </p:to>
                                    </p:set>
                                    <p:animEffect transition="in" filter="fade">
                                      <p:cBhvr>
                                        <p:cTn id="15" dur="1000"/>
                                        <p:tgtEl>
                                          <p:spTgt spid="95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9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6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960"/>
                                        </p:tgtEl>
                                      </p:cBhvr>
                                    </p:animEffect>
                                    <p:set>
                                      <p:cBhvr>
                                        <p:cTn id="28" dur="1" fill="hold">
                                          <p:stCondLst>
                                            <p:cond delay="1000"/>
                                          </p:stCondLst>
                                        </p:cTn>
                                        <p:tgtEl>
                                          <p:spTgt spid="960"/>
                                        </p:tgtEl>
                                        <p:attrNameLst>
                                          <p:attrName>style.visibility</p:attrName>
                                        </p:attrNameLst>
                                      </p:cBhvr>
                                      <p:to>
                                        <p:strVal val="hidden"/>
                                      </p:to>
                                    </p:set>
                                  </p:childTnLst>
                                </p:cTn>
                              </p:par>
                            </p:childTnLst>
                          </p:cTn>
                        </p:par>
                        <p:par>
                          <p:cTn id="29" fill="hold">
                            <p:stCondLst>
                              <p:cond delay="1000"/>
                            </p:stCondLst>
                            <p:childTnLst>
                              <p:par>
                                <p:cTn id="30" presetID="10" presetClass="entr" presetSubtype="0" fill="hold" nodeType="afterEffect">
                                  <p:stCondLst>
                                    <p:cond delay="500"/>
                                  </p:stCondLst>
                                  <p:childTnLst>
                                    <p:set>
                                      <p:cBhvr>
                                        <p:cTn id="31" dur="1" fill="hold">
                                          <p:stCondLst>
                                            <p:cond delay="0"/>
                                          </p:stCondLst>
                                        </p:cTn>
                                        <p:tgtEl>
                                          <p:spTgt spid="965"/>
                                        </p:tgtEl>
                                        <p:attrNameLst>
                                          <p:attrName>style.visibility</p:attrName>
                                        </p:attrNameLst>
                                      </p:cBhvr>
                                      <p:to>
                                        <p:strVal val="visible"/>
                                      </p:to>
                                    </p:set>
                                    <p:animEffect transition="in" filter="fade">
                                      <p:cBhvr>
                                        <p:cTn id="32" dur="1000"/>
                                        <p:tgtEl>
                                          <p:spTgt spid="965"/>
                                        </p:tgtEl>
                                      </p:cBhvr>
                                    </p:animEffect>
                                  </p:childTnLst>
                                </p:cTn>
                              </p:par>
                            </p:childTnLst>
                          </p:cTn>
                        </p:par>
                        <p:par>
                          <p:cTn id="33" fill="hold">
                            <p:stCondLst>
                              <p:cond delay="2000"/>
                            </p:stCondLst>
                            <p:childTnLst>
                              <p:par>
                                <p:cTn id="34" presetID="10" presetClass="entr" presetSubtype="0" fill="hold" nodeType="afterEffect">
                                  <p:stCondLst>
                                    <p:cond delay="0"/>
                                  </p:stCondLst>
                                  <p:childTnLst>
                                    <p:set>
                                      <p:cBhvr>
                                        <p:cTn id="35" dur="1" fill="hold">
                                          <p:stCondLst>
                                            <p:cond delay="0"/>
                                          </p:stCondLst>
                                        </p:cTn>
                                        <p:tgtEl>
                                          <p:spTgt spid="957"/>
                                        </p:tgtEl>
                                        <p:attrNameLst>
                                          <p:attrName>style.visibility</p:attrName>
                                        </p:attrNameLst>
                                      </p:cBhvr>
                                      <p:to>
                                        <p:strVal val="visible"/>
                                      </p:to>
                                    </p:set>
                                    <p:animEffect transition="in" filter="fade">
                                      <p:cBhvr>
                                        <p:cTn id="36" dur="1000"/>
                                        <p:tgtEl>
                                          <p:spTgt spid="95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11"/>
                                        </p:tgtEl>
                                        <p:attrNameLst>
                                          <p:attrName>style.visibility</p:attrName>
                                        </p:attrNameLst>
                                      </p:cBhvr>
                                      <p:to>
                                        <p:strVal val="visible"/>
                                      </p:to>
                                    </p:set>
                                  </p:childTnLst>
                                </p:cTn>
                              </p:par>
                              <p:par>
                                <p:cTn id="41" presetID="1" presetClass="entr" presetSubtype="0" fill="hold" nodeType="withEffect">
                                  <p:stCondLst>
                                    <p:cond delay="1000"/>
                                  </p:stCondLst>
                                  <p:childTnLst>
                                    <p:set>
                                      <p:cBhvr>
                                        <p:cTn id="42" dur="1" fill="hold">
                                          <p:stCondLst>
                                            <p:cond delay="0"/>
                                          </p:stCondLst>
                                        </p:cTn>
                                        <p:tgtEl>
                                          <p:spTgt spid="961"/>
                                        </p:tgtEl>
                                        <p:attrNameLst>
                                          <p:attrName>style.visibility</p:attrName>
                                        </p:attrNameLst>
                                      </p:cBhvr>
                                      <p:to>
                                        <p:strVal val="visible"/>
                                      </p:to>
                                    </p:set>
                                  </p:childTnLst>
                                </p:cTn>
                              </p:par>
                            </p:childTnLst>
                          </p:cTn>
                        </p:par>
                        <p:par>
                          <p:cTn id="43" fill="hold">
                            <p:stCondLst>
                              <p:cond delay="0"/>
                            </p:stCondLst>
                            <p:childTnLst>
                              <p:par>
                                <p:cTn id="44" presetID="10" presetClass="exit" presetSubtype="0" fill="hold" nodeType="afterEffect">
                                  <p:stCondLst>
                                    <p:cond delay="1000"/>
                                  </p:stCondLst>
                                  <p:childTnLst>
                                    <p:animEffect transition="out" filter="fade">
                                      <p:cBhvr>
                                        <p:cTn id="45" dur="1000"/>
                                        <p:tgtEl>
                                          <p:spTgt spid="961"/>
                                        </p:tgtEl>
                                      </p:cBhvr>
                                    </p:animEffect>
                                    <p:set>
                                      <p:cBhvr>
                                        <p:cTn id="46" dur="1" fill="hold">
                                          <p:stCondLst>
                                            <p:cond delay="1000"/>
                                          </p:stCondLst>
                                        </p:cTn>
                                        <p:tgtEl>
                                          <p:spTgt spid="961"/>
                                        </p:tgtEl>
                                        <p:attrNameLst>
                                          <p:attrName>style.visibility</p:attrName>
                                        </p:attrNameLst>
                                      </p:cBhvr>
                                      <p:to>
                                        <p:strVal val="hidden"/>
                                      </p:to>
                                    </p:set>
                                  </p:childTnLst>
                                </p:cTn>
                              </p:par>
                            </p:childTnLst>
                          </p:cTn>
                        </p:par>
                        <p:par>
                          <p:cTn id="47" fill="hold">
                            <p:stCondLst>
                              <p:cond delay="1000"/>
                            </p:stCondLst>
                            <p:childTnLst>
                              <p:par>
                                <p:cTn id="48" presetID="10" presetClass="entr" presetSubtype="0" fill="hold" nodeType="afterEffect">
                                  <p:stCondLst>
                                    <p:cond delay="500"/>
                                  </p:stCondLst>
                                  <p:childTnLst>
                                    <p:set>
                                      <p:cBhvr>
                                        <p:cTn id="49" dur="1" fill="hold">
                                          <p:stCondLst>
                                            <p:cond delay="0"/>
                                          </p:stCondLst>
                                        </p:cTn>
                                        <p:tgtEl>
                                          <p:spTgt spid="967"/>
                                        </p:tgtEl>
                                        <p:attrNameLst>
                                          <p:attrName>style.visibility</p:attrName>
                                        </p:attrNameLst>
                                      </p:cBhvr>
                                      <p:to>
                                        <p:strVal val="visible"/>
                                      </p:to>
                                    </p:set>
                                    <p:animEffect transition="in" filter="fade">
                                      <p:cBhvr>
                                        <p:cTn id="50" dur="1000"/>
                                        <p:tgtEl>
                                          <p:spTgt spid="967"/>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964"/>
                                        </p:tgtEl>
                                        <p:attrNameLst>
                                          <p:attrName>style.visibility</p:attrName>
                                        </p:attrNameLst>
                                      </p:cBhvr>
                                      <p:to>
                                        <p:strVal val="visible"/>
                                      </p:to>
                                    </p:set>
                                    <p:animEffect transition="in" filter="fade">
                                      <p:cBhvr>
                                        <p:cTn id="54" dur="1000"/>
                                        <p:tgtEl>
                                          <p:spTgt spid="964"/>
                                        </p:tgtEl>
                                      </p:cBhvr>
                                    </p:animEffect>
                                  </p:childTnLst>
                                </p:cTn>
                              </p:par>
                            </p:childTnLst>
                          </p:cTn>
                        </p:par>
                        <p:par>
                          <p:cTn id="55" fill="hold">
                            <p:stCondLst>
                              <p:cond delay="3000"/>
                            </p:stCondLst>
                            <p:childTnLst>
                              <p:par>
                                <p:cTn id="56" presetID="1" presetClass="entr" presetSubtype="0" fill="hold" nodeType="afterEffect">
                                  <p:stCondLst>
                                    <p:cond delay="0"/>
                                  </p:stCondLst>
                                  <p:childTnLst>
                                    <p:set>
                                      <p:cBhvr>
                                        <p:cTn id="57" dur="1" fill="hold">
                                          <p:stCondLst>
                                            <p:cond delay="0"/>
                                          </p:stCondLst>
                                        </p:cTn>
                                        <p:tgtEl>
                                          <p:spTgt spid="1002"/>
                                        </p:tgtEl>
                                        <p:attrNameLst>
                                          <p:attrName>style.visibility</p:attrName>
                                        </p:attrNameLst>
                                      </p:cBhvr>
                                      <p:to>
                                        <p:strVal val="visible"/>
                                      </p:to>
                                    </p:set>
                                  </p:childTnLst>
                                </p:cTn>
                              </p:par>
                            </p:childTnLst>
                          </p:cTn>
                        </p:par>
                        <p:par>
                          <p:cTn id="58" fill="hold">
                            <p:stCondLst>
                              <p:cond delay="3000"/>
                            </p:stCondLst>
                            <p:childTnLst>
                              <p:par>
                                <p:cTn id="59" presetID="1" presetClass="entr" presetSubtype="0" fill="hold" nodeType="afterEffect">
                                  <p:stCondLst>
                                    <p:cond delay="0"/>
                                  </p:stCondLst>
                                  <p:childTnLst>
                                    <p:set>
                                      <p:cBhvr>
                                        <p:cTn id="60" dur="1" fill="hold">
                                          <p:stCondLst>
                                            <p:cond delay="0"/>
                                          </p:stCondLst>
                                        </p:cTn>
                                        <p:tgtEl>
                                          <p:spTgt spid="962"/>
                                        </p:tgtEl>
                                        <p:attrNameLst>
                                          <p:attrName>style.visibility</p:attrName>
                                        </p:attrNameLst>
                                      </p:cBhvr>
                                      <p:to>
                                        <p:strVal val="visible"/>
                                      </p:to>
                                    </p:set>
                                  </p:childTnLst>
                                </p:cTn>
                              </p:par>
                            </p:childTnLst>
                          </p:cTn>
                        </p:par>
                        <p:par>
                          <p:cTn id="61" fill="hold">
                            <p:stCondLst>
                              <p:cond delay="3000"/>
                            </p:stCondLst>
                            <p:childTnLst>
                              <p:par>
                                <p:cTn id="62" presetID="10" presetClass="exit" presetSubtype="0" fill="hold" nodeType="afterEffect">
                                  <p:stCondLst>
                                    <p:cond delay="0"/>
                                  </p:stCondLst>
                                  <p:childTnLst>
                                    <p:animEffect transition="out" filter="fade">
                                      <p:cBhvr>
                                        <p:cTn id="63" dur="1000"/>
                                        <p:tgtEl>
                                          <p:spTgt spid="962"/>
                                        </p:tgtEl>
                                      </p:cBhvr>
                                    </p:animEffect>
                                    <p:set>
                                      <p:cBhvr>
                                        <p:cTn id="64" dur="1" fill="hold">
                                          <p:stCondLst>
                                            <p:cond delay="1000"/>
                                          </p:stCondLst>
                                        </p:cTn>
                                        <p:tgtEl>
                                          <p:spTgt spid="962"/>
                                        </p:tgtEl>
                                        <p:attrNameLst>
                                          <p:attrName>style.visibility</p:attrName>
                                        </p:attrNameLst>
                                      </p:cBhvr>
                                      <p:to>
                                        <p:strVal val="hidden"/>
                                      </p:to>
                                    </p:set>
                                  </p:childTnLst>
                                </p:cTn>
                              </p:par>
                            </p:childTnLst>
                          </p:cTn>
                        </p:par>
                        <p:par>
                          <p:cTn id="65" fill="hold">
                            <p:stCondLst>
                              <p:cond delay="4000"/>
                            </p:stCondLst>
                            <p:childTnLst>
                              <p:par>
                                <p:cTn id="66" presetID="10" presetClass="entr" presetSubtype="0" fill="hold" nodeType="afterEffect">
                                  <p:stCondLst>
                                    <p:cond delay="500"/>
                                  </p:stCondLst>
                                  <p:childTnLst>
                                    <p:set>
                                      <p:cBhvr>
                                        <p:cTn id="67" dur="1" fill="hold">
                                          <p:stCondLst>
                                            <p:cond delay="0"/>
                                          </p:stCondLst>
                                        </p:cTn>
                                        <p:tgtEl>
                                          <p:spTgt spid="970"/>
                                        </p:tgtEl>
                                        <p:attrNameLst>
                                          <p:attrName>style.visibility</p:attrName>
                                        </p:attrNameLst>
                                      </p:cBhvr>
                                      <p:to>
                                        <p:strVal val="visible"/>
                                      </p:to>
                                    </p:set>
                                    <p:animEffect transition="in" filter="fade">
                                      <p:cBhvr>
                                        <p:cTn id="68" dur="1000"/>
                                        <p:tgtEl>
                                          <p:spTgt spid="970"/>
                                        </p:tgtEl>
                                      </p:cBhvr>
                                    </p:animEffect>
                                  </p:childTnLst>
                                </p:cTn>
                              </p:par>
                            </p:childTnLst>
                          </p:cTn>
                        </p:par>
                        <p:par>
                          <p:cTn id="69" fill="hold">
                            <p:stCondLst>
                              <p:cond delay="5000"/>
                            </p:stCondLst>
                            <p:childTnLst>
                              <p:par>
                                <p:cTn id="70" presetID="10" presetClass="entr" presetSubtype="0" fill="hold" nodeType="afterEffect">
                                  <p:stCondLst>
                                    <p:cond delay="0"/>
                                  </p:stCondLst>
                                  <p:childTnLst>
                                    <p:set>
                                      <p:cBhvr>
                                        <p:cTn id="71" dur="1" fill="hold">
                                          <p:stCondLst>
                                            <p:cond delay="0"/>
                                          </p:stCondLst>
                                        </p:cTn>
                                        <p:tgtEl>
                                          <p:spTgt spid="966"/>
                                        </p:tgtEl>
                                        <p:attrNameLst>
                                          <p:attrName>style.visibility</p:attrName>
                                        </p:attrNameLst>
                                      </p:cBhvr>
                                      <p:to>
                                        <p:strVal val="visible"/>
                                      </p:to>
                                    </p:set>
                                    <p:animEffect transition="in" filter="fade">
                                      <p:cBhvr>
                                        <p:cTn id="72" dur="1000"/>
                                        <p:tgtEl>
                                          <p:spTgt spid="966"/>
                                        </p:tgtEl>
                                      </p:cBhvr>
                                    </p:animEffect>
                                  </p:childTnLst>
                                </p:cTn>
                              </p:par>
                            </p:childTnLst>
                          </p:cTn>
                        </p:par>
                        <p:par>
                          <p:cTn id="73" fill="hold">
                            <p:stCondLst>
                              <p:cond delay="6000"/>
                            </p:stCondLst>
                            <p:childTnLst>
                              <p:par>
                                <p:cTn id="74" presetID="1" presetClass="entr" presetSubtype="0" fill="hold" nodeType="afterEffect">
                                  <p:stCondLst>
                                    <p:cond delay="0"/>
                                  </p:stCondLst>
                                  <p:childTnLst>
                                    <p:set>
                                      <p:cBhvr>
                                        <p:cTn id="75" dur="1" fill="hold">
                                          <p:stCondLst>
                                            <p:cond delay="0"/>
                                          </p:stCondLst>
                                        </p:cTn>
                                        <p:tgtEl>
                                          <p:spTgt spid="1022"/>
                                        </p:tgtEl>
                                        <p:attrNameLst>
                                          <p:attrName>style.visibility</p:attrName>
                                        </p:attrNameLst>
                                      </p:cBhvr>
                                      <p:to>
                                        <p:strVal val="visible"/>
                                      </p:to>
                                    </p:set>
                                  </p:childTnLst>
                                </p:cTn>
                              </p:par>
                            </p:childTnLst>
                          </p:cTn>
                        </p:par>
                        <p:par>
                          <p:cTn id="76" fill="hold">
                            <p:stCondLst>
                              <p:cond delay="6000"/>
                            </p:stCondLst>
                            <p:childTnLst>
                              <p:par>
                                <p:cTn id="77" presetID="1" presetClass="entr" presetSubtype="0" fill="hold" nodeType="afterEffect">
                                  <p:stCondLst>
                                    <p:cond delay="0"/>
                                  </p:stCondLst>
                                  <p:childTnLst>
                                    <p:set>
                                      <p:cBhvr>
                                        <p:cTn id="78" dur="1" fill="hold">
                                          <p:stCondLst>
                                            <p:cond delay="0"/>
                                          </p:stCondLst>
                                        </p:cTn>
                                        <p:tgtEl>
                                          <p:spTgt spid="963"/>
                                        </p:tgtEl>
                                        <p:attrNameLst>
                                          <p:attrName>style.visibility</p:attrName>
                                        </p:attrNameLst>
                                      </p:cBhvr>
                                      <p:to>
                                        <p:strVal val="visible"/>
                                      </p:to>
                                    </p:set>
                                  </p:childTnLst>
                                </p:cTn>
                              </p:par>
                            </p:childTnLst>
                          </p:cTn>
                        </p:par>
                        <p:par>
                          <p:cTn id="79" fill="hold">
                            <p:stCondLst>
                              <p:cond delay="6000"/>
                            </p:stCondLst>
                            <p:childTnLst>
                              <p:par>
                                <p:cTn id="80" presetID="10" presetClass="exit" presetSubtype="0" fill="hold" nodeType="afterEffect">
                                  <p:stCondLst>
                                    <p:cond delay="0"/>
                                  </p:stCondLst>
                                  <p:childTnLst>
                                    <p:animEffect transition="out" filter="fade">
                                      <p:cBhvr>
                                        <p:cTn id="81" dur="1000"/>
                                        <p:tgtEl>
                                          <p:spTgt spid="963"/>
                                        </p:tgtEl>
                                      </p:cBhvr>
                                    </p:animEffect>
                                    <p:set>
                                      <p:cBhvr>
                                        <p:cTn id="82" dur="1" fill="hold">
                                          <p:stCondLst>
                                            <p:cond delay="1000"/>
                                          </p:stCondLst>
                                        </p:cTn>
                                        <p:tgtEl>
                                          <p:spTgt spid="963"/>
                                        </p:tgtEl>
                                        <p:attrNameLst>
                                          <p:attrName>style.visibility</p:attrName>
                                        </p:attrNameLst>
                                      </p:cBhvr>
                                      <p:to>
                                        <p:strVal val="hidden"/>
                                      </p:to>
                                    </p:set>
                                  </p:childTnLst>
                                </p:cTn>
                              </p:par>
                            </p:childTnLst>
                          </p:cTn>
                        </p:par>
                        <p:par>
                          <p:cTn id="83" fill="hold">
                            <p:stCondLst>
                              <p:cond delay="7000"/>
                            </p:stCondLst>
                            <p:childTnLst>
                              <p:par>
                                <p:cTn id="84" presetID="10" presetClass="entr" presetSubtype="0" fill="hold" nodeType="afterEffect">
                                  <p:stCondLst>
                                    <p:cond delay="500"/>
                                  </p:stCondLst>
                                  <p:childTnLst>
                                    <p:set>
                                      <p:cBhvr>
                                        <p:cTn id="85" dur="1" fill="hold">
                                          <p:stCondLst>
                                            <p:cond delay="0"/>
                                          </p:stCondLst>
                                        </p:cTn>
                                        <p:tgtEl>
                                          <p:spTgt spid="969"/>
                                        </p:tgtEl>
                                        <p:attrNameLst>
                                          <p:attrName>style.visibility</p:attrName>
                                        </p:attrNameLst>
                                      </p:cBhvr>
                                      <p:to>
                                        <p:strVal val="visible"/>
                                      </p:to>
                                    </p:set>
                                    <p:animEffect transition="in" filter="fade">
                                      <p:cBhvr>
                                        <p:cTn id="86" dur="1000"/>
                                        <p:tgtEl>
                                          <p:spTgt spid="969"/>
                                        </p:tgtEl>
                                      </p:cBhvr>
                                    </p:animEffect>
                                  </p:childTnLst>
                                </p:cTn>
                              </p:par>
                            </p:childTnLst>
                          </p:cTn>
                        </p:par>
                        <p:par>
                          <p:cTn id="87" fill="hold">
                            <p:stCondLst>
                              <p:cond delay="8000"/>
                            </p:stCondLst>
                            <p:childTnLst>
                              <p:par>
                                <p:cTn id="88" presetID="10" presetClass="entr" presetSubtype="0" fill="hold" nodeType="afterEffect">
                                  <p:stCondLst>
                                    <p:cond delay="0"/>
                                  </p:stCondLst>
                                  <p:childTnLst>
                                    <p:set>
                                      <p:cBhvr>
                                        <p:cTn id="89" dur="1" fill="hold">
                                          <p:stCondLst>
                                            <p:cond delay="0"/>
                                          </p:stCondLst>
                                        </p:cTn>
                                        <p:tgtEl>
                                          <p:spTgt spid="968"/>
                                        </p:tgtEl>
                                        <p:attrNameLst>
                                          <p:attrName>style.visibility</p:attrName>
                                        </p:attrNameLst>
                                      </p:cBhvr>
                                      <p:to>
                                        <p:strVal val="visible"/>
                                      </p:to>
                                    </p:set>
                                    <p:animEffect transition="in" filter="fade">
                                      <p:cBhvr>
                                        <p:cTn id="90" dur="10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Scalability</a:t>
            </a:r>
            <a:endParaRPr/>
          </a:p>
        </p:txBody>
      </p:sp>
      <p:sp>
        <p:nvSpPr>
          <p:cNvPr id="1035" name="Google Shape;1035;p34"/>
          <p:cNvSpPr txBox="1">
            <a:spLocks noGrp="1"/>
          </p:cNvSpPr>
          <p:nvPr>
            <p:ph type="body" idx="1"/>
          </p:nvPr>
        </p:nvSpPr>
        <p:spPr>
          <a:xfrm>
            <a:off x="838200" y="1565564"/>
            <a:ext cx="10515600" cy="4611399"/>
          </a:xfrm>
          <a:prstGeom prst="rect">
            <a:avLst/>
          </a:prstGeom>
          <a:noFill/>
          <a:ln>
            <a:noFill/>
          </a:ln>
        </p:spPr>
        <p:txBody>
          <a:bodyPr spcFirstLastPara="1" wrap="square" lIns="91425" tIns="45700" rIns="91425" bIns="45700" anchor="t" anchorCtr="0">
            <a:normAutofit/>
          </a:bodyPr>
          <a:lstStyle/>
          <a:p>
            <a:pPr marL="606424" lvl="0" indent="-377824" algn="l" rtl="0">
              <a:lnSpc>
                <a:spcPct val="90000"/>
              </a:lnSpc>
              <a:spcBef>
                <a:spcPts val="0"/>
              </a:spcBef>
              <a:spcAft>
                <a:spcPts val="0"/>
              </a:spcAft>
              <a:buClr>
                <a:schemeClr val="dk1"/>
              </a:buClr>
              <a:buSzPct val="121428"/>
              <a:buChar char="•"/>
            </a:pPr>
            <a:r>
              <a:rPr lang="en-US"/>
              <a:t>Generally each team consists of 7 ± 2 people</a:t>
            </a:r>
            <a:endParaRPr/>
          </a:p>
          <a:p>
            <a:pPr marL="912255" lvl="1" indent="-375045" algn="l" rtl="0">
              <a:lnSpc>
                <a:spcPct val="90000"/>
              </a:lnSpc>
              <a:spcBef>
                <a:spcPts val="1170"/>
              </a:spcBef>
              <a:spcAft>
                <a:spcPts val="0"/>
              </a:spcAft>
              <a:buClr>
                <a:schemeClr val="dk1"/>
              </a:buClr>
              <a:buSzPct val="125000"/>
              <a:buChar char="•"/>
            </a:pPr>
            <a:r>
              <a:rPr lang="en-US"/>
              <a:t>Scalability can be achieved with a “team within a team” setup</a:t>
            </a:r>
            <a:endParaRPr/>
          </a:p>
          <a:p>
            <a:pPr marL="606424" lvl="0" indent="-377824" algn="l" rtl="0">
              <a:lnSpc>
                <a:spcPct val="90000"/>
              </a:lnSpc>
              <a:spcBef>
                <a:spcPts val="1170"/>
              </a:spcBef>
              <a:spcAft>
                <a:spcPts val="0"/>
              </a:spcAft>
              <a:buClr>
                <a:schemeClr val="dk1"/>
              </a:buClr>
              <a:buSzPct val="121428"/>
              <a:buChar char="•"/>
            </a:pPr>
            <a:r>
              <a:rPr lang="en-US"/>
              <a:t>Scalability factor</a:t>
            </a:r>
            <a:endParaRPr/>
          </a:p>
          <a:p>
            <a:pPr marL="912255" lvl="1" indent="-375045" algn="l" rtl="0">
              <a:lnSpc>
                <a:spcPct val="90000"/>
              </a:lnSpc>
              <a:spcBef>
                <a:spcPts val="1170"/>
              </a:spcBef>
              <a:spcAft>
                <a:spcPts val="0"/>
              </a:spcAft>
              <a:buClr>
                <a:schemeClr val="dk1"/>
              </a:buClr>
              <a:buSzPct val="125000"/>
              <a:buChar char="•"/>
            </a:pPr>
            <a:r>
              <a:rPr lang="en-US"/>
              <a:t>The type of application being worked on</a:t>
            </a:r>
            <a:endParaRPr/>
          </a:p>
          <a:p>
            <a:pPr marL="912255" lvl="1" indent="-375045" algn="l" rtl="0">
              <a:lnSpc>
                <a:spcPct val="90000"/>
              </a:lnSpc>
              <a:spcBef>
                <a:spcPts val="1170"/>
              </a:spcBef>
              <a:spcAft>
                <a:spcPts val="0"/>
              </a:spcAft>
              <a:buClr>
                <a:schemeClr val="dk1"/>
              </a:buClr>
              <a:buSzPct val="125000"/>
              <a:buChar char="•"/>
            </a:pPr>
            <a:r>
              <a:rPr lang="en-US"/>
              <a:t>Team size</a:t>
            </a:r>
            <a:endParaRPr/>
          </a:p>
          <a:p>
            <a:pPr marL="912255" lvl="1" indent="-375045" algn="l" rtl="0">
              <a:lnSpc>
                <a:spcPct val="90000"/>
              </a:lnSpc>
              <a:spcBef>
                <a:spcPts val="1170"/>
              </a:spcBef>
              <a:spcAft>
                <a:spcPts val="0"/>
              </a:spcAft>
              <a:buClr>
                <a:schemeClr val="dk1"/>
              </a:buClr>
              <a:buSzPct val="125000"/>
              <a:buChar char="•"/>
            </a:pPr>
            <a:r>
              <a:rPr lang="en-US"/>
              <a:t>Team distribution</a:t>
            </a:r>
            <a:endParaRPr/>
          </a:p>
          <a:p>
            <a:pPr marL="912255" lvl="1" indent="-375045" algn="l" rtl="0">
              <a:lnSpc>
                <a:spcPct val="90000"/>
              </a:lnSpc>
              <a:spcBef>
                <a:spcPts val="1170"/>
              </a:spcBef>
              <a:spcAft>
                <a:spcPts val="0"/>
              </a:spcAft>
              <a:buClr>
                <a:schemeClr val="dk1"/>
              </a:buClr>
              <a:buSzPct val="125000"/>
              <a:buChar char="•"/>
            </a:pPr>
            <a:r>
              <a:rPr lang="en-US"/>
              <a:t>Project duration</a:t>
            </a:r>
            <a:endParaRPr/>
          </a:p>
          <a:p>
            <a:pPr marL="606424" lvl="0" indent="-377824" algn="l" rtl="0">
              <a:lnSpc>
                <a:spcPct val="90000"/>
              </a:lnSpc>
              <a:spcBef>
                <a:spcPts val="1170"/>
              </a:spcBef>
              <a:spcAft>
                <a:spcPts val="0"/>
              </a:spcAft>
              <a:buClr>
                <a:schemeClr val="dk1"/>
              </a:buClr>
              <a:buSzPct val="121428"/>
              <a:buChar char="•"/>
            </a:pPr>
            <a:r>
              <a:rPr lang="en-US"/>
              <a:t>Scrum is proven, and can be used in projects of 500+ people.</a:t>
            </a:r>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35"/>
          <p:cNvSpPr/>
          <p:nvPr/>
        </p:nvSpPr>
        <p:spPr>
          <a:xfrm>
            <a:off x="1672590" y="3109653"/>
            <a:ext cx="2857500" cy="2537460"/>
          </a:xfrm>
          <a:prstGeom prst="roundRect">
            <a:avLst>
              <a:gd name="adj" fmla="val 6757"/>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041" name="Google Shape;1041;p35"/>
          <p:cNvSpPr txBox="1">
            <a:spLocks noGrp="1"/>
          </p:cNvSpPr>
          <p:nvPr>
            <p:ph type="title"/>
          </p:nvPr>
        </p:nvSpPr>
        <p:spPr>
          <a:xfrm>
            <a:off x="541020" y="502920"/>
            <a:ext cx="8515350" cy="77724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Scaling through the Scrum of scrums</a:t>
            </a:r>
            <a:endParaRPr/>
          </a:p>
        </p:txBody>
      </p:sp>
      <p:sp>
        <p:nvSpPr>
          <p:cNvPr id="1042" name="Google Shape;1042;p35"/>
          <p:cNvSpPr/>
          <p:nvPr/>
        </p:nvSpPr>
        <p:spPr>
          <a:xfrm>
            <a:off x="4667250" y="3109653"/>
            <a:ext cx="2857500" cy="2537460"/>
          </a:xfrm>
          <a:prstGeom prst="roundRect">
            <a:avLst>
              <a:gd name="adj" fmla="val 6757"/>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043" name="Google Shape;1043;p35"/>
          <p:cNvSpPr/>
          <p:nvPr/>
        </p:nvSpPr>
        <p:spPr>
          <a:xfrm>
            <a:off x="7627620" y="3109653"/>
            <a:ext cx="2857500" cy="2537460"/>
          </a:xfrm>
          <a:prstGeom prst="roundRect">
            <a:avLst>
              <a:gd name="adj" fmla="val 6757"/>
            </a:avLst>
          </a:prstGeom>
          <a:solidFill>
            <a:srgbClr val="FFFFFF"/>
          </a:solidFill>
          <a:ln w="25400" cap="flat" cmpd="sng">
            <a:solidFill>
              <a:srgbClr val="FD402F"/>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pic>
        <p:nvPicPr>
          <p:cNvPr id="1044" name="Google Shape;1044;p35" descr="blue-guy-S.png"/>
          <p:cNvPicPr preferRelativeResize="0"/>
          <p:nvPr/>
        </p:nvPicPr>
        <p:blipFill rotWithShape="1">
          <a:blip r:embed="rId3">
            <a:alphaModFix/>
          </a:blip>
          <a:srcRect/>
          <a:stretch/>
        </p:blipFill>
        <p:spPr>
          <a:xfrm>
            <a:off x="2335530" y="4092633"/>
            <a:ext cx="697230" cy="571500"/>
          </a:xfrm>
          <a:prstGeom prst="rect">
            <a:avLst/>
          </a:prstGeom>
          <a:noFill/>
          <a:ln>
            <a:noFill/>
          </a:ln>
        </p:spPr>
      </p:pic>
      <p:grpSp>
        <p:nvGrpSpPr>
          <p:cNvPr id="1045" name="Google Shape;1045;p35"/>
          <p:cNvGrpSpPr/>
          <p:nvPr/>
        </p:nvGrpSpPr>
        <p:grpSpPr>
          <a:xfrm>
            <a:off x="1866899" y="3303963"/>
            <a:ext cx="2343152" cy="605790"/>
            <a:chOff x="-1" y="0"/>
            <a:chExt cx="2603502" cy="673100"/>
          </a:xfrm>
        </p:grpSpPr>
        <p:pic>
          <p:nvPicPr>
            <p:cNvPr id="1046" name="Google Shape;1046;p35" descr="blue-blonde-S.png"/>
            <p:cNvPicPr preferRelativeResize="0"/>
            <p:nvPr/>
          </p:nvPicPr>
          <p:blipFill rotWithShape="1">
            <a:blip r:embed="rId4">
              <a:alphaModFix/>
            </a:blip>
            <a:srcRect/>
            <a:stretch/>
          </p:blipFill>
          <p:spPr>
            <a:xfrm>
              <a:off x="-1" y="0"/>
              <a:ext cx="774701" cy="673100"/>
            </a:xfrm>
            <a:prstGeom prst="rect">
              <a:avLst/>
            </a:prstGeom>
            <a:noFill/>
            <a:ln>
              <a:noFill/>
            </a:ln>
          </p:spPr>
        </p:pic>
        <p:pic>
          <p:nvPicPr>
            <p:cNvPr id="1047" name="Google Shape;1047;p35" descr="blue-brunette-S.png"/>
            <p:cNvPicPr preferRelativeResize="0"/>
            <p:nvPr/>
          </p:nvPicPr>
          <p:blipFill rotWithShape="1">
            <a:blip r:embed="rId5">
              <a:alphaModFix/>
            </a:blip>
            <a:srcRect/>
            <a:stretch/>
          </p:blipFill>
          <p:spPr>
            <a:xfrm>
              <a:off x="914400" y="0"/>
              <a:ext cx="774700" cy="673100"/>
            </a:xfrm>
            <a:prstGeom prst="rect">
              <a:avLst/>
            </a:prstGeom>
            <a:noFill/>
            <a:ln>
              <a:noFill/>
            </a:ln>
          </p:spPr>
        </p:pic>
        <p:pic>
          <p:nvPicPr>
            <p:cNvPr id="1048" name="Google Shape;1048;p35" descr="blue-blonde-S.png"/>
            <p:cNvPicPr preferRelativeResize="0"/>
            <p:nvPr/>
          </p:nvPicPr>
          <p:blipFill rotWithShape="1">
            <a:blip r:embed="rId4">
              <a:alphaModFix/>
            </a:blip>
            <a:srcRect/>
            <a:stretch/>
          </p:blipFill>
          <p:spPr>
            <a:xfrm>
              <a:off x="1828800" y="0"/>
              <a:ext cx="774701" cy="673100"/>
            </a:xfrm>
            <a:prstGeom prst="rect">
              <a:avLst/>
            </a:prstGeom>
            <a:noFill/>
            <a:ln>
              <a:noFill/>
            </a:ln>
          </p:spPr>
        </p:pic>
      </p:grpSp>
      <p:grpSp>
        <p:nvGrpSpPr>
          <p:cNvPr id="1049" name="Google Shape;1049;p35"/>
          <p:cNvGrpSpPr/>
          <p:nvPr/>
        </p:nvGrpSpPr>
        <p:grpSpPr>
          <a:xfrm>
            <a:off x="1866899" y="4835583"/>
            <a:ext cx="2343152" cy="605790"/>
            <a:chOff x="-1" y="0"/>
            <a:chExt cx="2603502" cy="673100"/>
          </a:xfrm>
        </p:grpSpPr>
        <p:pic>
          <p:nvPicPr>
            <p:cNvPr id="1050" name="Google Shape;1050;p35" descr="blue-guy-S.png"/>
            <p:cNvPicPr preferRelativeResize="0"/>
            <p:nvPr/>
          </p:nvPicPr>
          <p:blipFill rotWithShape="1">
            <a:blip r:embed="rId3">
              <a:alphaModFix/>
            </a:blip>
            <a:srcRect/>
            <a:stretch/>
          </p:blipFill>
          <p:spPr>
            <a:xfrm>
              <a:off x="-1" y="25400"/>
              <a:ext cx="774701" cy="635001"/>
            </a:xfrm>
            <a:prstGeom prst="rect">
              <a:avLst/>
            </a:prstGeom>
            <a:noFill/>
            <a:ln>
              <a:noFill/>
            </a:ln>
          </p:spPr>
        </p:pic>
        <p:pic>
          <p:nvPicPr>
            <p:cNvPr id="1051" name="Google Shape;1051;p35" descr="coach-S.png"/>
            <p:cNvPicPr preferRelativeResize="0"/>
            <p:nvPr/>
          </p:nvPicPr>
          <p:blipFill rotWithShape="1">
            <a:blip r:embed="rId6">
              <a:alphaModFix/>
            </a:blip>
            <a:srcRect/>
            <a:stretch/>
          </p:blipFill>
          <p:spPr>
            <a:xfrm>
              <a:off x="1828800" y="0"/>
              <a:ext cx="774701" cy="673100"/>
            </a:xfrm>
            <a:prstGeom prst="rect">
              <a:avLst/>
            </a:prstGeom>
            <a:noFill/>
            <a:ln>
              <a:noFill/>
            </a:ln>
          </p:spPr>
        </p:pic>
        <p:pic>
          <p:nvPicPr>
            <p:cNvPr id="1052" name="Google Shape;1052;p35" descr="hacker-dude-S.png"/>
            <p:cNvPicPr preferRelativeResize="0"/>
            <p:nvPr/>
          </p:nvPicPr>
          <p:blipFill rotWithShape="1">
            <a:blip r:embed="rId7">
              <a:alphaModFix/>
            </a:blip>
            <a:srcRect/>
            <a:stretch/>
          </p:blipFill>
          <p:spPr>
            <a:xfrm>
              <a:off x="914400" y="0"/>
              <a:ext cx="774700" cy="673100"/>
            </a:xfrm>
            <a:prstGeom prst="rect">
              <a:avLst/>
            </a:prstGeom>
            <a:noFill/>
            <a:ln>
              <a:noFill/>
            </a:ln>
          </p:spPr>
        </p:pic>
      </p:grpSp>
      <p:pic>
        <p:nvPicPr>
          <p:cNvPr id="1053" name="Google Shape;1053;p35" descr="coach-S.png"/>
          <p:cNvPicPr preferRelativeResize="0"/>
          <p:nvPr/>
        </p:nvPicPr>
        <p:blipFill rotWithShape="1">
          <a:blip r:embed="rId6">
            <a:alphaModFix/>
          </a:blip>
          <a:srcRect/>
          <a:stretch/>
        </p:blipFill>
        <p:spPr>
          <a:xfrm>
            <a:off x="5753100" y="3303963"/>
            <a:ext cx="697230" cy="605790"/>
          </a:xfrm>
          <a:prstGeom prst="rect">
            <a:avLst/>
          </a:prstGeom>
          <a:noFill/>
          <a:ln>
            <a:noFill/>
          </a:ln>
        </p:spPr>
      </p:pic>
      <p:pic>
        <p:nvPicPr>
          <p:cNvPr id="1054" name="Google Shape;1054;p35" descr="green-blonde-S.png"/>
          <p:cNvPicPr preferRelativeResize="0"/>
          <p:nvPr/>
        </p:nvPicPr>
        <p:blipFill rotWithShape="1">
          <a:blip r:embed="rId8">
            <a:alphaModFix/>
          </a:blip>
          <a:srcRect/>
          <a:stretch/>
        </p:blipFill>
        <p:spPr>
          <a:xfrm>
            <a:off x="6564630" y="3303963"/>
            <a:ext cx="697230" cy="605790"/>
          </a:xfrm>
          <a:prstGeom prst="rect">
            <a:avLst/>
          </a:prstGeom>
          <a:noFill/>
          <a:ln>
            <a:noFill/>
          </a:ln>
        </p:spPr>
      </p:pic>
      <p:pic>
        <p:nvPicPr>
          <p:cNvPr id="1055" name="Google Shape;1055;p35" descr="green-brunette-S.png"/>
          <p:cNvPicPr preferRelativeResize="0"/>
          <p:nvPr/>
        </p:nvPicPr>
        <p:blipFill rotWithShape="1">
          <a:blip r:embed="rId9">
            <a:alphaModFix/>
          </a:blip>
          <a:srcRect/>
          <a:stretch/>
        </p:blipFill>
        <p:spPr>
          <a:xfrm>
            <a:off x="5741670" y="4069773"/>
            <a:ext cx="697230" cy="605790"/>
          </a:xfrm>
          <a:prstGeom prst="rect">
            <a:avLst/>
          </a:prstGeom>
          <a:noFill/>
          <a:ln>
            <a:noFill/>
          </a:ln>
        </p:spPr>
      </p:pic>
      <p:pic>
        <p:nvPicPr>
          <p:cNvPr id="1056" name="Google Shape;1056;p35" descr="hacker-dude-S.png"/>
          <p:cNvPicPr preferRelativeResize="0"/>
          <p:nvPr/>
        </p:nvPicPr>
        <p:blipFill rotWithShape="1">
          <a:blip r:embed="rId7">
            <a:alphaModFix/>
          </a:blip>
          <a:srcRect/>
          <a:stretch/>
        </p:blipFill>
        <p:spPr>
          <a:xfrm>
            <a:off x="4930140" y="4069773"/>
            <a:ext cx="697230" cy="605790"/>
          </a:xfrm>
          <a:prstGeom prst="rect">
            <a:avLst/>
          </a:prstGeom>
          <a:noFill/>
          <a:ln>
            <a:noFill/>
          </a:ln>
        </p:spPr>
      </p:pic>
      <p:pic>
        <p:nvPicPr>
          <p:cNvPr id="1057" name="Google Shape;1057;p35" descr="hacker-dude-S.png"/>
          <p:cNvPicPr preferRelativeResize="0"/>
          <p:nvPr/>
        </p:nvPicPr>
        <p:blipFill rotWithShape="1">
          <a:blip r:embed="rId7">
            <a:alphaModFix/>
          </a:blip>
          <a:srcRect/>
          <a:stretch/>
        </p:blipFill>
        <p:spPr>
          <a:xfrm>
            <a:off x="5741670" y="4835583"/>
            <a:ext cx="697230" cy="605790"/>
          </a:xfrm>
          <a:prstGeom prst="rect">
            <a:avLst/>
          </a:prstGeom>
          <a:noFill/>
          <a:ln>
            <a:noFill/>
          </a:ln>
        </p:spPr>
      </p:pic>
      <p:pic>
        <p:nvPicPr>
          <p:cNvPr id="1058" name="Google Shape;1058;p35" descr="green-brunette-S.png"/>
          <p:cNvPicPr preferRelativeResize="0"/>
          <p:nvPr/>
        </p:nvPicPr>
        <p:blipFill rotWithShape="1">
          <a:blip r:embed="rId9">
            <a:alphaModFix/>
          </a:blip>
          <a:srcRect/>
          <a:stretch/>
        </p:blipFill>
        <p:spPr>
          <a:xfrm>
            <a:off x="6564630" y="4069773"/>
            <a:ext cx="697230" cy="605790"/>
          </a:xfrm>
          <a:prstGeom prst="rect">
            <a:avLst/>
          </a:prstGeom>
          <a:noFill/>
          <a:ln>
            <a:noFill/>
          </a:ln>
        </p:spPr>
      </p:pic>
      <p:pic>
        <p:nvPicPr>
          <p:cNvPr id="1059" name="Google Shape;1059;p35" descr="hacker-dude-S.png"/>
          <p:cNvPicPr preferRelativeResize="0"/>
          <p:nvPr/>
        </p:nvPicPr>
        <p:blipFill rotWithShape="1">
          <a:blip r:embed="rId7">
            <a:alphaModFix/>
          </a:blip>
          <a:srcRect/>
          <a:stretch/>
        </p:blipFill>
        <p:spPr>
          <a:xfrm>
            <a:off x="3158490" y="4069773"/>
            <a:ext cx="697230" cy="605790"/>
          </a:xfrm>
          <a:prstGeom prst="rect">
            <a:avLst/>
          </a:prstGeom>
          <a:noFill/>
          <a:ln>
            <a:noFill/>
          </a:ln>
        </p:spPr>
      </p:pic>
      <p:pic>
        <p:nvPicPr>
          <p:cNvPr id="1060" name="Google Shape;1060;p35" descr="green-guy-S.png"/>
          <p:cNvPicPr preferRelativeResize="0"/>
          <p:nvPr/>
        </p:nvPicPr>
        <p:blipFill rotWithShape="1">
          <a:blip r:embed="rId10">
            <a:alphaModFix/>
          </a:blip>
          <a:srcRect/>
          <a:stretch/>
        </p:blipFill>
        <p:spPr>
          <a:xfrm>
            <a:off x="4930140" y="3326823"/>
            <a:ext cx="697230" cy="571500"/>
          </a:xfrm>
          <a:prstGeom prst="rect">
            <a:avLst/>
          </a:prstGeom>
          <a:noFill/>
          <a:ln>
            <a:noFill/>
          </a:ln>
        </p:spPr>
      </p:pic>
      <p:pic>
        <p:nvPicPr>
          <p:cNvPr id="1061" name="Google Shape;1061;p35" descr="red-blonde-S.png"/>
          <p:cNvPicPr preferRelativeResize="0"/>
          <p:nvPr/>
        </p:nvPicPr>
        <p:blipFill rotWithShape="1">
          <a:blip r:embed="rId11">
            <a:alphaModFix/>
          </a:blip>
          <a:srcRect/>
          <a:stretch/>
        </p:blipFill>
        <p:spPr>
          <a:xfrm>
            <a:off x="8702040" y="4458393"/>
            <a:ext cx="697230" cy="605790"/>
          </a:xfrm>
          <a:prstGeom prst="rect">
            <a:avLst/>
          </a:prstGeom>
          <a:noFill/>
          <a:ln>
            <a:noFill/>
          </a:ln>
        </p:spPr>
      </p:pic>
      <p:pic>
        <p:nvPicPr>
          <p:cNvPr id="1062" name="Google Shape;1062;p35" descr="coach-S.png"/>
          <p:cNvPicPr preferRelativeResize="0"/>
          <p:nvPr/>
        </p:nvPicPr>
        <p:blipFill rotWithShape="1">
          <a:blip r:embed="rId6">
            <a:alphaModFix/>
          </a:blip>
          <a:srcRect/>
          <a:stretch/>
        </p:blipFill>
        <p:spPr>
          <a:xfrm>
            <a:off x="8347710" y="3692583"/>
            <a:ext cx="697230" cy="605790"/>
          </a:xfrm>
          <a:prstGeom prst="rect">
            <a:avLst/>
          </a:prstGeom>
          <a:noFill/>
          <a:ln>
            <a:noFill/>
          </a:ln>
        </p:spPr>
      </p:pic>
      <p:pic>
        <p:nvPicPr>
          <p:cNvPr id="1063" name="Google Shape;1063;p35" descr="hacker-dude-S.png"/>
          <p:cNvPicPr preferRelativeResize="0"/>
          <p:nvPr/>
        </p:nvPicPr>
        <p:blipFill rotWithShape="1">
          <a:blip r:embed="rId7">
            <a:alphaModFix/>
          </a:blip>
          <a:srcRect/>
          <a:stretch/>
        </p:blipFill>
        <p:spPr>
          <a:xfrm>
            <a:off x="9159240" y="3715443"/>
            <a:ext cx="697230" cy="605790"/>
          </a:xfrm>
          <a:prstGeom prst="rect">
            <a:avLst/>
          </a:prstGeom>
          <a:noFill/>
          <a:ln>
            <a:noFill/>
          </a:ln>
        </p:spPr>
      </p:pic>
      <p:pic>
        <p:nvPicPr>
          <p:cNvPr id="1064" name="Google Shape;1064;p35" descr="red-brunette-S.png"/>
          <p:cNvPicPr preferRelativeResize="0"/>
          <p:nvPr/>
        </p:nvPicPr>
        <p:blipFill rotWithShape="1">
          <a:blip r:embed="rId12">
            <a:alphaModFix/>
          </a:blip>
          <a:srcRect/>
          <a:stretch/>
        </p:blipFill>
        <p:spPr>
          <a:xfrm>
            <a:off x="7890510" y="4458393"/>
            <a:ext cx="697230" cy="605790"/>
          </a:xfrm>
          <a:prstGeom prst="rect">
            <a:avLst/>
          </a:prstGeom>
          <a:noFill/>
          <a:ln>
            <a:noFill/>
          </a:ln>
        </p:spPr>
      </p:pic>
      <p:pic>
        <p:nvPicPr>
          <p:cNvPr id="1065" name="Google Shape;1065;p35" descr="red-guy-S.png"/>
          <p:cNvPicPr preferRelativeResize="0"/>
          <p:nvPr/>
        </p:nvPicPr>
        <p:blipFill rotWithShape="1">
          <a:blip r:embed="rId13">
            <a:alphaModFix/>
          </a:blip>
          <a:srcRect/>
          <a:stretch/>
        </p:blipFill>
        <p:spPr>
          <a:xfrm>
            <a:off x="9525000" y="4481253"/>
            <a:ext cx="697230" cy="571500"/>
          </a:xfrm>
          <a:prstGeom prst="rect">
            <a:avLst/>
          </a:prstGeom>
          <a:noFill/>
          <a:ln>
            <a:noFill/>
          </a:ln>
        </p:spPr>
      </p:pic>
      <p:grpSp>
        <p:nvGrpSpPr>
          <p:cNvPr id="1066" name="Google Shape;1066;p35"/>
          <p:cNvGrpSpPr/>
          <p:nvPr/>
        </p:nvGrpSpPr>
        <p:grpSpPr>
          <a:xfrm>
            <a:off x="4095750" y="1440873"/>
            <a:ext cx="4000500" cy="1325880"/>
            <a:chOff x="0" y="0"/>
            <a:chExt cx="4445000" cy="1473200"/>
          </a:xfrm>
        </p:grpSpPr>
        <p:sp>
          <p:nvSpPr>
            <p:cNvPr id="1067" name="Google Shape;1067;p35"/>
            <p:cNvSpPr/>
            <p:nvPr/>
          </p:nvSpPr>
          <p:spPr>
            <a:xfrm>
              <a:off x="0" y="0"/>
              <a:ext cx="4445000" cy="1473200"/>
            </a:xfrm>
            <a:prstGeom prst="roundRect">
              <a:avLst>
                <a:gd name="adj" fmla="val 20690"/>
              </a:avLst>
            </a:prstGeom>
            <a:solidFill>
              <a:srgbClr val="FFFFFF"/>
            </a:solidFill>
            <a:ln w="25400" cap="flat" cmpd="sng">
              <a:solidFill>
                <a:srgbClr val="0000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pic>
          <p:nvPicPr>
            <p:cNvPr id="1068" name="Google Shape;1068;p35" descr="hacker-dude-S.png"/>
            <p:cNvPicPr preferRelativeResize="0"/>
            <p:nvPr/>
          </p:nvPicPr>
          <p:blipFill rotWithShape="1">
            <a:blip r:embed="rId7">
              <a:alphaModFix/>
            </a:blip>
            <a:srcRect/>
            <a:stretch/>
          </p:blipFill>
          <p:spPr>
            <a:xfrm>
              <a:off x="469899" y="393699"/>
              <a:ext cx="774701" cy="673101"/>
            </a:xfrm>
            <a:prstGeom prst="rect">
              <a:avLst/>
            </a:prstGeom>
            <a:noFill/>
            <a:ln>
              <a:noFill/>
            </a:ln>
          </p:spPr>
        </p:pic>
        <p:pic>
          <p:nvPicPr>
            <p:cNvPr id="1069" name="Google Shape;1069;p35" descr="green-guy-S.png"/>
            <p:cNvPicPr preferRelativeResize="0"/>
            <p:nvPr/>
          </p:nvPicPr>
          <p:blipFill rotWithShape="1">
            <a:blip r:embed="rId10">
              <a:alphaModFix/>
            </a:blip>
            <a:srcRect/>
            <a:stretch/>
          </p:blipFill>
          <p:spPr>
            <a:xfrm>
              <a:off x="1803399" y="419100"/>
              <a:ext cx="774701" cy="635000"/>
            </a:xfrm>
            <a:prstGeom prst="rect">
              <a:avLst/>
            </a:prstGeom>
            <a:noFill/>
            <a:ln>
              <a:noFill/>
            </a:ln>
          </p:spPr>
        </p:pic>
        <p:pic>
          <p:nvPicPr>
            <p:cNvPr id="1070" name="Google Shape;1070;p35" descr="red-blonde-S.png"/>
            <p:cNvPicPr preferRelativeResize="0"/>
            <p:nvPr/>
          </p:nvPicPr>
          <p:blipFill rotWithShape="1">
            <a:blip r:embed="rId11">
              <a:alphaModFix/>
            </a:blip>
            <a:srcRect/>
            <a:stretch/>
          </p:blipFill>
          <p:spPr>
            <a:xfrm>
              <a:off x="3136900" y="393699"/>
              <a:ext cx="774701" cy="673101"/>
            </a:xfrm>
            <a:prstGeom prst="rect">
              <a:avLst/>
            </a:prstGeom>
            <a:noFill/>
            <a:ln>
              <a:noFill/>
            </a:ln>
          </p:spPr>
        </p:pic>
      </p:grpSp>
      <p:pic>
        <p:nvPicPr>
          <p:cNvPr id="1071" name="Google Shape;1071;p35" descr="hacker-dude-S.png"/>
          <p:cNvPicPr preferRelativeResize="0"/>
          <p:nvPr/>
        </p:nvPicPr>
        <p:blipFill rotWithShape="1">
          <a:blip r:embed="rId7">
            <a:alphaModFix amt="19924"/>
          </a:blip>
          <a:srcRect/>
          <a:stretch/>
        </p:blipFill>
        <p:spPr>
          <a:xfrm>
            <a:off x="3158490" y="4069773"/>
            <a:ext cx="697230" cy="605790"/>
          </a:xfrm>
          <a:prstGeom prst="rect">
            <a:avLst/>
          </a:prstGeom>
          <a:noFill/>
          <a:ln>
            <a:noFill/>
          </a:ln>
        </p:spPr>
      </p:pic>
      <p:pic>
        <p:nvPicPr>
          <p:cNvPr id="1072" name="Google Shape;1072;p35" descr="green-guy-S.png"/>
          <p:cNvPicPr preferRelativeResize="0"/>
          <p:nvPr/>
        </p:nvPicPr>
        <p:blipFill rotWithShape="1">
          <a:blip r:embed="rId10">
            <a:alphaModFix amt="19924"/>
          </a:blip>
          <a:srcRect/>
          <a:stretch/>
        </p:blipFill>
        <p:spPr>
          <a:xfrm>
            <a:off x="4930140" y="3326823"/>
            <a:ext cx="697230" cy="571500"/>
          </a:xfrm>
          <a:prstGeom prst="rect">
            <a:avLst/>
          </a:prstGeom>
          <a:noFill/>
          <a:ln>
            <a:noFill/>
          </a:ln>
        </p:spPr>
      </p:pic>
      <p:pic>
        <p:nvPicPr>
          <p:cNvPr id="1073" name="Google Shape;1073;p35" descr="red-blonde-S.png"/>
          <p:cNvPicPr preferRelativeResize="0"/>
          <p:nvPr/>
        </p:nvPicPr>
        <p:blipFill rotWithShape="1">
          <a:blip r:embed="rId11">
            <a:alphaModFix amt="19924"/>
          </a:blip>
          <a:srcRect/>
          <a:stretch/>
        </p:blipFill>
        <p:spPr>
          <a:xfrm>
            <a:off x="8702040" y="4458393"/>
            <a:ext cx="697230" cy="6057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59"/>
                                        </p:tgtEl>
                                      </p:cBhvr>
                                    </p:animEffect>
                                    <p:set>
                                      <p:cBhvr>
                                        <p:cTn id="7" dur="1" fill="hold">
                                          <p:stCondLst>
                                            <p:cond delay="1000"/>
                                          </p:stCondLst>
                                        </p:cTn>
                                        <p:tgtEl>
                                          <p:spTgt spid="1059"/>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71"/>
                                        </p:tgtEl>
                                        <p:attrNameLst>
                                          <p:attrName>style.visibility</p:attrName>
                                        </p:attrNameLst>
                                      </p:cBhvr>
                                      <p:to>
                                        <p:strVal val="visible"/>
                                      </p:to>
                                    </p:set>
                                    <p:animEffect transition="in" filter="fade">
                                      <p:cBhvr>
                                        <p:cTn id="11" dur="1000"/>
                                        <p:tgtEl>
                                          <p:spTgt spid="1071"/>
                                        </p:tgtEl>
                                      </p:cBhvr>
                                    </p:animEffect>
                                  </p:childTnLst>
                                </p:cTn>
                              </p:par>
                            </p:childTnLst>
                          </p:cTn>
                        </p:par>
                        <p:par>
                          <p:cTn id="12" fill="hold">
                            <p:stCondLst>
                              <p:cond delay="2000"/>
                            </p:stCondLst>
                            <p:childTnLst>
                              <p:par>
                                <p:cTn id="13" presetID="10" presetClass="exit" presetSubtype="0" fill="hold" nodeType="afterEffect">
                                  <p:stCondLst>
                                    <p:cond delay="0"/>
                                  </p:stCondLst>
                                  <p:childTnLst>
                                    <p:animEffect transition="out" filter="fade">
                                      <p:cBhvr>
                                        <p:cTn id="14" dur="1000"/>
                                        <p:tgtEl>
                                          <p:spTgt spid="1060"/>
                                        </p:tgtEl>
                                      </p:cBhvr>
                                    </p:animEffect>
                                    <p:set>
                                      <p:cBhvr>
                                        <p:cTn id="15" dur="1" fill="hold">
                                          <p:stCondLst>
                                            <p:cond delay="1000"/>
                                          </p:stCondLst>
                                        </p:cTn>
                                        <p:tgtEl>
                                          <p:spTgt spid="1060"/>
                                        </p:tgtEl>
                                        <p:attrNameLst>
                                          <p:attrName>style.visibility</p:attrName>
                                        </p:attrNameLst>
                                      </p:cBhvr>
                                      <p:to>
                                        <p:strVal val="hidden"/>
                                      </p:to>
                                    </p:se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72"/>
                                        </p:tgtEl>
                                        <p:attrNameLst>
                                          <p:attrName>style.visibility</p:attrName>
                                        </p:attrNameLst>
                                      </p:cBhvr>
                                      <p:to>
                                        <p:strVal val="visible"/>
                                      </p:to>
                                    </p:set>
                                    <p:animEffect transition="in" filter="fade">
                                      <p:cBhvr>
                                        <p:cTn id="19" dur="1000"/>
                                        <p:tgtEl>
                                          <p:spTgt spid="1072"/>
                                        </p:tgtEl>
                                      </p:cBhvr>
                                    </p:animEffect>
                                  </p:childTnLst>
                                </p:cTn>
                              </p:par>
                            </p:childTnLst>
                          </p:cTn>
                        </p:par>
                        <p:par>
                          <p:cTn id="20" fill="hold">
                            <p:stCondLst>
                              <p:cond delay="4000"/>
                            </p:stCondLst>
                            <p:childTnLst>
                              <p:par>
                                <p:cTn id="21" presetID="10" presetClass="exit" presetSubtype="0" fill="hold" nodeType="afterEffect">
                                  <p:stCondLst>
                                    <p:cond delay="0"/>
                                  </p:stCondLst>
                                  <p:childTnLst>
                                    <p:animEffect transition="out" filter="fade">
                                      <p:cBhvr>
                                        <p:cTn id="22" dur="1000"/>
                                        <p:tgtEl>
                                          <p:spTgt spid="1061"/>
                                        </p:tgtEl>
                                      </p:cBhvr>
                                    </p:animEffect>
                                    <p:set>
                                      <p:cBhvr>
                                        <p:cTn id="23" dur="1" fill="hold">
                                          <p:stCondLst>
                                            <p:cond delay="1000"/>
                                          </p:stCondLst>
                                        </p:cTn>
                                        <p:tgtEl>
                                          <p:spTgt spid="1061"/>
                                        </p:tgtEl>
                                        <p:attrNameLst>
                                          <p:attrName>style.visibility</p:attrName>
                                        </p:attrNameLst>
                                      </p:cBhvr>
                                      <p:to>
                                        <p:strVal val="hidden"/>
                                      </p:to>
                                    </p:se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73"/>
                                        </p:tgtEl>
                                        <p:attrNameLst>
                                          <p:attrName>style.visibility</p:attrName>
                                        </p:attrNameLst>
                                      </p:cBhvr>
                                      <p:to>
                                        <p:strVal val="visible"/>
                                      </p:to>
                                    </p:set>
                                    <p:animEffect transition="in" filter="fade">
                                      <p:cBhvr>
                                        <p:cTn id="27" dur="1000"/>
                                        <p:tgtEl>
                                          <p:spTgt spid="107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066"/>
                                        </p:tgtEl>
                                        <p:attrNameLst>
                                          <p:attrName>style.visibility</p:attrName>
                                        </p:attrNameLst>
                                      </p:cBhvr>
                                      <p:to>
                                        <p:strVal val="visible"/>
                                      </p:to>
                                    </p:set>
                                    <p:animEffect transition="in" filter="fade">
                                      <p:cBhvr>
                                        <p:cTn id="31" dur="1000"/>
                                        <p:tgtEl>
                                          <p:spTgt spid="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grpSp>
        <p:nvGrpSpPr>
          <p:cNvPr id="1078" name="Google Shape;1078;p36"/>
          <p:cNvGrpSpPr/>
          <p:nvPr/>
        </p:nvGrpSpPr>
        <p:grpSpPr>
          <a:xfrm>
            <a:off x="1929763" y="3666218"/>
            <a:ext cx="8332474" cy="2548894"/>
            <a:chOff x="-2" y="-2"/>
            <a:chExt cx="9258304" cy="2832103"/>
          </a:xfrm>
        </p:grpSpPr>
        <p:grpSp>
          <p:nvGrpSpPr>
            <p:cNvPr id="1079" name="Google Shape;1079;p36"/>
            <p:cNvGrpSpPr/>
            <p:nvPr/>
          </p:nvGrpSpPr>
          <p:grpSpPr>
            <a:xfrm>
              <a:off x="-2" y="-2"/>
              <a:ext cx="2857503" cy="2705103"/>
              <a:chOff x="-1" y="-1"/>
              <a:chExt cx="2857502" cy="2705102"/>
            </a:xfrm>
          </p:grpSpPr>
          <p:grpSp>
            <p:nvGrpSpPr>
              <p:cNvPr id="1080" name="Google Shape;1080;p36"/>
              <p:cNvGrpSpPr/>
              <p:nvPr/>
            </p:nvGrpSpPr>
            <p:grpSpPr>
              <a:xfrm>
                <a:off x="1485900" y="-1"/>
                <a:ext cx="1371601" cy="2705102"/>
                <a:chOff x="0" y="-1"/>
                <a:chExt cx="1371600" cy="2705102"/>
              </a:xfrm>
            </p:grpSpPr>
            <p:sp>
              <p:nvSpPr>
                <p:cNvPr id="1081" name="Google Shape;1081;p36"/>
                <p:cNvSpPr/>
                <p:nvPr/>
              </p:nvSpPr>
              <p:spPr>
                <a:xfrm>
                  <a:off x="0" y="1409700"/>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082" name="Google Shape;1082;p36"/>
                <p:cNvGrpSpPr/>
                <p:nvPr/>
              </p:nvGrpSpPr>
              <p:grpSpPr>
                <a:xfrm>
                  <a:off x="76199" y="1600200"/>
                  <a:ext cx="1219202" cy="898580"/>
                  <a:chOff x="-1" y="0"/>
                  <a:chExt cx="1219202" cy="898579"/>
                </a:xfrm>
              </p:grpSpPr>
              <p:pic>
                <p:nvPicPr>
                  <p:cNvPr id="1083" name="Google Shape;1083;p36" descr="blue-guy-S.png"/>
                  <p:cNvPicPr preferRelativeResize="0"/>
                  <p:nvPr/>
                </p:nvPicPr>
                <p:blipFill rotWithShape="1">
                  <a:blip r:embed="rId3">
                    <a:alphaModFix/>
                  </a:blip>
                  <a:srcRect/>
                  <a:stretch/>
                </p:blipFill>
                <p:spPr>
                  <a:xfrm>
                    <a:off x="393700" y="0"/>
                    <a:ext cx="508001" cy="416395"/>
                  </a:xfrm>
                  <a:prstGeom prst="rect">
                    <a:avLst/>
                  </a:prstGeom>
                  <a:noFill/>
                  <a:ln>
                    <a:noFill/>
                  </a:ln>
                </p:spPr>
              </p:pic>
              <p:pic>
                <p:nvPicPr>
                  <p:cNvPr id="1084" name="Google Shape;1084;p36" descr="blue-brunette-S.png"/>
                  <p:cNvPicPr preferRelativeResize="0"/>
                  <p:nvPr/>
                </p:nvPicPr>
                <p:blipFill rotWithShape="1">
                  <a:blip r:embed="rId4">
                    <a:alphaModFix/>
                  </a:blip>
                  <a:srcRect/>
                  <a:stretch/>
                </p:blipFill>
                <p:spPr>
                  <a:xfrm>
                    <a:off x="571500" y="190500"/>
                    <a:ext cx="508001" cy="441379"/>
                  </a:xfrm>
                  <a:prstGeom prst="rect">
                    <a:avLst/>
                  </a:prstGeom>
                  <a:noFill/>
                  <a:ln>
                    <a:noFill/>
                  </a:ln>
                </p:spPr>
              </p:pic>
              <p:pic>
                <p:nvPicPr>
                  <p:cNvPr id="1085" name="Google Shape;1085;p36" descr="blue-guy-S.png"/>
                  <p:cNvPicPr preferRelativeResize="0"/>
                  <p:nvPr/>
                </p:nvPicPr>
                <p:blipFill rotWithShape="1">
                  <a:blip r:embed="rId3">
                    <a:alphaModFix/>
                  </a:blip>
                  <a:srcRect/>
                  <a:stretch/>
                </p:blipFill>
                <p:spPr>
                  <a:xfrm>
                    <a:off x="190499" y="203200"/>
                    <a:ext cx="508001" cy="416395"/>
                  </a:xfrm>
                  <a:prstGeom prst="rect">
                    <a:avLst/>
                  </a:prstGeom>
                  <a:noFill/>
                  <a:ln>
                    <a:noFill/>
                  </a:ln>
                </p:spPr>
              </p:pic>
              <p:pic>
                <p:nvPicPr>
                  <p:cNvPr id="1086" name="Google Shape;1086;p36" descr="blue-blonde-S.png"/>
                  <p:cNvPicPr preferRelativeResize="0"/>
                  <p:nvPr/>
                </p:nvPicPr>
                <p:blipFill rotWithShape="1">
                  <a:blip r:embed="rId5">
                    <a:alphaModFix/>
                  </a:blip>
                  <a:srcRect/>
                  <a:stretch/>
                </p:blipFill>
                <p:spPr>
                  <a:xfrm>
                    <a:off x="-1" y="457200"/>
                    <a:ext cx="508001" cy="441379"/>
                  </a:xfrm>
                  <a:prstGeom prst="rect">
                    <a:avLst/>
                  </a:prstGeom>
                  <a:noFill/>
                  <a:ln>
                    <a:noFill/>
                  </a:ln>
                </p:spPr>
              </p:pic>
              <p:pic>
                <p:nvPicPr>
                  <p:cNvPr id="1087" name="Google Shape;1087;p36" descr="blue-brunette-S.png"/>
                  <p:cNvPicPr preferRelativeResize="0"/>
                  <p:nvPr/>
                </p:nvPicPr>
                <p:blipFill rotWithShape="1">
                  <a:blip r:embed="rId4">
                    <a:alphaModFix/>
                  </a:blip>
                  <a:srcRect/>
                  <a:stretch/>
                </p:blipFill>
                <p:spPr>
                  <a:xfrm>
                    <a:off x="393700" y="457200"/>
                    <a:ext cx="508001" cy="441379"/>
                  </a:xfrm>
                  <a:prstGeom prst="rect">
                    <a:avLst/>
                  </a:prstGeom>
                  <a:noFill/>
                  <a:ln>
                    <a:noFill/>
                  </a:ln>
                </p:spPr>
              </p:pic>
              <p:pic>
                <p:nvPicPr>
                  <p:cNvPr id="1088" name="Google Shape;1088;p36" descr="coach-S.png"/>
                  <p:cNvPicPr preferRelativeResize="0"/>
                  <p:nvPr/>
                </p:nvPicPr>
                <p:blipFill rotWithShape="1">
                  <a:blip r:embed="rId6">
                    <a:alphaModFix/>
                  </a:blip>
                  <a:srcRect/>
                  <a:stretch/>
                </p:blipFill>
                <p:spPr>
                  <a:xfrm>
                    <a:off x="711200" y="457200"/>
                    <a:ext cx="508001" cy="441379"/>
                  </a:xfrm>
                  <a:prstGeom prst="rect">
                    <a:avLst/>
                  </a:prstGeom>
                  <a:noFill/>
                  <a:ln>
                    <a:noFill/>
                  </a:ln>
                </p:spPr>
              </p:pic>
            </p:grpSp>
            <p:sp>
              <p:nvSpPr>
                <p:cNvPr id="1089" name="Google Shape;1089;p36"/>
                <p:cNvSpPr/>
                <p:nvPr/>
              </p:nvSpPr>
              <p:spPr>
                <a:xfrm>
                  <a:off x="0" y="-1"/>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090" name="Google Shape;1090;p36"/>
                <p:cNvGrpSpPr/>
                <p:nvPr/>
              </p:nvGrpSpPr>
              <p:grpSpPr>
                <a:xfrm>
                  <a:off x="76199" y="190499"/>
                  <a:ext cx="1219202" cy="911281"/>
                  <a:chOff x="-1" y="-1"/>
                  <a:chExt cx="1219202" cy="911281"/>
                </a:xfrm>
              </p:grpSpPr>
              <p:pic>
                <p:nvPicPr>
                  <p:cNvPr id="1091" name="Google Shape;1091;p36" descr="hacker-dude-S.png"/>
                  <p:cNvPicPr preferRelativeResize="0"/>
                  <p:nvPr/>
                </p:nvPicPr>
                <p:blipFill rotWithShape="1">
                  <a:blip r:embed="rId7">
                    <a:alphaModFix/>
                  </a:blip>
                  <a:srcRect/>
                  <a:stretch/>
                </p:blipFill>
                <p:spPr>
                  <a:xfrm>
                    <a:off x="711200" y="-1"/>
                    <a:ext cx="508001" cy="441380"/>
                  </a:xfrm>
                  <a:prstGeom prst="rect">
                    <a:avLst/>
                  </a:prstGeom>
                  <a:noFill/>
                  <a:ln>
                    <a:noFill/>
                  </a:ln>
                </p:spPr>
              </p:pic>
              <p:pic>
                <p:nvPicPr>
                  <p:cNvPr id="1092" name="Google Shape;1092;p36" descr="blue-brunette-S.png"/>
                  <p:cNvPicPr preferRelativeResize="0"/>
                  <p:nvPr/>
                </p:nvPicPr>
                <p:blipFill rotWithShape="1">
                  <a:blip r:embed="rId4">
                    <a:alphaModFix/>
                  </a:blip>
                  <a:srcRect/>
                  <a:stretch/>
                </p:blipFill>
                <p:spPr>
                  <a:xfrm>
                    <a:off x="393700" y="-1"/>
                    <a:ext cx="508001" cy="441380"/>
                  </a:xfrm>
                  <a:prstGeom prst="rect">
                    <a:avLst/>
                  </a:prstGeom>
                  <a:noFill/>
                  <a:ln>
                    <a:noFill/>
                  </a:ln>
                </p:spPr>
              </p:pic>
              <p:pic>
                <p:nvPicPr>
                  <p:cNvPr id="1093" name="Google Shape;1093;p36" descr="blue-guy-S.png"/>
                  <p:cNvPicPr preferRelativeResize="0"/>
                  <p:nvPr/>
                </p:nvPicPr>
                <p:blipFill rotWithShape="1">
                  <a:blip r:embed="rId3">
                    <a:alphaModFix/>
                  </a:blip>
                  <a:srcRect/>
                  <a:stretch/>
                </p:blipFill>
                <p:spPr>
                  <a:xfrm>
                    <a:off x="-1" y="12700"/>
                    <a:ext cx="508001" cy="416395"/>
                  </a:xfrm>
                  <a:prstGeom prst="rect">
                    <a:avLst/>
                  </a:prstGeom>
                  <a:noFill/>
                  <a:ln>
                    <a:noFill/>
                  </a:ln>
                </p:spPr>
              </p:pic>
              <p:pic>
                <p:nvPicPr>
                  <p:cNvPr id="1094" name="Google Shape;1094;p36" descr="hacker-dude-S.png"/>
                  <p:cNvPicPr preferRelativeResize="0"/>
                  <p:nvPr/>
                </p:nvPicPr>
                <p:blipFill rotWithShape="1">
                  <a:blip r:embed="rId7">
                    <a:alphaModFix/>
                  </a:blip>
                  <a:srcRect/>
                  <a:stretch/>
                </p:blipFill>
                <p:spPr>
                  <a:xfrm>
                    <a:off x="584200" y="203200"/>
                    <a:ext cx="508001" cy="441379"/>
                  </a:xfrm>
                  <a:prstGeom prst="rect">
                    <a:avLst/>
                  </a:prstGeom>
                  <a:noFill/>
                  <a:ln>
                    <a:noFill/>
                  </a:ln>
                </p:spPr>
              </p:pic>
              <p:pic>
                <p:nvPicPr>
                  <p:cNvPr id="1095" name="Google Shape;1095;p36" descr="blue-guy-S.png"/>
                  <p:cNvPicPr preferRelativeResize="0"/>
                  <p:nvPr/>
                </p:nvPicPr>
                <p:blipFill rotWithShape="1">
                  <a:blip r:embed="rId3">
                    <a:alphaModFix/>
                  </a:blip>
                  <a:srcRect/>
                  <a:stretch/>
                </p:blipFill>
                <p:spPr>
                  <a:xfrm>
                    <a:off x="215899" y="215900"/>
                    <a:ext cx="508001" cy="416395"/>
                  </a:xfrm>
                  <a:prstGeom prst="rect">
                    <a:avLst/>
                  </a:prstGeom>
                  <a:noFill/>
                  <a:ln>
                    <a:noFill/>
                  </a:ln>
                </p:spPr>
              </p:pic>
              <p:pic>
                <p:nvPicPr>
                  <p:cNvPr id="1096" name="Google Shape;1096;p36" descr="blue-blonde-S.png"/>
                  <p:cNvPicPr preferRelativeResize="0"/>
                  <p:nvPr/>
                </p:nvPicPr>
                <p:blipFill rotWithShape="1">
                  <a:blip r:embed="rId5">
                    <a:alphaModFix/>
                  </a:blip>
                  <a:srcRect/>
                  <a:stretch/>
                </p:blipFill>
                <p:spPr>
                  <a:xfrm>
                    <a:off x="-1" y="469900"/>
                    <a:ext cx="508001" cy="441380"/>
                  </a:xfrm>
                  <a:prstGeom prst="rect">
                    <a:avLst/>
                  </a:prstGeom>
                  <a:noFill/>
                  <a:ln>
                    <a:noFill/>
                  </a:ln>
                </p:spPr>
              </p:pic>
              <p:pic>
                <p:nvPicPr>
                  <p:cNvPr id="1097" name="Google Shape;1097;p36" descr="blue-brunette-S.png"/>
                  <p:cNvPicPr preferRelativeResize="0"/>
                  <p:nvPr/>
                </p:nvPicPr>
                <p:blipFill rotWithShape="1">
                  <a:blip r:embed="rId4">
                    <a:alphaModFix/>
                  </a:blip>
                  <a:srcRect/>
                  <a:stretch/>
                </p:blipFill>
                <p:spPr>
                  <a:xfrm>
                    <a:off x="393700" y="469900"/>
                    <a:ext cx="508001" cy="441380"/>
                  </a:xfrm>
                  <a:prstGeom prst="rect">
                    <a:avLst/>
                  </a:prstGeom>
                  <a:noFill/>
                  <a:ln>
                    <a:noFill/>
                  </a:ln>
                </p:spPr>
              </p:pic>
              <p:pic>
                <p:nvPicPr>
                  <p:cNvPr id="1098" name="Google Shape;1098;p36" descr="coach-S.png"/>
                  <p:cNvPicPr preferRelativeResize="0"/>
                  <p:nvPr/>
                </p:nvPicPr>
                <p:blipFill rotWithShape="1">
                  <a:blip r:embed="rId6">
                    <a:alphaModFix/>
                  </a:blip>
                  <a:srcRect/>
                  <a:stretch/>
                </p:blipFill>
                <p:spPr>
                  <a:xfrm>
                    <a:off x="711200" y="469900"/>
                    <a:ext cx="508001" cy="441380"/>
                  </a:xfrm>
                  <a:prstGeom prst="rect">
                    <a:avLst/>
                  </a:prstGeom>
                  <a:noFill/>
                  <a:ln>
                    <a:noFill/>
                  </a:ln>
                </p:spPr>
              </p:pic>
            </p:grpSp>
          </p:grpSp>
          <p:grpSp>
            <p:nvGrpSpPr>
              <p:cNvPr id="1099" name="Google Shape;1099;p36"/>
              <p:cNvGrpSpPr/>
              <p:nvPr/>
            </p:nvGrpSpPr>
            <p:grpSpPr>
              <a:xfrm>
                <a:off x="-1" y="-1"/>
                <a:ext cx="1371601" cy="2705102"/>
                <a:chOff x="0" y="-1"/>
                <a:chExt cx="1371600" cy="2705102"/>
              </a:xfrm>
            </p:grpSpPr>
            <p:sp>
              <p:nvSpPr>
                <p:cNvPr id="1100" name="Google Shape;1100;p36"/>
                <p:cNvSpPr/>
                <p:nvPr/>
              </p:nvSpPr>
              <p:spPr>
                <a:xfrm>
                  <a:off x="0" y="-1"/>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101" name="Google Shape;1101;p36"/>
                <p:cNvSpPr/>
                <p:nvPr/>
              </p:nvSpPr>
              <p:spPr>
                <a:xfrm>
                  <a:off x="0" y="1409700"/>
                  <a:ext cx="1371600" cy="1295401"/>
                </a:xfrm>
                <a:prstGeom prst="roundRect">
                  <a:avLst>
                    <a:gd name="adj" fmla="val 14706"/>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02" name="Google Shape;1102;p36"/>
                <p:cNvGrpSpPr/>
                <p:nvPr/>
              </p:nvGrpSpPr>
              <p:grpSpPr>
                <a:xfrm>
                  <a:off x="76199" y="1600199"/>
                  <a:ext cx="1219202" cy="911281"/>
                  <a:chOff x="-1" y="-1"/>
                  <a:chExt cx="1219202" cy="911281"/>
                </a:xfrm>
              </p:grpSpPr>
              <p:pic>
                <p:nvPicPr>
                  <p:cNvPr id="1103" name="Google Shape;1103;p36" descr="hacker-dude-S.png"/>
                  <p:cNvPicPr preferRelativeResize="0"/>
                  <p:nvPr/>
                </p:nvPicPr>
                <p:blipFill rotWithShape="1">
                  <a:blip r:embed="rId7">
                    <a:alphaModFix/>
                  </a:blip>
                  <a:srcRect/>
                  <a:stretch/>
                </p:blipFill>
                <p:spPr>
                  <a:xfrm>
                    <a:off x="711200" y="-1"/>
                    <a:ext cx="508001" cy="441380"/>
                  </a:xfrm>
                  <a:prstGeom prst="rect">
                    <a:avLst/>
                  </a:prstGeom>
                  <a:noFill/>
                  <a:ln>
                    <a:noFill/>
                  </a:ln>
                </p:spPr>
              </p:pic>
              <p:pic>
                <p:nvPicPr>
                  <p:cNvPr id="1104" name="Google Shape;1104;p36" descr="blue-brunette-S.png"/>
                  <p:cNvPicPr preferRelativeResize="0"/>
                  <p:nvPr/>
                </p:nvPicPr>
                <p:blipFill rotWithShape="1">
                  <a:blip r:embed="rId4">
                    <a:alphaModFix/>
                  </a:blip>
                  <a:srcRect/>
                  <a:stretch/>
                </p:blipFill>
                <p:spPr>
                  <a:xfrm>
                    <a:off x="393700" y="-1"/>
                    <a:ext cx="508001" cy="441380"/>
                  </a:xfrm>
                  <a:prstGeom prst="rect">
                    <a:avLst/>
                  </a:prstGeom>
                  <a:noFill/>
                  <a:ln>
                    <a:noFill/>
                  </a:ln>
                </p:spPr>
              </p:pic>
              <p:pic>
                <p:nvPicPr>
                  <p:cNvPr id="1105" name="Google Shape;1105;p36" descr="blue-guy-S.png"/>
                  <p:cNvPicPr preferRelativeResize="0"/>
                  <p:nvPr/>
                </p:nvPicPr>
                <p:blipFill rotWithShape="1">
                  <a:blip r:embed="rId3">
                    <a:alphaModFix/>
                  </a:blip>
                  <a:srcRect/>
                  <a:stretch/>
                </p:blipFill>
                <p:spPr>
                  <a:xfrm>
                    <a:off x="-1" y="12700"/>
                    <a:ext cx="508001" cy="416395"/>
                  </a:xfrm>
                  <a:prstGeom prst="rect">
                    <a:avLst/>
                  </a:prstGeom>
                  <a:noFill/>
                  <a:ln>
                    <a:noFill/>
                  </a:ln>
                </p:spPr>
              </p:pic>
              <p:pic>
                <p:nvPicPr>
                  <p:cNvPr id="1106" name="Google Shape;1106;p36" descr="hacker-dude-S.png"/>
                  <p:cNvPicPr preferRelativeResize="0"/>
                  <p:nvPr/>
                </p:nvPicPr>
                <p:blipFill rotWithShape="1">
                  <a:blip r:embed="rId7">
                    <a:alphaModFix/>
                  </a:blip>
                  <a:srcRect/>
                  <a:stretch/>
                </p:blipFill>
                <p:spPr>
                  <a:xfrm>
                    <a:off x="584200" y="203200"/>
                    <a:ext cx="508001" cy="441379"/>
                  </a:xfrm>
                  <a:prstGeom prst="rect">
                    <a:avLst/>
                  </a:prstGeom>
                  <a:noFill/>
                  <a:ln>
                    <a:noFill/>
                  </a:ln>
                </p:spPr>
              </p:pic>
              <p:pic>
                <p:nvPicPr>
                  <p:cNvPr id="1107" name="Google Shape;1107;p36" descr="blue-guy-S.png"/>
                  <p:cNvPicPr preferRelativeResize="0"/>
                  <p:nvPr/>
                </p:nvPicPr>
                <p:blipFill rotWithShape="1">
                  <a:blip r:embed="rId3">
                    <a:alphaModFix/>
                  </a:blip>
                  <a:srcRect/>
                  <a:stretch/>
                </p:blipFill>
                <p:spPr>
                  <a:xfrm>
                    <a:off x="215899" y="215900"/>
                    <a:ext cx="508001" cy="416395"/>
                  </a:xfrm>
                  <a:prstGeom prst="rect">
                    <a:avLst/>
                  </a:prstGeom>
                  <a:noFill/>
                  <a:ln>
                    <a:noFill/>
                  </a:ln>
                </p:spPr>
              </p:pic>
              <p:pic>
                <p:nvPicPr>
                  <p:cNvPr id="1108" name="Google Shape;1108;p36" descr="blue-blonde-S.png"/>
                  <p:cNvPicPr preferRelativeResize="0"/>
                  <p:nvPr/>
                </p:nvPicPr>
                <p:blipFill rotWithShape="1">
                  <a:blip r:embed="rId5">
                    <a:alphaModFix/>
                  </a:blip>
                  <a:srcRect/>
                  <a:stretch/>
                </p:blipFill>
                <p:spPr>
                  <a:xfrm>
                    <a:off x="-1" y="469900"/>
                    <a:ext cx="508001" cy="441380"/>
                  </a:xfrm>
                  <a:prstGeom prst="rect">
                    <a:avLst/>
                  </a:prstGeom>
                  <a:noFill/>
                  <a:ln>
                    <a:noFill/>
                  </a:ln>
                </p:spPr>
              </p:pic>
              <p:pic>
                <p:nvPicPr>
                  <p:cNvPr id="1109" name="Google Shape;1109;p36" descr="blue-brunette-S.png"/>
                  <p:cNvPicPr preferRelativeResize="0"/>
                  <p:nvPr/>
                </p:nvPicPr>
                <p:blipFill rotWithShape="1">
                  <a:blip r:embed="rId4">
                    <a:alphaModFix/>
                  </a:blip>
                  <a:srcRect/>
                  <a:stretch/>
                </p:blipFill>
                <p:spPr>
                  <a:xfrm>
                    <a:off x="393700" y="469900"/>
                    <a:ext cx="508001" cy="441380"/>
                  </a:xfrm>
                  <a:prstGeom prst="rect">
                    <a:avLst/>
                  </a:prstGeom>
                  <a:noFill/>
                  <a:ln>
                    <a:noFill/>
                  </a:ln>
                </p:spPr>
              </p:pic>
              <p:pic>
                <p:nvPicPr>
                  <p:cNvPr id="1110" name="Google Shape;1110;p36" descr="coach-S.png"/>
                  <p:cNvPicPr preferRelativeResize="0"/>
                  <p:nvPr/>
                </p:nvPicPr>
                <p:blipFill rotWithShape="1">
                  <a:blip r:embed="rId6">
                    <a:alphaModFix/>
                  </a:blip>
                  <a:srcRect/>
                  <a:stretch/>
                </p:blipFill>
                <p:spPr>
                  <a:xfrm>
                    <a:off x="711200" y="469900"/>
                    <a:ext cx="508001" cy="441380"/>
                  </a:xfrm>
                  <a:prstGeom prst="rect">
                    <a:avLst/>
                  </a:prstGeom>
                  <a:noFill/>
                  <a:ln>
                    <a:noFill/>
                  </a:ln>
                </p:spPr>
              </p:pic>
            </p:grpSp>
            <p:grpSp>
              <p:nvGrpSpPr>
                <p:cNvPr id="1111" name="Google Shape;1111;p36"/>
                <p:cNvGrpSpPr/>
                <p:nvPr/>
              </p:nvGrpSpPr>
              <p:grpSpPr>
                <a:xfrm>
                  <a:off x="76199" y="152400"/>
                  <a:ext cx="1219202" cy="974780"/>
                  <a:chOff x="-1" y="0"/>
                  <a:chExt cx="1219202" cy="974779"/>
                </a:xfrm>
              </p:grpSpPr>
              <p:pic>
                <p:nvPicPr>
                  <p:cNvPr id="1112" name="Google Shape;1112;p36" descr="blue-guy-S.png"/>
                  <p:cNvPicPr preferRelativeResize="0"/>
                  <p:nvPr/>
                </p:nvPicPr>
                <p:blipFill rotWithShape="1">
                  <a:blip r:embed="rId3">
                    <a:alphaModFix/>
                  </a:blip>
                  <a:srcRect/>
                  <a:stretch/>
                </p:blipFill>
                <p:spPr>
                  <a:xfrm>
                    <a:off x="393700" y="12700"/>
                    <a:ext cx="508001" cy="416395"/>
                  </a:xfrm>
                  <a:prstGeom prst="rect">
                    <a:avLst/>
                  </a:prstGeom>
                  <a:noFill/>
                  <a:ln>
                    <a:noFill/>
                  </a:ln>
                </p:spPr>
              </p:pic>
              <p:pic>
                <p:nvPicPr>
                  <p:cNvPr id="1113" name="Google Shape;1113;p36" descr="hacker-dude-S.png"/>
                  <p:cNvPicPr preferRelativeResize="0"/>
                  <p:nvPr/>
                </p:nvPicPr>
                <p:blipFill rotWithShape="1">
                  <a:blip r:embed="rId7">
                    <a:alphaModFix/>
                  </a:blip>
                  <a:srcRect/>
                  <a:stretch/>
                </p:blipFill>
                <p:spPr>
                  <a:xfrm>
                    <a:off x="-1" y="0"/>
                    <a:ext cx="508001" cy="441379"/>
                  </a:xfrm>
                  <a:prstGeom prst="rect">
                    <a:avLst/>
                  </a:prstGeom>
                  <a:noFill/>
                  <a:ln>
                    <a:noFill/>
                  </a:ln>
                </p:spPr>
              </p:pic>
              <p:pic>
                <p:nvPicPr>
                  <p:cNvPr id="1114" name="Google Shape;1114;p36" descr="hacker-dude-S.png"/>
                  <p:cNvPicPr preferRelativeResize="0"/>
                  <p:nvPr/>
                </p:nvPicPr>
                <p:blipFill rotWithShape="1">
                  <a:blip r:embed="rId7">
                    <a:alphaModFix/>
                  </a:blip>
                  <a:srcRect/>
                  <a:stretch/>
                </p:blipFill>
                <p:spPr>
                  <a:xfrm>
                    <a:off x="711200" y="0"/>
                    <a:ext cx="508001" cy="441379"/>
                  </a:xfrm>
                  <a:prstGeom prst="rect">
                    <a:avLst/>
                  </a:prstGeom>
                  <a:noFill/>
                  <a:ln>
                    <a:noFill/>
                  </a:ln>
                </p:spPr>
              </p:pic>
              <p:pic>
                <p:nvPicPr>
                  <p:cNvPr id="1115" name="Google Shape;1115;p36" descr="blue-blonde-S.png"/>
                  <p:cNvPicPr preferRelativeResize="0"/>
                  <p:nvPr/>
                </p:nvPicPr>
                <p:blipFill rotWithShape="1">
                  <a:blip r:embed="rId5">
                    <a:alphaModFix/>
                  </a:blip>
                  <a:srcRect/>
                  <a:stretch/>
                </p:blipFill>
                <p:spPr>
                  <a:xfrm>
                    <a:off x="711200" y="266700"/>
                    <a:ext cx="508001" cy="441379"/>
                  </a:xfrm>
                  <a:prstGeom prst="rect">
                    <a:avLst/>
                  </a:prstGeom>
                  <a:noFill/>
                  <a:ln>
                    <a:noFill/>
                  </a:ln>
                </p:spPr>
              </p:pic>
              <p:pic>
                <p:nvPicPr>
                  <p:cNvPr id="1116" name="Google Shape;1116;p36" descr="coach-S.png"/>
                  <p:cNvPicPr preferRelativeResize="0"/>
                  <p:nvPr/>
                </p:nvPicPr>
                <p:blipFill rotWithShape="1">
                  <a:blip r:embed="rId6">
                    <a:alphaModFix/>
                  </a:blip>
                  <a:srcRect/>
                  <a:stretch/>
                </p:blipFill>
                <p:spPr>
                  <a:xfrm>
                    <a:off x="711200" y="533400"/>
                    <a:ext cx="508001" cy="441379"/>
                  </a:xfrm>
                  <a:prstGeom prst="rect">
                    <a:avLst/>
                  </a:prstGeom>
                  <a:noFill/>
                  <a:ln>
                    <a:noFill/>
                  </a:ln>
                </p:spPr>
              </p:pic>
              <p:pic>
                <p:nvPicPr>
                  <p:cNvPr id="1117" name="Google Shape;1117;p36" descr="blue-brunette-S.png"/>
                  <p:cNvPicPr preferRelativeResize="0"/>
                  <p:nvPr/>
                </p:nvPicPr>
                <p:blipFill rotWithShape="1">
                  <a:blip r:embed="rId4">
                    <a:alphaModFix/>
                  </a:blip>
                  <a:srcRect/>
                  <a:stretch/>
                </p:blipFill>
                <p:spPr>
                  <a:xfrm>
                    <a:off x="393700" y="266700"/>
                    <a:ext cx="508001" cy="441379"/>
                  </a:xfrm>
                  <a:prstGeom prst="rect">
                    <a:avLst/>
                  </a:prstGeom>
                  <a:noFill/>
                  <a:ln>
                    <a:noFill/>
                  </a:ln>
                </p:spPr>
              </p:pic>
              <p:pic>
                <p:nvPicPr>
                  <p:cNvPr id="1118" name="Google Shape;1118;p36" descr="blue-guy-S.png"/>
                  <p:cNvPicPr preferRelativeResize="0"/>
                  <p:nvPr/>
                </p:nvPicPr>
                <p:blipFill rotWithShape="1">
                  <a:blip r:embed="rId3">
                    <a:alphaModFix/>
                  </a:blip>
                  <a:srcRect/>
                  <a:stretch/>
                </p:blipFill>
                <p:spPr>
                  <a:xfrm>
                    <a:off x="-1" y="279400"/>
                    <a:ext cx="508001" cy="416395"/>
                  </a:xfrm>
                  <a:prstGeom prst="rect">
                    <a:avLst/>
                  </a:prstGeom>
                  <a:noFill/>
                  <a:ln>
                    <a:noFill/>
                  </a:ln>
                </p:spPr>
              </p:pic>
              <p:pic>
                <p:nvPicPr>
                  <p:cNvPr id="1119" name="Google Shape;1119;p36" descr="blue-guy-S.png"/>
                  <p:cNvPicPr preferRelativeResize="0"/>
                  <p:nvPr/>
                </p:nvPicPr>
                <p:blipFill rotWithShape="1">
                  <a:blip r:embed="rId3">
                    <a:alphaModFix/>
                  </a:blip>
                  <a:srcRect/>
                  <a:stretch/>
                </p:blipFill>
                <p:spPr>
                  <a:xfrm>
                    <a:off x="-1" y="546100"/>
                    <a:ext cx="508001" cy="416395"/>
                  </a:xfrm>
                  <a:prstGeom prst="rect">
                    <a:avLst/>
                  </a:prstGeom>
                  <a:noFill/>
                  <a:ln>
                    <a:noFill/>
                  </a:ln>
                </p:spPr>
              </p:pic>
              <p:pic>
                <p:nvPicPr>
                  <p:cNvPr id="1120" name="Google Shape;1120;p36" descr="blue-brunette-S.png"/>
                  <p:cNvPicPr preferRelativeResize="0"/>
                  <p:nvPr/>
                </p:nvPicPr>
                <p:blipFill rotWithShape="1">
                  <a:blip r:embed="rId4">
                    <a:alphaModFix/>
                  </a:blip>
                  <a:srcRect/>
                  <a:stretch/>
                </p:blipFill>
                <p:spPr>
                  <a:xfrm>
                    <a:off x="393700" y="533400"/>
                    <a:ext cx="508001" cy="441379"/>
                  </a:xfrm>
                  <a:prstGeom prst="rect">
                    <a:avLst/>
                  </a:prstGeom>
                  <a:noFill/>
                  <a:ln>
                    <a:noFill/>
                  </a:ln>
                </p:spPr>
              </p:pic>
            </p:grpSp>
          </p:grpSp>
        </p:grpSp>
        <p:grpSp>
          <p:nvGrpSpPr>
            <p:cNvPr id="1121" name="Google Shape;1121;p36"/>
            <p:cNvGrpSpPr/>
            <p:nvPr/>
          </p:nvGrpSpPr>
          <p:grpSpPr>
            <a:xfrm>
              <a:off x="3200399" y="-2"/>
              <a:ext cx="2857502" cy="2705103"/>
              <a:chOff x="-1" y="-1"/>
              <a:chExt cx="2857502" cy="2705102"/>
            </a:xfrm>
          </p:grpSpPr>
          <p:grpSp>
            <p:nvGrpSpPr>
              <p:cNvPr id="1122" name="Google Shape;1122;p36"/>
              <p:cNvGrpSpPr/>
              <p:nvPr/>
            </p:nvGrpSpPr>
            <p:grpSpPr>
              <a:xfrm>
                <a:off x="-1" y="-1"/>
                <a:ext cx="1371601" cy="2705102"/>
                <a:chOff x="0" y="-1"/>
                <a:chExt cx="1371600" cy="2705102"/>
              </a:xfrm>
            </p:grpSpPr>
            <p:sp>
              <p:nvSpPr>
                <p:cNvPr id="1123" name="Google Shape;1123;p36"/>
                <p:cNvSpPr/>
                <p:nvPr/>
              </p:nvSpPr>
              <p:spPr>
                <a:xfrm>
                  <a:off x="0" y="1409700"/>
                  <a:ext cx="1371600" cy="1295401"/>
                </a:xfrm>
                <a:prstGeom prst="roundRect">
                  <a:avLst>
                    <a:gd name="adj" fmla="val 14706"/>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pic>
              <p:nvPicPr>
                <p:cNvPr id="1124" name="Google Shape;1124;p36" descr="red-blonde-S.png"/>
                <p:cNvPicPr preferRelativeResize="0"/>
                <p:nvPr/>
              </p:nvPicPr>
              <p:blipFill rotWithShape="1">
                <a:blip r:embed="rId8">
                  <a:alphaModFix/>
                </a:blip>
                <a:srcRect/>
                <a:stretch/>
              </p:blipFill>
              <p:spPr>
                <a:xfrm>
                  <a:off x="762000" y="1511300"/>
                  <a:ext cx="508001" cy="441379"/>
                </a:xfrm>
                <a:prstGeom prst="rect">
                  <a:avLst/>
                </a:prstGeom>
                <a:noFill/>
                <a:ln>
                  <a:noFill/>
                </a:ln>
              </p:spPr>
            </p:pic>
            <p:pic>
              <p:nvPicPr>
                <p:cNvPr id="1125" name="Google Shape;1125;p36" descr="hacker-dude-S.png"/>
                <p:cNvPicPr preferRelativeResize="0"/>
                <p:nvPr/>
              </p:nvPicPr>
              <p:blipFill rotWithShape="1">
                <a:blip r:embed="rId7">
                  <a:alphaModFix/>
                </a:blip>
                <a:srcRect/>
                <a:stretch/>
              </p:blipFill>
              <p:spPr>
                <a:xfrm>
                  <a:off x="431800" y="1511300"/>
                  <a:ext cx="508000" cy="441379"/>
                </a:xfrm>
                <a:prstGeom prst="rect">
                  <a:avLst/>
                </a:prstGeom>
                <a:noFill/>
                <a:ln>
                  <a:noFill/>
                </a:ln>
              </p:spPr>
            </p:pic>
            <p:pic>
              <p:nvPicPr>
                <p:cNvPr id="1126" name="Google Shape;1126;p36" descr="red-brunette-S.png"/>
                <p:cNvPicPr preferRelativeResize="0"/>
                <p:nvPr/>
              </p:nvPicPr>
              <p:blipFill rotWithShape="1">
                <a:blip r:embed="rId9">
                  <a:alphaModFix/>
                </a:blip>
                <a:srcRect/>
                <a:stretch/>
              </p:blipFill>
              <p:spPr>
                <a:xfrm>
                  <a:off x="114299" y="1511300"/>
                  <a:ext cx="508001" cy="441379"/>
                </a:xfrm>
                <a:prstGeom prst="rect">
                  <a:avLst/>
                </a:prstGeom>
                <a:noFill/>
                <a:ln>
                  <a:noFill/>
                </a:ln>
              </p:spPr>
            </p:pic>
            <p:pic>
              <p:nvPicPr>
                <p:cNvPr id="1127" name="Google Shape;1127;p36" descr="red-guy-S.png"/>
                <p:cNvPicPr preferRelativeResize="0"/>
                <p:nvPr/>
              </p:nvPicPr>
              <p:blipFill rotWithShape="1">
                <a:blip r:embed="rId10">
                  <a:alphaModFix/>
                </a:blip>
                <a:srcRect/>
                <a:stretch/>
              </p:blipFill>
              <p:spPr>
                <a:xfrm>
                  <a:off x="609600" y="1790700"/>
                  <a:ext cx="508001" cy="416395"/>
                </a:xfrm>
                <a:prstGeom prst="rect">
                  <a:avLst/>
                </a:prstGeom>
                <a:noFill/>
                <a:ln>
                  <a:noFill/>
                </a:ln>
              </p:spPr>
            </p:pic>
            <p:pic>
              <p:nvPicPr>
                <p:cNvPr id="1128" name="Google Shape;1128;p36" descr="hacker-dude-S.png"/>
                <p:cNvPicPr preferRelativeResize="0"/>
                <p:nvPr/>
              </p:nvPicPr>
              <p:blipFill rotWithShape="1">
                <a:blip r:embed="rId7">
                  <a:alphaModFix/>
                </a:blip>
                <a:srcRect/>
                <a:stretch/>
              </p:blipFill>
              <p:spPr>
                <a:xfrm>
                  <a:off x="279399" y="1778000"/>
                  <a:ext cx="508001" cy="441379"/>
                </a:xfrm>
                <a:prstGeom prst="rect">
                  <a:avLst/>
                </a:prstGeom>
                <a:noFill/>
                <a:ln>
                  <a:noFill/>
                </a:ln>
              </p:spPr>
            </p:pic>
            <p:pic>
              <p:nvPicPr>
                <p:cNvPr id="1129" name="Google Shape;1129;p36" descr="red-brunette-S.png"/>
                <p:cNvPicPr preferRelativeResize="0"/>
                <p:nvPr/>
              </p:nvPicPr>
              <p:blipFill rotWithShape="1">
                <a:blip r:embed="rId9">
                  <a:alphaModFix/>
                </a:blip>
                <a:srcRect/>
                <a:stretch/>
              </p:blipFill>
              <p:spPr>
                <a:xfrm>
                  <a:off x="431800" y="2082800"/>
                  <a:ext cx="508000" cy="441379"/>
                </a:xfrm>
                <a:prstGeom prst="rect">
                  <a:avLst/>
                </a:prstGeom>
                <a:noFill/>
                <a:ln>
                  <a:noFill/>
                </a:ln>
              </p:spPr>
            </p:pic>
            <p:pic>
              <p:nvPicPr>
                <p:cNvPr id="1130" name="Google Shape;1130;p36" descr="red-guy-S.png"/>
                <p:cNvPicPr preferRelativeResize="0"/>
                <p:nvPr/>
              </p:nvPicPr>
              <p:blipFill rotWithShape="1">
                <a:blip r:embed="rId10">
                  <a:alphaModFix/>
                </a:blip>
                <a:srcRect/>
                <a:stretch/>
              </p:blipFill>
              <p:spPr>
                <a:xfrm>
                  <a:off x="762000" y="2095500"/>
                  <a:ext cx="508001" cy="416395"/>
                </a:xfrm>
                <a:prstGeom prst="rect">
                  <a:avLst/>
                </a:prstGeom>
                <a:noFill/>
                <a:ln>
                  <a:noFill/>
                </a:ln>
              </p:spPr>
            </p:pic>
            <p:pic>
              <p:nvPicPr>
                <p:cNvPr id="1131" name="Google Shape;1131;p36" descr="coach-S.png"/>
                <p:cNvPicPr preferRelativeResize="0"/>
                <p:nvPr/>
              </p:nvPicPr>
              <p:blipFill rotWithShape="1">
                <a:blip r:embed="rId6">
                  <a:alphaModFix/>
                </a:blip>
                <a:srcRect/>
                <a:stretch/>
              </p:blipFill>
              <p:spPr>
                <a:xfrm>
                  <a:off x="114299" y="2082800"/>
                  <a:ext cx="508001" cy="441379"/>
                </a:xfrm>
                <a:prstGeom prst="rect">
                  <a:avLst/>
                </a:prstGeom>
                <a:noFill/>
                <a:ln>
                  <a:noFill/>
                </a:ln>
              </p:spPr>
            </p:pic>
            <p:sp>
              <p:nvSpPr>
                <p:cNvPr id="1132" name="Google Shape;1132;p36"/>
                <p:cNvSpPr/>
                <p:nvPr/>
              </p:nvSpPr>
              <p:spPr>
                <a:xfrm>
                  <a:off x="0" y="-1"/>
                  <a:ext cx="1371600" cy="1295401"/>
                </a:xfrm>
                <a:prstGeom prst="roundRect">
                  <a:avLst>
                    <a:gd name="adj" fmla="val 14706"/>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33" name="Google Shape;1133;p36"/>
                <p:cNvGrpSpPr/>
                <p:nvPr/>
              </p:nvGrpSpPr>
              <p:grpSpPr>
                <a:xfrm>
                  <a:off x="101598" y="266700"/>
                  <a:ext cx="1155703" cy="746180"/>
                  <a:chOff x="-1" y="0"/>
                  <a:chExt cx="1155702" cy="746179"/>
                </a:xfrm>
              </p:grpSpPr>
              <p:pic>
                <p:nvPicPr>
                  <p:cNvPr id="1134" name="Google Shape;1134;p36" descr="red-blonde-S.png"/>
                  <p:cNvPicPr preferRelativeResize="0"/>
                  <p:nvPr/>
                </p:nvPicPr>
                <p:blipFill rotWithShape="1">
                  <a:blip r:embed="rId8">
                    <a:alphaModFix/>
                  </a:blip>
                  <a:srcRect/>
                  <a:stretch/>
                </p:blipFill>
                <p:spPr>
                  <a:xfrm>
                    <a:off x="165099" y="0"/>
                    <a:ext cx="508001" cy="441379"/>
                  </a:xfrm>
                  <a:prstGeom prst="rect">
                    <a:avLst/>
                  </a:prstGeom>
                  <a:noFill/>
                  <a:ln>
                    <a:noFill/>
                  </a:ln>
                </p:spPr>
              </p:pic>
              <p:pic>
                <p:nvPicPr>
                  <p:cNvPr id="1135" name="Google Shape;1135;p36" descr="red-guy-S.png"/>
                  <p:cNvPicPr preferRelativeResize="0"/>
                  <p:nvPr/>
                </p:nvPicPr>
                <p:blipFill rotWithShape="1">
                  <a:blip r:embed="rId10">
                    <a:alphaModFix/>
                  </a:blip>
                  <a:srcRect/>
                  <a:stretch/>
                </p:blipFill>
                <p:spPr>
                  <a:xfrm>
                    <a:off x="495300" y="12700"/>
                    <a:ext cx="508001" cy="416395"/>
                  </a:xfrm>
                  <a:prstGeom prst="rect">
                    <a:avLst/>
                  </a:prstGeom>
                  <a:noFill/>
                  <a:ln>
                    <a:noFill/>
                  </a:ln>
                </p:spPr>
              </p:pic>
              <p:pic>
                <p:nvPicPr>
                  <p:cNvPr id="1136" name="Google Shape;1136;p36" descr="red-brunette-S.png"/>
                  <p:cNvPicPr preferRelativeResize="0"/>
                  <p:nvPr/>
                </p:nvPicPr>
                <p:blipFill rotWithShape="1">
                  <a:blip r:embed="rId9">
                    <a:alphaModFix/>
                  </a:blip>
                  <a:srcRect/>
                  <a:stretch/>
                </p:blipFill>
                <p:spPr>
                  <a:xfrm>
                    <a:off x="317499" y="304800"/>
                    <a:ext cx="508001" cy="441379"/>
                  </a:xfrm>
                  <a:prstGeom prst="rect">
                    <a:avLst/>
                  </a:prstGeom>
                  <a:noFill/>
                  <a:ln>
                    <a:noFill/>
                  </a:ln>
                </p:spPr>
              </p:pic>
              <p:pic>
                <p:nvPicPr>
                  <p:cNvPr id="1137" name="Google Shape;1137;p36" descr="red-guy-S.png"/>
                  <p:cNvPicPr preferRelativeResize="0"/>
                  <p:nvPr/>
                </p:nvPicPr>
                <p:blipFill rotWithShape="1">
                  <a:blip r:embed="rId10">
                    <a:alphaModFix/>
                  </a:blip>
                  <a:srcRect/>
                  <a:stretch/>
                </p:blipFill>
                <p:spPr>
                  <a:xfrm>
                    <a:off x="647700" y="317500"/>
                    <a:ext cx="508001" cy="416395"/>
                  </a:xfrm>
                  <a:prstGeom prst="rect">
                    <a:avLst/>
                  </a:prstGeom>
                  <a:noFill/>
                  <a:ln>
                    <a:noFill/>
                  </a:ln>
                </p:spPr>
              </p:pic>
              <p:pic>
                <p:nvPicPr>
                  <p:cNvPr id="1138" name="Google Shape;1138;p36" descr="coach-S.png"/>
                  <p:cNvPicPr preferRelativeResize="0"/>
                  <p:nvPr/>
                </p:nvPicPr>
                <p:blipFill rotWithShape="1">
                  <a:blip r:embed="rId6">
                    <a:alphaModFix/>
                  </a:blip>
                  <a:srcRect/>
                  <a:stretch/>
                </p:blipFill>
                <p:spPr>
                  <a:xfrm>
                    <a:off x="-1" y="304800"/>
                    <a:ext cx="508001" cy="441379"/>
                  </a:xfrm>
                  <a:prstGeom prst="rect">
                    <a:avLst/>
                  </a:prstGeom>
                  <a:noFill/>
                  <a:ln>
                    <a:noFill/>
                  </a:ln>
                </p:spPr>
              </p:pic>
            </p:grpSp>
          </p:grpSp>
          <p:grpSp>
            <p:nvGrpSpPr>
              <p:cNvPr id="1139" name="Google Shape;1139;p36"/>
              <p:cNvGrpSpPr/>
              <p:nvPr/>
            </p:nvGrpSpPr>
            <p:grpSpPr>
              <a:xfrm>
                <a:off x="1485900" y="711200"/>
                <a:ext cx="1371601" cy="1295401"/>
                <a:chOff x="0" y="0"/>
                <a:chExt cx="1371600" cy="1295400"/>
              </a:xfrm>
            </p:grpSpPr>
            <p:sp>
              <p:nvSpPr>
                <p:cNvPr id="1140" name="Google Shape;1140;p36"/>
                <p:cNvSpPr/>
                <p:nvPr/>
              </p:nvSpPr>
              <p:spPr>
                <a:xfrm>
                  <a:off x="0" y="0"/>
                  <a:ext cx="1371600" cy="1295400"/>
                </a:xfrm>
                <a:prstGeom prst="roundRect">
                  <a:avLst>
                    <a:gd name="adj" fmla="val 14706"/>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41" name="Google Shape;1141;p36"/>
                <p:cNvGrpSpPr/>
                <p:nvPr/>
              </p:nvGrpSpPr>
              <p:grpSpPr>
                <a:xfrm>
                  <a:off x="101598" y="127000"/>
                  <a:ext cx="1155703" cy="1038280"/>
                  <a:chOff x="-1" y="0"/>
                  <a:chExt cx="1155702" cy="1038279"/>
                </a:xfrm>
              </p:grpSpPr>
              <p:pic>
                <p:nvPicPr>
                  <p:cNvPr id="1142" name="Google Shape;1142;p36" descr="red-brunette-S.png"/>
                  <p:cNvPicPr preferRelativeResize="0"/>
                  <p:nvPr/>
                </p:nvPicPr>
                <p:blipFill rotWithShape="1">
                  <a:blip r:embed="rId9">
                    <a:alphaModFix/>
                  </a:blip>
                  <a:srcRect/>
                  <a:stretch/>
                </p:blipFill>
                <p:spPr>
                  <a:xfrm>
                    <a:off x="317499" y="0"/>
                    <a:ext cx="508001" cy="441379"/>
                  </a:xfrm>
                  <a:prstGeom prst="rect">
                    <a:avLst/>
                  </a:prstGeom>
                  <a:noFill/>
                  <a:ln>
                    <a:noFill/>
                  </a:ln>
                </p:spPr>
              </p:pic>
              <p:pic>
                <p:nvPicPr>
                  <p:cNvPr id="1143" name="Google Shape;1143;p36" descr="red-guy-S.png"/>
                  <p:cNvPicPr preferRelativeResize="0"/>
                  <p:nvPr/>
                </p:nvPicPr>
                <p:blipFill rotWithShape="1">
                  <a:blip r:embed="rId10">
                    <a:alphaModFix/>
                  </a:blip>
                  <a:srcRect/>
                  <a:stretch/>
                </p:blipFill>
                <p:spPr>
                  <a:xfrm>
                    <a:off x="495300" y="304800"/>
                    <a:ext cx="508001" cy="416395"/>
                  </a:xfrm>
                  <a:prstGeom prst="rect">
                    <a:avLst/>
                  </a:prstGeom>
                  <a:noFill/>
                  <a:ln>
                    <a:noFill/>
                  </a:ln>
                </p:spPr>
              </p:pic>
              <p:pic>
                <p:nvPicPr>
                  <p:cNvPr id="1144" name="Google Shape;1144;p36" descr="hacker-dude-S.png"/>
                  <p:cNvPicPr preferRelativeResize="0"/>
                  <p:nvPr/>
                </p:nvPicPr>
                <p:blipFill rotWithShape="1">
                  <a:blip r:embed="rId7">
                    <a:alphaModFix/>
                  </a:blip>
                  <a:srcRect/>
                  <a:stretch/>
                </p:blipFill>
                <p:spPr>
                  <a:xfrm>
                    <a:off x="165099" y="292100"/>
                    <a:ext cx="508001" cy="441379"/>
                  </a:xfrm>
                  <a:prstGeom prst="rect">
                    <a:avLst/>
                  </a:prstGeom>
                  <a:noFill/>
                  <a:ln>
                    <a:noFill/>
                  </a:ln>
                </p:spPr>
              </p:pic>
              <p:pic>
                <p:nvPicPr>
                  <p:cNvPr id="1145" name="Google Shape;1145;p36" descr="red-guy-S.png"/>
                  <p:cNvPicPr preferRelativeResize="0"/>
                  <p:nvPr/>
                </p:nvPicPr>
                <p:blipFill rotWithShape="1">
                  <a:blip r:embed="rId10">
                    <a:alphaModFix/>
                  </a:blip>
                  <a:srcRect/>
                  <a:stretch/>
                </p:blipFill>
                <p:spPr>
                  <a:xfrm>
                    <a:off x="647700" y="609600"/>
                    <a:ext cx="508001" cy="416395"/>
                  </a:xfrm>
                  <a:prstGeom prst="rect">
                    <a:avLst/>
                  </a:prstGeom>
                  <a:noFill/>
                  <a:ln>
                    <a:noFill/>
                  </a:ln>
                </p:spPr>
              </p:pic>
              <p:pic>
                <p:nvPicPr>
                  <p:cNvPr id="1146" name="Google Shape;1146;p36" descr="coach-S.png"/>
                  <p:cNvPicPr preferRelativeResize="0"/>
                  <p:nvPr/>
                </p:nvPicPr>
                <p:blipFill rotWithShape="1">
                  <a:blip r:embed="rId6">
                    <a:alphaModFix/>
                  </a:blip>
                  <a:srcRect/>
                  <a:stretch/>
                </p:blipFill>
                <p:spPr>
                  <a:xfrm>
                    <a:off x="-1" y="596900"/>
                    <a:ext cx="508001" cy="441379"/>
                  </a:xfrm>
                  <a:prstGeom prst="rect">
                    <a:avLst/>
                  </a:prstGeom>
                  <a:noFill/>
                  <a:ln>
                    <a:noFill/>
                  </a:ln>
                </p:spPr>
              </p:pic>
              <p:pic>
                <p:nvPicPr>
                  <p:cNvPr id="1147" name="Google Shape;1147;p36" descr="red-blonde-S.png"/>
                  <p:cNvPicPr preferRelativeResize="0"/>
                  <p:nvPr/>
                </p:nvPicPr>
                <p:blipFill rotWithShape="1">
                  <a:blip r:embed="rId8">
                    <a:alphaModFix/>
                  </a:blip>
                  <a:srcRect/>
                  <a:stretch/>
                </p:blipFill>
                <p:spPr>
                  <a:xfrm>
                    <a:off x="317499" y="596900"/>
                    <a:ext cx="508001" cy="441379"/>
                  </a:xfrm>
                  <a:prstGeom prst="rect">
                    <a:avLst/>
                  </a:prstGeom>
                  <a:noFill/>
                  <a:ln>
                    <a:noFill/>
                  </a:ln>
                </p:spPr>
              </p:pic>
            </p:grpSp>
          </p:grpSp>
        </p:grpSp>
        <p:grpSp>
          <p:nvGrpSpPr>
            <p:cNvPr id="1148" name="Google Shape;1148;p36"/>
            <p:cNvGrpSpPr/>
            <p:nvPr/>
          </p:nvGrpSpPr>
          <p:grpSpPr>
            <a:xfrm>
              <a:off x="6400799" y="-1"/>
              <a:ext cx="2857503" cy="2832102"/>
              <a:chOff x="-1" y="-1"/>
              <a:chExt cx="2857502" cy="2832102"/>
            </a:xfrm>
          </p:grpSpPr>
          <p:grpSp>
            <p:nvGrpSpPr>
              <p:cNvPr id="1149" name="Google Shape;1149;p36"/>
              <p:cNvGrpSpPr/>
              <p:nvPr/>
            </p:nvGrpSpPr>
            <p:grpSpPr>
              <a:xfrm>
                <a:off x="-1" y="-1"/>
                <a:ext cx="1371601" cy="2832102"/>
                <a:chOff x="0" y="-1"/>
                <a:chExt cx="1371600" cy="2832102"/>
              </a:xfrm>
            </p:grpSpPr>
            <p:sp>
              <p:nvSpPr>
                <p:cNvPr id="1150" name="Google Shape;1150;p36"/>
                <p:cNvSpPr/>
                <p:nvPr/>
              </p:nvSpPr>
              <p:spPr>
                <a:xfrm>
                  <a:off x="0" y="-1"/>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151" name="Google Shape;1151;p36"/>
                <p:cNvSpPr/>
                <p:nvPr/>
              </p:nvSpPr>
              <p:spPr>
                <a:xfrm>
                  <a:off x="0" y="1536700"/>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52" name="Google Shape;1152;p36"/>
                <p:cNvGrpSpPr/>
                <p:nvPr/>
              </p:nvGrpSpPr>
              <p:grpSpPr>
                <a:xfrm>
                  <a:off x="101598" y="152400"/>
                  <a:ext cx="1155703" cy="987481"/>
                  <a:chOff x="-1" y="0"/>
                  <a:chExt cx="1155702" cy="987480"/>
                </a:xfrm>
              </p:grpSpPr>
              <p:pic>
                <p:nvPicPr>
                  <p:cNvPr id="1153" name="Google Shape;1153;p36" descr="hacker-dude-S.png"/>
                  <p:cNvPicPr preferRelativeResize="0"/>
                  <p:nvPr/>
                </p:nvPicPr>
                <p:blipFill rotWithShape="1">
                  <a:blip r:embed="rId7">
                    <a:alphaModFix/>
                  </a:blip>
                  <a:srcRect/>
                  <a:stretch/>
                </p:blipFill>
                <p:spPr>
                  <a:xfrm>
                    <a:off x="-1" y="0"/>
                    <a:ext cx="508001" cy="441379"/>
                  </a:xfrm>
                  <a:prstGeom prst="rect">
                    <a:avLst/>
                  </a:prstGeom>
                  <a:noFill/>
                  <a:ln>
                    <a:noFill/>
                  </a:ln>
                </p:spPr>
              </p:pic>
              <p:pic>
                <p:nvPicPr>
                  <p:cNvPr id="1154" name="Google Shape;1154;p36" descr="green-guy-S.png"/>
                  <p:cNvPicPr preferRelativeResize="0"/>
                  <p:nvPr/>
                </p:nvPicPr>
                <p:blipFill rotWithShape="1">
                  <a:blip r:embed="rId11">
                    <a:alphaModFix/>
                  </a:blip>
                  <a:srcRect/>
                  <a:stretch/>
                </p:blipFill>
                <p:spPr>
                  <a:xfrm>
                    <a:off x="647700" y="12699"/>
                    <a:ext cx="508001" cy="416396"/>
                  </a:xfrm>
                  <a:prstGeom prst="rect">
                    <a:avLst/>
                  </a:prstGeom>
                  <a:noFill/>
                  <a:ln>
                    <a:noFill/>
                  </a:ln>
                </p:spPr>
              </p:pic>
              <p:pic>
                <p:nvPicPr>
                  <p:cNvPr id="1155" name="Google Shape;1155;p36" descr="green-guy-S.png"/>
                  <p:cNvPicPr preferRelativeResize="0"/>
                  <p:nvPr/>
                </p:nvPicPr>
                <p:blipFill rotWithShape="1">
                  <a:blip r:embed="rId11">
                    <a:alphaModFix/>
                  </a:blip>
                  <a:srcRect/>
                  <a:stretch/>
                </p:blipFill>
                <p:spPr>
                  <a:xfrm>
                    <a:off x="317499" y="12699"/>
                    <a:ext cx="508001" cy="416396"/>
                  </a:xfrm>
                  <a:prstGeom prst="rect">
                    <a:avLst/>
                  </a:prstGeom>
                  <a:noFill/>
                  <a:ln>
                    <a:noFill/>
                  </a:ln>
                </p:spPr>
              </p:pic>
              <p:pic>
                <p:nvPicPr>
                  <p:cNvPr id="1156" name="Google Shape;1156;p36" descr="hacker-dude-S.png"/>
                  <p:cNvPicPr preferRelativeResize="0"/>
                  <p:nvPr/>
                </p:nvPicPr>
                <p:blipFill rotWithShape="1">
                  <a:blip r:embed="rId7">
                    <a:alphaModFix/>
                  </a:blip>
                  <a:srcRect/>
                  <a:stretch/>
                </p:blipFill>
                <p:spPr>
                  <a:xfrm>
                    <a:off x="495300" y="266700"/>
                    <a:ext cx="508001" cy="441379"/>
                  </a:xfrm>
                  <a:prstGeom prst="rect">
                    <a:avLst/>
                  </a:prstGeom>
                  <a:noFill/>
                  <a:ln>
                    <a:noFill/>
                  </a:ln>
                </p:spPr>
              </p:pic>
              <p:pic>
                <p:nvPicPr>
                  <p:cNvPr id="1157" name="Google Shape;1157;p36" descr="green-brunette-S.png"/>
                  <p:cNvPicPr preferRelativeResize="0"/>
                  <p:nvPr/>
                </p:nvPicPr>
                <p:blipFill rotWithShape="1">
                  <a:blip r:embed="rId12">
                    <a:alphaModFix/>
                  </a:blip>
                  <a:srcRect/>
                  <a:stretch/>
                </p:blipFill>
                <p:spPr>
                  <a:xfrm>
                    <a:off x="165099" y="266700"/>
                    <a:ext cx="508001" cy="441379"/>
                  </a:xfrm>
                  <a:prstGeom prst="rect">
                    <a:avLst/>
                  </a:prstGeom>
                  <a:noFill/>
                  <a:ln>
                    <a:noFill/>
                  </a:ln>
                </p:spPr>
              </p:pic>
              <p:pic>
                <p:nvPicPr>
                  <p:cNvPr id="1158" name="Google Shape;1158;p36" descr="green-blonde-S.png"/>
                  <p:cNvPicPr preferRelativeResize="0"/>
                  <p:nvPr/>
                </p:nvPicPr>
                <p:blipFill rotWithShape="1">
                  <a:blip r:embed="rId13">
                    <a:alphaModFix/>
                  </a:blip>
                  <a:srcRect/>
                  <a:stretch/>
                </p:blipFill>
                <p:spPr>
                  <a:xfrm>
                    <a:off x="-1" y="546100"/>
                    <a:ext cx="508001" cy="441380"/>
                  </a:xfrm>
                  <a:prstGeom prst="rect">
                    <a:avLst/>
                  </a:prstGeom>
                  <a:noFill/>
                  <a:ln>
                    <a:noFill/>
                  </a:ln>
                </p:spPr>
              </p:pic>
              <p:pic>
                <p:nvPicPr>
                  <p:cNvPr id="1159" name="Google Shape;1159;p36" descr="coach-S.png"/>
                  <p:cNvPicPr preferRelativeResize="0"/>
                  <p:nvPr/>
                </p:nvPicPr>
                <p:blipFill rotWithShape="1">
                  <a:blip r:embed="rId6">
                    <a:alphaModFix/>
                  </a:blip>
                  <a:srcRect/>
                  <a:stretch/>
                </p:blipFill>
                <p:spPr>
                  <a:xfrm>
                    <a:off x="647700" y="546100"/>
                    <a:ext cx="508001" cy="441380"/>
                  </a:xfrm>
                  <a:prstGeom prst="rect">
                    <a:avLst/>
                  </a:prstGeom>
                  <a:noFill/>
                  <a:ln>
                    <a:noFill/>
                  </a:ln>
                </p:spPr>
              </p:pic>
              <p:pic>
                <p:nvPicPr>
                  <p:cNvPr id="1160" name="Google Shape;1160;p36" descr="green-guy-S.png"/>
                  <p:cNvPicPr preferRelativeResize="0"/>
                  <p:nvPr/>
                </p:nvPicPr>
                <p:blipFill rotWithShape="1">
                  <a:blip r:embed="rId11">
                    <a:alphaModFix/>
                  </a:blip>
                  <a:srcRect/>
                  <a:stretch/>
                </p:blipFill>
                <p:spPr>
                  <a:xfrm>
                    <a:off x="317499" y="558800"/>
                    <a:ext cx="508001" cy="416396"/>
                  </a:xfrm>
                  <a:prstGeom prst="rect">
                    <a:avLst/>
                  </a:prstGeom>
                  <a:noFill/>
                  <a:ln>
                    <a:noFill/>
                  </a:ln>
                </p:spPr>
              </p:pic>
            </p:grpSp>
            <p:pic>
              <p:nvPicPr>
                <p:cNvPr id="1161" name="Google Shape;1161;p36" descr="hacker-dude-S.png"/>
                <p:cNvPicPr preferRelativeResize="0"/>
                <p:nvPr/>
              </p:nvPicPr>
              <p:blipFill rotWithShape="1">
                <a:blip r:embed="rId7">
                  <a:alphaModFix/>
                </a:blip>
                <a:srcRect/>
                <a:stretch/>
              </p:blipFill>
              <p:spPr>
                <a:xfrm>
                  <a:off x="419099" y="1651000"/>
                  <a:ext cx="508001" cy="441379"/>
                </a:xfrm>
                <a:prstGeom prst="rect">
                  <a:avLst/>
                </a:prstGeom>
                <a:noFill/>
                <a:ln>
                  <a:noFill/>
                </a:ln>
              </p:spPr>
            </p:pic>
            <p:pic>
              <p:nvPicPr>
                <p:cNvPr id="1162" name="Google Shape;1162;p36" descr="hacker-dude-S.png"/>
                <p:cNvPicPr preferRelativeResize="0"/>
                <p:nvPr/>
              </p:nvPicPr>
              <p:blipFill rotWithShape="1">
                <a:blip r:embed="rId7">
                  <a:alphaModFix/>
                </a:blip>
                <a:srcRect/>
                <a:stretch/>
              </p:blipFill>
              <p:spPr>
                <a:xfrm>
                  <a:off x="596900" y="1955800"/>
                  <a:ext cx="508001" cy="441379"/>
                </a:xfrm>
                <a:prstGeom prst="rect">
                  <a:avLst/>
                </a:prstGeom>
                <a:noFill/>
                <a:ln>
                  <a:noFill/>
                </a:ln>
              </p:spPr>
            </p:pic>
            <p:pic>
              <p:nvPicPr>
                <p:cNvPr id="1163" name="Google Shape;1163;p36" descr="green-brunette-S.png"/>
                <p:cNvPicPr preferRelativeResize="0"/>
                <p:nvPr/>
              </p:nvPicPr>
              <p:blipFill rotWithShape="1">
                <a:blip r:embed="rId12">
                  <a:alphaModFix/>
                </a:blip>
                <a:srcRect/>
                <a:stretch/>
              </p:blipFill>
              <p:spPr>
                <a:xfrm>
                  <a:off x="266699" y="1955800"/>
                  <a:ext cx="508001" cy="441379"/>
                </a:xfrm>
                <a:prstGeom prst="rect">
                  <a:avLst/>
                </a:prstGeom>
                <a:noFill/>
                <a:ln>
                  <a:noFill/>
                </a:ln>
              </p:spPr>
            </p:pic>
            <p:pic>
              <p:nvPicPr>
                <p:cNvPr id="1164" name="Google Shape;1164;p36" descr="green-blonde-S.png"/>
                <p:cNvPicPr preferRelativeResize="0"/>
                <p:nvPr/>
              </p:nvPicPr>
              <p:blipFill rotWithShape="1">
                <a:blip r:embed="rId13">
                  <a:alphaModFix/>
                </a:blip>
                <a:srcRect/>
                <a:stretch/>
              </p:blipFill>
              <p:spPr>
                <a:xfrm>
                  <a:off x="101599" y="2235200"/>
                  <a:ext cx="508001" cy="441379"/>
                </a:xfrm>
                <a:prstGeom prst="rect">
                  <a:avLst/>
                </a:prstGeom>
                <a:noFill/>
                <a:ln>
                  <a:noFill/>
                </a:ln>
              </p:spPr>
            </p:pic>
            <p:pic>
              <p:nvPicPr>
                <p:cNvPr id="1165" name="Google Shape;1165;p36" descr="coach-S.png"/>
                <p:cNvPicPr preferRelativeResize="0"/>
                <p:nvPr/>
              </p:nvPicPr>
              <p:blipFill rotWithShape="1">
                <a:blip r:embed="rId6">
                  <a:alphaModFix/>
                </a:blip>
                <a:srcRect/>
                <a:stretch/>
              </p:blipFill>
              <p:spPr>
                <a:xfrm>
                  <a:off x="749300" y="2235200"/>
                  <a:ext cx="508001" cy="441379"/>
                </a:xfrm>
                <a:prstGeom prst="rect">
                  <a:avLst/>
                </a:prstGeom>
                <a:noFill/>
                <a:ln>
                  <a:noFill/>
                </a:ln>
              </p:spPr>
            </p:pic>
            <p:pic>
              <p:nvPicPr>
                <p:cNvPr id="1166" name="Google Shape;1166;p36" descr="green-guy-S.png"/>
                <p:cNvPicPr preferRelativeResize="0"/>
                <p:nvPr/>
              </p:nvPicPr>
              <p:blipFill rotWithShape="1">
                <a:blip r:embed="rId11">
                  <a:alphaModFix/>
                </a:blip>
                <a:srcRect/>
                <a:stretch/>
              </p:blipFill>
              <p:spPr>
                <a:xfrm>
                  <a:off x="419099" y="2247900"/>
                  <a:ext cx="508001" cy="416395"/>
                </a:xfrm>
                <a:prstGeom prst="rect">
                  <a:avLst/>
                </a:prstGeom>
                <a:noFill/>
                <a:ln>
                  <a:noFill/>
                </a:ln>
              </p:spPr>
            </p:pic>
          </p:grpSp>
          <p:grpSp>
            <p:nvGrpSpPr>
              <p:cNvPr id="1167" name="Google Shape;1167;p36"/>
              <p:cNvGrpSpPr/>
              <p:nvPr/>
            </p:nvGrpSpPr>
            <p:grpSpPr>
              <a:xfrm>
                <a:off x="1485900" y="-1"/>
                <a:ext cx="1371601" cy="2832102"/>
                <a:chOff x="0" y="-1"/>
                <a:chExt cx="1371600" cy="2832102"/>
              </a:xfrm>
            </p:grpSpPr>
            <p:sp>
              <p:nvSpPr>
                <p:cNvPr id="1168" name="Google Shape;1168;p36"/>
                <p:cNvSpPr/>
                <p:nvPr/>
              </p:nvSpPr>
              <p:spPr>
                <a:xfrm>
                  <a:off x="0" y="-1"/>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sp>
              <p:nvSpPr>
                <p:cNvPr id="1169" name="Google Shape;1169;p36"/>
                <p:cNvSpPr/>
                <p:nvPr/>
              </p:nvSpPr>
              <p:spPr>
                <a:xfrm>
                  <a:off x="0" y="1536700"/>
                  <a:ext cx="1371600" cy="1295401"/>
                </a:xfrm>
                <a:prstGeom prst="roundRect">
                  <a:avLst>
                    <a:gd name="adj" fmla="val 14706"/>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70" name="Google Shape;1170;p36"/>
                <p:cNvGrpSpPr/>
                <p:nvPr/>
              </p:nvGrpSpPr>
              <p:grpSpPr>
                <a:xfrm>
                  <a:off x="101598" y="241300"/>
                  <a:ext cx="1155703" cy="809680"/>
                  <a:chOff x="-1" y="0"/>
                  <a:chExt cx="1155702" cy="809679"/>
                </a:xfrm>
              </p:grpSpPr>
              <p:pic>
                <p:nvPicPr>
                  <p:cNvPr id="1171" name="Google Shape;1171;p36" descr="hacker-dude-S.png"/>
                  <p:cNvPicPr preferRelativeResize="0"/>
                  <p:nvPr/>
                </p:nvPicPr>
                <p:blipFill rotWithShape="1">
                  <a:blip r:embed="rId7">
                    <a:alphaModFix/>
                  </a:blip>
                  <a:srcRect/>
                  <a:stretch/>
                </p:blipFill>
                <p:spPr>
                  <a:xfrm>
                    <a:off x="495300" y="0"/>
                    <a:ext cx="508001" cy="441379"/>
                  </a:xfrm>
                  <a:prstGeom prst="rect">
                    <a:avLst/>
                  </a:prstGeom>
                  <a:noFill/>
                  <a:ln>
                    <a:noFill/>
                  </a:ln>
                </p:spPr>
              </p:pic>
              <p:pic>
                <p:nvPicPr>
                  <p:cNvPr id="1172" name="Google Shape;1172;p36" descr="green-brunette-S.png"/>
                  <p:cNvPicPr preferRelativeResize="0"/>
                  <p:nvPr/>
                </p:nvPicPr>
                <p:blipFill rotWithShape="1">
                  <a:blip r:embed="rId12">
                    <a:alphaModFix/>
                  </a:blip>
                  <a:srcRect/>
                  <a:stretch/>
                </p:blipFill>
                <p:spPr>
                  <a:xfrm>
                    <a:off x="165099" y="0"/>
                    <a:ext cx="508001" cy="441379"/>
                  </a:xfrm>
                  <a:prstGeom prst="rect">
                    <a:avLst/>
                  </a:prstGeom>
                  <a:noFill/>
                  <a:ln>
                    <a:noFill/>
                  </a:ln>
                </p:spPr>
              </p:pic>
              <p:pic>
                <p:nvPicPr>
                  <p:cNvPr id="1173" name="Google Shape;1173;p36" descr="green-blonde-S.png"/>
                  <p:cNvPicPr preferRelativeResize="0"/>
                  <p:nvPr/>
                </p:nvPicPr>
                <p:blipFill rotWithShape="1">
                  <a:blip r:embed="rId13">
                    <a:alphaModFix/>
                  </a:blip>
                  <a:srcRect/>
                  <a:stretch/>
                </p:blipFill>
                <p:spPr>
                  <a:xfrm>
                    <a:off x="-1" y="368300"/>
                    <a:ext cx="508001" cy="441379"/>
                  </a:xfrm>
                  <a:prstGeom prst="rect">
                    <a:avLst/>
                  </a:prstGeom>
                  <a:noFill/>
                  <a:ln>
                    <a:noFill/>
                  </a:ln>
                </p:spPr>
              </p:pic>
              <p:pic>
                <p:nvPicPr>
                  <p:cNvPr id="1174" name="Google Shape;1174;p36" descr="coach-S.png"/>
                  <p:cNvPicPr preferRelativeResize="0"/>
                  <p:nvPr/>
                </p:nvPicPr>
                <p:blipFill rotWithShape="1">
                  <a:blip r:embed="rId6">
                    <a:alphaModFix/>
                  </a:blip>
                  <a:srcRect/>
                  <a:stretch/>
                </p:blipFill>
                <p:spPr>
                  <a:xfrm>
                    <a:off x="647700" y="368300"/>
                    <a:ext cx="508001" cy="441379"/>
                  </a:xfrm>
                  <a:prstGeom prst="rect">
                    <a:avLst/>
                  </a:prstGeom>
                  <a:noFill/>
                  <a:ln>
                    <a:noFill/>
                  </a:ln>
                </p:spPr>
              </p:pic>
              <p:pic>
                <p:nvPicPr>
                  <p:cNvPr id="1175" name="Google Shape;1175;p36" descr="green-guy-S.png"/>
                  <p:cNvPicPr preferRelativeResize="0"/>
                  <p:nvPr/>
                </p:nvPicPr>
                <p:blipFill rotWithShape="1">
                  <a:blip r:embed="rId11">
                    <a:alphaModFix/>
                  </a:blip>
                  <a:srcRect/>
                  <a:stretch/>
                </p:blipFill>
                <p:spPr>
                  <a:xfrm>
                    <a:off x="317499" y="381000"/>
                    <a:ext cx="508001" cy="416395"/>
                  </a:xfrm>
                  <a:prstGeom prst="rect">
                    <a:avLst/>
                  </a:prstGeom>
                  <a:noFill/>
                  <a:ln>
                    <a:noFill/>
                  </a:ln>
                </p:spPr>
              </p:pic>
            </p:grpSp>
            <p:pic>
              <p:nvPicPr>
                <p:cNvPr id="1176" name="Google Shape;1176;p36" descr="hacker-dude-S.png"/>
                <p:cNvPicPr preferRelativeResize="0"/>
                <p:nvPr/>
              </p:nvPicPr>
              <p:blipFill rotWithShape="1">
                <a:blip r:embed="rId7">
                  <a:alphaModFix/>
                </a:blip>
                <a:srcRect/>
                <a:stretch/>
              </p:blipFill>
              <p:spPr>
                <a:xfrm>
                  <a:off x="101599" y="1689100"/>
                  <a:ext cx="508001" cy="441379"/>
                </a:xfrm>
                <a:prstGeom prst="rect">
                  <a:avLst/>
                </a:prstGeom>
                <a:noFill/>
                <a:ln>
                  <a:noFill/>
                </a:ln>
              </p:spPr>
            </p:pic>
            <p:pic>
              <p:nvPicPr>
                <p:cNvPr id="1177" name="Google Shape;1177;p36" descr="green-guy-S.png"/>
                <p:cNvPicPr preferRelativeResize="0"/>
                <p:nvPr/>
              </p:nvPicPr>
              <p:blipFill rotWithShape="1">
                <a:blip r:embed="rId11">
                  <a:alphaModFix/>
                </a:blip>
                <a:srcRect/>
                <a:stretch/>
              </p:blipFill>
              <p:spPr>
                <a:xfrm>
                  <a:off x="749300" y="1701800"/>
                  <a:ext cx="508001" cy="416395"/>
                </a:xfrm>
                <a:prstGeom prst="rect">
                  <a:avLst/>
                </a:prstGeom>
                <a:noFill/>
                <a:ln>
                  <a:noFill/>
                </a:ln>
              </p:spPr>
            </p:pic>
            <p:pic>
              <p:nvPicPr>
                <p:cNvPr id="1178" name="Google Shape;1178;p36" descr="green-guy-S.png"/>
                <p:cNvPicPr preferRelativeResize="0"/>
                <p:nvPr/>
              </p:nvPicPr>
              <p:blipFill rotWithShape="1">
                <a:blip r:embed="rId11">
                  <a:alphaModFix/>
                </a:blip>
                <a:srcRect/>
                <a:stretch/>
              </p:blipFill>
              <p:spPr>
                <a:xfrm>
                  <a:off x="419099" y="1701800"/>
                  <a:ext cx="508001" cy="416395"/>
                </a:xfrm>
                <a:prstGeom prst="rect">
                  <a:avLst/>
                </a:prstGeom>
                <a:noFill/>
                <a:ln>
                  <a:noFill/>
                </a:ln>
              </p:spPr>
            </p:pic>
            <p:pic>
              <p:nvPicPr>
                <p:cNvPr id="1179" name="Google Shape;1179;p36" descr="hacker-dude-S.png"/>
                <p:cNvPicPr preferRelativeResize="0"/>
                <p:nvPr/>
              </p:nvPicPr>
              <p:blipFill rotWithShape="1">
                <a:blip r:embed="rId7">
                  <a:alphaModFix/>
                </a:blip>
                <a:srcRect/>
                <a:stretch/>
              </p:blipFill>
              <p:spPr>
                <a:xfrm>
                  <a:off x="596900" y="1955800"/>
                  <a:ext cx="508001" cy="441379"/>
                </a:xfrm>
                <a:prstGeom prst="rect">
                  <a:avLst/>
                </a:prstGeom>
                <a:noFill/>
                <a:ln>
                  <a:noFill/>
                </a:ln>
              </p:spPr>
            </p:pic>
            <p:pic>
              <p:nvPicPr>
                <p:cNvPr id="1180" name="Google Shape;1180;p36" descr="green-brunette-S.png"/>
                <p:cNvPicPr preferRelativeResize="0"/>
                <p:nvPr/>
              </p:nvPicPr>
              <p:blipFill rotWithShape="1">
                <a:blip r:embed="rId12">
                  <a:alphaModFix/>
                </a:blip>
                <a:srcRect/>
                <a:stretch/>
              </p:blipFill>
              <p:spPr>
                <a:xfrm>
                  <a:off x="266699" y="1955800"/>
                  <a:ext cx="508001" cy="441379"/>
                </a:xfrm>
                <a:prstGeom prst="rect">
                  <a:avLst/>
                </a:prstGeom>
                <a:noFill/>
                <a:ln>
                  <a:noFill/>
                </a:ln>
              </p:spPr>
            </p:pic>
            <p:pic>
              <p:nvPicPr>
                <p:cNvPr id="1181" name="Google Shape;1181;p36" descr="green-blonde-S.png"/>
                <p:cNvPicPr preferRelativeResize="0"/>
                <p:nvPr/>
              </p:nvPicPr>
              <p:blipFill rotWithShape="1">
                <a:blip r:embed="rId13">
                  <a:alphaModFix/>
                </a:blip>
                <a:srcRect/>
                <a:stretch/>
              </p:blipFill>
              <p:spPr>
                <a:xfrm>
                  <a:off x="101599" y="2235200"/>
                  <a:ext cx="508001" cy="441379"/>
                </a:xfrm>
                <a:prstGeom prst="rect">
                  <a:avLst/>
                </a:prstGeom>
                <a:noFill/>
                <a:ln>
                  <a:noFill/>
                </a:ln>
              </p:spPr>
            </p:pic>
            <p:pic>
              <p:nvPicPr>
                <p:cNvPr id="1182" name="Google Shape;1182;p36" descr="coach-S.png"/>
                <p:cNvPicPr preferRelativeResize="0"/>
                <p:nvPr/>
              </p:nvPicPr>
              <p:blipFill rotWithShape="1">
                <a:blip r:embed="rId6">
                  <a:alphaModFix/>
                </a:blip>
                <a:srcRect/>
                <a:stretch/>
              </p:blipFill>
              <p:spPr>
                <a:xfrm>
                  <a:off x="749300" y="2235200"/>
                  <a:ext cx="508001" cy="441379"/>
                </a:xfrm>
                <a:prstGeom prst="rect">
                  <a:avLst/>
                </a:prstGeom>
                <a:noFill/>
                <a:ln>
                  <a:noFill/>
                </a:ln>
              </p:spPr>
            </p:pic>
            <p:pic>
              <p:nvPicPr>
                <p:cNvPr id="1183" name="Google Shape;1183;p36" descr="green-guy-S.png"/>
                <p:cNvPicPr preferRelativeResize="0"/>
                <p:nvPr/>
              </p:nvPicPr>
              <p:blipFill rotWithShape="1">
                <a:blip r:embed="rId11">
                  <a:alphaModFix/>
                </a:blip>
                <a:srcRect/>
                <a:stretch/>
              </p:blipFill>
              <p:spPr>
                <a:xfrm>
                  <a:off x="419099" y="2247900"/>
                  <a:ext cx="508001" cy="416395"/>
                </a:xfrm>
                <a:prstGeom prst="rect">
                  <a:avLst/>
                </a:prstGeom>
                <a:noFill/>
                <a:ln>
                  <a:noFill/>
                </a:ln>
              </p:spPr>
            </p:pic>
          </p:grpSp>
        </p:grpSp>
      </p:grpSp>
      <p:grpSp>
        <p:nvGrpSpPr>
          <p:cNvPr id="1184" name="Google Shape;1184;p36"/>
          <p:cNvGrpSpPr/>
          <p:nvPr/>
        </p:nvGrpSpPr>
        <p:grpSpPr>
          <a:xfrm>
            <a:off x="5187315" y="1140190"/>
            <a:ext cx="1817370" cy="822960"/>
            <a:chOff x="0" y="0"/>
            <a:chExt cx="2019300" cy="914400"/>
          </a:xfrm>
        </p:grpSpPr>
        <p:sp>
          <p:nvSpPr>
            <p:cNvPr id="1185" name="Google Shape;1185;p36"/>
            <p:cNvSpPr/>
            <p:nvPr/>
          </p:nvSpPr>
          <p:spPr>
            <a:xfrm>
              <a:off x="0" y="0"/>
              <a:ext cx="2019300" cy="914400"/>
            </a:xfrm>
            <a:prstGeom prst="roundRect">
              <a:avLst>
                <a:gd name="adj" fmla="val 20833"/>
              </a:avLst>
            </a:prstGeom>
            <a:solidFill>
              <a:srgbClr val="FFFFFF"/>
            </a:solidFill>
            <a:ln w="25400" cap="flat" cmpd="sng">
              <a:solidFill>
                <a:srgbClr val="000000"/>
              </a:solidFill>
              <a:prstDash val="solid"/>
              <a:miter lim="400000"/>
              <a:headEnd type="none" w="sm" len="sm"/>
              <a:tailEnd type="none" w="sm" len="sm"/>
            </a:ln>
          </p:spPr>
          <p:txBody>
            <a:bodyPr spcFirstLastPara="1" wrap="square" lIns="34275" tIns="34275" rIns="34275" bIns="34275" anchor="ctr"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nvGrpSpPr>
            <p:cNvPr id="1186" name="Google Shape;1186;p36"/>
            <p:cNvGrpSpPr/>
            <p:nvPr/>
          </p:nvGrpSpPr>
          <p:grpSpPr>
            <a:xfrm>
              <a:off x="165099" y="228600"/>
              <a:ext cx="1701803" cy="441380"/>
              <a:chOff x="-1" y="0"/>
              <a:chExt cx="1701802" cy="441379"/>
            </a:xfrm>
          </p:grpSpPr>
          <p:pic>
            <p:nvPicPr>
              <p:cNvPr id="1187" name="Google Shape;1187;p36" descr="green-brunette-S.png"/>
              <p:cNvPicPr preferRelativeResize="0"/>
              <p:nvPr/>
            </p:nvPicPr>
            <p:blipFill rotWithShape="1">
              <a:blip r:embed="rId12">
                <a:alphaModFix/>
              </a:blip>
              <a:srcRect/>
              <a:stretch/>
            </p:blipFill>
            <p:spPr>
              <a:xfrm>
                <a:off x="1193800" y="0"/>
                <a:ext cx="508001" cy="441379"/>
              </a:xfrm>
              <a:prstGeom prst="rect">
                <a:avLst/>
              </a:prstGeom>
              <a:noFill/>
              <a:ln>
                <a:noFill/>
              </a:ln>
            </p:spPr>
          </p:pic>
          <p:pic>
            <p:nvPicPr>
              <p:cNvPr id="1188" name="Google Shape;1188;p36" descr="red-guy-S.png"/>
              <p:cNvPicPr preferRelativeResize="0"/>
              <p:nvPr/>
            </p:nvPicPr>
            <p:blipFill rotWithShape="1">
              <a:blip r:embed="rId10">
                <a:alphaModFix/>
              </a:blip>
              <a:srcRect/>
              <a:stretch/>
            </p:blipFill>
            <p:spPr>
              <a:xfrm>
                <a:off x="596900" y="12700"/>
                <a:ext cx="508000" cy="416395"/>
              </a:xfrm>
              <a:prstGeom prst="rect">
                <a:avLst/>
              </a:prstGeom>
              <a:noFill/>
              <a:ln>
                <a:noFill/>
              </a:ln>
            </p:spPr>
          </p:pic>
          <p:pic>
            <p:nvPicPr>
              <p:cNvPr id="1189" name="Google Shape;1189;p36" descr="blue-blonde-S.png"/>
              <p:cNvPicPr preferRelativeResize="0"/>
              <p:nvPr/>
            </p:nvPicPr>
            <p:blipFill rotWithShape="1">
              <a:blip r:embed="rId5">
                <a:alphaModFix/>
              </a:blip>
              <a:srcRect/>
              <a:stretch/>
            </p:blipFill>
            <p:spPr>
              <a:xfrm>
                <a:off x="-1" y="0"/>
                <a:ext cx="508001" cy="441379"/>
              </a:xfrm>
              <a:prstGeom prst="rect">
                <a:avLst/>
              </a:prstGeom>
              <a:noFill/>
              <a:ln>
                <a:noFill/>
              </a:ln>
            </p:spPr>
          </p:pic>
        </p:grpSp>
      </p:grpSp>
      <p:grpSp>
        <p:nvGrpSpPr>
          <p:cNvPr id="1190" name="Google Shape;1190;p36"/>
          <p:cNvGrpSpPr/>
          <p:nvPr/>
        </p:nvGrpSpPr>
        <p:grpSpPr>
          <a:xfrm>
            <a:off x="2592704" y="2306050"/>
            <a:ext cx="7006592" cy="1017270"/>
            <a:chOff x="-1" y="0"/>
            <a:chExt cx="7785102" cy="1130300"/>
          </a:xfrm>
        </p:grpSpPr>
        <p:grpSp>
          <p:nvGrpSpPr>
            <p:cNvPr id="1191" name="Google Shape;1191;p36"/>
            <p:cNvGrpSpPr/>
            <p:nvPr/>
          </p:nvGrpSpPr>
          <p:grpSpPr>
            <a:xfrm>
              <a:off x="-1" y="0"/>
              <a:ext cx="1384301" cy="1130300"/>
              <a:chOff x="0" y="0"/>
              <a:chExt cx="1384300" cy="1130300"/>
            </a:xfrm>
          </p:grpSpPr>
          <p:sp>
            <p:nvSpPr>
              <p:cNvPr id="1192" name="Google Shape;1192;p36"/>
              <p:cNvSpPr/>
              <p:nvPr/>
            </p:nvSpPr>
            <p:spPr>
              <a:xfrm>
                <a:off x="0" y="0"/>
                <a:ext cx="1384300" cy="1130300"/>
              </a:xfrm>
              <a:prstGeom prst="roundRect">
                <a:avLst>
                  <a:gd name="adj" fmla="val 16854"/>
                </a:avLst>
              </a:prstGeom>
              <a:solidFill>
                <a:srgbClr val="FFFFFF"/>
              </a:solidFill>
              <a:ln w="25400" cap="flat" cmpd="sng">
                <a:solidFill>
                  <a:srgbClr val="005192"/>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193" name="Google Shape;1193;p36"/>
              <p:cNvGrpSpPr/>
              <p:nvPr/>
            </p:nvGrpSpPr>
            <p:grpSpPr>
              <a:xfrm>
                <a:off x="152399" y="101598"/>
                <a:ext cx="1092203" cy="923983"/>
                <a:chOff x="-1" y="-1"/>
                <a:chExt cx="1092202" cy="923981"/>
              </a:xfrm>
            </p:grpSpPr>
            <p:pic>
              <p:nvPicPr>
                <p:cNvPr id="1194" name="Google Shape;1194;p36" descr="hacker-dude-S.png"/>
                <p:cNvPicPr preferRelativeResize="0"/>
                <p:nvPr/>
              </p:nvPicPr>
              <p:blipFill rotWithShape="1">
                <a:blip r:embed="rId7">
                  <a:alphaModFix/>
                </a:blip>
                <a:srcRect/>
                <a:stretch/>
              </p:blipFill>
              <p:spPr>
                <a:xfrm>
                  <a:off x="584200" y="-1"/>
                  <a:ext cx="508001" cy="441380"/>
                </a:xfrm>
                <a:prstGeom prst="rect">
                  <a:avLst/>
                </a:prstGeom>
                <a:noFill/>
                <a:ln>
                  <a:noFill/>
                </a:ln>
              </p:spPr>
            </p:pic>
            <p:pic>
              <p:nvPicPr>
                <p:cNvPr id="1195" name="Google Shape;1195;p36" descr="hacker-dude-S.png"/>
                <p:cNvPicPr preferRelativeResize="0"/>
                <p:nvPr/>
              </p:nvPicPr>
              <p:blipFill rotWithShape="1">
                <a:blip r:embed="rId7">
                  <a:alphaModFix/>
                </a:blip>
                <a:srcRect/>
                <a:stretch/>
              </p:blipFill>
              <p:spPr>
                <a:xfrm>
                  <a:off x="-1" y="482600"/>
                  <a:ext cx="508001" cy="441380"/>
                </a:xfrm>
                <a:prstGeom prst="rect">
                  <a:avLst/>
                </a:prstGeom>
                <a:noFill/>
                <a:ln>
                  <a:noFill/>
                </a:ln>
              </p:spPr>
            </p:pic>
            <p:pic>
              <p:nvPicPr>
                <p:cNvPr id="1196" name="Google Shape;1196;p36" descr="blue-guy-S.png"/>
                <p:cNvPicPr preferRelativeResize="0"/>
                <p:nvPr/>
              </p:nvPicPr>
              <p:blipFill rotWithShape="1">
                <a:blip r:embed="rId3">
                  <a:alphaModFix/>
                </a:blip>
                <a:srcRect/>
                <a:stretch/>
              </p:blipFill>
              <p:spPr>
                <a:xfrm>
                  <a:off x="584200" y="495300"/>
                  <a:ext cx="508001" cy="416395"/>
                </a:xfrm>
                <a:prstGeom prst="rect">
                  <a:avLst/>
                </a:prstGeom>
                <a:noFill/>
                <a:ln>
                  <a:noFill/>
                </a:ln>
              </p:spPr>
            </p:pic>
            <p:pic>
              <p:nvPicPr>
                <p:cNvPr id="1197" name="Google Shape;1197;p36" descr="blue-blonde-S.png"/>
                <p:cNvPicPr preferRelativeResize="0"/>
                <p:nvPr/>
              </p:nvPicPr>
              <p:blipFill rotWithShape="1">
                <a:blip r:embed="rId5">
                  <a:alphaModFix/>
                </a:blip>
                <a:srcRect/>
                <a:stretch/>
              </p:blipFill>
              <p:spPr>
                <a:xfrm>
                  <a:off x="-1" y="-1"/>
                  <a:ext cx="508001" cy="441380"/>
                </a:xfrm>
                <a:prstGeom prst="rect">
                  <a:avLst/>
                </a:prstGeom>
                <a:noFill/>
                <a:ln>
                  <a:noFill/>
                </a:ln>
              </p:spPr>
            </p:pic>
          </p:grpSp>
        </p:grpSp>
        <p:grpSp>
          <p:nvGrpSpPr>
            <p:cNvPr id="1198" name="Google Shape;1198;p36"/>
            <p:cNvGrpSpPr/>
            <p:nvPr/>
          </p:nvGrpSpPr>
          <p:grpSpPr>
            <a:xfrm>
              <a:off x="3200400" y="0"/>
              <a:ext cx="1384300" cy="1130300"/>
              <a:chOff x="0" y="0"/>
              <a:chExt cx="1384300" cy="1130300"/>
            </a:xfrm>
          </p:grpSpPr>
          <p:sp>
            <p:nvSpPr>
              <p:cNvPr id="1199" name="Google Shape;1199;p36"/>
              <p:cNvSpPr/>
              <p:nvPr/>
            </p:nvSpPr>
            <p:spPr>
              <a:xfrm>
                <a:off x="0" y="0"/>
                <a:ext cx="1384300" cy="1130300"/>
              </a:xfrm>
              <a:prstGeom prst="roundRect">
                <a:avLst>
                  <a:gd name="adj" fmla="val 16854"/>
                </a:avLst>
              </a:prstGeom>
              <a:solidFill>
                <a:srgbClr val="FFFFFF"/>
              </a:solidFill>
              <a:ln w="25400" cap="flat" cmpd="sng">
                <a:solidFill>
                  <a:srgbClr val="921100"/>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200" name="Google Shape;1200;p36"/>
              <p:cNvGrpSpPr/>
              <p:nvPr/>
            </p:nvGrpSpPr>
            <p:grpSpPr>
              <a:xfrm>
                <a:off x="190499" y="126999"/>
                <a:ext cx="1003302" cy="911281"/>
                <a:chOff x="-1" y="-1"/>
                <a:chExt cx="1003302" cy="911281"/>
              </a:xfrm>
            </p:grpSpPr>
            <p:pic>
              <p:nvPicPr>
                <p:cNvPr id="1201" name="Google Shape;1201;p36" descr="red-guy-S.png"/>
                <p:cNvPicPr preferRelativeResize="0"/>
                <p:nvPr/>
              </p:nvPicPr>
              <p:blipFill rotWithShape="1">
                <a:blip r:embed="rId10">
                  <a:alphaModFix/>
                </a:blip>
                <a:srcRect/>
                <a:stretch/>
              </p:blipFill>
              <p:spPr>
                <a:xfrm>
                  <a:off x="-1" y="-1"/>
                  <a:ext cx="508001" cy="416396"/>
                </a:xfrm>
                <a:prstGeom prst="rect">
                  <a:avLst/>
                </a:prstGeom>
                <a:noFill/>
                <a:ln>
                  <a:noFill/>
                </a:ln>
              </p:spPr>
            </p:pic>
            <p:pic>
              <p:nvPicPr>
                <p:cNvPr id="1202" name="Google Shape;1202;p36" descr="red-blonde-S.png"/>
                <p:cNvPicPr preferRelativeResize="0"/>
                <p:nvPr/>
              </p:nvPicPr>
              <p:blipFill rotWithShape="1">
                <a:blip r:embed="rId8">
                  <a:alphaModFix/>
                </a:blip>
                <a:srcRect/>
                <a:stretch/>
              </p:blipFill>
              <p:spPr>
                <a:xfrm>
                  <a:off x="495300" y="215900"/>
                  <a:ext cx="508001" cy="441379"/>
                </a:xfrm>
                <a:prstGeom prst="rect">
                  <a:avLst/>
                </a:prstGeom>
                <a:noFill/>
                <a:ln>
                  <a:noFill/>
                </a:ln>
              </p:spPr>
            </p:pic>
            <p:pic>
              <p:nvPicPr>
                <p:cNvPr id="1203" name="Google Shape;1203;p36" descr="red-brunette-S.png"/>
                <p:cNvPicPr preferRelativeResize="0"/>
                <p:nvPr/>
              </p:nvPicPr>
              <p:blipFill rotWithShape="1">
                <a:blip r:embed="rId9">
                  <a:alphaModFix/>
                </a:blip>
                <a:srcRect/>
                <a:stretch/>
              </p:blipFill>
              <p:spPr>
                <a:xfrm>
                  <a:off x="-1" y="469900"/>
                  <a:ext cx="508001" cy="441380"/>
                </a:xfrm>
                <a:prstGeom prst="rect">
                  <a:avLst/>
                </a:prstGeom>
                <a:noFill/>
                <a:ln>
                  <a:noFill/>
                </a:ln>
              </p:spPr>
            </p:pic>
          </p:grpSp>
        </p:grpSp>
        <p:grpSp>
          <p:nvGrpSpPr>
            <p:cNvPr id="1204" name="Google Shape;1204;p36"/>
            <p:cNvGrpSpPr/>
            <p:nvPr/>
          </p:nvGrpSpPr>
          <p:grpSpPr>
            <a:xfrm>
              <a:off x="6400800" y="0"/>
              <a:ext cx="1384301" cy="1130300"/>
              <a:chOff x="0" y="0"/>
              <a:chExt cx="1384300" cy="1130300"/>
            </a:xfrm>
          </p:grpSpPr>
          <p:sp>
            <p:nvSpPr>
              <p:cNvPr id="1205" name="Google Shape;1205;p36"/>
              <p:cNvSpPr/>
              <p:nvPr/>
            </p:nvSpPr>
            <p:spPr>
              <a:xfrm>
                <a:off x="0" y="0"/>
                <a:ext cx="1384300" cy="1130300"/>
              </a:xfrm>
              <a:prstGeom prst="roundRect">
                <a:avLst>
                  <a:gd name="adj" fmla="val 16854"/>
                </a:avLst>
              </a:prstGeom>
              <a:solidFill>
                <a:srgbClr val="FFFFFF"/>
              </a:solidFill>
              <a:ln w="25400" cap="flat" cmpd="sng">
                <a:solidFill>
                  <a:srgbClr val="10612B"/>
                </a:solidFill>
                <a:prstDash val="solid"/>
                <a:miter lim="400000"/>
                <a:headEnd type="none" w="sm" len="sm"/>
                <a:tailEnd type="none" w="sm" len="sm"/>
              </a:ln>
              <a:effectLst>
                <a:outerShdw blurRad="114300" dist="63500" dir="2700000" rotWithShape="0">
                  <a:srgbClr val="000000">
                    <a:alpha val="29803"/>
                  </a:srgbClr>
                </a:outerShdw>
              </a:effectLst>
            </p:spPr>
            <p:txBody>
              <a:bodyPr spcFirstLastPara="1" wrap="square" lIns="34275" tIns="34275" rIns="34275" bIns="34275" anchor="ctr" anchorCtr="0">
                <a:noAutofit/>
              </a:bodyPr>
              <a:lstStyle/>
              <a:p>
                <a:pPr marL="0" marR="0" lvl="0" indent="0" algn="l" rtl="0">
                  <a:lnSpc>
                    <a:spcPct val="120000"/>
                  </a:lnSpc>
                  <a:spcBef>
                    <a:spcPts val="0"/>
                  </a:spcBef>
                  <a:spcAft>
                    <a:spcPts val="0"/>
                  </a:spcAft>
                  <a:buNone/>
                </a:pPr>
                <a:endParaRPr sz="2700">
                  <a:solidFill>
                    <a:schemeClr val="dk1"/>
                  </a:solidFill>
                  <a:latin typeface="Calibri"/>
                  <a:ea typeface="Calibri"/>
                  <a:cs typeface="Calibri"/>
                  <a:sym typeface="Calibri"/>
                </a:endParaRPr>
              </a:p>
            </p:txBody>
          </p:sp>
          <p:grpSp>
            <p:nvGrpSpPr>
              <p:cNvPr id="1206" name="Google Shape;1206;p36"/>
              <p:cNvGrpSpPr/>
              <p:nvPr/>
            </p:nvGrpSpPr>
            <p:grpSpPr>
              <a:xfrm>
                <a:off x="114299" y="50800"/>
                <a:ext cx="1155702" cy="1038280"/>
                <a:chOff x="-1" y="0"/>
                <a:chExt cx="1155702" cy="1038279"/>
              </a:xfrm>
            </p:grpSpPr>
            <p:pic>
              <p:nvPicPr>
                <p:cNvPr id="1207" name="Google Shape;1207;p36" descr="green-guy-S.png"/>
                <p:cNvPicPr preferRelativeResize="0"/>
                <p:nvPr/>
              </p:nvPicPr>
              <p:blipFill rotWithShape="1">
                <a:blip r:embed="rId11">
                  <a:alphaModFix/>
                </a:blip>
                <a:srcRect/>
                <a:stretch/>
              </p:blipFill>
              <p:spPr>
                <a:xfrm>
                  <a:off x="647700" y="12700"/>
                  <a:ext cx="508001" cy="416395"/>
                </a:xfrm>
                <a:prstGeom prst="rect">
                  <a:avLst/>
                </a:prstGeom>
                <a:noFill/>
                <a:ln>
                  <a:noFill/>
                </a:ln>
              </p:spPr>
            </p:pic>
            <p:pic>
              <p:nvPicPr>
                <p:cNvPr id="1208" name="Google Shape;1208;p36" descr="green-brunette-S.png"/>
                <p:cNvPicPr preferRelativeResize="0"/>
                <p:nvPr/>
              </p:nvPicPr>
              <p:blipFill rotWithShape="1">
                <a:blip r:embed="rId12">
                  <a:alphaModFix/>
                </a:blip>
                <a:srcRect/>
                <a:stretch/>
              </p:blipFill>
              <p:spPr>
                <a:xfrm>
                  <a:off x="-1" y="0"/>
                  <a:ext cx="508001" cy="441379"/>
                </a:xfrm>
                <a:prstGeom prst="rect">
                  <a:avLst/>
                </a:prstGeom>
                <a:noFill/>
                <a:ln>
                  <a:noFill/>
                </a:ln>
              </p:spPr>
            </p:pic>
            <p:pic>
              <p:nvPicPr>
                <p:cNvPr id="1209" name="Google Shape;1209;p36" descr="green-blonde-S.png"/>
                <p:cNvPicPr preferRelativeResize="0"/>
                <p:nvPr/>
              </p:nvPicPr>
              <p:blipFill rotWithShape="1">
                <a:blip r:embed="rId13">
                  <a:alphaModFix/>
                </a:blip>
                <a:srcRect/>
                <a:stretch/>
              </p:blipFill>
              <p:spPr>
                <a:xfrm>
                  <a:off x="-1" y="596900"/>
                  <a:ext cx="508001" cy="441379"/>
                </a:xfrm>
                <a:prstGeom prst="rect">
                  <a:avLst/>
                </a:prstGeom>
                <a:noFill/>
                <a:ln>
                  <a:noFill/>
                </a:ln>
              </p:spPr>
            </p:pic>
            <p:pic>
              <p:nvPicPr>
                <p:cNvPr id="1210" name="Google Shape;1210;p36" descr="hacker-dude-S.png"/>
                <p:cNvPicPr preferRelativeResize="0"/>
                <p:nvPr/>
              </p:nvPicPr>
              <p:blipFill rotWithShape="1">
                <a:blip r:embed="rId7">
                  <a:alphaModFix/>
                </a:blip>
                <a:srcRect/>
                <a:stretch/>
              </p:blipFill>
              <p:spPr>
                <a:xfrm>
                  <a:off x="647700" y="596900"/>
                  <a:ext cx="508001" cy="441379"/>
                </a:xfrm>
                <a:prstGeom prst="rect">
                  <a:avLst/>
                </a:prstGeom>
                <a:noFill/>
                <a:ln>
                  <a:noFill/>
                </a:ln>
              </p:spPr>
            </p:pic>
          </p:grpSp>
        </p:grpSp>
      </p:grpSp>
      <p:sp>
        <p:nvSpPr>
          <p:cNvPr id="1211" name="Google Shape;1211;p36"/>
          <p:cNvSpPr txBox="1">
            <a:spLocks noGrp="1"/>
          </p:cNvSpPr>
          <p:nvPr>
            <p:ph type="title"/>
          </p:nvPr>
        </p:nvSpPr>
        <p:spPr>
          <a:xfrm>
            <a:off x="220979" y="365125"/>
            <a:ext cx="10515600" cy="7750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Scrum of scrums of scrums</a:t>
            </a:r>
            <a:endParaRP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90"/>
                                        </p:tgtEl>
                                        <p:attrNameLst>
                                          <p:attrName>style.visibility</p:attrName>
                                        </p:attrNameLst>
                                      </p:cBhvr>
                                      <p:to>
                                        <p:strVal val="visible"/>
                                      </p:to>
                                    </p:set>
                                    <p:anim calcmode="lin" valueType="num">
                                      <p:cBhvr additive="base">
                                        <p:cTn id="7" dur="1000"/>
                                        <p:tgtEl>
                                          <p:spTgt spid="119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184"/>
                                        </p:tgtEl>
                                        <p:attrNameLst>
                                          <p:attrName>style.visibility</p:attrName>
                                        </p:attrNameLst>
                                      </p:cBhvr>
                                      <p:to>
                                        <p:strVal val="visible"/>
                                      </p:to>
                                    </p:set>
                                    <p:anim calcmode="lin" valueType="num">
                                      <p:cBhvr additive="base">
                                        <p:cTn id="12" dur="1000"/>
                                        <p:tgtEl>
                                          <p:spTgt spid="11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1"/>
          <p:cNvSpPr txBox="1">
            <a:spLocks noGrp="1"/>
          </p:cNvSpPr>
          <p:nvPr>
            <p:ph type="title"/>
          </p:nvPr>
        </p:nvSpPr>
        <p:spPr>
          <a:xfrm>
            <a:off x="838200" y="365125"/>
            <a:ext cx="9360000" cy="57694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Any questions?</a:t>
            </a:r>
            <a:endParaRPr/>
          </a:p>
        </p:txBody>
      </p:sp>
      <p:sp>
        <p:nvSpPr>
          <p:cNvPr id="333" name="Google Shape;333;p31"/>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67</a:t>
            </a:fld>
            <a:endParaRPr/>
          </a:p>
        </p:txBody>
      </p:sp>
      <p:sp>
        <p:nvSpPr>
          <p:cNvPr id="334" name="Google Shape;334;p31"/>
          <p:cNvSpPr txBox="1">
            <a:spLocks noGrp="1"/>
          </p:cNvSpPr>
          <p:nvPr>
            <p:ph type="body" idx="1"/>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800"/>
              <a:buFont typeface="Calibri"/>
              <a:buNone/>
            </a:pPr>
            <a:r>
              <a:rPr lang="en-US" sz="4800"/>
              <a:t>Benefits of Agile development methods</a:t>
            </a:r>
            <a:endParaRPr/>
          </a:p>
        </p:txBody>
      </p:sp>
      <p:sp>
        <p:nvSpPr>
          <p:cNvPr id="131" name="Google Shape;131;p7"/>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7</a:t>
            </a:fld>
            <a:endParaRPr/>
          </a:p>
        </p:txBody>
      </p:sp>
      <p:sp>
        <p:nvSpPr>
          <p:cNvPr id="132" name="Google Shape;132;p7"/>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
        <p:nvSpPr>
          <p:cNvPr id="133" name="Google Shape;13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High-value &amp; working App system</a:t>
            </a:r>
            <a:endParaRPr/>
          </a:p>
          <a:p>
            <a:pPr marL="228600" lvl="0" indent="-228600" algn="l" rtl="0">
              <a:lnSpc>
                <a:spcPct val="90000"/>
              </a:lnSpc>
              <a:spcBef>
                <a:spcPts val="1000"/>
              </a:spcBef>
              <a:spcAft>
                <a:spcPts val="0"/>
              </a:spcAft>
              <a:buClr>
                <a:schemeClr val="dk1"/>
              </a:buClr>
              <a:buSzPts val="2800"/>
              <a:buChar char="•"/>
            </a:pPr>
            <a:r>
              <a:rPr lang="en-US"/>
              <a:t>Iterative, incremental, evolutionary</a:t>
            </a:r>
            <a:endParaRPr/>
          </a:p>
          <a:p>
            <a:pPr marL="228600" lvl="0" indent="-228600" algn="l" rtl="0">
              <a:lnSpc>
                <a:spcPct val="90000"/>
              </a:lnSpc>
              <a:spcBef>
                <a:spcPts val="1000"/>
              </a:spcBef>
              <a:spcAft>
                <a:spcPts val="0"/>
              </a:spcAft>
              <a:buClr>
                <a:schemeClr val="dk1"/>
              </a:buClr>
              <a:buSzPts val="2800"/>
              <a:buChar char="•"/>
            </a:pPr>
            <a:r>
              <a:rPr lang="en-US"/>
              <a:t>Cost control &amp; value-driven development</a:t>
            </a:r>
            <a:endParaRPr/>
          </a:p>
          <a:p>
            <a:pPr marL="228600" lvl="0" indent="-228600" algn="l" rtl="0">
              <a:lnSpc>
                <a:spcPct val="90000"/>
              </a:lnSpc>
              <a:spcBef>
                <a:spcPts val="1000"/>
              </a:spcBef>
              <a:spcAft>
                <a:spcPts val="0"/>
              </a:spcAft>
              <a:buClr>
                <a:schemeClr val="dk1"/>
              </a:buClr>
              <a:buSzPts val="2800"/>
              <a:buChar char="•"/>
            </a:pPr>
            <a:r>
              <a:rPr lang="en-US"/>
              <a:t>High-quality production</a:t>
            </a:r>
            <a:endParaRPr/>
          </a:p>
          <a:p>
            <a:pPr marL="228600" lvl="0" indent="-228600" algn="l" rtl="0">
              <a:lnSpc>
                <a:spcPct val="90000"/>
              </a:lnSpc>
              <a:spcBef>
                <a:spcPts val="1000"/>
              </a:spcBef>
              <a:spcAft>
                <a:spcPts val="0"/>
              </a:spcAft>
              <a:buClr>
                <a:schemeClr val="dk1"/>
              </a:buClr>
              <a:buSzPts val="2800"/>
              <a:buChar char="•"/>
            </a:pPr>
            <a:r>
              <a:rPr lang="en-US"/>
              <a:t>Flexible &amp; risk management</a:t>
            </a:r>
            <a:endParaRPr/>
          </a:p>
          <a:p>
            <a:pPr marL="228600" lvl="0" indent="-228600" algn="l" rtl="0">
              <a:lnSpc>
                <a:spcPct val="90000"/>
              </a:lnSpc>
              <a:spcBef>
                <a:spcPts val="1000"/>
              </a:spcBef>
              <a:spcAft>
                <a:spcPts val="0"/>
              </a:spcAft>
              <a:buClr>
                <a:schemeClr val="dk1"/>
              </a:buClr>
              <a:buSzPts val="2800"/>
              <a:buChar char="•"/>
            </a:pPr>
            <a:r>
              <a:rPr lang="en-US"/>
              <a:t>Collaboration</a:t>
            </a:r>
            <a:endParaRPr/>
          </a:p>
          <a:p>
            <a:pPr marL="228600" lvl="0" indent="-228600" algn="l" rtl="0">
              <a:lnSpc>
                <a:spcPct val="90000"/>
              </a:lnSpc>
              <a:spcBef>
                <a:spcPts val="1000"/>
              </a:spcBef>
              <a:spcAft>
                <a:spcPts val="0"/>
              </a:spcAft>
              <a:buClr>
                <a:schemeClr val="dk1"/>
              </a:buClr>
              <a:buSzPts val="2800"/>
              <a:buChar char="•"/>
            </a:pPr>
            <a:r>
              <a:rPr lang="en-US"/>
              <a:t>Self-organizing, self-managing teams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High-value &amp; working App system</a:t>
            </a:r>
            <a:br>
              <a:rPr lang="en-US"/>
            </a:br>
            <a:endParaRPr/>
          </a:p>
        </p:txBody>
      </p:sp>
      <p:sp>
        <p:nvSpPr>
          <p:cNvPr id="139" name="Google Shape;13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Software can be produced that has a high selling value, manufacturing costs can be reduced and the software can run well</a:t>
            </a:r>
            <a:endParaRPr/>
          </a:p>
        </p:txBody>
      </p:sp>
      <p:sp>
        <p:nvSpPr>
          <p:cNvPr id="140" name="Google Shape;140;p8"/>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8</a:t>
            </a:fld>
            <a:endParaRPr/>
          </a:p>
        </p:txBody>
      </p:sp>
      <p:sp>
        <p:nvSpPr>
          <p:cNvPr id="141" name="Google Shape;141;p8"/>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838200" y="365125"/>
            <a:ext cx="93600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Iterative, incremental, evolutionary</a:t>
            </a:r>
            <a:br>
              <a:rPr lang="en-US"/>
            </a:br>
            <a:endParaRPr/>
          </a:p>
        </p:txBody>
      </p:sp>
      <p:sp>
        <p:nvSpPr>
          <p:cNvPr id="147" name="Google Shape;14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team must work in a short time (usually 1-3 weeks) and also always add functionality to the software according to the client's needs</a:t>
            </a:r>
            <a:endParaRPr/>
          </a:p>
        </p:txBody>
      </p:sp>
      <p:sp>
        <p:nvSpPr>
          <p:cNvPr id="148" name="Google Shape;148;p9"/>
          <p:cNvSpPr txBox="1">
            <a:spLocks noGrp="1"/>
          </p:cNvSpPr>
          <p:nvPr>
            <p:ph type="sldNum" idx="12"/>
          </p:nvPr>
        </p:nvSpPr>
        <p:spPr>
          <a:xfrm>
            <a:off x="11513288" y="6398880"/>
            <a:ext cx="554665"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9</a:t>
            </a:fld>
            <a:endParaRPr/>
          </a:p>
        </p:txBody>
      </p:sp>
      <p:sp>
        <p:nvSpPr>
          <p:cNvPr id="149" name="Google Shape;149;p9"/>
          <p:cNvSpPr txBox="1">
            <a:spLocks noGrp="1"/>
          </p:cNvSpPr>
          <p:nvPr>
            <p:ph type="body" idx="2"/>
          </p:nvPr>
        </p:nvSpPr>
        <p:spPr>
          <a:xfrm>
            <a:off x="3108361" y="6398880"/>
            <a:ext cx="799202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E1F43"/>
              </a:buClr>
              <a:buSzPts val="2200"/>
              <a:buFont typeface="Calibri"/>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3569</Words>
  <Application>Microsoft Office PowerPoint</Application>
  <PresentationFormat>Widescreen</PresentationFormat>
  <Paragraphs>617</Paragraphs>
  <Slides>67</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 Rounded</vt:lpstr>
      <vt:lpstr>Arial</vt:lpstr>
      <vt:lpstr>Calibri</vt:lpstr>
      <vt:lpstr>Comic Sans MS</vt:lpstr>
      <vt:lpstr>Roboto</vt:lpstr>
      <vt:lpstr>Source Sans Pro</vt:lpstr>
      <vt:lpstr>Office Theme</vt:lpstr>
      <vt:lpstr>Software Development Process Agile Development Methods </vt:lpstr>
      <vt:lpstr>Objective</vt:lpstr>
      <vt:lpstr>Agile Development Methods</vt:lpstr>
      <vt:lpstr>Agile Modeling (AM) Development Process</vt:lpstr>
      <vt:lpstr>12 Principles of Agile Development Methods</vt:lpstr>
      <vt:lpstr>PowerPoint Presentation</vt:lpstr>
      <vt:lpstr>Benefits of Agile development methods</vt:lpstr>
      <vt:lpstr>High-value &amp; working App system </vt:lpstr>
      <vt:lpstr>Iterative, incremental, evolutionary </vt:lpstr>
      <vt:lpstr>Cost control &amp; value-driven development</vt:lpstr>
      <vt:lpstr>High-quality production</vt:lpstr>
      <vt:lpstr>Flexible &amp; risk management</vt:lpstr>
      <vt:lpstr>Collaboration</vt:lpstr>
      <vt:lpstr>Self-organizing, self-managing teams</vt:lpstr>
      <vt:lpstr>Agile XP Model (eXtreme Programming)</vt:lpstr>
      <vt:lpstr>Stages - Agile Model</vt:lpstr>
      <vt:lpstr>PowerPoint Presentation</vt:lpstr>
      <vt:lpstr>Stages - ModelAgile</vt:lpstr>
      <vt:lpstr>Testing</vt:lpstr>
      <vt:lpstr>Advantages of XP</vt:lpstr>
      <vt:lpstr>Lack</vt:lpstr>
      <vt:lpstr>DSDM Agile Model (Dynamic Systems Development Method)</vt:lpstr>
      <vt:lpstr>DSDM Agile Model (Dynamic Systems Development Method)</vt:lpstr>
      <vt:lpstr>DSDM Agile Model (Dynamic Systems Development Method)</vt:lpstr>
      <vt:lpstr>DSDM Agile Model (Dynamic Systems Development Method)</vt:lpstr>
      <vt:lpstr>DSDM Agile Model (Dynamic Systems Development Method)</vt:lpstr>
      <vt:lpstr>ExcessDSDM (Dynamic Systems Development Method)</vt:lpstr>
      <vt:lpstr>LackDSDM (Dynamic Systems Development Method)</vt:lpstr>
      <vt:lpstr>Conclusion</vt:lpstr>
      <vt:lpstr>PowerPoint Presentation</vt:lpstr>
      <vt:lpstr>SCRUM </vt:lpstr>
      <vt:lpstr>Objective</vt:lpstr>
      <vt:lpstr>PowerPoint Presentation</vt:lpstr>
      <vt:lpstr>Scrum Has Been Used By:</vt:lpstr>
      <vt:lpstr>Scrum Has Been Used For:</vt:lpstr>
      <vt:lpstr>Characteristics</vt:lpstr>
      <vt:lpstr>Agile Manifesto</vt:lpstr>
      <vt:lpstr>Scrum</vt:lpstr>
      <vt:lpstr>Scrum</vt:lpstr>
      <vt:lpstr>Sprints</vt:lpstr>
      <vt:lpstr>Sequential vs. Sequential overlapping development</vt:lpstr>
      <vt:lpstr>There should be no changes while the Sprint is running..</vt:lpstr>
      <vt:lpstr>Scrum Framework</vt:lpstr>
      <vt:lpstr>Scrum Framework</vt:lpstr>
      <vt:lpstr>Product owner</vt:lpstr>
      <vt:lpstr>The ScrumMaster</vt:lpstr>
      <vt:lpstr>Team Member</vt:lpstr>
      <vt:lpstr>Scrum Framework</vt:lpstr>
      <vt:lpstr>PowerPoint Presentation</vt:lpstr>
      <vt:lpstr>Sprint planning</vt:lpstr>
      <vt:lpstr>Event #1: Daily scrum</vt:lpstr>
      <vt:lpstr>In Daily Scrums, everyone shares:</vt:lpstr>
      <vt:lpstr>Event #2: Sprint Review</vt:lpstr>
      <vt:lpstr>Event #4: Sprint retrospective</vt:lpstr>
      <vt:lpstr>In the Sprint Retrospective, we discuss: Start/Stop/Continue</vt:lpstr>
      <vt:lpstr>Scrum Framework</vt:lpstr>
      <vt:lpstr>Product backlog</vt:lpstr>
      <vt:lpstr>Example of a Product Backlog</vt:lpstr>
      <vt:lpstr>Sprint Goals</vt:lpstr>
      <vt:lpstr>Managing the Sprint Backlog</vt:lpstr>
      <vt:lpstr>Example of a Sprint Backlog</vt:lpstr>
      <vt:lpstr>Example of a “Sprint Burndown” Diagram</vt:lpstr>
      <vt:lpstr>PowerPoint Presentation</vt:lpstr>
      <vt:lpstr>Scalability</vt:lpstr>
      <vt:lpstr>Scaling through the Scrum of scrums</vt:lpstr>
      <vt:lpstr>Scrum of scrums of scrums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Process Agile Development Methods </dc:title>
  <dc:creator>Afif Hendrawan</dc:creator>
  <cp:lastModifiedBy>Annisa Puspa Kirana</cp:lastModifiedBy>
  <cp:revision>1</cp:revision>
  <dcterms:created xsi:type="dcterms:W3CDTF">2021-08-30T06:37:21Z</dcterms:created>
  <dcterms:modified xsi:type="dcterms:W3CDTF">2024-03-28T00:14:37Z</dcterms:modified>
</cp:coreProperties>
</file>