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Fredoka" charset="1" panose="02000000000000000000"/>
      <p:regular r:id="rId33"/>
    </p:embeddedFont>
    <p:embeddedFont>
      <p:font typeface="Capriola" charset="1" panose="02010603030502060004"/>
      <p:regular r:id="rId34"/>
    </p:embeddedFont>
    <p:embeddedFont>
      <p:font typeface="Montaser Arabic"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sp>
        <p:nvSpPr>
          <p:cNvPr name="Freeform 8" id="8"/>
          <p:cNvSpPr/>
          <p:nvPr/>
        </p:nvSpPr>
        <p:spPr>
          <a:xfrm flipH="false" flipV="false" rot="0">
            <a:off x="11203782" y="5746100"/>
            <a:ext cx="6055518" cy="3512200"/>
          </a:xfrm>
          <a:custGeom>
            <a:avLst/>
            <a:gdLst/>
            <a:ahLst/>
            <a:cxnLst/>
            <a:rect r="r" b="b" t="t" l="l"/>
            <a:pathLst>
              <a:path h="3512200" w="6055518">
                <a:moveTo>
                  <a:pt x="0" y="0"/>
                </a:moveTo>
                <a:lnTo>
                  <a:pt x="6055518" y="0"/>
                </a:lnTo>
                <a:lnTo>
                  <a:pt x="6055518" y="3512200"/>
                </a:lnTo>
                <a:lnTo>
                  <a:pt x="0" y="3512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87886" y="5954301"/>
            <a:ext cx="7364683" cy="4900862"/>
          </a:xfrm>
          <a:custGeom>
            <a:avLst/>
            <a:gdLst/>
            <a:ahLst/>
            <a:cxnLst/>
            <a:rect r="r" b="b" t="t" l="l"/>
            <a:pathLst>
              <a:path h="4900862" w="7364683">
                <a:moveTo>
                  <a:pt x="0" y="0"/>
                </a:moveTo>
                <a:lnTo>
                  <a:pt x="7364683" y="0"/>
                </a:lnTo>
                <a:lnTo>
                  <a:pt x="7364683" y="4900862"/>
                </a:lnTo>
                <a:lnTo>
                  <a:pt x="0" y="4900862"/>
                </a:lnTo>
                <a:lnTo>
                  <a:pt x="0" y="0"/>
                </a:lnTo>
                <a:close/>
              </a:path>
            </a:pathLst>
          </a:custGeom>
          <a:blipFill>
            <a:blip r:embed="rId4"/>
            <a:stretch>
              <a:fillRect l="0" t="0" r="0" b="0"/>
            </a:stretch>
          </a:blipFill>
        </p:spPr>
      </p:sp>
      <p:sp>
        <p:nvSpPr>
          <p:cNvPr name="TextBox 10" id="10"/>
          <p:cNvSpPr txBox="true"/>
          <p:nvPr/>
        </p:nvSpPr>
        <p:spPr>
          <a:xfrm rot="0">
            <a:off x="1330796" y="1392888"/>
            <a:ext cx="12722339" cy="3221324"/>
          </a:xfrm>
          <a:prstGeom prst="rect">
            <a:avLst/>
          </a:prstGeom>
        </p:spPr>
        <p:txBody>
          <a:bodyPr anchor="t" rtlCol="false" tIns="0" lIns="0" bIns="0" rIns="0">
            <a:spAutoFit/>
          </a:bodyPr>
          <a:lstStyle/>
          <a:p>
            <a:pPr algn="l">
              <a:lnSpc>
                <a:spcPts val="6373"/>
              </a:lnSpc>
            </a:pPr>
            <a:r>
              <a:rPr lang="en-US" sz="6013">
                <a:solidFill>
                  <a:srgbClr val="004AAD"/>
                </a:solidFill>
                <a:latin typeface="Fredoka"/>
                <a:ea typeface="Fredoka"/>
                <a:cs typeface="Fredoka"/>
                <a:sym typeface="Fredoka"/>
              </a:rPr>
              <a:t>POKEMON DATASET ANALYSIS TO OBTAIN STATISTICAL INFORMATION ON POKEMON CHARACTERS</a:t>
            </a:r>
          </a:p>
        </p:txBody>
      </p:sp>
      <p:grpSp>
        <p:nvGrpSpPr>
          <p:cNvPr name="Group 11" id="11"/>
          <p:cNvGrpSpPr/>
          <p:nvPr/>
        </p:nvGrpSpPr>
        <p:grpSpPr>
          <a:xfrm rot="0">
            <a:off x="1350113" y="5115371"/>
            <a:ext cx="5640229" cy="1231664"/>
            <a:chOff x="0" y="0"/>
            <a:chExt cx="7520306" cy="1642218"/>
          </a:xfrm>
        </p:grpSpPr>
        <p:grpSp>
          <p:nvGrpSpPr>
            <p:cNvPr name="Group 12" id="12"/>
            <p:cNvGrpSpPr/>
            <p:nvPr/>
          </p:nvGrpSpPr>
          <p:grpSpPr>
            <a:xfrm rot="0">
              <a:off x="0" y="0"/>
              <a:ext cx="7520306" cy="1642218"/>
              <a:chOff x="0" y="0"/>
              <a:chExt cx="235060766" cy="51330511"/>
            </a:xfrm>
          </p:grpSpPr>
          <p:sp>
            <p:nvSpPr>
              <p:cNvPr name="Freeform 13" id="13"/>
              <p:cNvSpPr/>
              <p:nvPr/>
            </p:nvSpPr>
            <p:spPr>
              <a:xfrm flipH="false" flipV="false" rot="0">
                <a:off x="72390" y="72390"/>
                <a:ext cx="234915983" cy="51185731"/>
              </a:xfrm>
              <a:custGeom>
                <a:avLst/>
                <a:gdLst/>
                <a:ahLst/>
                <a:cxnLst/>
                <a:rect r="r" b="b" t="t" l="l"/>
                <a:pathLst>
                  <a:path h="51185731" w="234915983">
                    <a:moveTo>
                      <a:pt x="0" y="0"/>
                    </a:moveTo>
                    <a:lnTo>
                      <a:pt x="234915983" y="0"/>
                    </a:lnTo>
                    <a:lnTo>
                      <a:pt x="234915983" y="51185731"/>
                    </a:lnTo>
                    <a:lnTo>
                      <a:pt x="0" y="51185731"/>
                    </a:lnTo>
                    <a:lnTo>
                      <a:pt x="0" y="0"/>
                    </a:lnTo>
                    <a:close/>
                  </a:path>
                </a:pathLst>
              </a:custGeom>
              <a:solidFill>
                <a:srgbClr val="CFF0F1"/>
              </a:solidFill>
            </p:spPr>
          </p:sp>
          <p:sp>
            <p:nvSpPr>
              <p:cNvPr name="Freeform 14" id="14"/>
              <p:cNvSpPr/>
              <p:nvPr/>
            </p:nvSpPr>
            <p:spPr>
              <a:xfrm flipH="false" flipV="false" rot="0">
                <a:off x="0" y="0"/>
                <a:ext cx="235060778" cy="51330510"/>
              </a:xfrm>
              <a:custGeom>
                <a:avLst/>
                <a:gdLst/>
                <a:ahLst/>
                <a:cxnLst/>
                <a:rect r="r" b="b" t="t" l="l"/>
                <a:pathLst>
                  <a:path h="51330510" w="235060778">
                    <a:moveTo>
                      <a:pt x="234915993" y="51185731"/>
                    </a:moveTo>
                    <a:lnTo>
                      <a:pt x="235060778" y="51185731"/>
                    </a:lnTo>
                    <a:lnTo>
                      <a:pt x="235060778" y="51330510"/>
                    </a:lnTo>
                    <a:lnTo>
                      <a:pt x="234915993" y="51330510"/>
                    </a:lnTo>
                    <a:lnTo>
                      <a:pt x="234915993" y="51185731"/>
                    </a:lnTo>
                    <a:close/>
                    <a:moveTo>
                      <a:pt x="0" y="144780"/>
                    </a:moveTo>
                    <a:lnTo>
                      <a:pt x="144780" y="144780"/>
                    </a:lnTo>
                    <a:lnTo>
                      <a:pt x="144780" y="51185731"/>
                    </a:lnTo>
                    <a:lnTo>
                      <a:pt x="0" y="51185731"/>
                    </a:lnTo>
                    <a:lnTo>
                      <a:pt x="0" y="144780"/>
                    </a:lnTo>
                    <a:close/>
                    <a:moveTo>
                      <a:pt x="0" y="51185731"/>
                    </a:moveTo>
                    <a:lnTo>
                      <a:pt x="144780" y="51185731"/>
                    </a:lnTo>
                    <a:lnTo>
                      <a:pt x="144780" y="51330510"/>
                    </a:lnTo>
                    <a:lnTo>
                      <a:pt x="0" y="51330510"/>
                    </a:lnTo>
                    <a:lnTo>
                      <a:pt x="0" y="51185731"/>
                    </a:lnTo>
                    <a:close/>
                    <a:moveTo>
                      <a:pt x="234915993" y="144780"/>
                    </a:moveTo>
                    <a:lnTo>
                      <a:pt x="235060778" y="144780"/>
                    </a:lnTo>
                    <a:lnTo>
                      <a:pt x="235060778" y="51185731"/>
                    </a:lnTo>
                    <a:lnTo>
                      <a:pt x="234915993" y="51185731"/>
                    </a:lnTo>
                    <a:lnTo>
                      <a:pt x="234915993" y="144780"/>
                    </a:lnTo>
                    <a:close/>
                    <a:moveTo>
                      <a:pt x="144780" y="51185731"/>
                    </a:moveTo>
                    <a:lnTo>
                      <a:pt x="234915993" y="51185731"/>
                    </a:lnTo>
                    <a:lnTo>
                      <a:pt x="234915993" y="51330510"/>
                    </a:lnTo>
                    <a:lnTo>
                      <a:pt x="144780" y="51330510"/>
                    </a:lnTo>
                    <a:lnTo>
                      <a:pt x="144780" y="51185731"/>
                    </a:lnTo>
                    <a:close/>
                    <a:moveTo>
                      <a:pt x="234915993" y="0"/>
                    </a:moveTo>
                    <a:lnTo>
                      <a:pt x="235060778" y="0"/>
                    </a:lnTo>
                    <a:lnTo>
                      <a:pt x="235060778" y="144780"/>
                    </a:lnTo>
                    <a:lnTo>
                      <a:pt x="234915993" y="144780"/>
                    </a:lnTo>
                    <a:lnTo>
                      <a:pt x="234915993" y="0"/>
                    </a:lnTo>
                    <a:close/>
                    <a:moveTo>
                      <a:pt x="0" y="0"/>
                    </a:moveTo>
                    <a:lnTo>
                      <a:pt x="144780" y="0"/>
                    </a:lnTo>
                    <a:lnTo>
                      <a:pt x="144780" y="144780"/>
                    </a:lnTo>
                    <a:lnTo>
                      <a:pt x="0" y="144780"/>
                    </a:lnTo>
                    <a:lnTo>
                      <a:pt x="0" y="0"/>
                    </a:lnTo>
                    <a:close/>
                    <a:moveTo>
                      <a:pt x="144780" y="0"/>
                    </a:moveTo>
                    <a:lnTo>
                      <a:pt x="234915993" y="0"/>
                    </a:lnTo>
                    <a:lnTo>
                      <a:pt x="234915993" y="144780"/>
                    </a:lnTo>
                    <a:lnTo>
                      <a:pt x="144780" y="144780"/>
                    </a:lnTo>
                    <a:lnTo>
                      <a:pt x="144780" y="0"/>
                    </a:lnTo>
                    <a:close/>
                  </a:path>
                </a:pathLst>
              </a:custGeom>
              <a:solidFill>
                <a:srgbClr val="CFF0F1"/>
              </a:solidFill>
            </p:spPr>
          </p:sp>
        </p:grpSp>
        <p:sp>
          <p:nvSpPr>
            <p:cNvPr name="TextBox 15" id="15"/>
            <p:cNvSpPr txBox="true"/>
            <p:nvPr/>
          </p:nvSpPr>
          <p:spPr>
            <a:xfrm rot="0">
              <a:off x="0" y="289434"/>
              <a:ext cx="7520306" cy="977626"/>
            </a:xfrm>
            <a:prstGeom prst="rect">
              <a:avLst/>
            </a:prstGeom>
          </p:spPr>
          <p:txBody>
            <a:bodyPr anchor="t" rtlCol="false" tIns="0" lIns="0" bIns="0" rIns="0">
              <a:spAutoFit/>
            </a:bodyPr>
            <a:lstStyle/>
            <a:p>
              <a:pPr algn="ctr">
                <a:lnSpc>
                  <a:spcPts val="6175"/>
                </a:lnSpc>
              </a:pPr>
              <a:r>
                <a:rPr lang="en-US" sz="4410">
                  <a:solidFill>
                    <a:srgbClr val="000000"/>
                  </a:solidFill>
                  <a:latin typeface="Capriola"/>
                  <a:ea typeface="Capriola"/>
                  <a:cs typeface="Capriola"/>
                  <a:sym typeface="Capriola"/>
                </a:rPr>
                <a:t>Farrel Paksi Aditya</a:t>
              </a:r>
            </a:p>
          </p:txBody>
        </p:sp>
      </p:grpSp>
      <p:sp>
        <p:nvSpPr>
          <p:cNvPr name="TextBox 16" id="16"/>
          <p:cNvSpPr txBox="true"/>
          <p:nvPr/>
        </p:nvSpPr>
        <p:spPr>
          <a:xfrm rot="0">
            <a:off x="1350113" y="6791043"/>
            <a:ext cx="9064133" cy="537779"/>
          </a:xfrm>
          <a:prstGeom prst="rect">
            <a:avLst/>
          </a:prstGeom>
        </p:spPr>
        <p:txBody>
          <a:bodyPr anchor="t" rtlCol="false" tIns="0" lIns="0" bIns="0" rIns="0">
            <a:spAutoFit/>
          </a:bodyPr>
          <a:lstStyle/>
          <a:p>
            <a:pPr algn="l">
              <a:lnSpc>
                <a:spcPts val="4480"/>
              </a:lnSpc>
            </a:pPr>
            <a:r>
              <a:rPr lang="en-US" sz="3200">
                <a:solidFill>
                  <a:srgbClr val="000000"/>
                </a:solidFill>
                <a:latin typeface="Capriola"/>
                <a:ea typeface="Capriola"/>
                <a:cs typeface="Capriola"/>
                <a:sym typeface="Capriola"/>
              </a:rPr>
              <a:t>DATA SCIENCE DIGITAL SKILL FAIR 29.0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028700" y="3174822"/>
            <a:ext cx="6163800" cy="560345"/>
          </a:xfrm>
          <a:custGeom>
            <a:avLst/>
            <a:gdLst/>
            <a:ahLst/>
            <a:cxnLst/>
            <a:rect r="r" b="b" t="t" l="l"/>
            <a:pathLst>
              <a:path h="560345" w="6163800">
                <a:moveTo>
                  <a:pt x="0" y="0"/>
                </a:moveTo>
                <a:lnTo>
                  <a:pt x="6163800" y="0"/>
                </a:lnTo>
                <a:lnTo>
                  <a:pt x="6163800" y="560345"/>
                </a:lnTo>
                <a:lnTo>
                  <a:pt x="0" y="560345"/>
                </a:lnTo>
                <a:lnTo>
                  <a:pt x="0" y="0"/>
                </a:lnTo>
                <a:close/>
              </a:path>
            </a:pathLst>
          </a:custGeom>
          <a:blipFill>
            <a:blip r:embed="rId2"/>
            <a:stretch>
              <a:fillRect l="0" t="0" r="0" b="0"/>
            </a:stretch>
          </a:blipFill>
        </p:spPr>
      </p:sp>
      <p:sp>
        <p:nvSpPr>
          <p:cNvPr name="Freeform 9" id="9"/>
          <p:cNvSpPr/>
          <p:nvPr/>
        </p:nvSpPr>
        <p:spPr>
          <a:xfrm flipH="false" flipV="false" rot="0">
            <a:off x="1028700" y="3828115"/>
            <a:ext cx="2726652" cy="615159"/>
          </a:xfrm>
          <a:custGeom>
            <a:avLst/>
            <a:gdLst/>
            <a:ahLst/>
            <a:cxnLst/>
            <a:rect r="r" b="b" t="t" l="l"/>
            <a:pathLst>
              <a:path h="615159" w="2726652">
                <a:moveTo>
                  <a:pt x="0" y="0"/>
                </a:moveTo>
                <a:lnTo>
                  <a:pt x="2726652" y="0"/>
                </a:lnTo>
                <a:lnTo>
                  <a:pt x="2726652" y="615159"/>
                </a:lnTo>
                <a:lnTo>
                  <a:pt x="0" y="615159"/>
                </a:lnTo>
                <a:lnTo>
                  <a:pt x="0" y="0"/>
                </a:lnTo>
                <a:close/>
              </a:path>
            </a:pathLst>
          </a:custGeom>
          <a:blipFill>
            <a:blip r:embed="rId3"/>
            <a:stretch>
              <a:fillRect l="0" t="0" r="0" b="0"/>
            </a:stretch>
          </a:blipFill>
        </p:spPr>
      </p:sp>
      <p:sp>
        <p:nvSpPr>
          <p:cNvPr name="Freeform 10" id="10"/>
          <p:cNvSpPr/>
          <p:nvPr/>
        </p:nvSpPr>
        <p:spPr>
          <a:xfrm flipH="false" flipV="false" rot="0">
            <a:off x="1028700" y="4662349"/>
            <a:ext cx="9697215" cy="3533294"/>
          </a:xfrm>
          <a:custGeom>
            <a:avLst/>
            <a:gdLst/>
            <a:ahLst/>
            <a:cxnLst/>
            <a:rect r="r" b="b" t="t" l="l"/>
            <a:pathLst>
              <a:path h="3533294" w="9697215">
                <a:moveTo>
                  <a:pt x="0" y="0"/>
                </a:moveTo>
                <a:lnTo>
                  <a:pt x="9697215" y="0"/>
                </a:lnTo>
                <a:lnTo>
                  <a:pt x="9697215" y="3533294"/>
                </a:lnTo>
                <a:lnTo>
                  <a:pt x="0" y="3533294"/>
                </a:lnTo>
                <a:lnTo>
                  <a:pt x="0" y="0"/>
                </a:lnTo>
                <a:close/>
              </a:path>
            </a:pathLst>
          </a:custGeom>
          <a:blipFill>
            <a:blip r:embed="rId4"/>
            <a:stretch>
              <a:fillRect l="0" t="0" r="0" b="0"/>
            </a:stretch>
          </a:blipFill>
        </p:spPr>
      </p:sp>
      <p:sp>
        <p:nvSpPr>
          <p:cNvPr name="TextBox 11" id="11"/>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2" id="12"/>
          <p:cNvSpPr txBox="true"/>
          <p:nvPr/>
        </p:nvSpPr>
        <p:spPr>
          <a:xfrm rot="0">
            <a:off x="1028700" y="1949504"/>
            <a:ext cx="387704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DATA CLEANING:</a:t>
            </a:r>
          </a:p>
        </p:txBody>
      </p:sp>
      <p:sp>
        <p:nvSpPr>
          <p:cNvPr name="TextBox 13" id="13"/>
          <p:cNvSpPr txBox="true"/>
          <p:nvPr/>
        </p:nvSpPr>
        <p:spPr>
          <a:xfrm rot="0">
            <a:off x="11021604" y="3397845"/>
            <a:ext cx="6068595" cy="5314509"/>
          </a:xfrm>
          <a:prstGeom prst="rect">
            <a:avLst/>
          </a:prstGeom>
        </p:spPr>
        <p:txBody>
          <a:bodyPr anchor="t" rtlCol="false" tIns="0" lIns="0" bIns="0" rIns="0">
            <a:spAutoFit/>
          </a:bodyPr>
          <a:lstStyle/>
          <a:p>
            <a:pPr algn="just">
              <a:lnSpc>
                <a:spcPts val="4200"/>
              </a:lnSpc>
            </a:pPr>
            <a:r>
              <a:rPr lang="en-US" sz="3000">
                <a:solidFill>
                  <a:srgbClr val="000000"/>
                </a:solidFill>
                <a:latin typeface="Capriola"/>
                <a:ea typeface="Capriola"/>
                <a:cs typeface="Capriola"/>
                <a:sym typeface="Capriola"/>
              </a:rPr>
              <a:t>Drop the "#" column as it only serves as an ID for each Pokemon character.</a:t>
            </a:r>
          </a:p>
          <a:p>
            <a:pPr algn="just">
              <a:lnSpc>
                <a:spcPts val="4200"/>
              </a:lnSpc>
            </a:pPr>
            <a:r>
              <a:rPr lang="en-US" sz="3000">
                <a:solidFill>
                  <a:srgbClr val="000000"/>
                </a:solidFill>
                <a:latin typeface="Capriola"/>
                <a:ea typeface="Capriola"/>
                <a:cs typeface="Capriola"/>
                <a:sym typeface="Capriola"/>
              </a:rPr>
              <a:t>And then, show a summarize of statistics value using </a:t>
            </a:r>
            <a:r>
              <a:rPr lang="en-US" sz="3000" u="sng">
                <a:solidFill>
                  <a:srgbClr val="000000"/>
                </a:solidFill>
                <a:latin typeface="Capriola"/>
                <a:ea typeface="Capriola"/>
                <a:cs typeface="Capriola"/>
                <a:sym typeface="Capriola"/>
              </a:rPr>
              <a:t>.describe()</a:t>
            </a:r>
            <a:r>
              <a:rPr lang="en-US" sz="3000">
                <a:solidFill>
                  <a:srgbClr val="000000"/>
                </a:solidFill>
                <a:latin typeface="Capriola"/>
                <a:ea typeface="Capriola"/>
                <a:cs typeface="Capriola"/>
                <a:sym typeface="Capriola"/>
              </a:rPr>
              <a:t>. This give us information about statistics like a Mean, Stamdard Deviation, Min, Max, Count, And Quartile.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288767" y="2796240"/>
            <a:ext cx="2916625" cy="705118"/>
          </a:xfrm>
          <a:custGeom>
            <a:avLst/>
            <a:gdLst/>
            <a:ahLst/>
            <a:cxnLst/>
            <a:rect r="r" b="b" t="t" l="l"/>
            <a:pathLst>
              <a:path h="705118" w="2916625">
                <a:moveTo>
                  <a:pt x="0" y="0"/>
                </a:moveTo>
                <a:lnTo>
                  <a:pt x="2916625" y="0"/>
                </a:lnTo>
                <a:lnTo>
                  <a:pt x="2916625" y="705118"/>
                </a:lnTo>
                <a:lnTo>
                  <a:pt x="0" y="705118"/>
                </a:lnTo>
                <a:lnTo>
                  <a:pt x="0" y="0"/>
                </a:lnTo>
                <a:close/>
              </a:path>
            </a:pathLst>
          </a:custGeom>
          <a:blipFill>
            <a:blip r:embed="rId2"/>
            <a:stretch>
              <a:fillRect l="0" t="0" r="0" b="0"/>
            </a:stretch>
          </a:blipFill>
        </p:spPr>
      </p:sp>
      <p:sp>
        <p:nvSpPr>
          <p:cNvPr name="Freeform 9" id="9"/>
          <p:cNvSpPr/>
          <p:nvPr/>
        </p:nvSpPr>
        <p:spPr>
          <a:xfrm flipH="false" flipV="false" rot="0">
            <a:off x="1288767" y="3759191"/>
            <a:ext cx="3424614" cy="5356850"/>
          </a:xfrm>
          <a:custGeom>
            <a:avLst/>
            <a:gdLst/>
            <a:ahLst/>
            <a:cxnLst/>
            <a:rect r="r" b="b" t="t" l="l"/>
            <a:pathLst>
              <a:path h="5356850" w="3424614">
                <a:moveTo>
                  <a:pt x="0" y="0"/>
                </a:moveTo>
                <a:lnTo>
                  <a:pt x="3424614" y="0"/>
                </a:lnTo>
                <a:lnTo>
                  <a:pt x="3424614" y="5356850"/>
                </a:lnTo>
                <a:lnTo>
                  <a:pt x="0" y="5356850"/>
                </a:lnTo>
                <a:lnTo>
                  <a:pt x="0" y="0"/>
                </a:lnTo>
                <a:close/>
              </a:path>
            </a:pathLst>
          </a:custGeom>
          <a:blipFill>
            <a:blip r:embed="rId3"/>
            <a:stretch>
              <a:fillRect l="0" t="0" r="0" b="0"/>
            </a:stretch>
          </a:blipFill>
        </p:spPr>
      </p:sp>
      <p:sp>
        <p:nvSpPr>
          <p:cNvPr name="TextBox 10" id="10"/>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1" id="11"/>
          <p:cNvSpPr txBox="true"/>
          <p:nvPr/>
        </p:nvSpPr>
        <p:spPr>
          <a:xfrm rot="0">
            <a:off x="1028700" y="1949504"/>
            <a:ext cx="3963731"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DATA CLEANING:</a:t>
            </a:r>
          </a:p>
        </p:txBody>
      </p:sp>
      <p:sp>
        <p:nvSpPr>
          <p:cNvPr name="TextBox 12" id="12"/>
          <p:cNvSpPr txBox="true"/>
          <p:nvPr/>
        </p:nvSpPr>
        <p:spPr>
          <a:xfrm rot="0">
            <a:off x="6032701" y="3702041"/>
            <a:ext cx="9998503" cy="3909232"/>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Calculate null values ​​or values ​​that </a:t>
            </a:r>
            <a:r>
              <a:rPr lang="en-US" sz="3200" u="sng">
                <a:solidFill>
                  <a:srgbClr val="000000"/>
                </a:solidFill>
                <a:latin typeface="Capriola"/>
                <a:ea typeface="Capriola"/>
                <a:cs typeface="Capriola"/>
                <a:sym typeface="Capriola"/>
              </a:rPr>
              <a:t>do not exist</a:t>
            </a:r>
            <a:r>
              <a:rPr lang="en-US" sz="3200">
                <a:solidFill>
                  <a:srgbClr val="000000"/>
                </a:solidFill>
                <a:latin typeface="Capriola"/>
                <a:ea typeface="Capriola"/>
                <a:cs typeface="Capriola"/>
                <a:sym typeface="Capriola"/>
              </a:rPr>
              <a:t> in the dataset. Previously, when displaying dataset information, the number of rows was different, namely in the Type 2 column because there was a null value. Total of null values on Type 2 column is </a:t>
            </a:r>
            <a:r>
              <a:rPr lang="en-US" sz="3200" u="sng">
                <a:solidFill>
                  <a:srgbClr val="000000"/>
                </a:solidFill>
                <a:latin typeface="Capriola"/>
                <a:ea typeface="Capriola"/>
                <a:cs typeface="Capriola"/>
                <a:sym typeface="Capriola"/>
              </a:rPr>
              <a:t>386</a:t>
            </a:r>
            <a:r>
              <a:rPr lang="en-US" sz="3200">
                <a:solidFill>
                  <a:srgbClr val="000000"/>
                </a:solidFill>
                <a:latin typeface="Capriola"/>
                <a:ea typeface="Capriola"/>
                <a:cs typeface="Capriola"/>
                <a:sym typeface="Capriola"/>
              </a:rPr>
              <a:t>. We have to deal with these null values ​​in the Type 2 column.</a:t>
            </a:r>
          </a:p>
        </p:txBody>
      </p:sp>
      <p:sp>
        <p:nvSpPr>
          <p:cNvPr name="Freeform 13" id="13"/>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212699" y="2796903"/>
            <a:ext cx="6002377" cy="868561"/>
          </a:xfrm>
          <a:custGeom>
            <a:avLst/>
            <a:gdLst/>
            <a:ahLst/>
            <a:cxnLst/>
            <a:rect r="r" b="b" t="t" l="l"/>
            <a:pathLst>
              <a:path h="868561" w="6002377">
                <a:moveTo>
                  <a:pt x="0" y="0"/>
                </a:moveTo>
                <a:lnTo>
                  <a:pt x="6002377" y="0"/>
                </a:lnTo>
                <a:lnTo>
                  <a:pt x="6002377" y="868561"/>
                </a:lnTo>
                <a:lnTo>
                  <a:pt x="0" y="868561"/>
                </a:lnTo>
                <a:lnTo>
                  <a:pt x="0" y="0"/>
                </a:lnTo>
                <a:close/>
              </a:path>
            </a:pathLst>
          </a:custGeom>
          <a:blipFill>
            <a:blip r:embed="rId2"/>
            <a:stretch>
              <a:fillRect l="0" t="0" r="0" b="0"/>
            </a:stretch>
          </a:blipFill>
        </p:spPr>
      </p:sp>
      <p:sp>
        <p:nvSpPr>
          <p:cNvPr name="Freeform 9" id="9"/>
          <p:cNvSpPr/>
          <p:nvPr/>
        </p:nvSpPr>
        <p:spPr>
          <a:xfrm flipH="false" flipV="false" rot="0">
            <a:off x="1252051" y="3884539"/>
            <a:ext cx="2961837" cy="5359515"/>
          </a:xfrm>
          <a:custGeom>
            <a:avLst/>
            <a:gdLst/>
            <a:ahLst/>
            <a:cxnLst/>
            <a:rect r="r" b="b" t="t" l="l"/>
            <a:pathLst>
              <a:path h="5359515" w="2961837">
                <a:moveTo>
                  <a:pt x="0" y="0"/>
                </a:moveTo>
                <a:lnTo>
                  <a:pt x="2961837" y="0"/>
                </a:lnTo>
                <a:lnTo>
                  <a:pt x="2961837" y="5359515"/>
                </a:lnTo>
                <a:lnTo>
                  <a:pt x="0" y="5359515"/>
                </a:lnTo>
                <a:lnTo>
                  <a:pt x="0" y="0"/>
                </a:lnTo>
                <a:close/>
              </a:path>
            </a:pathLst>
          </a:custGeom>
          <a:blipFill>
            <a:blip r:embed="rId3"/>
            <a:stretch>
              <a:fillRect l="0" t="0" r="0" b="0"/>
            </a:stretch>
          </a:blipFill>
        </p:spPr>
      </p:sp>
      <p:sp>
        <p:nvSpPr>
          <p:cNvPr name="Freeform 10" id="10"/>
          <p:cNvSpPr/>
          <p:nvPr/>
        </p:nvSpPr>
        <p:spPr>
          <a:xfrm flipH="false" flipV="false" rot="0">
            <a:off x="4980035" y="7174713"/>
            <a:ext cx="1948869" cy="1724663"/>
          </a:xfrm>
          <a:custGeom>
            <a:avLst/>
            <a:gdLst/>
            <a:ahLst/>
            <a:cxnLst/>
            <a:rect r="r" b="b" t="t" l="l"/>
            <a:pathLst>
              <a:path h="1724663" w="1948869">
                <a:moveTo>
                  <a:pt x="0" y="0"/>
                </a:moveTo>
                <a:lnTo>
                  <a:pt x="1948869" y="0"/>
                </a:lnTo>
                <a:lnTo>
                  <a:pt x="1948869" y="1724663"/>
                </a:lnTo>
                <a:lnTo>
                  <a:pt x="0" y="1724663"/>
                </a:lnTo>
                <a:lnTo>
                  <a:pt x="0" y="0"/>
                </a:lnTo>
                <a:close/>
              </a:path>
            </a:pathLst>
          </a:custGeom>
          <a:blipFill>
            <a:blip r:embed="rId4"/>
            <a:stretch>
              <a:fillRect l="0" t="0" r="0" b="0"/>
            </a:stretch>
          </a:blipFill>
        </p:spPr>
      </p:sp>
      <p:sp>
        <p:nvSpPr>
          <p:cNvPr name="Freeform 11" id="11"/>
          <p:cNvSpPr/>
          <p:nvPr/>
        </p:nvSpPr>
        <p:spPr>
          <a:xfrm flipH="false" flipV="false" rot="1069689">
            <a:off x="7347333" y="7209287"/>
            <a:ext cx="1566719" cy="1747861"/>
          </a:xfrm>
          <a:custGeom>
            <a:avLst/>
            <a:gdLst/>
            <a:ahLst/>
            <a:cxnLst/>
            <a:rect r="r" b="b" t="t" l="l"/>
            <a:pathLst>
              <a:path h="1747861" w="1566719">
                <a:moveTo>
                  <a:pt x="0" y="0"/>
                </a:moveTo>
                <a:lnTo>
                  <a:pt x="1566719" y="0"/>
                </a:lnTo>
                <a:lnTo>
                  <a:pt x="1566719" y="1747861"/>
                </a:lnTo>
                <a:lnTo>
                  <a:pt x="0" y="17478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1035873" y="7174713"/>
            <a:ext cx="1948869" cy="1722661"/>
          </a:xfrm>
          <a:custGeom>
            <a:avLst/>
            <a:gdLst/>
            <a:ahLst/>
            <a:cxnLst/>
            <a:rect r="r" b="b" t="t" l="l"/>
            <a:pathLst>
              <a:path h="1722661" w="1948869">
                <a:moveTo>
                  <a:pt x="0" y="0"/>
                </a:moveTo>
                <a:lnTo>
                  <a:pt x="1948869" y="0"/>
                </a:lnTo>
                <a:lnTo>
                  <a:pt x="1948869" y="1722661"/>
                </a:lnTo>
                <a:lnTo>
                  <a:pt x="0" y="1722661"/>
                </a:lnTo>
                <a:lnTo>
                  <a:pt x="0" y="0"/>
                </a:lnTo>
                <a:close/>
              </a:path>
            </a:pathLst>
          </a:custGeom>
          <a:blipFill>
            <a:blip r:embed="rId7"/>
            <a:stretch>
              <a:fillRect l="0" t="0" r="0" b="0"/>
            </a:stretch>
          </a:blipFill>
        </p:spPr>
      </p:sp>
      <p:sp>
        <p:nvSpPr>
          <p:cNvPr name="TextBox 13" id="13"/>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4" id="14"/>
          <p:cNvSpPr txBox="true"/>
          <p:nvPr/>
        </p:nvSpPr>
        <p:spPr>
          <a:xfrm rot="0">
            <a:off x="1028700" y="1949504"/>
            <a:ext cx="3951335"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DATA CLEANING:</a:t>
            </a:r>
          </a:p>
        </p:txBody>
      </p:sp>
      <p:sp>
        <p:nvSpPr>
          <p:cNvPr name="TextBox 15" id="15"/>
          <p:cNvSpPr txBox="true"/>
          <p:nvPr/>
        </p:nvSpPr>
        <p:spPr>
          <a:xfrm rot="0">
            <a:off x="5775820" y="3827389"/>
            <a:ext cx="9998503" cy="2785414"/>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We can delete/drop rows that have null values. However, by deleting 386 rows there will be a change in the shape of the dataset or a change in the number of rows and columns in the dataset.</a:t>
            </a:r>
          </a:p>
        </p:txBody>
      </p:sp>
      <p:sp>
        <p:nvSpPr>
          <p:cNvPr name="TextBox 16" id="16"/>
          <p:cNvSpPr txBox="true"/>
          <p:nvPr/>
        </p:nvSpPr>
        <p:spPr>
          <a:xfrm rot="0">
            <a:off x="7117385" y="6954268"/>
            <a:ext cx="3727987" cy="537779"/>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Before drop rows</a:t>
            </a:r>
          </a:p>
        </p:txBody>
      </p:sp>
      <p:sp>
        <p:nvSpPr>
          <p:cNvPr name="TextBox 17" id="17"/>
          <p:cNvSpPr txBox="true"/>
          <p:nvPr/>
        </p:nvSpPr>
        <p:spPr>
          <a:xfrm rot="0">
            <a:off x="13175242" y="6954268"/>
            <a:ext cx="3727987" cy="537779"/>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After drop rows</a:t>
            </a:r>
          </a:p>
        </p:txBody>
      </p:sp>
      <p:sp>
        <p:nvSpPr>
          <p:cNvPr name="Freeform 18" id="18"/>
          <p:cNvSpPr/>
          <p:nvPr/>
        </p:nvSpPr>
        <p:spPr>
          <a:xfrm flipH="false" flipV="false" rot="1069689">
            <a:off x="13405190" y="7209287"/>
            <a:ext cx="1566719" cy="1747861"/>
          </a:xfrm>
          <a:custGeom>
            <a:avLst/>
            <a:gdLst/>
            <a:ahLst/>
            <a:cxnLst/>
            <a:rect r="r" b="b" t="t" l="l"/>
            <a:pathLst>
              <a:path h="1747861" w="1566719">
                <a:moveTo>
                  <a:pt x="0" y="0"/>
                </a:moveTo>
                <a:lnTo>
                  <a:pt x="1566719" y="0"/>
                </a:lnTo>
                <a:lnTo>
                  <a:pt x="1566719" y="1747861"/>
                </a:lnTo>
                <a:lnTo>
                  <a:pt x="0" y="17478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028700" y="2757482"/>
            <a:ext cx="6857214" cy="4816877"/>
          </a:xfrm>
          <a:custGeom>
            <a:avLst/>
            <a:gdLst/>
            <a:ahLst/>
            <a:cxnLst/>
            <a:rect r="r" b="b" t="t" l="l"/>
            <a:pathLst>
              <a:path h="4816877" w="6857214">
                <a:moveTo>
                  <a:pt x="0" y="0"/>
                </a:moveTo>
                <a:lnTo>
                  <a:pt x="6857214" y="0"/>
                </a:lnTo>
                <a:lnTo>
                  <a:pt x="6857214" y="4816877"/>
                </a:lnTo>
                <a:lnTo>
                  <a:pt x="0" y="4816877"/>
                </a:lnTo>
                <a:lnTo>
                  <a:pt x="0" y="0"/>
                </a:lnTo>
                <a:close/>
              </a:path>
            </a:pathLst>
          </a:custGeom>
          <a:blipFill>
            <a:blip r:embed="rId2"/>
            <a:stretch>
              <a:fillRect l="0" t="0" r="0" b="0"/>
            </a:stretch>
          </a:blipFill>
        </p:spPr>
      </p:sp>
      <p:sp>
        <p:nvSpPr>
          <p:cNvPr name="Freeform 9" id="9"/>
          <p:cNvSpPr/>
          <p:nvPr/>
        </p:nvSpPr>
        <p:spPr>
          <a:xfrm flipH="false" flipV="false" rot="0">
            <a:off x="1028700" y="7793434"/>
            <a:ext cx="6145931" cy="1422199"/>
          </a:xfrm>
          <a:custGeom>
            <a:avLst/>
            <a:gdLst/>
            <a:ahLst/>
            <a:cxnLst/>
            <a:rect r="r" b="b" t="t" l="l"/>
            <a:pathLst>
              <a:path h="1422199" w="6145931">
                <a:moveTo>
                  <a:pt x="0" y="0"/>
                </a:moveTo>
                <a:lnTo>
                  <a:pt x="6145931" y="0"/>
                </a:lnTo>
                <a:lnTo>
                  <a:pt x="6145931" y="1422199"/>
                </a:lnTo>
                <a:lnTo>
                  <a:pt x="0" y="1422199"/>
                </a:lnTo>
                <a:lnTo>
                  <a:pt x="0" y="0"/>
                </a:lnTo>
                <a:close/>
              </a:path>
            </a:pathLst>
          </a:custGeom>
          <a:blipFill>
            <a:blip r:embed="rId3"/>
            <a:stretch>
              <a:fillRect l="0" t="0" r="0" b="0"/>
            </a:stretch>
          </a:blipFill>
        </p:spPr>
      </p:sp>
      <p:sp>
        <p:nvSpPr>
          <p:cNvPr name="TextBox 10" id="10"/>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1" id="11"/>
          <p:cNvSpPr txBox="true"/>
          <p:nvPr/>
        </p:nvSpPr>
        <p:spPr>
          <a:xfrm rot="0">
            <a:off x="1028700" y="1949504"/>
            <a:ext cx="3905938"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DATA CLEANING:</a:t>
            </a:r>
          </a:p>
        </p:txBody>
      </p:sp>
      <p:sp>
        <p:nvSpPr>
          <p:cNvPr name="TextBox 12" id="12"/>
          <p:cNvSpPr txBox="true"/>
          <p:nvPr/>
        </p:nvSpPr>
        <p:spPr>
          <a:xfrm rot="0">
            <a:off x="9144000" y="3253425"/>
            <a:ext cx="6964382" cy="1661597"/>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After that, check for duplication of the dataset, is there duplication in the dataset or not?</a:t>
            </a:r>
          </a:p>
        </p:txBody>
      </p:sp>
      <p:sp>
        <p:nvSpPr>
          <p:cNvPr name="TextBox 13" id="13"/>
          <p:cNvSpPr txBox="true"/>
          <p:nvPr/>
        </p:nvSpPr>
        <p:spPr>
          <a:xfrm rot="0">
            <a:off x="9144000" y="5359670"/>
            <a:ext cx="6964382" cy="1661597"/>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From the available information, it can be seen that there are </a:t>
            </a:r>
            <a:r>
              <a:rPr lang="en-US" sz="3200" u="sng">
                <a:solidFill>
                  <a:srgbClr val="000000"/>
                </a:solidFill>
                <a:latin typeface="Capriola"/>
                <a:ea typeface="Capriola"/>
                <a:cs typeface="Capriola"/>
                <a:sym typeface="Capriola"/>
              </a:rPr>
              <a:t>no duplicates</a:t>
            </a:r>
            <a:r>
              <a:rPr lang="en-US" sz="3200">
                <a:solidFill>
                  <a:srgbClr val="000000"/>
                </a:solidFill>
                <a:latin typeface="Capriola"/>
                <a:ea typeface="Capriola"/>
                <a:cs typeface="Capriola"/>
                <a:sym typeface="Capriola"/>
              </a:rPr>
              <a:t> in the dataset.</a:t>
            </a:r>
          </a:p>
        </p:txBody>
      </p:sp>
      <p:sp>
        <p:nvSpPr>
          <p:cNvPr name="Freeform 14" id="14"/>
          <p:cNvSpPr/>
          <p:nvPr/>
        </p:nvSpPr>
        <p:spPr>
          <a:xfrm flipH="false" flipV="true" rot="6042154">
            <a:off x="8145894" y="7089662"/>
            <a:ext cx="1844336" cy="2057576"/>
          </a:xfrm>
          <a:custGeom>
            <a:avLst/>
            <a:gdLst/>
            <a:ahLst/>
            <a:cxnLst/>
            <a:rect r="r" b="b" t="t" l="l"/>
            <a:pathLst>
              <a:path h="2057576" w="1844336">
                <a:moveTo>
                  <a:pt x="0" y="2057575"/>
                </a:moveTo>
                <a:lnTo>
                  <a:pt x="1844336" y="2057575"/>
                </a:lnTo>
                <a:lnTo>
                  <a:pt x="1844336" y="0"/>
                </a:lnTo>
                <a:lnTo>
                  <a:pt x="0" y="0"/>
                </a:lnTo>
                <a:lnTo>
                  <a:pt x="0" y="205757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35639" y="2757482"/>
            <a:ext cx="7461455" cy="6436819"/>
          </a:xfrm>
          <a:custGeom>
            <a:avLst/>
            <a:gdLst/>
            <a:ahLst/>
            <a:cxnLst/>
            <a:rect r="r" b="b" t="t" l="l"/>
            <a:pathLst>
              <a:path h="6436819" w="7461455">
                <a:moveTo>
                  <a:pt x="0" y="0"/>
                </a:moveTo>
                <a:lnTo>
                  <a:pt x="7461455" y="0"/>
                </a:lnTo>
                <a:lnTo>
                  <a:pt x="7461455" y="6436818"/>
                </a:lnTo>
                <a:lnTo>
                  <a:pt x="0" y="6436818"/>
                </a:lnTo>
                <a:lnTo>
                  <a:pt x="0" y="0"/>
                </a:lnTo>
                <a:close/>
              </a:path>
            </a:pathLst>
          </a:custGeom>
          <a:blipFill>
            <a:blip r:embed="rId4"/>
            <a:stretch>
              <a:fillRect l="0" t="0" r="0" b="0"/>
            </a:stretch>
          </a:blipFill>
        </p:spPr>
      </p:sp>
      <p:sp>
        <p:nvSpPr>
          <p:cNvPr name="TextBox 10" id="10"/>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1" id="11"/>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DISTRIBUTION OF TYPES OF POKEMON: (TYPE 1)</a:t>
            </a:r>
          </a:p>
        </p:txBody>
      </p:sp>
      <p:sp>
        <p:nvSpPr>
          <p:cNvPr name="TextBox 12" id="12"/>
          <p:cNvSpPr txBox="true"/>
          <p:nvPr/>
        </p:nvSpPr>
        <p:spPr>
          <a:xfrm rot="0">
            <a:off x="9593120" y="3982996"/>
            <a:ext cx="6964382" cy="3347323"/>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chart on the side, the type of Pokemon in the Type 1 category with the largest number belongs to </a:t>
            </a:r>
            <a:r>
              <a:rPr lang="en-US" sz="3200" u="sng">
                <a:solidFill>
                  <a:srgbClr val="000000"/>
                </a:solidFill>
                <a:latin typeface="Capriola"/>
                <a:ea typeface="Capriola"/>
                <a:cs typeface="Capriola"/>
                <a:sym typeface="Capriola"/>
              </a:rPr>
              <a:t>Water</a:t>
            </a:r>
            <a:r>
              <a:rPr lang="en-US" sz="3200">
                <a:solidFill>
                  <a:srgbClr val="000000"/>
                </a:solidFill>
                <a:latin typeface="Capriola"/>
                <a:ea typeface="Capriola"/>
                <a:cs typeface="Capriola"/>
                <a:sym typeface="Capriola"/>
              </a:rPr>
              <a:t> type Pokemon. However, the smallest is </a:t>
            </a:r>
            <a:r>
              <a:rPr lang="en-US" sz="3200" u="sng">
                <a:solidFill>
                  <a:srgbClr val="000000"/>
                </a:solidFill>
                <a:latin typeface="Capriola"/>
                <a:ea typeface="Capriola"/>
                <a:cs typeface="Capriola"/>
                <a:sym typeface="Capriola"/>
              </a:rPr>
              <a:t>Fairy</a:t>
            </a:r>
            <a:r>
              <a:rPr lang="en-US" sz="3200">
                <a:solidFill>
                  <a:srgbClr val="000000"/>
                </a:solidFill>
                <a:latin typeface="Capriola"/>
                <a:ea typeface="Capriola"/>
                <a:cs typeface="Capriola"/>
                <a:sym typeface="Capriola"/>
              </a:rPr>
              <a:t> and </a:t>
            </a:r>
            <a:r>
              <a:rPr lang="en-US" sz="3200" u="sng">
                <a:solidFill>
                  <a:srgbClr val="000000"/>
                </a:solidFill>
                <a:latin typeface="Capriola"/>
                <a:ea typeface="Capriola"/>
                <a:cs typeface="Capriola"/>
                <a:sym typeface="Capriola"/>
              </a:rPr>
              <a:t>Flying</a:t>
            </a:r>
            <a:r>
              <a:rPr lang="en-US" sz="3200">
                <a:solidFill>
                  <a:srgbClr val="000000"/>
                </a:solidFill>
                <a:latin typeface="Capriola"/>
                <a:ea typeface="Capriola"/>
                <a:cs typeface="Capriola"/>
                <a:sym typeface="Capriola"/>
              </a:rPr>
              <a:t> type Pokemon.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35639" y="2757482"/>
            <a:ext cx="7461455" cy="6391806"/>
          </a:xfrm>
          <a:custGeom>
            <a:avLst/>
            <a:gdLst/>
            <a:ahLst/>
            <a:cxnLst/>
            <a:rect r="r" b="b" t="t" l="l"/>
            <a:pathLst>
              <a:path h="6391806" w="7461455">
                <a:moveTo>
                  <a:pt x="0" y="0"/>
                </a:moveTo>
                <a:lnTo>
                  <a:pt x="7461455" y="0"/>
                </a:lnTo>
                <a:lnTo>
                  <a:pt x="7461455" y="6391806"/>
                </a:lnTo>
                <a:lnTo>
                  <a:pt x="0" y="6391806"/>
                </a:lnTo>
                <a:lnTo>
                  <a:pt x="0" y="0"/>
                </a:lnTo>
                <a:close/>
              </a:path>
            </a:pathLst>
          </a:custGeom>
          <a:blipFill>
            <a:blip r:embed="rId4"/>
            <a:stretch>
              <a:fillRect l="0" t="0" r="0" b="0"/>
            </a:stretch>
          </a:blipFill>
        </p:spPr>
      </p:sp>
      <p:sp>
        <p:nvSpPr>
          <p:cNvPr name="TextBox 10" id="10"/>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1" id="11"/>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DISTRIBUTION OF TYPES OF POKEMON: (TYPE 2)</a:t>
            </a:r>
          </a:p>
        </p:txBody>
      </p:sp>
      <p:sp>
        <p:nvSpPr>
          <p:cNvPr name="TextBox 12" id="12"/>
          <p:cNvSpPr txBox="true"/>
          <p:nvPr/>
        </p:nvSpPr>
        <p:spPr>
          <a:xfrm rot="0">
            <a:off x="9593120" y="3140132"/>
            <a:ext cx="6964382" cy="5033050"/>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chart on the side, the type of Pokemon in the Type 2 category with the largest number belongs to </a:t>
            </a:r>
            <a:r>
              <a:rPr lang="en-US" sz="3200" u="sng">
                <a:solidFill>
                  <a:srgbClr val="000000"/>
                </a:solidFill>
                <a:latin typeface="Capriola"/>
                <a:ea typeface="Capriola"/>
                <a:cs typeface="Capriola"/>
                <a:sym typeface="Capriola"/>
              </a:rPr>
              <a:t>Flying</a:t>
            </a:r>
            <a:r>
              <a:rPr lang="en-US" sz="3200">
                <a:solidFill>
                  <a:srgbClr val="000000"/>
                </a:solidFill>
                <a:latin typeface="Capriola"/>
                <a:ea typeface="Capriola"/>
                <a:cs typeface="Capriola"/>
                <a:sym typeface="Capriola"/>
              </a:rPr>
              <a:t> type Pokemon. This type has a number above the average compared to other types in the Type 1 category. However, the smallest is </a:t>
            </a:r>
            <a:r>
              <a:rPr lang="en-US" sz="3200" u="sng">
                <a:solidFill>
                  <a:srgbClr val="000000"/>
                </a:solidFill>
                <a:latin typeface="Capriola"/>
                <a:ea typeface="Capriola"/>
                <a:cs typeface="Capriola"/>
                <a:sym typeface="Capriola"/>
              </a:rPr>
              <a:t>Bug</a:t>
            </a:r>
            <a:r>
              <a:rPr lang="en-US" sz="3200">
                <a:solidFill>
                  <a:srgbClr val="000000"/>
                </a:solidFill>
                <a:latin typeface="Capriola"/>
                <a:ea typeface="Capriola"/>
                <a:cs typeface="Capriola"/>
                <a:sym typeface="Capriola"/>
              </a:rPr>
              <a:t> type Pokemon.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35639" y="2805336"/>
            <a:ext cx="7319144" cy="6284239"/>
          </a:xfrm>
          <a:custGeom>
            <a:avLst/>
            <a:gdLst/>
            <a:ahLst/>
            <a:cxnLst/>
            <a:rect r="r" b="b" t="t" l="l"/>
            <a:pathLst>
              <a:path h="6284239" w="7319144">
                <a:moveTo>
                  <a:pt x="0" y="0"/>
                </a:moveTo>
                <a:lnTo>
                  <a:pt x="7319144" y="0"/>
                </a:lnTo>
                <a:lnTo>
                  <a:pt x="7319144" y="6284239"/>
                </a:lnTo>
                <a:lnTo>
                  <a:pt x="0" y="6284239"/>
                </a:lnTo>
                <a:lnTo>
                  <a:pt x="0" y="0"/>
                </a:lnTo>
                <a:close/>
              </a:path>
            </a:pathLst>
          </a:custGeom>
          <a:blipFill>
            <a:blip r:embed="rId4"/>
            <a:stretch>
              <a:fillRect l="0" t="0" r="0" b="0"/>
            </a:stretch>
          </a:blipFill>
        </p:spPr>
      </p:sp>
      <p:sp>
        <p:nvSpPr>
          <p:cNvPr name="TextBox 10" id="10"/>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1" id="11"/>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PERCENTAGE OF LEGENDARY POKEMON:</a:t>
            </a:r>
          </a:p>
        </p:txBody>
      </p:sp>
      <p:sp>
        <p:nvSpPr>
          <p:cNvPr name="TextBox 12" id="12"/>
          <p:cNvSpPr txBox="true"/>
          <p:nvPr/>
        </p:nvSpPr>
        <p:spPr>
          <a:xfrm rot="0">
            <a:off x="9593120" y="3140132"/>
            <a:ext cx="6964382" cy="5033050"/>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pie chart on the side, the percentage of the total Pokemon type is </a:t>
            </a:r>
            <a:r>
              <a:rPr lang="en-US" sz="3200" u="sng">
                <a:solidFill>
                  <a:srgbClr val="000000"/>
                </a:solidFill>
                <a:latin typeface="Capriola"/>
                <a:ea typeface="Capriola"/>
                <a:cs typeface="Capriola"/>
                <a:sym typeface="Capriola"/>
              </a:rPr>
              <a:t>Legendary or non-Legendary</a:t>
            </a:r>
            <a:r>
              <a:rPr lang="en-US" sz="3200">
                <a:solidFill>
                  <a:srgbClr val="000000"/>
                </a:solidFill>
                <a:latin typeface="Capriola"/>
                <a:ea typeface="Capriola"/>
                <a:cs typeface="Capriola"/>
                <a:sym typeface="Capriola"/>
              </a:rPr>
              <a:t>, the highest total percentage is occupied by </a:t>
            </a:r>
            <a:r>
              <a:rPr lang="en-US" sz="3200" u="sng">
                <a:solidFill>
                  <a:srgbClr val="000000"/>
                </a:solidFill>
                <a:latin typeface="Capriola"/>
                <a:ea typeface="Capriola"/>
                <a:cs typeface="Capriola"/>
                <a:sym typeface="Capriola"/>
              </a:rPr>
              <a:t>non-Legendary</a:t>
            </a:r>
            <a:r>
              <a:rPr lang="en-US" sz="3200">
                <a:solidFill>
                  <a:srgbClr val="000000"/>
                </a:solidFill>
                <a:latin typeface="Capriola"/>
                <a:ea typeface="Capriola"/>
                <a:cs typeface="Capriola"/>
                <a:sym typeface="Capriola"/>
              </a:rPr>
              <a:t> type Pokemon.</a:t>
            </a:r>
          </a:p>
          <a:p>
            <a:pPr algn="just">
              <a:lnSpc>
                <a:spcPts val="4480"/>
              </a:lnSpc>
            </a:pPr>
            <a:r>
              <a:rPr lang="en-US" sz="3200">
                <a:solidFill>
                  <a:srgbClr val="000000"/>
                </a:solidFill>
                <a:latin typeface="Capriola"/>
                <a:ea typeface="Capriola"/>
                <a:cs typeface="Capriola"/>
                <a:sym typeface="Capriola"/>
              </a:rPr>
              <a:t>This percentage is quite far from the percentage of Legendary Pokemon types.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80401" y="2926268"/>
            <a:ext cx="7787661" cy="5932485"/>
          </a:xfrm>
          <a:custGeom>
            <a:avLst/>
            <a:gdLst/>
            <a:ahLst/>
            <a:cxnLst/>
            <a:rect r="r" b="b" t="t" l="l"/>
            <a:pathLst>
              <a:path h="5932485" w="7787661">
                <a:moveTo>
                  <a:pt x="0" y="0"/>
                </a:moveTo>
                <a:lnTo>
                  <a:pt x="7787661" y="0"/>
                </a:lnTo>
                <a:lnTo>
                  <a:pt x="7787661" y="5932485"/>
                </a:lnTo>
                <a:lnTo>
                  <a:pt x="0" y="5932485"/>
                </a:lnTo>
                <a:lnTo>
                  <a:pt x="0" y="0"/>
                </a:lnTo>
                <a:close/>
              </a:path>
            </a:pathLst>
          </a:custGeom>
          <a:blipFill>
            <a:blip r:embed="rId4"/>
            <a:stretch>
              <a:fillRect l="0" t="0" r="0" b="0"/>
            </a:stretch>
          </a:blipFill>
        </p:spPr>
      </p:sp>
      <p:sp>
        <p:nvSpPr>
          <p:cNvPr name="TextBox 10" id="10"/>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1" id="11"/>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DISTRIBUTION OF TYPE 1 WITH LEGENDARY:</a:t>
            </a:r>
          </a:p>
        </p:txBody>
      </p:sp>
      <p:sp>
        <p:nvSpPr>
          <p:cNvPr name="TextBox 12" id="12"/>
          <p:cNvSpPr txBox="true"/>
          <p:nvPr/>
        </p:nvSpPr>
        <p:spPr>
          <a:xfrm rot="0">
            <a:off x="9836102" y="2700332"/>
            <a:ext cx="6964382" cy="6156868"/>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histogram on the side, the distribution of Legendary, there are only 12 types of Pokemon in the Type 1 category with the highest number of legendary Pokemon being </a:t>
            </a:r>
            <a:r>
              <a:rPr lang="en-US" sz="3200" u="sng">
                <a:solidFill>
                  <a:srgbClr val="000000"/>
                </a:solidFill>
                <a:latin typeface="Capriola"/>
                <a:ea typeface="Capriola"/>
                <a:cs typeface="Capriola"/>
                <a:sym typeface="Capriola"/>
              </a:rPr>
              <a:t>Dragon Type Pokemon</a:t>
            </a:r>
            <a:r>
              <a:rPr lang="en-US" sz="3200">
                <a:solidFill>
                  <a:srgbClr val="000000"/>
                </a:solidFill>
                <a:latin typeface="Capriola"/>
                <a:ea typeface="Capriola"/>
                <a:cs typeface="Capriola"/>
                <a:sym typeface="Capriola"/>
              </a:rPr>
              <a:t>.</a:t>
            </a:r>
          </a:p>
          <a:p>
            <a:pPr algn="just">
              <a:lnSpc>
                <a:spcPts val="4480"/>
              </a:lnSpc>
            </a:pPr>
            <a:r>
              <a:rPr lang="en-US" sz="3200">
                <a:solidFill>
                  <a:srgbClr val="000000"/>
                </a:solidFill>
                <a:latin typeface="Capriola"/>
                <a:ea typeface="Capriola"/>
                <a:cs typeface="Capriola"/>
                <a:sym typeface="Capriola"/>
              </a:rPr>
              <a:t>The other 6 types of Pokemon in the Type 1 category are not legendary Pokemon (non-legendary).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64600" y="2926268"/>
            <a:ext cx="7879400" cy="5932485"/>
          </a:xfrm>
          <a:custGeom>
            <a:avLst/>
            <a:gdLst/>
            <a:ahLst/>
            <a:cxnLst/>
            <a:rect r="r" b="b" t="t" l="l"/>
            <a:pathLst>
              <a:path h="5932485" w="7879400">
                <a:moveTo>
                  <a:pt x="0" y="0"/>
                </a:moveTo>
                <a:lnTo>
                  <a:pt x="7879400" y="0"/>
                </a:lnTo>
                <a:lnTo>
                  <a:pt x="7879400" y="5932485"/>
                </a:lnTo>
                <a:lnTo>
                  <a:pt x="0" y="5932485"/>
                </a:lnTo>
                <a:lnTo>
                  <a:pt x="0" y="0"/>
                </a:lnTo>
                <a:close/>
              </a:path>
            </a:pathLst>
          </a:custGeom>
          <a:blipFill>
            <a:blip r:embed="rId4"/>
            <a:stretch>
              <a:fillRect l="0" t="0" r="0" b="0"/>
            </a:stretch>
          </a:blipFill>
        </p:spPr>
      </p:sp>
      <p:sp>
        <p:nvSpPr>
          <p:cNvPr name="TextBox 10" id="10"/>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1" id="11"/>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DISTRIBUTION OF TYPE 2 WITH LEGENDARY:</a:t>
            </a:r>
          </a:p>
        </p:txBody>
      </p:sp>
      <p:sp>
        <p:nvSpPr>
          <p:cNvPr name="TextBox 12" id="12"/>
          <p:cNvSpPr txBox="true"/>
          <p:nvPr/>
        </p:nvSpPr>
        <p:spPr>
          <a:xfrm rot="0">
            <a:off x="9836102" y="2700332"/>
            <a:ext cx="6964382" cy="6156868"/>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histogram on the side, the distribution of Legendary, there are only 13 types of Pokemon in the Type 2 category with the highest number of legendary Pokemon being </a:t>
            </a:r>
            <a:r>
              <a:rPr lang="en-US" sz="3200" u="sng">
                <a:solidFill>
                  <a:srgbClr val="000000"/>
                </a:solidFill>
                <a:latin typeface="Capriola"/>
                <a:ea typeface="Capriola"/>
                <a:cs typeface="Capriola"/>
                <a:sym typeface="Capriola"/>
              </a:rPr>
              <a:t>Flying Type Pokemon</a:t>
            </a:r>
            <a:r>
              <a:rPr lang="en-US" sz="3200">
                <a:solidFill>
                  <a:srgbClr val="000000"/>
                </a:solidFill>
                <a:latin typeface="Capriola"/>
                <a:ea typeface="Capriola"/>
                <a:cs typeface="Capriola"/>
                <a:sym typeface="Capriola"/>
              </a:rPr>
              <a:t>.</a:t>
            </a:r>
          </a:p>
          <a:p>
            <a:pPr algn="just">
              <a:lnSpc>
                <a:spcPts val="4480"/>
              </a:lnSpc>
            </a:pPr>
            <a:r>
              <a:rPr lang="en-US" sz="3200">
                <a:solidFill>
                  <a:srgbClr val="000000"/>
                </a:solidFill>
                <a:latin typeface="Capriola"/>
                <a:ea typeface="Capriola"/>
                <a:cs typeface="Capriola"/>
                <a:sym typeface="Capriola"/>
              </a:rPr>
              <a:t>The other 5 types of Pokemon in the Type 2 category are not legendary Pokemon (non-legendary).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2659518" y="3367016"/>
            <a:ext cx="12968965" cy="2590898"/>
          </a:xfrm>
          <a:custGeom>
            <a:avLst/>
            <a:gdLst/>
            <a:ahLst/>
            <a:cxnLst/>
            <a:rect r="r" b="b" t="t" l="l"/>
            <a:pathLst>
              <a:path h="2590898" w="12968965">
                <a:moveTo>
                  <a:pt x="0" y="0"/>
                </a:moveTo>
                <a:lnTo>
                  <a:pt x="12968964" y="0"/>
                </a:lnTo>
                <a:lnTo>
                  <a:pt x="12968964" y="2590898"/>
                </a:lnTo>
                <a:lnTo>
                  <a:pt x="0" y="2590898"/>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1949504"/>
            <a:ext cx="10667692" cy="1198437"/>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AVERAGE VALUE OF POKEMON ATTRIBUTES WITH LEGENDARY:</a:t>
            </a:r>
          </a:p>
        </p:txBody>
      </p:sp>
      <p:sp>
        <p:nvSpPr>
          <p:cNvPr name="TextBox 11" id="11"/>
          <p:cNvSpPr txBox="true"/>
          <p:nvPr/>
        </p:nvSpPr>
        <p:spPr>
          <a:xfrm rot="0">
            <a:off x="1722126" y="6230130"/>
            <a:ext cx="14843747" cy="3347323"/>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average calculation of legendary and non-legendary type Pokemon, attribute values ​​such as HP, Attack, Defense, Sp. Atk, Sp. Def, the speed of </a:t>
            </a:r>
            <a:r>
              <a:rPr lang="en-US" sz="3200" u="sng">
                <a:solidFill>
                  <a:srgbClr val="000000"/>
                </a:solidFill>
                <a:latin typeface="Capriola"/>
                <a:ea typeface="Capriola"/>
                <a:cs typeface="Capriola"/>
                <a:sym typeface="Capriola"/>
              </a:rPr>
              <a:t>Legendary type Pokemon</a:t>
            </a:r>
            <a:r>
              <a:rPr lang="en-US" sz="3200">
                <a:solidFill>
                  <a:srgbClr val="000000"/>
                </a:solidFill>
                <a:latin typeface="Capriola"/>
                <a:ea typeface="Capriola"/>
                <a:cs typeface="Capriola"/>
                <a:sym typeface="Capriola"/>
              </a:rPr>
              <a:t> is higher than non-legendary type Pokemon. Although in terms of distribution, the number of legendary Pokemon is less than the number of non-legendary Pokemon.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450772" y="450772"/>
            <a:ext cx="17370402" cy="9356559"/>
            <a:chOff x="0" y="0"/>
            <a:chExt cx="271093656" cy="146024474"/>
          </a:xfrm>
        </p:grpSpPr>
        <p:sp>
          <p:nvSpPr>
            <p:cNvPr name="Freeform 3" id="3"/>
            <p:cNvSpPr/>
            <p:nvPr/>
          </p:nvSpPr>
          <p:spPr>
            <a:xfrm flipH="false" flipV="false" rot="0">
              <a:off x="72390" y="72390"/>
              <a:ext cx="270948884" cy="145879693"/>
            </a:xfrm>
            <a:custGeom>
              <a:avLst/>
              <a:gdLst/>
              <a:ahLst/>
              <a:cxnLst/>
              <a:rect r="r" b="b" t="t" l="l"/>
              <a:pathLst>
                <a:path h="145879693" w="270948884">
                  <a:moveTo>
                    <a:pt x="0" y="0"/>
                  </a:moveTo>
                  <a:lnTo>
                    <a:pt x="270948884" y="0"/>
                  </a:lnTo>
                  <a:lnTo>
                    <a:pt x="270948884" y="145879693"/>
                  </a:lnTo>
                  <a:lnTo>
                    <a:pt x="0" y="145879693"/>
                  </a:lnTo>
                  <a:lnTo>
                    <a:pt x="0" y="0"/>
                  </a:lnTo>
                  <a:close/>
                </a:path>
              </a:pathLst>
            </a:custGeom>
            <a:solidFill>
              <a:srgbClr val="F6FFF6"/>
            </a:solidFill>
          </p:spPr>
        </p:sp>
        <p:sp>
          <p:nvSpPr>
            <p:cNvPr name="Freeform 4" id="4"/>
            <p:cNvSpPr/>
            <p:nvPr/>
          </p:nvSpPr>
          <p:spPr>
            <a:xfrm flipH="false" flipV="false" rot="0">
              <a:off x="0" y="0"/>
              <a:ext cx="271093654" cy="146024476"/>
            </a:xfrm>
            <a:custGeom>
              <a:avLst/>
              <a:gdLst/>
              <a:ahLst/>
              <a:cxnLst/>
              <a:rect r="r" b="b" t="t" l="l"/>
              <a:pathLst>
                <a:path h="146024476" w="271093654">
                  <a:moveTo>
                    <a:pt x="270948869" y="145879691"/>
                  </a:moveTo>
                  <a:lnTo>
                    <a:pt x="271093654" y="145879691"/>
                  </a:lnTo>
                  <a:lnTo>
                    <a:pt x="271093654" y="146024476"/>
                  </a:lnTo>
                  <a:lnTo>
                    <a:pt x="270948869" y="146024476"/>
                  </a:lnTo>
                  <a:lnTo>
                    <a:pt x="270948869" y="145879691"/>
                  </a:lnTo>
                  <a:close/>
                  <a:moveTo>
                    <a:pt x="0" y="144780"/>
                  </a:moveTo>
                  <a:lnTo>
                    <a:pt x="144780" y="144780"/>
                  </a:lnTo>
                  <a:lnTo>
                    <a:pt x="144780" y="145879691"/>
                  </a:lnTo>
                  <a:lnTo>
                    <a:pt x="0" y="145879691"/>
                  </a:lnTo>
                  <a:lnTo>
                    <a:pt x="0" y="144780"/>
                  </a:lnTo>
                  <a:close/>
                  <a:moveTo>
                    <a:pt x="0" y="145879691"/>
                  </a:moveTo>
                  <a:lnTo>
                    <a:pt x="144780" y="145879691"/>
                  </a:lnTo>
                  <a:lnTo>
                    <a:pt x="144780" y="146024476"/>
                  </a:lnTo>
                  <a:lnTo>
                    <a:pt x="0" y="146024476"/>
                  </a:lnTo>
                  <a:lnTo>
                    <a:pt x="0" y="145879691"/>
                  </a:lnTo>
                  <a:close/>
                  <a:moveTo>
                    <a:pt x="270948869" y="144780"/>
                  </a:moveTo>
                  <a:lnTo>
                    <a:pt x="271093654" y="144780"/>
                  </a:lnTo>
                  <a:lnTo>
                    <a:pt x="271093654" y="145879691"/>
                  </a:lnTo>
                  <a:lnTo>
                    <a:pt x="270948869" y="145879691"/>
                  </a:lnTo>
                  <a:lnTo>
                    <a:pt x="270948869" y="144780"/>
                  </a:lnTo>
                  <a:close/>
                  <a:moveTo>
                    <a:pt x="144780" y="145879691"/>
                  </a:moveTo>
                  <a:lnTo>
                    <a:pt x="270948869" y="145879691"/>
                  </a:lnTo>
                  <a:lnTo>
                    <a:pt x="270948869" y="146024476"/>
                  </a:lnTo>
                  <a:lnTo>
                    <a:pt x="144780" y="146024476"/>
                  </a:lnTo>
                  <a:lnTo>
                    <a:pt x="144780" y="145879691"/>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5" id="5"/>
          <p:cNvGrpSpPr/>
          <p:nvPr/>
        </p:nvGrpSpPr>
        <p:grpSpPr>
          <a:xfrm rot="0">
            <a:off x="782133" y="2038988"/>
            <a:ext cx="16707680" cy="7392690"/>
            <a:chOff x="0" y="0"/>
            <a:chExt cx="632236513" cy="279747300"/>
          </a:xfrm>
        </p:grpSpPr>
        <p:sp>
          <p:nvSpPr>
            <p:cNvPr name="Freeform 6" id="6"/>
            <p:cNvSpPr/>
            <p:nvPr/>
          </p:nvSpPr>
          <p:spPr>
            <a:xfrm flipH="false" flipV="false" rot="0">
              <a:off x="72390" y="72390"/>
              <a:ext cx="632091740" cy="279602520"/>
            </a:xfrm>
            <a:custGeom>
              <a:avLst/>
              <a:gdLst/>
              <a:ahLst/>
              <a:cxnLst/>
              <a:rect r="r" b="b" t="t" l="l"/>
              <a:pathLst>
                <a:path h="279602520" w="632091740">
                  <a:moveTo>
                    <a:pt x="0" y="0"/>
                  </a:moveTo>
                  <a:lnTo>
                    <a:pt x="632091740" y="0"/>
                  </a:lnTo>
                  <a:lnTo>
                    <a:pt x="632091740" y="279602520"/>
                  </a:lnTo>
                  <a:lnTo>
                    <a:pt x="0" y="279602520"/>
                  </a:lnTo>
                  <a:lnTo>
                    <a:pt x="0" y="0"/>
                  </a:lnTo>
                  <a:close/>
                </a:path>
              </a:pathLst>
            </a:custGeom>
            <a:solidFill>
              <a:srgbClr val="CFF0F1"/>
            </a:solidFill>
          </p:spPr>
        </p:sp>
        <p:sp>
          <p:nvSpPr>
            <p:cNvPr name="Freeform 7" id="7"/>
            <p:cNvSpPr/>
            <p:nvPr/>
          </p:nvSpPr>
          <p:spPr>
            <a:xfrm flipH="false" flipV="false" rot="0">
              <a:off x="0" y="0"/>
              <a:ext cx="632236510" cy="279747290"/>
            </a:xfrm>
            <a:custGeom>
              <a:avLst/>
              <a:gdLst/>
              <a:ahLst/>
              <a:cxnLst/>
              <a:rect r="r" b="b" t="t" l="l"/>
              <a:pathLst>
                <a:path h="279747290" w="632236510">
                  <a:moveTo>
                    <a:pt x="632091750" y="279602530"/>
                  </a:moveTo>
                  <a:lnTo>
                    <a:pt x="632236510" y="279602530"/>
                  </a:lnTo>
                  <a:lnTo>
                    <a:pt x="632236510" y="279747290"/>
                  </a:lnTo>
                  <a:lnTo>
                    <a:pt x="632091750" y="279747290"/>
                  </a:lnTo>
                  <a:lnTo>
                    <a:pt x="632091750" y="279602530"/>
                  </a:lnTo>
                  <a:close/>
                  <a:moveTo>
                    <a:pt x="0" y="144780"/>
                  </a:moveTo>
                  <a:lnTo>
                    <a:pt x="144780" y="144780"/>
                  </a:lnTo>
                  <a:lnTo>
                    <a:pt x="144780" y="279602530"/>
                  </a:lnTo>
                  <a:lnTo>
                    <a:pt x="0" y="279602530"/>
                  </a:lnTo>
                  <a:lnTo>
                    <a:pt x="0" y="144780"/>
                  </a:lnTo>
                  <a:close/>
                  <a:moveTo>
                    <a:pt x="0" y="279602530"/>
                  </a:moveTo>
                  <a:lnTo>
                    <a:pt x="144780" y="279602530"/>
                  </a:lnTo>
                  <a:lnTo>
                    <a:pt x="144780" y="279747290"/>
                  </a:lnTo>
                  <a:lnTo>
                    <a:pt x="0" y="279747290"/>
                  </a:lnTo>
                  <a:lnTo>
                    <a:pt x="0" y="279602530"/>
                  </a:lnTo>
                  <a:close/>
                  <a:moveTo>
                    <a:pt x="632091750" y="144780"/>
                  </a:moveTo>
                  <a:lnTo>
                    <a:pt x="632236510" y="144780"/>
                  </a:lnTo>
                  <a:lnTo>
                    <a:pt x="632236510" y="279602530"/>
                  </a:lnTo>
                  <a:lnTo>
                    <a:pt x="632091750" y="279602530"/>
                  </a:lnTo>
                  <a:lnTo>
                    <a:pt x="632091750" y="144780"/>
                  </a:lnTo>
                  <a:close/>
                  <a:moveTo>
                    <a:pt x="144780" y="279602530"/>
                  </a:moveTo>
                  <a:lnTo>
                    <a:pt x="632091750" y="279602530"/>
                  </a:lnTo>
                  <a:lnTo>
                    <a:pt x="632091750" y="279747290"/>
                  </a:lnTo>
                  <a:lnTo>
                    <a:pt x="144780" y="279747290"/>
                  </a:lnTo>
                  <a:lnTo>
                    <a:pt x="144780" y="279602530"/>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TextBox 8" id="8"/>
          <p:cNvSpPr txBox="true"/>
          <p:nvPr/>
        </p:nvSpPr>
        <p:spPr>
          <a:xfrm rot="0">
            <a:off x="1013304" y="2239142"/>
            <a:ext cx="15905836" cy="6979493"/>
          </a:xfrm>
          <a:prstGeom prst="rect">
            <a:avLst/>
          </a:prstGeom>
        </p:spPr>
        <p:txBody>
          <a:bodyPr anchor="t" rtlCol="false" tIns="0" lIns="0" bIns="0" rIns="0">
            <a:spAutoFit/>
          </a:bodyPr>
          <a:lstStyle/>
          <a:p>
            <a:pPr algn="l">
              <a:lnSpc>
                <a:spcPts val="3748"/>
              </a:lnSpc>
            </a:pPr>
            <a:r>
              <a:rPr lang="en-US" sz="2677">
                <a:solidFill>
                  <a:srgbClr val="000000"/>
                </a:solidFill>
                <a:latin typeface="Capriola"/>
                <a:ea typeface="Capriola"/>
                <a:cs typeface="Capriola"/>
                <a:sym typeface="Capriola"/>
              </a:rPr>
              <a:t>Pokémon, short for "Pocket Monsters," is a media franchise created by Satoshi Tajiri and Ken Sugimori, and is managed by The Pokémon Company, a collaboration between Nintendo, Game Freak, and Creatures. It began with video games developed by Game Freak and published by Nintendo for the Game Boy in 1996. The franchise has since expanded to include an animated TV series, movies, trading card games, merchandise, and much more, capturing the hearts of millions around the globe. The core concept revolves around capturing and training creatures called Pokémon to battle each other for sport.</a:t>
            </a:r>
          </a:p>
          <a:p>
            <a:pPr algn="l">
              <a:lnSpc>
                <a:spcPts val="3748"/>
              </a:lnSpc>
            </a:pPr>
          </a:p>
          <a:p>
            <a:pPr algn="l">
              <a:lnSpc>
                <a:spcPts val="3748"/>
              </a:lnSpc>
            </a:pPr>
            <a:r>
              <a:rPr lang="en-US" sz="2677">
                <a:solidFill>
                  <a:srgbClr val="000000"/>
                </a:solidFill>
                <a:latin typeface="Capriola"/>
                <a:ea typeface="Capriola"/>
                <a:cs typeface="Capriola"/>
                <a:sym typeface="Capriola"/>
              </a:rPr>
              <a:t>Pokémon, a globally recognized franchise, offers a rich dataset that is perfect for showcasing data science skills. Analyzing Pokémon data not only provides a fun and engaging way to apply data science techniques but also offers valuable insights into one of the most popular and enduring media franchises.</a:t>
            </a:r>
          </a:p>
          <a:p>
            <a:pPr algn="l">
              <a:lnSpc>
                <a:spcPts val="3748"/>
              </a:lnSpc>
            </a:pPr>
          </a:p>
          <a:p>
            <a:pPr algn="l">
              <a:lnSpc>
                <a:spcPts val="3748"/>
              </a:lnSpc>
            </a:pPr>
            <a:r>
              <a:rPr lang="en-US" sz="2677">
                <a:solidFill>
                  <a:srgbClr val="000000"/>
                </a:solidFill>
                <a:latin typeface="Capriola"/>
                <a:ea typeface="Capriola"/>
                <a:cs typeface="Capriola"/>
                <a:sym typeface="Capriola"/>
              </a:rPr>
              <a:t>Let's dive in and discover the fascinating world of Pokémon through the lens of data science!</a:t>
            </a:r>
          </a:p>
        </p:txBody>
      </p:sp>
      <p:sp>
        <p:nvSpPr>
          <p:cNvPr name="Freeform 9" id="9"/>
          <p:cNvSpPr/>
          <p:nvPr/>
        </p:nvSpPr>
        <p:spPr>
          <a:xfrm flipH="false" flipV="false" rot="0">
            <a:off x="15774801" y="8200144"/>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336472"/>
            <a:ext cx="16230600" cy="1533503"/>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49141" y="3494422"/>
            <a:ext cx="15189717" cy="1663526"/>
          </a:xfrm>
          <a:custGeom>
            <a:avLst/>
            <a:gdLst/>
            <a:ahLst/>
            <a:cxnLst/>
            <a:rect r="r" b="b" t="t" l="l"/>
            <a:pathLst>
              <a:path h="1663526" w="15189717">
                <a:moveTo>
                  <a:pt x="0" y="0"/>
                </a:moveTo>
                <a:lnTo>
                  <a:pt x="15189718" y="0"/>
                </a:lnTo>
                <a:lnTo>
                  <a:pt x="15189718" y="1663526"/>
                </a:lnTo>
                <a:lnTo>
                  <a:pt x="0" y="1663526"/>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1949504"/>
            <a:ext cx="10667692" cy="1198437"/>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COMPARISON BETWEEN HIGHEST ATTACK WITH WEAKEST ATTACK: </a:t>
            </a:r>
          </a:p>
        </p:txBody>
      </p:sp>
      <p:sp>
        <p:nvSpPr>
          <p:cNvPr name="TextBox 11" id="11"/>
          <p:cNvSpPr txBox="true"/>
          <p:nvPr/>
        </p:nvSpPr>
        <p:spPr>
          <a:xfrm rot="0">
            <a:off x="1722126" y="5628082"/>
            <a:ext cx="14843747" cy="2785414"/>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dataframe above, the Pokemon named </a:t>
            </a:r>
            <a:r>
              <a:rPr lang="en-US" sz="3200" u="sng">
                <a:solidFill>
                  <a:srgbClr val="000000"/>
                </a:solidFill>
                <a:latin typeface="Capriola"/>
                <a:ea typeface="Capriola"/>
                <a:cs typeface="Capriola"/>
                <a:sym typeface="Capriola"/>
              </a:rPr>
              <a:t>MewtwoMega MewTwo X</a:t>
            </a:r>
            <a:r>
              <a:rPr lang="en-US" sz="3200">
                <a:solidFill>
                  <a:srgbClr val="000000"/>
                </a:solidFill>
                <a:latin typeface="Capriola"/>
                <a:ea typeface="Capriola"/>
                <a:cs typeface="Capriola"/>
                <a:sym typeface="Capriola"/>
              </a:rPr>
              <a:t> has the highest Attack with a value of 190. It is also a Legendary Pokemon. While the pokemon named </a:t>
            </a:r>
            <a:r>
              <a:rPr lang="en-US" sz="3200" u="sng">
                <a:solidFill>
                  <a:srgbClr val="000000"/>
                </a:solidFill>
                <a:latin typeface="Capriola"/>
                <a:ea typeface="Capriola"/>
                <a:cs typeface="Capriola"/>
                <a:sym typeface="Capriola"/>
              </a:rPr>
              <a:t>Shuckle</a:t>
            </a:r>
            <a:r>
              <a:rPr lang="en-US" sz="3200">
                <a:solidFill>
                  <a:srgbClr val="000000"/>
                </a:solidFill>
                <a:latin typeface="Capriola"/>
                <a:ea typeface="Capriola"/>
                <a:cs typeface="Capriola"/>
                <a:sym typeface="Capriola"/>
              </a:rPr>
              <a:t> has the weakest Attack with an Attack value of only 10, with a non-legendary type of pokemon.</a:t>
            </a:r>
          </a:p>
        </p:txBody>
      </p:sp>
      <p:sp>
        <p:nvSpPr>
          <p:cNvPr name="Freeform 12" id="12"/>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5983159" y="1984515"/>
            <a:ext cx="11276141" cy="7273785"/>
          </a:xfrm>
          <a:custGeom>
            <a:avLst/>
            <a:gdLst/>
            <a:ahLst/>
            <a:cxnLst/>
            <a:rect r="r" b="b" t="t" l="l"/>
            <a:pathLst>
              <a:path h="7273785" w="11276141">
                <a:moveTo>
                  <a:pt x="0" y="0"/>
                </a:moveTo>
                <a:lnTo>
                  <a:pt x="11276141" y="0"/>
                </a:lnTo>
                <a:lnTo>
                  <a:pt x="11276141" y="7273785"/>
                </a:lnTo>
                <a:lnTo>
                  <a:pt x="0" y="7273785"/>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3224075"/>
            <a:ext cx="4954459" cy="4855640"/>
          </a:xfrm>
          <a:prstGeom prst="rect">
            <a:avLst/>
          </a:prstGeom>
        </p:spPr>
        <p:txBody>
          <a:bodyPr anchor="t" rtlCol="false" tIns="0" lIns="0" bIns="0" rIns="0">
            <a:spAutoFit/>
          </a:bodyPr>
          <a:lstStyle/>
          <a:p>
            <a:pPr algn="ctr">
              <a:lnSpc>
                <a:spcPts val="4812"/>
              </a:lnSpc>
            </a:pPr>
            <a:r>
              <a:rPr lang="en-US" sz="3437">
                <a:solidFill>
                  <a:srgbClr val="004AAD"/>
                </a:solidFill>
                <a:latin typeface="Fredoka"/>
                <a:ea typeface="Fredoka"/>
                <a:cs typeface="Fredoka"/>
                <a:sym typeface="Fredoka"/>
              </a:rPr>
              <a:t>CHANGES IN LEGENDARY VS NON-LEGENDARY POKEMON TYPES BASED ON GENERATIONS AND POKEMON STATS/ATTRIBUTES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335639" y="2946027"/>
            <a:ext cx="8190046" cy="6091693"/>
          </a:xfrm>
          <a:custGeom>
            <a:avLst/>
            <a:gdLst/>
            <a:ahLst/>
            <a:cxnLst/>
            <a:rect r="r" b="b" t="t" l="l"/>
            <a:pathLst>
              <a:path h="6091693" w="8190046">
                <a:moveTo>
                  <a:pt x="0" y="0"/>
                </a:moveTo>
                <a:lnTo>
                  <a:pt x="8190046" y="0"/>
                </a:lnTo>
                <a:lnTo>
                  <a:pt x="8190046" y="6091693"/>
                </a:lnTo>
                <a:lnTo>
                  <a:pt x="0" y="6091693"/>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TOP 10 POKEMON BY TOTAL ATTRIBUTES:</a:t>
            </a:r>
          </a:p>
        </p:txBody>
      </p:sp>
      <p:sp>
        <p:nvSpPr>
          <p:cNvPr name="TextBox 11" id="11"/>
          <p:cNvSpPr txBox="true"/>
          <p:nvPr/>
        </p:nvSpPr>
        <p:spPr>
          <a:xfrm rot="0">
            <a:off x="10336689" y="3727728"/>
            <a:ext cx="6463796" cy="4471141"/>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chart on the side, the distribution of the total Pokemon attributes is grouped into the </a:t>
            </a:r>
            <a:r>
              <a:rPr lang="en-US" sz="3200" u="sng">
                <a:solidFill>
                  <a:srgbClr val="000000"/>
                </a:solidFill>
                <a:latin typeface="Capriola"/>
                <a:ea typeface="Capriola"/>
                <a:cs typeface="Capriola"/>
                <a:sym typeface="Capriola"/>
              </a:rPr>
              <a:t>top 10 Pokemon with the largest total attributes</a:t>
            </a:r>
            <a:r>
              <a:rPr lang="en-US" sz="3200">
                <a:solidFill>
                  <a:srgbClr val="000000"/>
                </a:solidFill>
                <a:latin typeface="Capriola"/>
                <a:ea typeface="Capriola"/>
                <a:cs typeface="Capriola"/>
                <a:sym typeface="Capriola"/>
              </a:rPr>
              <a:t>. The distance between the 10 Pokemon is not far from each other.</a:t>
            </a:r>
          </a:p>
        </p:txBody>
      </p:sp>
      <p:sp>
        <p:nvSpPr>
          <p:cNvPr name="Freeform 12" id="12"/>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335639" y="3063636"/>
            <a:ext cx="7441042" cy="5856474"/>
          </a:xfrm>
          <a:custGeom>
            <a:avLst/>
            <a:gdLst/>
            <a:ahLst/>
            <a:cxnLst/>
            <a:rect r="r" b="b" t="t" l="l"/>
            <a:pathLst>
              <a:path h="5856474" w="7441042">
                <a:moveTo>
                  <a:pt x="0" y="0"/>
                </a:moveTo>
                <a:lnTo>
                  <a:pt x="7441042" y="0"/>
                </a:lnTo>
                <a:lnTo>
                  <a:pt x="7441042" y="5856475"/>
                </a:lnTo>
                <a:lnTo>
                  <a:pt x="0" y="5856475"/>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TOP 10 POKEMON BY TOTAL ATTRIBUTES:</a:t>
            </a:r>
          </a:p>
        </p:txBody>
      </p:sp>
      <p:sp>
        <p:nvSpPr>
          <p:cNvPr name="TextBox 11" id="11"/>
          <p:cNvSpPr txBox="true"/>
          <p:nvPr/>
        </p:nvSpPr>
        <p:spPr>
          <a:xfrm rot="0">
            <a:off x="9989932" y="3446773"/>
            <a:ext cx="6463796" cy="5033050"/>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chart on the side, the correlation between the Attack attribute and Sp. Atk, the form of correlation is </a:t>
            </a:r>
            <a:r>
              <a:rPr lang="en-US" sz="3200" u="sng">
                <a:solidFill>
                  <a:srgbClr val="000000"/>
                </a:solidFill>
                <a:latin typeface="Capriola"/>
                <a:ea typeface="Capriola"/>
                <a:cs typeface="Capriola"/>
                <a:sym typeface="Capriola"/>
              </a:rPr>
              <a:t>Weak Positive Correlation</a:t>
            </a:r>
            <a:r>
              <a:rPr lang="en-US" sz="3200">
                <a:solidFill>
                  <a:srgbClr val="000000"/>
                </a:solidFill>
                <a:latin typeface="Capriola"/>
                <a:ea typeface="Capriola"/>
                <a:cs typeface="Capriola"/>
                <a:sym typeface="Capriola"/>
              </a:rPr>
              <a:t>. It means, , there is a possibility of a relationship between  values Sp. Atk is </a:t>
            </a:r>
            <a:r>
              <a:rPr lang="en-US" sz="3200" u="sng">
                <a:solidFill>
                  <a:srgbClr val="000000"/>
                </a:solidFill>
                <a:latin typeface="Capriola"/>
                <a:ea typeface="Capriola"/>
                <a:cs typeface="Capriola"/>
                <a:sym typeface="Capriola"/>
              </a:rPr>
              <a:t>greater than</a:t>
            </a:r>
            <a:r>
              <a:rPr lang="en-US" sz="3200">
                <a:solidFill>
                  <a:srgbClr val="000000"/>
                </a:solidFill>
                <a:latin typeface="Capriola"/>
                <a:ea typeface="Capriola"/>
                <a:cs typeface="Capriola"/>
                <a:sym typeface="Capriola"/>
              </a:rPr>
              <a:t> the Attack value.</a:t>
            </a:r>
          </a:p>
        </p:txBody>
      </p:sp>
      <p:sp>
        <p:nvSpPr>
          <p:cNvPr name="Freeform 12" id="12"/>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335639" y="3063636"/>
            <a:ext cx="7441042" cy="5856474"/>
          </a:xfrm>
          <a:custGeom>
            <a:avLst/>
            <a:gdLst/>
            <a:ahLst/>
            <a:cxnLst/>
            <a:rect r="r" b="b" t="t" l="l"/>
            <a:pathLst>
              <a:path h="5856474" w="7441042">
                <a:moveTo>
                  <a:pt x="0" y="0"/>
                </a:moveTo>
                <a:lnTo>
                  <a:pt x="7441042" y="0"/>
                </a:lnTo>
                <a:lnTo>
                  <a:pt x="7441042" y="5856475"/>
                </a:lnTo>
                <a:lnTo>
                  <a:pt x="0" y="5856475"/>
                </a:lnTo>
                <a:lnTo>
                  <a:pt x="0" y="0"/>
                </a:lnTo>
                <a:close/>
              </a:path>
            </a:pathLst>
          </a:custGeom>
          <a:blipFill>
            <a:blip r:embed="rId2"/>
            <a:stretch>
              <a:fillRect l="0" t="0" r="0" b="0"/>
            </a:stretch>
          </a:blipFill>
        </p:spPr>
      </p:sp>
      <p:sp>
        <p:nvSpPr>
          <p:cNvPr name="TextBox 9" id="9"/>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EXPLORATORY DATA ANALYSIS </a:t>
            </a:r>
          </a:p>
        </p:txBody>
      </p:sp>
      <p:sp>
        <p:nvSpPr>
          <p:cNvPr name="TextBox 10" id="10"/>
          <p:cNvSpPr txBox="true"/>
          <p:nvPr/>
        </p:nvSpPr>
        <p:spPr>
          <a:xfrm rot="0">
            <a:off x="1028700" y="1949504"/>
            <a:ext cx="1066769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TOP 10 POKEMON BY TOTAL ATTRIBUTES:</a:t>
            </a:r>
          </a:p>
        </p:txBody>
      </p:sp>
      <p:sp>
        <p:nvSpPr>
          <p:cNvPr name="TextBox 11" id="11"/>
          <p:cNvSpPr txBox="true"/>
          <p:nvPr/>
        </p:nvSpPr>
        <p:spPr>
          <a:xfrm rot="0">
            <a:off x="9989932" y="3446773"/>
            <a:ext cx="6463796" cy="5033050"/>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Based on the chart on the side, the correlation between the Defense attribute and Sp. Def, the form of correlation is </a:t>
            </a:r>
            <a:r>
              <a:rPr lang="en-US" sz="3200" u="sng">
                <a:solidFill>
                  <a:srgbClr val="000000"/>
                </a:solidFill>
                <a:latin typeface="Capriola"/>
                <a:ea typeface="Capriola"/>
                <a:cs typeface="Capriola"/>
                <a:sym typeface="Capriola"/>
              </a:rPr>
              <a:t>Weak Positive Correlation</a:t>
            </a:r>
            <a:r>
              <a:rPr lang="en-US" sz="3200">
                <a:solidFill>
                  <a:srgbClr val="000000"/>
                </a:solidFill>
                <a:latin typeface="Capriola"/>
                <a:ea typeface="Capriola"/>
                <a:cs typeface="Capriola"/>
                <a:sym typeface="Capriola"/>
              </a:rPr>
              <a:t>. It means, , there is a possibility of a relationship between  values Sp. Def is </a:t>
            </a:r>
            <a:r>
              <a:rPr lang="en-US" sz="3200" u="sng">
                <a:solidFill>
                  <a:srgbClr val="000000"/>
                </a:solidFill>
                <a:latin typeface="Capriola"/>
                <a:ea typeface="Capriola"/>
                <a:cs typeface="Capriola"/>
                <a:sym typeface="Capriola"/>
              </a:rPr>
              <a:t>greater than</a:t>
            </a:r>
            <a:r>
              <a:rPr lang="en-US" sz="3200">
                <a:solidFill>
                  <a:srgbClr val="000000"/>
                </a:solidFill>
                <a:latin typeface="Capriola"/>
                <a:ea typeface="Capriola"/>
                <a:cs typeface="Capriola"/>
                <a:sym typeface="Capriola"/>
              </a:rPr>
              <a:t> the Defense value.</a:t>
            </a:r>
          </a:p>
        </p:txBody>
      </p:sp>
      <p:sp>
        <p:nvSpPr>
          <p:cNvPr name="Freeform 12" id="12"/>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TextBox 8" id="8"/>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CONCLUSION</a:t>
            </a:r>
          </a:p>
        </p:txBody>
      </p:sp>
      <p:sp>
        <p:nvSpPr>
          <p:cNvPr name="TextBox 9" id="9"/>
          <p:cNvSpPr txBox="true"/>
          <p:nvPr/>
        </p:nvSpPr>
        <p:spPr>
          <a:xfrm rot="0">
            <a:off x="1245294" y="2117540"/>
            <a:ext cx="15645535" cy="1099688"/>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From several explanations related to EDA in the previous slides, the following conclusions can be drawn:</a:t>
            </a:r>
          </a:p>
        </p:txBody>
      </p:sp>
      <p:sp>
        <p:nvSpPr>
          <p:cNvPr name="Freeform 10" id="10"/>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245294" y="3541078"/>
            <a:ext cx="15645535" cy="3909232"/>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Capriola"/>
                <a:ea typeface="Capriola"/>
                <a:cs typeface="Capriola"/>
                <a:sym typeface="Capriola"/>
              </a:rPr>
              <a:t>The legendary attribute of a Pokemon indicates that the Pokemon character has great abilities based on existing stats such as HP, Attack, Defense, Sp. Attack, Sp. Defense, and Speed. If you are pitted against a non-legendary Pokemon, even if there are a lot of them, the non-legendary Pokemon will still lose against a legendary Pokemon.</a:t>
            </a:r>
          </a:p>
          <a:p>
            <a:pPr algn="just" marL="690881" indent="-345440" lvl="1">
              <a:lnSpc>
                <a:spcPts val="4480"/>
              </a:lnSpc>
              <a:buFont typeface="Arial"/>
              <a:buChar char="•"/>
            </a:pPr>
            <a:r>
              <a:rPr lang="en-US" sz="3200">
                <a:solidFill>
                  <a:srgbClr val="000000"/>
                </a:solidFill>
                <a:latin typeface="Capriola"/>
                <a:ea typeface="Capriola"/>
                <a:cs typeface="Capriola"/>
                <a:sym typeface="Capriola"/>
              </a:rPr>
              <a:t>The 5th generation of Pokemon has more types of legendary Pokemon than the newest generation of Pokemon, namely the 6th generation.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TextBox 8" id="8"/>
          <p:cNvSpPr txBox="true"/>
          <p:nvPr/>
        </p:nvSpPr>
        <p:spPr>
          <a:xfrm rot="0">
            <a:off x="1335639" y="507256"/>
            <a:ext cx="15464846"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CONCLUSION</a:t>
            </a:r>
          </a:p>
        </p:txBody>
      </p:sp>
      <p:sp>
        <p:nvSpPr>
          <p:cNvPr name="TextBox 9" id="9"/>
          <p:cNvSpPr txBox="true"/>
          <p:nvPr/>
        </p:nvSpPr>
        <p:spPr>
          <a:xfrm rot="0">
            <a:off x="1245294" y="2117540"/>
            <a:ext cx="15645535" cy="1099688"/>
          </a:xfrm>
          <a:prstGeom prst="rect">
            <a:avLst/>
          </a:prstGeom>
        </p:spPr>
        <p:txBody>
          <a:bodyPr anchor="t" rtlCol="false" tIns="0" lIns="0" bIns="0" rIns="0">
            <a:spAutoFit/>
          </a:bodyPr>
          <a:lstStyle/>
          <a:p>
            <a:pPr algn="just">
              <a:lnSpc>
                <a:spcPts val="4480"/>
              </a:lnSpc>
            </a:pPr>
            <a:r>
              <a:rPr lang="en-US" sz="3200">
                <a:solidFill>
                  <a:srgbClr val="000000"/>
                </a:solidFill>
                <a:latin typeface="Capriola"/>
                <a:ea typeface="Capriola"/>
                <a:cs typeface="Capriola"/>
                <a:sym typeface="Capriola"/>
              </a:rPr>
              <a:t>From several explanations related to EDA in the previous slides, the following conclusions can be drawn:</a:t>
            </a:r>
          </a:p>
        </p:txBody>
      </p:sp>
      <p:sp>
        <p:nvSpPr>
          <p:cNvPr name="Freeform 10" id="10"/>
          <p:cNvSpPr/>
          <p:nvPr/>
        </p:nvSpPr>
        <p:spPr>
          <a:xfrm flipH="false" flipV="false" rot="0">
            <a:off x="15365539" y="7878363"/>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245294" y="3541078"/>
            <a:ext cx="15645535" cy="4471141"/>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Capriola"/>
                <a:ea typeface="Capriola"/>
                <a:cs typeface="Capriola"/>
                <a:sym typeface="Capriola"/>
              </a:rPr>
              <a:t>There is a change and decrease in the value of attributes such as HP, Attack, Defense, Sp. Atk, Sp. Def, Speed ​​of legendary type Pokemon in each generation. The changes and decreases in the values ​​of these attributes are quite significant.</a:t>
            </a:r>
          </a:p>
          <a:p>
            <a:pPr algn="just" marL="690881" indent="-345440" lvl="1">
              <a:lnSpc>
                <a:spcPts val="4480"/>
              </a:lnSpc>
              <a:buFont typeface="Arial"/>
              <a:buChar char="•"/>
            </a:pPr>
            <a:r>
              <a:rPr lang="en-US" sz="3200">
                <a:solidFill>
                  <a:srgbClr val="000000"/>
                </a:solidFill>
                <a:latin typeface="Capriola"/>
                <a:ea typeface="Capriola"/>
                <a:cs typeface="Capriola"/>
                <a:sym typeface="Capriola"/>
              </a:rPr>
              <a:t>Correlation between Attack and Sp. Atk and Defense with Sp. Def has the same form of correlation, namely Weak Positive Correlation. Where there is a possibility, Pokemon's  Sp. ATK will be greater than Pokemon's Attack. Therefore, the greater the Attack, the greater the Sp. Atk.</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1531740" y="3533131"/>
            <a:ext cx="15282793" cy="5289830"/>
            <a:chOff x="0" y="0"/>
            <a:chExt cx="605544980" cy="209597167"/>
          </a:xfrm>
        </p:grpSpPr>
        <p:sp>
          <p:nvSpPr>
            <p:cNvPr name="Freeform 9" id="9"/>
            <p:cNvSpPr/>
            <p:nvPr/>
          </p:nvSpPr>
          <p:spPr>
            <a:xfrm flipH="false" flipV="false" rot="0">
              <a:off x="72390" y="72390"/>
              <a:ext cx="605400209" cy="209452384"/>
            </a:xfrm>
            <a:custGeom>
              <a:avLst/>
              <a:gdLst/>
              <a:ahLst/>
              <a:cxnLst/>
              <a:rect r="r" b="b" t="t" l="l"/>
              <a:pathLst>
                <a:path h="209452384" w="605400209">
                  <a:moveTo>
                    <a:pt x="0" y="0"/>
                  </a:moveTo>
                  <a:lnTo>
                    <a:pt x="605400209" y="0"/>
                  </a:lnTo>
                  <a:lnTo>
                    <a:pt x="605400209" y="209452384"/>
                  </a:lnTo>
                  <a:lnTo>
                    <a:pt x="0" y="209452384"/>
                  </a:lnTo>
                  <a:lnTo>
                    <a:pt x="0" y="0"/>
                  </a:lnTo>
                  <a:close/>
                </a:path>
              </a:pathLst>
            </a:custGeom>
            <a:solidFill>
              <a:srgbClr val="CFF0F1"/>
            </a:solidFill>
          </p:spPr>
        </p:sp>
        <p:sp>
          <p:nvSpPr>
            <p:cNvPr name="Freeform 10" id="10"/>
            <p:cNvSpPr/>
            <p:nvPr/>
          </p:nvSpPr>
          <p:spPr>
            <a:xfrm flipH="false" flipV="false" rot="0">
              <a:off x="0" y="0"/>
              <a:ext cx="605544979" cy="209597179"/>
            </a:xfrm>
            <a:custGeom>
              <a:avLst/>
              <a:gdLst/>
              <a:ahLst/>
              <a:cxnLst/>
              <a:rect r="r" b="b" t="t" l="l"/>
              <a:pathLst>
                <a:path h="209597179" w="605544979">
                  <a:moveTo>
                    <a:pt x="605400219" y="209452394"/>
                  </a:moveTo>
                  <a:lnTo>
                    <a:pt x="605544979" y="209452394"/>
                  </a:lnTo>
                  <a:lnTo>
                    <a:pt x="605544979" y="209597179"/>
                  </a:lnTo>
                  <a:lnTo>
                    <a:pt x="605400219" y="209597179"/>
                  </a:lnTo>
                  <a:lnTo>
                    <a:pt x="605400219" y="209452394"/>
                  </a:lnTo>
                  <a:close/>
                  <a:moveTo>
                    <a:pt x="0" y="144780"/>
                  </a:moveTo>
                  <a:lnTo>
                    <a:pt x="144780" y="144780"/>
                  </a:lnTo>
                  <a:lnTo>
                    <a:pt x="144780" y="209452394"/>
                  </a:lnTo>
                  <a:lnTo>
                    <a:pt x="0" y="209452394"/>
                  </a:lnTo>
                  <a:lnTo>
                    <a:pt x="0" y="144780"/>
                  </a:lnTo>
                  <a:close/>
                  <a:moveTo>
                    <a:pt x="0" y="209452394"/>
                  </a:moveTo>
                  <a:lnTo>
                    <a:pt x="144780" y="209452394"/>
                  </a:lnTo>
                  <a:lnTo>
                    <a:pt x="144780" y="209597179"/>
                  </a:lnTo>
                  <a:lnTo>
                    <a:pt x="0" y="209597179"/>
                  </a:lnTo>
                  <a:lnTo>
                    <a:pt x="0" y="209452394"/>
                  </a:lnTo>
                  <a:close/>
                  <a:moveTo>
                    <a:pt x="605400219" y="144780"/>
                  </a:moveTo>
                  <a:lnTo>
                    <a:pt x="605544979" y="144780"/>
                  </a:lnTo>
                  <a:lnTo>
                    <a:pt x="605544979" y="209452394"/>
                  </a:lnTo>
                  <a:lnTo>
                    <a:pt x="605400219" y="209452394"/>
                  </a:lnTo>
                  <a:lnTo>
                    <a:pt x="605400219" y="144780"/>
                  </a:lnTo>
                  <a:close/>
                  <a:moveTo>
                    <a:pt x="144780" y="209452394"/>
                  </a:moveTo>
                  <a:lnTo>
                    <a:pt x="605400219" y="209452394"/>
                  </a:lnTo>
                  <a:lnTo>
                    <a:pt x="605400219" y="209597179"/>
                  </a:lnTo>
                  <a:lnTo>
                    <a:pt x="144780" y="209597179"/>
                  </a:lnTo>
                  <a:lnTo>
                    <a:pt x="144780" y="209452394"/>
                  </a:lnTo>
                  <a:close/>
                  <a:moveTo>
                    <a:pt x="605400219" y="0"/>
                  </a:moveTo>
                  <a:lnTo>
                    <a:pt x="605544979" y="0"/>
                  </a:lnTo>
                  <a:lnTo>
                    <a:pt x="605544979" y="144780"/>
                  </a:lnTo>
                  <a:lnTo>
                    <a:pt x="605400219" y="144780"/>
                  </a:lnTo>
                  <a:lnTo>
                    <a:pt x="605400219" y="0"/>
                  </a:lnTo>
                  <a:close/>
                  <a:moveTo>
                    <a:pt x="0" y="0"/>
                  </a:moveTo>
                  <a:lnTo>
                    <a:pt x="144780" y="0"/>
                  </a:lnTo>
                  <a:lnTo>
                    <a:pt x="144780" y="144780"/>
                  </a:lnTo>
                  <a:lnTo>
                    <a:pt x="0" y="144780"/>
                  </a:lnTo>
                  <a:lnTo>
                    <a:pt x="0" y="0"/>
                  </a:lnTo>
                  <a:close/>
                  <a:moveTo>
                    <a:pt x="144780" y="0"/>
                  </a:moveTo>
                  <a:lnTo>
                    <a:pt x="605400219" y="0"/>
                  </a:lnTo>
                  <a:lnTo>
                    <a:pt x="605400219" y="144780"/>
                  </a:lnTo>
                  <a:lnTo>
                    <a:pt x="144780" y="144780"/>
                  </a:lnTo>
                  <a:lnTo>
                    <a:pt x="144780" y="0"/>
                  </a:lnTo>
                  <a:close/>
                </a:path>
              </a:pathLst>
            </a:custGeom>
            <a:solidFill>
              <a:srgbClr val="CFF0F1"/>
            </a:solidFill>
          </p:spPr>
        </p:sp>
      </p:grpSp>
      <p:pic>
        <p:nvPicPr>
          <p:cNvPr name="Picture 11" id="11"/>
          <p:cNvPicPr>
            <a:picLocks noChangeAspect="true"/>
          </p:cNvPicPr>
          <p:nvPr/>
        </p:nvPicPr>
        <p:blipFill>
          <a:blip r:embed="rId2"/>
          <a:stretch>
            <a:fillRect/>
          </a:stretch>
        </p:blipFill>
        <p:spPr>
          <a:xfrm rot="0">
            <a:off x="8772525" y="7174239"/>
            <a:ext cx="9258300" cy="2855586"/>
          </a:xfrm>
          <a:prstGeom prst="rect">
            <a:avLst/>
          </a:prstGeom>
        </p:spPr>
      </p:pic>
      <p:sp>
        <p:nvSpPr>
          <p:cNvPr name="Freeform 12" id="12"/>
          <p:cNvSpPr/>
          <p:nvPr/>
        </p:nvSpPr>
        <p:spPr>
          <a:xfrm flipH="false" flipV="false" rot="0">
            <a:off x="1998307" y="5724961"/>
            <a:ext cx="1247533" cy="1247533"/>
          </a:xfrm>
          <a:custGeom>
            <a:avLst/>
            <a:gdLst/>
            <a:ahLst/>
            <a:cxnLst/>
            <a:rect r="r" b="b" t="t" l="l"/>
            <a:pathLst>
              <a:path h="1247533" w="1247533">
                <a:moveTo>
                  <a:pt x="0" y="0"/>
                </a:moveTo>
                <a:lnTo>
                  <a:pt x="1247533" y="0"/>
                </a:lnTo>
                <a:lnTo>
                  <a:pt x="1247533" y="1247533"/>
                </a:lnTo>
                <a:lnTo>
                  <a:pt x="0" y="1247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998307" y="7340222"/>
            <a:ext cx="1211084" cy="1211084"/>
          </a:xfrm>
          <a:custGeom>
            <a:avLst/>
            <a:gdLst/>
            <a:ahLst/>
            <a:cxnLst/>
            <a:rect r="r" b="b" t="t" l="l"/>
            <a:pathLst>
              <a:path h="1211084" w="1211084">
                <a:moveTo>
                  <a:pt x="0" y="0"/>
                </a:moveTo>
                <a:lnTo>
                  <a:pt x="1211085" y="0"/>
                </a:lnTo>
                <a:lnTo>
                  <a:pt x="1211085" y="1211084"/>
                </a:lnTo>
                <a:lnTo>
                  <a:pt x="0" y="12110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912366" y="3934070"/>
            <a:ext cx="1419416" cy="1419416"/>
          </a:xfrm>
          <a:custGeom>
            <a:avLst/>
            <a:gdLst/>
            <a:ahLst/>
            <a:cxnLst/>
            <a:rect r="r" b="b" t="t" l="l"/>
            <a:pathLst>
              <a:path h="1419416" w="1419416">
                <a:moveTo>
                  <a:pt x="0" y="0"/>
                </a:moveTo>
                <a:lnTo>
                  <a:pt x="1419416" y="0"/>
                </a:lnTo>
                <a:lnTo>
                  <a:pt x="1419416" y="1419416"/>
                </a:lnTo>
                <a:lnTo>
                  <a:pt x="0" y="14194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4529536" y="1246215"/>
            <a:ext cx="9208225" cy="2024325"/>
          </a:xfrm>
          <a:prstGeom prst="rect">
            <a:avLst/>
          </a:prstGeom>
        </p:spPr>
        <p:txBody>
          <a:bodyPr anchor="t" rtlCol="false" tIns="0" lIns="0" bIns="0" rIns="0">
            <a:spAutoFit/>
          </a:bodyPr>
          <a:lstStyle/>
          <a:p>
            <a:pPr algn="ctr">
              <a:lnSpc>
                <a:spcPts val="8120"/>
              </a:lnSpc>
            </a:pPr>
            <a:r>
              <a:rPr lang="en-US" sz="5800">
                <a:solidFill>
                  <a:srgbClr val="004AAD"/>
                </a:solidFill>
                <a:latin typeface="Fredoka"/>
                <a:ea typeface="Fredoka"/>
                <a:cs typeface="Fredoka"/>
                <a:sym typeface="Fredoka"/>
              </a:rPr>
              <a:t>THAT’S IT, LET’S CONNECT WITH ME!!!</a:t>
            </a:r>
          </a:p>
        </p:txBody>
      </p:sp>
      <p:sp>
        <p:nvSpPr>
          <p:cNvPr name="TextBox 16" id="16"/>
          <p:cNvSpPr txBox="true"/>
          <p:nvPr/>
        </p:nvSpPr>
        <p:spPr>
          <a:xfrm rot="0">
            <a:off x="3571368" y="5770309"/>
            <a:ext cx="7442764" cy="1099688"/>
          </a:xfrm>
          <a:prstGeom prst="rect">
            <a:avLst/>
          </a:prstGeom>
        </p:spPr>
        <p:txBody>
          <a:bodyPr anchor="t" rtlCol="false" tIns="0" lIns="0" bIns="0" rIns="0">
            <a:spAutoFit/>
          </a:bodyPr>
          <a:lstStyle/>
          <a:p>
            <a:pPr algn="l">
              <a:lnSpc>
                <a:spcPts val="4480"/>
              </a:lnSpc>
            </a:pPr>
            <a:r>
              <a:rPr lang="en-US" sz="3200">
                <a:solidFill>
                  <a:srgbClr val="000000"/>
                </a:solidFill>
                <a:latin typeface="Capriola"/>
                <a:ea typeface="Capriola"/>
                <a:cs typeface="Capriola"/>
                <a:sym typeface="Capriola"/>
              </a:rPr>
              <a:t>www.linkedin.com/in/farrel-paksi-aditya-4248002a5</a:t>
            </a:r>
          </a:p>
        </p:txBody>
      </p:sp>
      <p:sp>
        <p:nvSpPr>
          <p:cNvPr name="TextBox 17" id="17"/>
          <p:cNvSpPr txBox="true"/>
          <p:nvPr/>
        </p:nvSpPr>
        <p:spPr>
          <a:xfrm rot="0">
            <a:off x="3571368" y="4109746"/>
            <a:ext cx="6009130" cy="1099688"/>
          </a:xfrm>
          <a:prstGeom prst="rect">
            <a:avLst/>
          </a:prstGeom>
        </p:spPr>
        <p:txBody>
          <a:bodyPr anchor="t" rtlCol="false" tIns="0" lIns="0" bIns="0" rIns="0">
            <a:spAutoFit/>
          </a:bodyPr>
          <a:lstStyle/>
          <a:p>
            <a:pPr algn="ctr">
              <a:lnSpc>
                <a:spcPts val="4480"/>
              </a:lnSpc>
            </a:pPr>
            <a:r>
              <a:rPr lang="en-US" sz="3200">
                <a:solidFill>
                  <a:srgbClr val="000000"/>
                </a:solidFill>
                <a:latin typeface="Capriola"/>
                <a:ea typeface="Capriola"/>
                <a:cs typeface="Capriola"/>
                <a:sym typeface="Capriola"/>
              </a:rPr>
              <a:t>farrelpaksiaditya@gmail.com</a:t>
            </a:r>
          </a:p>
          <a:p>
            <a:pPr algn="l">
              <a:lnSpc>
                <a:spcPts val="4480"/>
              </a:lnSpc>
            </a:pPr>
            <a:r>
              <a:rPr lang="en-US" sz="3200">
                <a:solidFill>
                  <a:srgbClr val="000000"/>
                </a:solidFill>
                <a:latin typeface="Capriola"/>
                <a:ea typeface="Capriola"/>
                <a:cs typeface="Capriola"/>
                <a:sym typeface="Capriola"/>
              </a:rPr>
              <a:t>+62 838 1543 0020</a:t>
            </a:r>
          </a:p>
        </p:txBody>
      </p:sp>
      <p:sp>
        <p:nvSpPr>
          <p:cNvPr name="TextBox 18" id="18"/>
          <p:cNvSpPr txBox="true"/>
          <p:nvPr/>
        </p:nvSpPr>
        <p:spPr>
          <a:xfrm rot="0">
            <a:off x="3571368" y="7648300"/>
            <a:ext cx="2968117" cy="537779"/>
          </a:xfrm>
          <a:prstGeom prst="rect">
            <a:avLst/>
          </a:prstGeom>
        </p:spPr>
        <p:txBody>
          <a:bodyPr anchor="t" rtlCol="false" tIns="0" lIns="0" bIns="0" rIns="0">
            <a:spAutoFit/>
          </a:bodyPr>
          <a:lstStyle/>
          <a:p>
            <a:pPr algn="l">
              <a:lnSpc>
                <a:spcPts val="4480"/>
              </a:lnSpc>
            </a:pPr>
            <a:r>
              <a:rPr lang="en-US" sz="3200">
                <a:solidFill>
                  <a:srgbClr val="000000"/>
                </a:solidFill>
                <a:latin typeface="Capriola"/>
                <a:ea typeface="Capriola"/>
                <a:cs typeface="Capriola"/>
                <a:sym typeface="Capriola"/>
              </a:rPr>
              <a:t>@_frladtya03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450772" y="450772"/>
            <a:ext cx="17370402" cy="9356559"/>
            <a:chOff x="0" y="0"/>
            <a:chExt cx="271093656" cy="146024474"/>
          </a:xfrm>
        </p:grpSpPr>
        <p:sp>
          <p:nvSpPr>
            <p:cNvPr name="Freeform 3" id="3"/>
            <p:cNvSpPr/>
            <p:nvPr/>
          </p:nvSpPr>
          <p:spPr>
            <a:xfrm flipH="false" flipV="false" rot="0">
              <a:off x="72390" y="72390"/>
              <a:ext cx="270948884" cy="145879693"/>
            </a:xfrm>
            <a:custGeom>
              <a:avLst/>
              <a:gdLst/>
              <a:ahLst/>
              <a:cxnLst/>
              <a:rect r="r" b="b" t="t" l="l"/>
              <a:pathLst>
                <a:path h="145879693" w="270948884">
                  <a:moveTo>
                    <a:pt x="0" y="0"/>
                  </a:moveTo>
                  <a:lnTo>
                    <a:pt x="270948884" y="0"/>
                  </a:lnTo>
                  <a:lnTo>
                    <a:pt x="270948884" y="145879693"/>
                  </a:lnTo>
                  <a:lnTo>
                    <a:pt x="0" y="145879693"/>
                  </a:lnTo>
                  <a:lnTo>
                    <a:pt x="0" y="0"/>
                  </a:lnTo>
                  <a:close/>
                </a:path>
              </a:pathLst>
            </a:custGeom>
            <a:solidFill>
              <a:srgbClr val="F6FFF6"/>
            </a:solidFill>
          </p:spPr>
        </p:sp>
        <p:sp>
          <p:nvSpPr>
            <p:cNvPr name="Freeform 4" id="4"/>
            <p:cNvSpPr/>
            <p:nvPr/>
          </p:nvSpPr>
          <p:spPr>
            <a:xfrm flipH="false" flipV="false" rot="0">
              <a:off x="0" y="0"/>
              <a:ext cx="271093654" cy="146024476"/>
            </a:xfrm>
            <a:custGeom>
              <a:avLst/>
              <a:gdLst/>
              <a:ahLst/>
              <a:cxnLst/>
              <a:rect r="r" b="b" t="t" l="l"/>
              <a:pathLst>
                <a:path h="146024476" w="271093654">
                  <a:moveTo>
                    <a:pt x="270948869" y="145879691"/>
                  </a:moveTo>
                  <a:lnTo>
                    <a:pt x="271093654" y="145879691"/>
                  </a:lnTo>
                  <a:lnTo>
                    <a:pt x="271093654" y="146024476"/>
                  </a:lnTo>
                  <a:lnTo>
                    <a:pt x="270948869" y="146024476"/>
                  </a:lnTo>
                  <a:lnTo>
                    <a:pt x="270948869" y="145879691"/>
                  </a:lnTo>
                  <a:close/>
                  <a:moveTo>
                    <a:pt x="0" y="144780"/>
                  </a:moveTo>
                  <a:lnTo>
                    <a:pt x="144780" y="144780"/>
                  </a:lnTo>
                  <a:lnTo>
                    <a:pt x="144780" y="145879691"/>
                  </a:lnTo>
                  <a:lnTo>
                    <a:pt x="0" y="145879691"/>
                  </a:lnTo>
                  <a:lnTo>
                    <a:pt x="0" y="144780"/>
                  </a:lnTo>
                  <a:close/>
                  <a:moveTo>
                    <a:pt x="0" y="145879691"/>
                  </a:moveTo>
                  <a:lnTo>
                    <a:pt x="144780" y="145879691"/>
                  </a:lnTo>
                  <a:lnTo>
                    <a:pt x="144780" y="146024476"/>
                  </a:lnTo>
                  <a:lnTo>
                    <a:pt x="0" y="146024476"/>
                  </a:lnTo>
                  <a:lnTo>
                    <a:pt x="0" y="145879691"/>
                  </a:lnTo>
                  <a:close/>
                  <a:moveTo>
                    <a:pt x="270948869" y="144780"/>
                  </a:moveTo>
                  <a:lnTo>
                    <a:pt x="271093654" y="144780"/>
                  </a:lnTo>
                  <a:lnTo>
                    <a:pt x="271093654" y="145879691"/>
                  </a:lnTo>
                  <a:lnTo>
                    <a:pt x="270948869" y="145879691"/>
                  </a:lnTo>
                  <a:lnTo>
                    <a:pt x="270948869" y="144780"/>
                  </a:lnTo>
                  <a:close/>
                  <a:moveTo>
                    <a:pt x="144780" y="145879691"/>
                  </a:moveTo>
                  <a:lnTo>
                    <a:pt x="270948869" y="145879691"/>
                  </a:lnTo>
                  <a:lnTo>
                    <a:pt x="270948869" y="146024476"/>
                  </a:lnTo>
                  <a:lnTo>
                    <a:pt x="144780" y="146024476"/>
                  </a:lnTo>
                  <a:lnTo>
                    <a:pt x="144780" y="145879691"/>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5" id="5"/>
          <p:cNvGrpSpPr/>
          <p:nvPr/>
        </p:nvGrpSpPr>
        <p:grpSpPr>
          <a:xfrm rot="0">
            <a:off x="782133" y="2038988"/>
            <a:ext cx="16707680" cy="7392690"/>
            <a:chOff x="0" y="0"/>
            <a:chExt cx="632236513" cy="279747300"/>
          </a:xfrm>
        </p:grpSpPr>
        <p:sp>
          <p:nvSpPr>
            <p:cNvPr name="Freeform 6" id="6"/>
            <p:cNvSpPr/>
            <p:nvPr/>
          </p:nvSpPr>
          <p:spPr>
            <a:xfrm flipH="false" flipV="false" rot="0">
              <a:off x="72390" y="72390"/>
              <a:ext cx="632091740" cy="279602520"/>
            </a:xfrm>
            <a:custGeom>
              <a:avLst/>
              <a:gdLst/>
              <a:ahLst/>
              <a:cxnLst/>
              <a:rect r="r" b="b" t="t" l="l"/>
              <a:pathLst>
                <a:path h="279602520" w="632091740">
                  <a:moveTo>
                    <a:pt x="0" y="0"/>
                  </a:moveTo>
                  <a:lnTo>
                    <a:pt x="632091740" y="0"/>
                  </a:lnTo>
                  <a:lnTo>
                    <a:pt x="632091740" y="279602520"/>
                  </a:lnTo>
                  <a:lnTo>
                    <a:pt x="0" y="279602520"/>
                  </a:lnTo>
                  <a:lnTo>
                    <a:pt x="0" y="0"/>
                  </a:lnTo>
                  <a:close/>
                </a:path>
              </a:pathLst>
            </a:custGeom>
            <a:solidFill>
              <a:srgbClr val="CFF0F1"/>
            </a:solidFill>
          </p:spPr>
        </p:sp>
        <p:sp>
          <p:nvSpPr>
            <p:cNvPr name="Freeform 7" id="7"/>
            <p:cNvSpPr/>
            <p:nvPr/>
          </p:nvSpPr>
          <p:spPr>
            <a:xfrm flipH="false" flipV="false" rot="0">
              <a:off x="0" y="0"/>
              <a:ext cx="632236510" cy="279747290"/>
            </a:xfrm>
            <a:custGeom>
              <a:avLst/>
              <a:gdLst/>
              <a:ahLst/>
              <a:cxnLst/>
              <a:rect r="r" b="b" t="t" l="l"/>
              <a:pathLst>
                <a:path h="279747290" w="632236510">
                  <a:moveTo>
                    <a:pt x="632091750" y="279602530"/>
                  </a:moveTo>
                  <a:lnTo>
                    <a:pt x="632236510" y="279602530"/>
                  </a:lnTo>
                  <a:lnTo>
                    <a:pt x="632236510" y="279747290"/>
                  </a:lnTo>
                  <a:lnTo>
                    <a:pt x="632091750" y="279747290"/>
                  </a:lnTo>
                  <a:lnTo>
                    <a:pt x="632091750" y="279602530"/>
                  </a:lnTo>
                  <a:close/>
                  <a:moveTo>
                    <a:pt x="0" y="144780"/>
                  </a:moveTo>
                  <a:lnTo>
                    <a:pt x="144780" y="144780"/>
                  </a:lnTo>
                  <a:lnTo>
                    <a:pt x="144780" y="279602530"/>
                  </a:lnTo>
                  <a:lnTo>
                    <a:pt x="0" y="279602530"/>
                  </a:lnTo>
                  <a:lnTo>
                    <a:pt x="0" y="144780"/>
                  </a:lnTo>
                  <a:close/>
                  <a:moveTo>
                    <a:pt x="0" y="279602530"/>
                  </a:moveTo>
                  <a:lnTo>
                    <a:pt x="144780" y="279602530"/>
                  </a:lnTo>
                  <a:lnTo>
                    <a:pt x="144780" y="279747290"/>
                  </a:lnTo>
                  <a:lnTo>
                    <a:pt x="0" y="279747290"/>
                  </a:lnTo>
                  <a:lnTo>
                    <a:pt x="0" y="279602530"/>
                  </a:lnTo>
                  <a:close/>
                  <a:moveTo>
                    <a:pt x="632091750" y="144780"/>
                  </a:moveTo>
                  <a:lnTo>
                    <a:pt x="632236510" y="144780"/>
                  </a:lnTo>
                  <a:lnTo>
                    <a:pt x="632236510" y="279602530"/>
                  </a:lnTo>
                  <a:lnTo>
                    <a:pt x="632091750" y="279602530"/>
                  </a:lnTo>
                  <a:lnTo>
                    <a:pt x="632091750" y="144780"/>
                  </a:lnTo>
                  <a:close/>
                  <a:moveTo>
                    <a:pt x="144780" y="279602530"/>
                  </a:moveTo>
                  <a:lnTo>
                    <a:pt x="632091750" y="279602530"/>
                  </a:lnTo>
                  <a:lnTo>
                    <a:pt x="632091750" y="279747290"/>
                  </a:lnTo>
                  <a:lnTo>
                    <a:pt x="144780" y="279747290"/>
                  </a:lnTo>
                  <a:lnTo>
                    <a:pt x="144780" y="279602530"/>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TextBox 8" id="8"/>
          <p:cNvSpPr txBox="true"/>
          <p:nvPr/>
        </p:nvSpPr>
        <p:spPr>
          <a:xfrm rot="0">
            <a:off x="1028700" y="2721098"/>
            <a:ext cx="15905836" cy="5971320"/>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000000"/>
                </a:solidFill>
                <a:latin typeface="Capriola"/>
                <a:ea typeface="Capriola"/>
                <a:cs typeface="Capriola"/>
                <a:sym typeface="Capriola"/>
              </a:rPr>
              <a:t>Understand Pokémon Attributes</a:t>
            </a:r>
            <a:r>
              <a:rPr lang="en-US" sz="3399">
                <a:solidFill>
                  <a:srgbClr val="000000"/>
                </a:solidFill>
                <a:latin typeface="Capriola"/>
                <a:ea typeface="Capriola"/>
                <a:cs typeface="Capriola"/>
                <a:sym typeface="Capriola"/>
              </a:rPr>
              <a:t>: Analyze key attributes such as Types, HP, Attack, Defense, Special Attack, Special Defense, and Speed.</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Legendary vs. Non-Legendary</a:t>
            </a:r>
            <a:r>
              <a:rPr lang="en-US" sz="3399">
                <a:solidFill>
                  <a:srgbClr val="000000"/>
                </a:solidFill>
                <a:latin typeface="Capriola"/>
                <a:ea typeface="Capriola"/>
                <a:cs typeface="Capriola"/>
                <a:sym typeface="Capriola"/>
              </a:rPr>
              <a:t>: Investigate the differences and trends between Legendary and Non-Legendary Pokémon.</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Type Distribution</a:t>
            </a:r>
            <a:r>
              <a:rPr lang="en-US" sz="3399">
                <a:solidFill>
                  <a:srgbClr val="000000"/>
                </a:solidFill>
                <a:latin typeface="Capriola"/>
                <a:ea typeface="Capriola"/>
                <a:cs typeface="Capriola"/>
                <a:sym typeface="Capriola"/>
              </a:rPr>
              <a:t>: Explore the distribution of Pokémon types and how they h</a:t>
            </a:r>
            <a:r>
              <a:rPr lang="en-US" sz="3399">
                <a:solidFill>
                  <a:srgbClr val="000000"/>
                </a:solidFill>
                <a:latin typeface="Capriola"/>
                <a:ea typeface="Capriola"/>
                <a:cs typeface="Capriola"/>
                <a:sym typeface="Capriola"/>
              </a:rPr>
              <a:t>ave evolved over different generations.</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Generation Analysis</a:t>
            </a:r>
            <a:r>
              <a:rPr lang="en-US" sz="3399">
                <a:solidFill>
                  <a:srgbClr val="000000"/>
                </a:solidFill>
                <a:latin typeface="Capriola"/>
                <a:ea typeface="Capriola"/>
                <a:cs typeface="Capriola"/>
                <a:sym typeface="Capriola"/>
              </a:rPr>
              <a:t>: Examine how Pokémon stats have changed across generations and identify any significant trends.</a:t>
            </a:r>
          </a:p>
          <a:p>
            <a:pPr algn="l">
              <a:lnSpc>
                <a:spcPts val="4759"/>
              </a:lnSpc>
            </a:pPr>
          </a:p>
        </p:txBody>
      </p:sp>
      <p:sp>
        <p:nvSpPr>
          <p:cNvPr name="Freeform 9" id="9"/>
          <p:cNvSpPr/>
          <p:nvPr/>
        </p:nvSpPr>
        <p:spPr>
          <a:xfrm flipH="false" flipV="false" rot="0">
            <a:off x="15790197" y="8192185"/>
            <a:ext cx="2383928" cy="1960781"/>
          </a:xfrm>
          <a:custGeom>
            <a:avLst/>
            <a:gdLst/>
            <a:ahLst/>
            <a:cxnLst/>
            <a:rect r="r" b="b" t="t" l="l"/>
            <a:pathLst>
              <a:path h="1960781" w="2383928">
                <a:moveTo>
                  <a:pt x="0" y="0"/>
                </a:moveTo>
                <a:lnTo>
                  <a:pt x="2383928" y="0"/>
                </a:lnTo>
                <a:lnTo>
                  <a:pt x="2383928" y="1960780"/>
                </a:lnTo>
                <a:lnTo>
                  <a:pt x="0" y="196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0673" y="391185"/>
            <a:ext cx="16230600" cy="1533503"/>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KEY OBJECTIVE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450772" y="450772"/>
            <a:ext cx="17370402" cy="9356559"/>
            <a:chOff x="0" y="0"/>
            <a:chExt cx="271093656" cy="146024474"/>
          </a:xfrm>
        </p:grpSpPr>
        <p:sp>
          <p:nvSpPr>
            <p:cNvPr name="Freeform 3" id="3"/>
            <p:cNvSpPr/>
            <p:nvPr/>
          </p:nvSpPr>
          <p:spPr>
            <a:xfrm flipH="false" flipV="false" rot="0">
              <a:off x="72390" y="72390"/>
              <a:ext cx="270948884" cy="145879693"/>
            </a:xfrm>
            <a:custGeom>
              <a:avLst/>
              <a:gdLst/>
              <a:ahLst/>
              <a:cxnLst/>
              <a:rect r="r" b="b" t="t" l="l"/>
              <a:pathLst>
                <a:path h="145879693" w="270948884">
                  <a:moveTo>
                    <a:pt x="0" y="0"/>
                  </a:moveTo>
                  <a:lnTo>
                    <a:pt x="270948884" y="0"/>
                  </a:lnTo>
                  <a:lnTo>
                    <a:pt x="270948884" y="145879693"/>
                  </a:lnTo>
                  <a:lnTo>
                    <a:pt x="0" y="145879693"/>
                  </a:lnTo>
                  <a:lnTo>
                    <a:pt x="0" y="0"/>
                  </a:lnTo>
                  <a:close/>
                </a:path>
              </a:pathLst>
            </a:custGeom>
            <a:solidFill>
              <a:srgbClr val="F6FFF6"/>
            </a:solidFill>
          </p:spPr>
        </p:sp>
        <p:sp>
          <p:nvSpPr>
            <p:cNvPr name="Freeform 4" id="4"/>
            <p:cNvSpPr/>
            <p:nvPr/>
          </p:nvSpPr>
          <p:spPr>
            <a:xfrm flipH="false" flipV="false" rot="0">
              <a:off x="0" y="0"/>
              <a:ext cx="271093654" cy="146024476"/>
            </a:xfrm>
            <a:custGeom>
              <a:avLst/>
              <a:gdLst/>
              <a:ahLst/>
              <a:cxnLst/>
              <a:rect r="r" b="b" t="t" l="l"/>
              <a:pathLst>
                <a:path h="146024476" w="271093654">
                  <a:moveTo>
                    <a:pt x="270948869" y="145879691"/>
                  </a:moveTo>
                  <a:lnTo>
                    <a:pt x="271093654" y="145879691"/>
                  </a:lnTo>
                  <a:lnTo>
                    <a:pt x="271093654" y="146024476"/>
                  </a:lnTo>
                  <a:lnTo>
                    <a:pt x="270948869" y="146024476"/>
                  </a:lnTo>
                  <a:lnTo>
                    <a:pt x="270948869" y="145879691"/>
                  </a:lnTo>
                  <a:close/>
                  <a:moveTo>
                    <a:pt x="0" y="144780"/>
                  </a:moveTo>
                  <a:lnTo>
                    <a:pt x="144780" y="144780"/>
                  </a:lnTo>
                  <a:lnTo>
                    <a:pt x="144780" y="145879691"/>
                  </a:lnTo>
                  <a:lnTo>
                    <a:pt x="0" y="145879691"/>
                  </a:lnTo>
                  <a:lnTo>
                    <a:pt x="0" y="144780"/>
                  </a:lnTo>
                  <a:close/>
                  <a:moveTo>
                    <a:pt x="0" y="145879691"/>
                  </a:moveTo>
                  <a:lnTo>
                    <a:pt x="144780" y="145879691"/>
                  </a:lnTo>
                  <a:lnTo>
                    <a:pt x="144780" y="146024476"/>
                  </a:lnTo>
                  <a:lnTo>
                    <a:pt x="0" y="146024476"/>
                  </a:lnTo>
                  <a:lnTo>
                    <a:pt x="0" y="145879691"/>
                  </a:lnTo>
                  <a:close/>
                  <a:moveTo>
                    <a:pt x="270948869" y="144780"/>
                  </a:moveTo>
                  <a:lnTo>
                    <a:pt x="271093654" y="144780"/>
                  </a:lnTo>
                  <a:lnTo>
                    <a:pt x="271093654" y="145879691"/>
                  </a:lnTo>
                  <a:lnTo>
                    <a:pt x="270948869" y="145879691"/>
                  </a:lnTo>
                  <a:lnTo>
                    <a:pt x="270948869" y="144780"/>
                  </a:lnTo>
                  <a:close/>
                  <a:moveTo>
                    <a:pt x="144780" y="145879691"/>
                  </a:moveTo>
                  <a:lnTo>
                    <a:pt x="270948869" y="145879691"/>
                  </a:lnTo>
                  <a:lnTo>
                    <a:pt x="270948869" y="146024476"/>
                  </a:lnTo>
                  <a:lnTo>
                    <a:pt x="144780" y="146024476"/>
                  </a:lnTo>
                  <a:lnTo>
                    <a:pt x="144780" y="145879691"/>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5" id="5"/>
          <p:cNvGrpSpPr/>
          <p:nvPr/>
        </p:nvGrpSpPr>
        <p:grpSpPr>
          <a:xfrm rot="0">
            <a:off x="782133" y="2038988"/>
            <a:ext cx="16707680" cy="7392690"/>
            <a:chOff x="0" y="0"/>
            <a:chExt cx="632236513" cy="279747300"/>
          </a:xfrm>
        </p:grpSpPr>
        <p:sp>
          <p:nvSpPr>
            <p:cNvPr name="Freeform 6" id="6"/>
            <p:cNvSpPr/>
            <p:nvPr/>
          </p:nvSpPr>
          <p:spPr>
            <a:xfrm flipH="false" flipV="false" rot="0">
              <a:off x="72390" y="72390"/>
              <a:ext cx="632091740" cy="279602520"/>
            </a:xfrm>
            <a:custGeom>
              <a:avLst/>
              <a:gdLst/>
              <a:ahLst/>
              <a:cxnLst/>
              <a:rect r="r" b="b" t="t" l="l"/>
              <a:pathLst>
                <a:path h="279602520" w="632091740">
                  <a:moveTo>
                    <a:pt x="0" y="0"/>
                  </a:moveTo>
                  <a:lnTo>
                    <a:pt x="632091740" y="0"/>
                  </a:lnTo>
                  <a:lnTo>
                    <a:pt x="632091740" y="279602520"/>
                  </a:lnTo>
                  <a:lnTo>
                    <a:pt x="0" y="279602520"/>
                  </a:lnTo>
                  <a:lnTo>
                    <a:pt x="0" y="0"/>
                  </a:lnTo>
                  <a:close/>
                </a:path>
              </a:pathLst>
            </a:custGeom>
            <a:solidFill>
              <a:srgbClr val="CFF0F1"/>
            </a:solidFill>
          </p:spPr>
        </p:sp>
        <p:sp>
          <p:nvSpPr>
            <p:cNvPr name="Freeform 7" id="7"/>
            <p:cNvSpPr/>
            <p:nvPr/>
          </p:nvSpPr>
          <p:spPr>
            <a:xfrm flipH="false" flipV="false" rot="0">
              <a:off x="0" y="0"/>
              <a:ext cx="632236510" cy="279747290"/>
            </a:xfrm>
            <a:custGeom>
              <a:avLst/>
              <a:gdLst/>
              <a:ahLst/>
              <a:cxnLst/>
              <a:rect r="r" b="b" t="t" l="l"/>
              <a:pathLst>
                <a:path h="279747290" w="632236510">
                  <a:moveTo>
                    <a:pt x="632091750" y="279602530"/>
                  </a:moveTo>
                  <a:lnTo>
                    <a:pt x="632236510" y="279602530"/>
                  </a:lnTo>
                  <a:lnTo>
                    <a:pt x="632236510" y="279747290"/>
                  </a:lnTo>
                  <a:lnTo>
                    <a:pt x="632091750" y="279747290"/>
                  </a:lnTo>
                  <a:lnTo>
                    <a:pt x="632091750" y="279602530"/>
                  </a:lnTo>
                  <a:close/>
                  <a:moveTo>
                    <a:pt x="0" y="144780"/>
                  </a:moveTo>
                  <a:lnTo>
                    <a:pt x="144780" y="144780"/>
                  </a:lnTo>
                  <a:lnTo>
                    <a:pt x="144780" y="279602530"/>
                  </a:lnTo>
                  <a:lnTo>
                    <a:pt x="0" y="279602530"/>
                  </a:lnTo>
                  <a:lnTo>
                    <a:pt x="0" y="144780"/>
                  </a:lnTo>
                  <a:close/>
                  <a:moveTo>
                    <a:pt x="0" y="279602530"/>
                  </a:moveTo>
                  <a:lnTo>
                    <a:pt x="144780" y="279602530"/>
                  </a:lnTo>
                  <a:lnTo>
                    <a:pt x="144780" y="279747290"/>
                  </a:lnTo>
                  <a:lnTo>
                    <a:pt x="0" y="279747290"/>
                  </a:lnTo>
                  <a:lnTo>
                    <a:pt x="0" y="279602530"/>
                  </a:lnTo>
                  <a:close/>
                  <a:moveTo>
                    <a:pt x="632091750" y="144780"/>
                  </a:moveTo>
                  <a:lnTo>
                    <a:pt x="632236510" y="144780"/>
                  </a:lnTo>
                  <a:lnTo>
                    <a:pt x="632236510" y="279602530"/>
                  </a:lnTo>
                  <a:lnTo>
                    <a:pt x="632091750" y="279602530"/>
                  </a:lnTo>
                  <a:lnTo>
                    <a:pt x="632091750" y="144780"/>
                  </a:lnTo>
                  <a:close/>
                  <a:moveTo>
                    <a:pt x="144780" y="279602530"/>
                  </a:moveTo>
                  <a:lnTo>
                    <a:pt x="632091750" y="279602530"/>
                  </a:lnTo>
                  <a:lnTo>
                    <a:pt x="632091750" y="279747290"/>
                  </a:lnTo>
                  <a:lnTo>
                    <a:pt x="144780" y="279747290"/>
                  </a:lnTo>
                  <a:lnTo>
                    <a:pt x="144780" y="279602530"/>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790197" y="8192185"/>
            <a:ext cx="2383928" cy="1960781"/>
          </a:xfrm>
          <a:custGeom>
            <a:avLst/>
            <a:gdLst/>
            <a:ahLst/>
            <a:cxnLst/>
            <a:rect r="r" b="b" t="t" l="l"/>
            <a:pathLst>
              <a:path h="1960781" w="2383928">
                <a:moveTo>
                  <a:pt x="0" y="0"/>
                </a:moveTo>
                <a:lnTo>
                  <a:pt x="2383928" y="0"/>
                </a:lnTo>
                <a:lnTo>
                  <a:pt x="2383928" y="1960780"/>
                </a:lnTo>
                <a:lnTo>
                  <a:pt x="0" y="196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96398" y="3800915"/>
            <a:ext cx="4363961" cy="2687472"/>
          </a:xfrm>
          <a:custGeom>
            <a:avLst/>
            <a:gdLst/>
            <a:ahLst/>
            <a:cxnLst/>
            <a:rect r="r" b="b" t="t" l="l"/>
            <a:pathLst>
              <a:path h="2687472" w="4363961">
                <a:moveTo>
                  <a:pt x="0" y="0"/>
                </a:moveTo>
                <a:lnTo>
                  <a:pt x="4363961" y="0"/>
                </a:lnTo>
                <a:lnTo>
                  <a:pt x="4363961" y="2687473"/>
                </a:lnTo>
                <a:lnTo>
                  <a:pt x="0" y="2687473"/>
                </a:lnTo>
                <a:lnTo>
                  <a:pt x="0" y="0"/>
                </a:lnTo>
                <a:close/>
              </a:path>
            </a:pathLst>
          </a:custGeom>
          <a:blipFill>
            <a:blip r:embed="rId4"/>
            <a:stretch>
              <a:fillRect l="0" t="0" r="0" b="0"/>
            </a:stretch>
          </a:blipFill>
        </p:spPr>
      </p:sp>
      <p:grpSp>
        <p:nvGrpSpPr>
          <p:cNvPr name="Group 10" id="10"/>
          <p:cNvGrpSpPr/>
          <p:nvPr/>
        </p:nvGrpSpPr>
        <p:grpSpPr>
          <a:xfrm rot="0">
            <a:off x="7733629" y="4059890"/>
            <a:ext cx="2185639" cy="2062638"/>
            <a:chOff x="0" y="0"/>
            <a:chExt cx="2914186" cy="2750184"/>
          </a:xfrm>
        </p:grpSpPr>
        <p:grpSp>
          <p:nvGrpSpPr>
            <p:cNvPr name="Group 11" id="11"/>
            <p:cNvGrpSpPr/>
            <p:nvPr/>
          </p:nvGrpSpPr>
          <p:grpSpPr>
            <a:xfrm rot="0">
              <a:off x="185233" y="325327"/>
              <a:ext cx="2728952" cy="2099531"/>
              <a:chOff x="0" y="0"/>
              <a:chExt cx="235765231" cy="181386971"/>
            </a:xfrm>
          </p:grpSpPr>
          <p:sp>
            <p:nvSpPr>
              <p:cNvPr name="Freeform 12" id="12"/>
              <p:cNvSpPr/>
              <p:nvPr/>
            </p:nvSpPr>
            <p:spPr>
              <a:xfrm flipH="false" flipV="false" rot="0">
                <a:off x="72390" y="72390"/>
                <a:ext cx="235620461" cy="181242186"/>
              </a:xfrm>
              <a:custGeom>
                <a:avLst/>
                <a:gdLst/>
                <a:ahLst/>
                <a:cxnLst/>
                <a:rect r="r" b="b" t="t" l="l"/>
                <a:pathLst>
                  <a:path h="181242186" w="235620461">
                    <a:moveTo>
                      <a:pt x="0" y="0"/>
                    </a:moveTo>
                    <a:lnTo>
                      <a:pt x="235620461" y="0"/>
                    </a:lnTo>
                    <a:lnTo>
                      <a:pt x="235620461" y="181242186"/>
                    </a:lnTo>
                    <a:lnTo>
                      <a:pt x="0" y="181242186"/>
                    </a:lnTo>
                    <a:lnTo>
                      <a:pt x="0" y="0"/>
                    </a:lnTo>
                    <a:close/>
                  </a:path>
                </a:pathLst>
              </a:custGeom>
              <a:solidFill>
                <a:srgbClr val="F6FFF6"/>
              </a:solidFill>
            </p:spPr>
          </p:sp>
          <p:sp>
            <p:nvSpPr>
              <p:cNvPr name="Freeform 13" id="13"/>
              <p:cNvSpPr/>
              <p:nvPr/>
            </p:nvSpPr>
            <p:spPr>
              <a:xfrm flipH="false" flipV="false" rot="0">
                <a:off x="0" y="0"/>
                <a:ext cx="235765231" cy="181386969"/>
              </a:xfrm>
              <a:custGeom>
                <a:avLst/>
                <a:gdLst/>
                <a:ahLst/>
                <a:cxnLst/>
                <a:rect r="r" b="b" t="t" l="l"/>
                <a:pathLst>
                  <a:path h="181386969" w="235765231">
                    <a:moveTo>
                      <a:pt x="235620446" y="181242196"/>
                    </a:moveTo>
                    <a:lnTo>
                      <a:pt x="235765231" y="181242196"/>
                    </a:lnTo>
                    <a:lnTo>
                      <a:pt x="235765231" y="181386969"/>
                    </a:lnTo>
                    <a:lnTo>
                      <a:pt x="235620446" y="181386969"/>
                    </a:lnTo>
                    <a:lnTo>
                      <a:pt x="235620446" y="181242196"/>
                    </a:lnTo>
                    <a:close/>
                    <a:moveTo>
                      <a:pt x="0" y="144780"/>
                    </a:moveTo>
                    <a:lnTo>
                      <a:pt x="144780" y="144780"/>
                    </a:lnTo>
                    <a:lnTo>
                      <a:pt x="144780" y="181242196"/>
                    </a:lnTo>
                    <a:lnTo>
                      <a:pt x="0" y="181242196"/>
                    </a:lnTo>
                    <a:lnTo>
                      <a:pt x="0" y="144780"/>
                    </a:lnTo>
                    <a:close/>
                    <a:moveTo>
                      <a:pt x="0" y="181242196"/>
                    </a:moveTo>
                    <a:lnTo>
                      <a:pt x="144780" y="181242196"/>
                    </a:lnTo>
                    <a:lnTo>
                      <a:pt x="144780" y="181386969"/>
                    </a:lnTo>
                    <a:lnTo>
                      <a:pt x="0" y="181386969"/>
                    </a:lnTo>
                    <a:lnTo>
                      <a:pt x="0" y="181242196"/>
                    </a:lnTo>
                    <a:close/>
                    <a:moveTo>
                      <a:pt x="235620446" y="144780"/>
                    </a:moveTo>
                    <a:lnTo>
                      <a:pt x="235765231" y="144780"/>
                    </a:lnTo>
                    <a:lnTo>
                      <a:pt x="235765231" y="181242196"/>
                    </a:lnTo>
                    <a:lnTo>
                      <a:pt x="235620446" y="181242196"/>
                    </a:lnTo>
                    <a:lnTo>
                      <a:pt x="235620446" y="144780"/>
                    </a:lnTo>
                    <a:close/>
                    <a:moveTo>
                      <a:pt x="144780" y="181242196"/>
                    </a:moveTo>
                    <a:lnTo>
                      <a:pt x="235620446" y="181242196"/>
                    </a:lnTo>
                    <a:lnTo>
                      <a:pt x="235620446" y="181386969"/>
                    </a:lnTo>
                    <a:lnTo>
                      <a:pt x="144780" y="181386969"/>
                    </a:lnTo>
                    <a:lnTo>
                      <a:pt x="144780" y="181242196"/>
                    </a:lnTo>
                    <a:close/>
                    <a:moveTo>
                      <a:pt x="235620446" y="0"/>
                    </a:moveTo>
                    <a:lnTo>
                      <a:pt x="235765231" y="0"/>
                    </a:lnTo>
                    <a:lnTo>
                      <a:pt x="235765231" y="144780"/>
                    </a:lnTo>
                    <a:lnTo>
                      <a:pt x="235620446" y="144780"/>
                    </a:lnTo>
                    <a:lnTo>
                      <a:pt x="235620446" y="0"/>
                    </a:lnTo>
                    <a:close/>
                    <a:moveTo>
                      <a:pt x="0" y="0"/>
                    </a:moveTo>
                    <a:lnTo>
                      <a:pt x="144780" y="0"/>
                    </a:lnTo>
                    <a:lnTo>
                      <a:pt x="144780" y="144780"/>
                    </a:lnTo>
                    <a:lnTo>
                      <a:pt x="0" y="144780"/>
                    </a:lnTo>
                    <a:lnTo>
                      <a:pt x="0" y="0"/>
                    </a:lnTo>
                    <a:close/>
                    <a:moveTo>
                      <a:pt x="144780" y="0"/>
                    </a:moveTo>
                    <a:lnTo>
                      <a:pt x="235620446" y="0"/>
                    </a:lnTo>
                    <a:lnTo>
                      <a:pt x="235620446" y="144780"/>
                    </a:lnTo>
                    <a:lnTo>
                      <a:pt x="144780" y="144780"/>
                    </a:lnTo>
                    <a:lnTo>
                      <a:pt x="144780" y="0"/>
                    </a:lnTo>
                    <a:close/>
                  </a:path>
                </a:pathLst>
              </a:custGeom>
              <a:solidFill>
                <a:srgbClr val="F6FFF6"/>
              </a:solidFill>
            </p:spPr>
          </p:sp>
        </p:grpSp>
        <p:sp>
          <p:nvSpPr>
            <p:cNvPr name="Freeform 14" id="14"/>
            <p:cNvSpPr/>
            <p:nvPr/>
          </p:nvSpPr>
          <p:spPr>
            <a:xfrm flipH="false" flipV="false" rot="0">
              <a:off x="0" y="0"/>
              <a:ext cx="2914186" cy="2750184"/>
            </a:xfrm>
            <a:custGeom>
              <a:avLst/>
              <a:gdLst/>
              <a:ahLst/>
              <a:cxnLst/>
              <a:rect r="r" b="b" t="t" l="l"/>
              <a:pathLst>
                <a:path h="2750184" w="2914186">
                  <a:moveTo>
                    <a:pt x="0" y="0"/>
                  </a:moveTo>
                  <a:lnTo>
                    <a:pt x="2914186" y="0"/>
                  </a:lnTo>
                  <a:lnTo>
                    <a:pt x="2914186" y="2750184"/>
                  </a:lnTo>
                  <a:lnTo>
                    <a:pt x="0" y="2750184"/>
                  </a:lnTo>
                  <a:lnTo>
                    <a:pt x="0" y="0"/>
                  </a:lnTo>
                  <a:close/>
                </a:path>
              </a:pathLst>
            </a:custGeom>
            <a:blipFill>
              <a:blip r:embed="rId5"/>
              <a:stretch>
                <a:fillRect l="0" t="0" r="0" b="0"/>
              </a:stretch>
            </a:blipFill>
          </p:spPr>
        </p:sp>
      </p:grpSp>
      <p:sp>
        <p:nvSpPr>
          <p:cNvPr name="Freeform 15" id="15"/>
          <p:cNvSpPr/>
          <p:nvPr/>
        </p:nvSpPr>
        <p:spPr>
          <a:xfrm flipH="false" flipV="false" rot="0">
            <a:off x="13104703" y="4006653"/>
            <a:ext cx="2072609" cy="2275996"/>
          </a:xfrm>
          <a:custGeom>
            <a:avLst/>
            <a:gdLst/>
            <a:ahLst/>
            <a:cxnLst/>
            <a:rect r="r" b="b" t="t" l="l"/>
            <a:pathLst>
              <a:path h="2275996" w="2072609">
                <a:moveTo>
                  <a:pt x="0" y="0"/>
                </a:moveTo>
                <a:lnTo>
                  <a:pt x="2072609" y="0"/>
                </a:lnTo>
                <a:lnTo>
                  <a:pt x="2072609" y="2275997"/>
                </a:lnTo>
                <a:lnTo>
                  <a:pt x="0" y="2275997"/>
                </a:lnTo>
                <a:lnTo>
                  <a:pt x="0" y="0"/>
                </a:lnTo>
                <a:close/>
              </a:path>
            </a:pathLst>
          </a:custGeom>
          <a:blipFill>
            <a:blip r:embed="rId6"/>
            <a:stretch>
              <a:fillRect l="0" t="0" r="0" b="0"/>
            </a:stretch>
          </a:blipFill>
        </p:spPr>
      </p:sp>
      <p:sp>
        <p:nvSpPr>
          <p:cNvPr name="TextBox 16" id="16"/>
          <p:cNvSpPr txBox="true"/>
          <p:nvPr/>
        </p:nvSpPr>
        <p:spPr>
          <a:xfrm rot="0">
            <a:off x="1020673" y="391185"/>
            <a:ext cx="16230600" cy="1533503"/>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TOOLS AND TECHNIQUES</a:t>
            </a:r>
          </a:p>
        </p:txBody>
      </p:sp>
      <p:sp>
        <p:nvSpPr>
          <p:cNvPr name="TextBox 17" id="17"/>
          <p:cNvSpPr txBox="true"/>
          <p:nvPr/>
        </p:nvSpPr>
        <p:spPr>
          <a:xfrm rot="0">
            <a:off x="1028700" y="2187704"/>
            <a:ext cx="2273647" cy="721961"/>
          </a:xfrm>
          <a:prstGeom prst="rect">
            <a:avLst/>
          </a:prstGeom>
        </p:spPr>
        <p:txBody>
          <a:bodyPr anchor="t" rtlCol="false" tIns="0" lIns="0" bIns="0" rIns="0">
            <a:spAutoFit/>
          </a:bodyPr>
          <a:lstStyle/>
          <a:p>
            <a:pPr algn="l">
              <a:lnSpc>
                <a:spcPts val="5880"/>
              </a:lnSpc>
            </a:pPr>
            <a:r>
              <a:rPr lang="en-US" sz="4200">
                <a:solidFill>
                  <a:srgbClr val="004AAD"/>
                </a:solidFill>
                <a:latin typeface="Fredoka"/>
                <a:ea typeface="Fredoka"/>
                <a:cs typeface="Fredoka"/>
                <a:sym typeface="Fredoka"/>
              </a:rPr>
              <a:t>TOOLS :</a:t>
            </a:r>
          </a:p>
        </p:txBody>
      </p:sp>
      <p:sp>
        <p:nvSpPr>
          <p:cNvPr name="TextBox 18" id="18"/>
          <p:cNvSpPr txBox="true"/>
          <p:nvPr/>
        </p:nvSpPr>
        <p:spPr>
          <a:xfrm rot="0">
            <a:off x="1665110" y="6478584"/>
            <a:ext cx="4026537" cy="1144816"/>
          </a:xfrm>
          <a:prstGeom prst="rect">
            <a:avLst/>
          </a:prstGeom>
        </p:spPr>
        <p:txBody>
          <a:bodyPr anchor="t" rtlCol="false" tIns="0" lIns="0" bIns="0" rIns="0">
            <a:spAutoFit/>
          </a:bodyPr>
          <a:lstStyle/>
          <a:p>
            <a:pPr algn="ctr">
              <a:lnSpc>
                <a:spcPts val="4620"/>
              </a:lnSpc>
            </a:pPr>
            <a:r>
              <a:rPr lang="en-US" sz="3300">
                <a:solidFill>
                  <a:srgbClr val="000000"/>
                </a:solidFill>
                <a:latin typeface="Montaser Arabic"/>
                <a:ea typeface="Montaser Arabic"/>
                <a:cs typeface="Montaser Arabic"/>
                <a:sym typeface="Montaser Arabic"/>
              </a:rPr>
              <a:t>Google Colab for Code Editor</a:t>
            </a:r>
          </a:p>
        </p:txBody>
      </p:sp>
      <p:sp>
        <p:nvSpPr>
          <p:cNvPr name="TextBox 19" id="19"/>
          <p:cNvSpPr txBox="true"/>
          <p:nvPr/>
        </p:nvSpPr>
        <p:spPr>
          <a:xfrm rot="0">
            <a:off x="6813180" y="6524935"/>
            <a:ext cx="4026537" cy="1144816"/>
          </a:xfrm>
          <a:prstGeom prst="rect">
            <a:avLst/>
          </a:prstGeom>
        </p:spPr>
        <p:txBody>
          <a:bodyPr anchor="t" rtlCol="false" tIns="0" lIns="0" bIns="0" rIns="0">
            <a:spAutoFit/>
          </a:bodyPr>
          <a:lstStyle/>
          <a:p>
            <a:pPr algn="ctr">
              <a:lnSpc>
                <a:spcPts val="4620"/>
              </a:lnSpc>
            </a:pPr>
            <a:r>
              <a:rPr lang="en-US" sz="3300">
                <a:solidFill>
                  <a:srgbClr val="000000"/>
                </a:solidFill>
                <a:latin typeface="Montaser Arabic"/>
                <a:ea typeface="Montaser Arabic"/>
                <a:cs typeface="Montaser Arabic"/>
                <a:sym typeface="Montaser Arabic"/>
              </a:rPr>
              <a:t>Microsoft Excell for Dataset</a:t>
            </a:r>
          </a:p>
        </p:txBody>
      </p:sp>
      <p:sp>
        <p:nvSpPr>
          <p:cNvPr name="TextBox 20" id="20"/>
          <p:cNvSpPr txBox="true"/>
          <p:nvPr/>
        </p:nvSpPr>
        <p:spPr>
          <a:xfrm rot="0">
            <a:off x="11506467" y="6524935"/>
            <a:ext cx="5269082" cy="1144816"/>
          </a:xfrm>
          <a:prstGeom prst="rect">
            <a:avLst/>
          </a:prstGeom>
        </p:spPr>
        <p:txBody>
          <a:bodyPr anchor="t" rtlCol="false" tIns="0" lIns="0" bIns="0" rIns="0">
            <a:spAutoFit/>
          </a:bodyPr>
          <a:lstStyle/>
          <a:p>
            <a:pPr algn="ctr">
              <a:lnSpc>
                <a:spcPts val="4620"/>
              </a:lnSpc>
            </a:pPr>
            <a:r>
              <a:rPr lang="en-US" sz="3300">
                <a:solidFill>
                  <a:srgbClr val="000000"/>
                </a:solidFill>
                <a:latin typeface="Montaser Arabic"/>
                <a:ea typeface="Montaser Arabic"/>
                <a:cs typeface="Montaser Arabic"/>
                <a:sym typeface="Montaser Arabic"/>
              </a:rPr>
              <a:t>Python for Programming Language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450772" y="450772"/>
            <a:ext cx="17370402" cy="9356559"/>
            <a:chOff x="0" y="0"/>
            <a:chExt cx="271093656" cy="146024474"/>
          </a:xfrm>
        </p:grpSpPr>
        <p:sp>
          <p:nvSpPr>
            <p:cNvPr name="Freeform 3" id="3"/>
            <p:cNvSpPr/>
            <p:nvPr/>
          </p:nvSpPr>
          <p:spPr>
            <a:xfrm flipH="false" flipV="false" rot="0">
              <a:off x="72390" y="72390"/>
              <a:ext cx="270948884" cy="145879693"/>
            </a:xfrm>
            <a:custGeom>
              <a:avLst/>
              <a:gdLst/>
              <a:ahLst/>
              <a:cxnLst/>
              <a:rect r="r" b="b" t="t" l="l"/>
              <a:pathLst>
                <a:path h="145879693" w="270948884">
                  <a:moveTo>
                    <a:pt x="0" y="0"/>
                  </a:moveTo>
                  <a:lnTo>
                    <a:pt x="270948884" y="0"/>
                  </a:lnTo>
                  <a:lnTo>
                    <a:pt x="270948884" y="145879693"/>
                  </a:lnTo>
                  <a:lnTo>
                    <a:pt x="0" y="145879693"/>
                  </a:lnTo>
                  <a:lnTo>
                    <a:pt x="0" y="0"/>
                  </a:lnTo>
                  <a:close/>
                </a:path>
              </a:pathLst>
            </a:custGeom>
            <a:solidFill>
              <a:srgbClr val="F6FFF6"/>
            </a:solidFill>
          </p:spPr>
        </p:sp>
        <p:sp>
          <p:nvSpPr>
            <p:cNvPr name="Freeform 4" id="4"/>
            <p:cNvSpPr/>
            <p:nvPr/>
          </p:nvSpPr>
          <p:spPr>
            <a:xfrm flipH="false" flipV="false" rot="0">
              <a:off x="0" y="0"/>
              <a:ext cx="271093654" cy="146024476"/>
            </a:xfrm>
            <a:custGeom>
              <a:avLst/>
              <a:gdLst/>
              <a:ahLst/>
              <a:cxnLst/>
              <a:rect r="r" b="b" t="t" l="l"/>
              <a:pathLst>
                <a:path h="146024476" w="271093654">
                  <a:moveTo>
                    <a:pt x="270948869" y="145879691"/>
                  </a:moveTo>
                  <a:lnTo>
                    <a:pt x="271093654" y="145879691"/>
                  </a:lnTo>
                  <a:lnTo>
                    <a:pt x="271093654" y="146024476"/>
                  </a:lnTo>
                  <a:lnTo>
                    <a:pt x="270948869" y="146024476"/>
                  </a:lnTo>
                  <a:lnTo>
                    <a:pt x="270948869" y="145879691"/>
                  </a:lnTo>
                  <a:close/>
                  <a:moveTo>
                    <a:pt x="0" y="144780"/>
                  </a:moveTo>
                  <a:lnTo>
                    <a:pt x="144780" y="144780"/>
                  </a:lnTo>
                  <a:lnTo>
                    <a:pt x="144780" y="145879691"/>
                  </a:lnTo>
                  <a:lnTo>
                    <a:pt x="0" y="145879691"/>
                  </a:lnTo>
                  <a:lnTo>
                    <a:pt x="0" y="144780"/>
                  </a:lnTo>
                  <a:close/>
                  <a:moveTo>
                    <a:pt x="0" y="145879691"/>
                  </a:moveTo>
                  <a:lnTo>
                    <a:pt x="144780" y="145879691"/>
                  </a:lnTo>
                  <a:lnTo>
                    <a:pt x="144780" y="146024476"/>
                  </a:lnTo>
                  <a:lnTo>
                    <a:pt x="0" y="146024476"/>
                  </a:lnTo>
                  <a:lnTo>
                    <a:pt x="0" y="145879691"/>
                  </a:lnTo>
                  <a:close/>
                  <a:moveTo>
                    <a:pt x="270948869" y="144780"/>
                  </a:moveTo>
                  <a:lnTo>
                    <a:pt x="271093654" y="144780"/>
                  </a:lnTo>
                  <a:lnTo>
                    <a:pt x="271093654" y="145879691"/>
                  </a:lnTo>
                  <a:lnTo>
                    <a:pt x="270948869" y="145879691"/>
                  </a:lnTo>
                  <a:lnTo>
                    <a:pt x="270948869" y="144780"/>
                  </a:lnTo>
                  <a:close/>
                  <a:moveTo>
                    <a:pt x="144780" y="145879691"/>
                  </a:moveTo>
                  <a:lnTo>
                    <a:pt x="270948869" y="145879691"/>
                  </a:lnTo>
                  <a:lnTo>
                    <a:pt x="270948869" y="146024476"/>
                  </a:lnTo>
                  <a:lnTo>
                    <a:pt x="144780" y="146024476"/>
                  </a:lnTo>
                  <a:lnTo>
                    <a:pt x="144780" y="145879691"/>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5" id="5"/>
          <p:cNvGrpSpPr/>
          <p:nvPr/>
        </p:nvGrpSpPr>
        <p:grpSpPr>
          <a:xfrm rot="0">
            <a:off x="782133" y="2038988"/>
            <a:ext cx="16707680" cy="7392690"/>
            <a:chOff x="0" y="0"/>
            <a:chExt cx="632236513" cy="279747300"/>
          </a:xfrm>
        </p:grpSpPr>
        <p:sp>
          <p:nvSpPr>
            <p:cNvPr name="Freeform 6" id="6"/>
            <p:cNvSpPr/>
            <p:nvPr/>
          </p:nvSpPr>
          <p:spPr>
            <a:xfrm flipH="false" flipV="false" rot="0">
              <a:off x="72390" y="72390"/>
              <a:ext cx="632091740" cy="279602520"/>
            </a:xfrm>
            <a:custGeom>
              <a:avLst/>
              <a:gdLst/>
              <a:ahLst/>
              <a:cxnLst/>
              <a:rect r="r" b="b" t="t" l="l"/>
              <a:pathLst>
                <a:path h="279602520" w="632091740">
                  <a:moveTo>
                    <a:pt x="0" y="0"/>
                  </a:moveTo>
                  <a:lnTo>
                    <a:pt x="632091740" y="0"/>
                  </a:lnTo>
                  <a:lnTo>
                    <a:pt x="632091740" y="279602520"/>
                  </a:lnTo>
                  <a:lnTo>
                    <a:pt x="0" y="279602520"/>
                  </a:lnTo>
                  <a:lnTo>
                    <a:pt x="0" y="0"/>
                  </a:lnTo>
                  <a:close/>
                </a:path>
              </a:pathLst>
            </a:custGeom>
            <a:solidFill>
              <a:srgbClr val="CFF0F1"/>
            </a:solidFill>
          </p:spPr>
        </p:sp>
        <p:sp>
          <p:nvSpPr>
            <p:cNvPr name="Freeform 7" id="7"/>
            <p:cNvSpPr/>
            <p:nvPr/>
          </p:nvSpPr>
          <p:spPr>
            <a:xfrm flipH="false" flipV="false" rot="0">
              <a:off x="0" y="0"/>
              <a:ext cx="632236510" cy="279747290"/>
            </a:xfrm>
            <a:custGeom>
              <a:avLst/>
              <a:gdLst/>
              <a:ahLst/>
              <a:cxnLst/>
              <a:rect r="r" b="b" t="t" l="l"/>
              <a:pathLst>
                <a:path h="279747290" w="632236510">
                  <a:moveTo>
                    <a:pt x="632091750" y="279602530"/>
                  </a:moveTo>
                  <a:lnTo>
                    <a:pt x="632236510" y="279602530"/>
                  </a:lnTo>
                  <a:lnTo>
                    <a:pt x="632236510" y="279747290"/>
                  </a:lnTo>
                  <a:lnTo>
                    <a:pt x="632091750" y="279747290"/>
                  </a:lnTo>
                  <a:lnTo>
                    <a:pt x="632091750" y="279602530"/>
                  </a:lnTo>
                  <a:close/>
                  <a:moveTo>
                    <a:pt x="0" y="144780"/>
                  </a:moveTo>
                  <a:lnTo>
                    <a:pt x="144780" y="144780"/>
                  </a:lnTo>
                  <a:lnTo>
                    <a:pt x="144780" y="279602530"/>
                  </a:lnTo>
                  <a:lnTo>
                    <a:pt x="0" y="279602530"/>
                  </a:lnTo>
                  <a:lnTo>
                    <a:pt x="0" y="144780"/>
                  </a:lnTo>
                  <a:close/>
                  <a:moveTo>
                    <a:pt x="0" y="279602530"/>
                  </a:moveTo>
                  <a:lnTo>
                    <a:pt x="144780" y="279602530"/>
                  </a:lnTo>
                  <a:lnTo>
                    <a:pt x="144780" y="279747290"/>
                  </a:lnTo>
                  <a:lnTo>
                    <a:pt x="0" y="279747290"/>
                  </a:lnTo>
                  <a:lnTo>
                    <a:pt x="0" y="279602530"/>
                  </a:lnTo>
                  <a:close/>
                  <a:moveTo>
                    <a:pt x="632091750" y="144780"/>
                  </a:moveTo>
                  <a:lnTo>
                    <a:pt x="632236510" y="144780"/>
                  </a:lnTo>
                  <a:lnTo>
                    <a:pt x="632236510" y="279602530"/>
                  </a:lnTo>
                  <a:lnTo>
                    <a:pt x="632091750" y="279602530"/>
                  </a:lnTo>
                  <a:lnTo>
                    <a:pt x="632091750" y="144780"/>
                  </a:lnTo>
                  <a:close/>
                  <a:moveTo>
                    <a:pt x="144780" y="279602530"/>
                  </a:moveTo>
                  <a:lnTo>
                    <a:pt x="632091750" y="279602530"/>
                  </a:lnTo>
                  <a:lnTo>
                    <a:pt x="632091750" y="279747290"/>
                  </a:lnTo>
                  <a:lnTo>
                    <a:pt x="144780" y="279747290"/>
                  </a:lnTo>
                  <a:lnTo>
                    <a:pt x="144780" y="279602530"/>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5790197" y="8192185"/>
            <a:ext cx="2383928" cy="1960781"/>
          </a:xfrm>
          <a:custGeom>
            <a:avLst/>
            <a:gdLst/>
            <a:ahLst/>
            <a:cxnLst/>
            <a:rect r="r" b="b" t="t" l="l"/>
            <a:pathLst>
              <a:path h="1960781" w="2383928">
                <a:moveTo>
                  <a:pt x="0" y="0"/>
                </a:moveTo>
                <a:lnTo>
                  <a:pt x="2383928" y="0"/>
                </a:lnTo>
                <a:lnTo>
                  <a:pt x="2383928" y="1960780"/>
                </a:lnTo>
                <a:lnTo>
                  <a:pt x="0" y="196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0673" y="391185"/>
            <a:ext cx="16230600" cy="1533503"/>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TOOLS AND TECHNIQUES</a:t>
            </a:r>
          </a:p>
        </p:txBody>
      </p:sp>
      <p:sp>
        <p:nvSpPr>
          <p:cNvPr name="TextBox 10" id="10"/>
          <p:cNvSpPr txBox="true"/>
          <p:nvPr/>
        </p:nvSpPr>
        <p:spPr>
          <a:xfrm rot="0">
            <a:off x="1028700" y="2187704"/>
            <a:ext cx="3891844" cy="721961"/>
          </a:xfrm>
          <a:prstGeom prst="rect">
            <a:avLst/>
          </a:prstGeom>
        </p:spPr>
        <p:txBody>
          <a:bodyPr anchor="t" rtlCol="false" tIns="0" lIns="0" bIns="0" rIns="0">
            <a:spAutoFit/>
          </a:bodyPr>
          <a:lstStyle/>
          <a:p>
            <a:pPr algn="l">
              <a:lnSpc>
                <a:spcPts val="5880"/>
              </a:lnSpc>
            </a:pPr>
            <a:r>
              <a:rPr lang="en-US" sz="4200">
                <a:solidFill>
                  <a:srgbClr val="004AAD"/>
                </a:solidFill>
                <a:latin typeface="Fredoka"/>
                <a:ea typeface="Fredoka"/>
                <a:cs typeface="Fredoka"/>
                <a:sym typeface="Fredoka"/>
              </a:rPr>
              <a:t>TECHNIQUES:</a:t>
            </a:r>
          </a:p>
        </p:txBody>
      </p:sp>
      <p:sp>
        <p:nvSpPr>
          <p:cNvPr name="TextBox 11" id="11"/>
          <p:cNvSpPr txBox="true"/>
          <p:nvPr/>
        </p:nvSpPr>
        <p:spPr>
          <a:xfrm rot="0">
            <a:off x="1191082" y="3321151"/>
            <a:ext cx="15905836" cy="4771214"/>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000000"/>
                </a:solidFill>
                <a:latin typeface="Capriola"/>
                <a:ea typeface="Capriola"/>
                <a:cs typeface="Capriola"/>
                <a:sym typeface="Capriola"/>
              </a:rPr>
              <a:t>Data Cleaning</a:t>
            </a:r>
            <a:r>
              <a:rPr lang="en-US" sz="3399">
                <a:solidFill>
                  <a:srgbClr val="000000"/>
                </a:solidFill>
                <a:latin typeface="Capriola"/>
                <a:ea typeface="Capriola"/>
                <a:cs typeface="Capriola"/>
                <a:sym typeface="Capriola"/>
              </a:rPr>
              <a:t>: Handling missing values and ensuring data quality.</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Exploratory Data Analysis (EDA)</a:t>
            </a:r>
            <a:r>
              <a:rPr lang="en-US" sz="3399">
                <a:solidFill>
                  <a:srgbClr val="000000"/>
                </a:solidFill>
                <a:latin typeface="Capriola"/>
                <a:ea typeface="Capriola"/>
                <a:cs typeface="Capriola"/>
                <a:sym typeface="Capriola"/>
              </a:rPr>
              <a:t>: Using visualization tools like</a:t>
            </a:r>
            <a:r>
              <a:rPr lang="en-US" sz="3399" u="sng">
                <a:solidFill>
                  <a:srgbClr val="000000"/>
                </a:solidFill>
                <a:latin typeface="Capriola"/>
                <a:ea typeface="Capriola"/>
                <a:cs typeface="Capriola"/>
                <a:sym typeface="Capriola"/>
              </a:rPr>
              <a:t> </a:t>
            </a:r>
            <a:r>
              <a:rPr lang="en-US" sz="3399">
                <a:solidFill>
                  <a:srgbClr val="000000"/>
                </a:solidFill>
                <a:latin typeface="Capriola"/>
                <a:ea typeface="Capriola"/>
                <a:cs typeface="Capriola"/>
                <a:sym typeface="Capriola"/>
              </a:rPr>
              <a:t>Seaborn and Matplotlib to reveal patterns and insights.</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Statistical Analysis</a:t>
            </a:r>
            <a:r>
              <a:rPr lang="en-US" sz="3399">
                <a:solidFill>
                  <a:srgbClr val="000000"/>
                </a:solidFill>
                <a:latin typeface="Capriola"/>
                <a:ea typeface="Capriola"/>
                <a:cs typeface="Capriola"/>
                <a:sym typeface="Capriola"/>
              </a:rPr>
              <a:t>: Applying statistical methods to compare and contrast different groups of Pokémon.</a:t>
            </a:r>
          </a:p>
          <a:p>
            <a:pPr algn="l" marL="734059" indent="-367030" lvl="1">
              <a:lnSpc>
                <a:spcPts val="4759"/>
              </a:lnSpc>
              <a:buFont typeface="Arial"/>
              <a:buChar char="•"/>
            </a:pPr>
            <a:r>
              <a:rPr lang="en-US" sz="3399" u="sng">
                <a:solidFill>
                  <a:srgbClr val="000000"/>
                </a:solidFill>
                <a:latin typeface="Capriola"/>
                <a:ea typeface="Capriola"/>
                <a:cs typeface="Capriola"/>
                <a:sym typeface="Capriola"/>
              </a:rPr>
              <a:t>Visualization</a:t>
            </a:r>
            <a:r>
              <a:rPr lang="en-US" sz="3399">
                <a:solidFill>
                  <a:srgbClr val="000000"/>
                </a:solidFill>
                <a:latin typeface="Capriola"/>
                <a:ea typeface="Capriola"/>
                <a:cs typeface="Capriola"/>
                <a:sym typeface="Capriola"/>
              </a:rPr>
              <a:t>: Creating informative and visually appealing charts to present findings clearly.</a:t>
            </a:r>
          </a:p>
          <a:p>
            <a:pPr algn="l">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1435246" y="2590936"/>
            <a:ext cx="15417509" cy="7014121"/>
            <a:chOff x="0" y="0"/>
            <a:chExt cx="20556678" cy="9352161"/>
          </a:xfrm>
        </p:grpSpPr>
        <p:grpSp>
          <p:nvGrpSpPr>
            <p:cNvPr name="Group 6" id="6"/>
            <p:cNvGrpSpPr/>
            <p:nvPr/>
          </p:nvGrpSpPr>
          <p:grpSpPr>
            <a:xfrm rot="0">
              <a:off x="0" y="0"/>
              <a:ext cx="20556678" cy="9352161"/>
              <a:chOff x="0" y="0"/>
              <a:chExt cx="632236513" cy="287632938"/>
            </a:xfrm>
          </p:grpSpPr>
          <p:sp>
            <p:nvSpPr>
              <p:cNvPr name="Freeform 7" id="7"/>
              <p:cNvSpPr/>
              <p:nvPr/>
            </p:nvSpPr>
            <p:spPr>
              <a:xfrm flipH="false" flipV="false" rot="0">
                <a:off x="72390" y="72390"/>
                <a:ext cx="632091740" cy="287488154"/>
              </a:xfrm>
              <a:custGeom>
                <a:avLst/>
                <a:gdLst/>
                <a:ahLst/>
                <a:cxnLst/>
                <a:rect r="r" b="b" t="t" l="l"/>
                <a:pathLst>
                  <a:path h="287488154" w="632091740">
                    <a:moveTo>
                      <a:pt x="0" y="0"/>
                    </a:moveTo>
                    <a:lnTo>
                      <a:pt x="632091740" y="0"/>
                    </a:lnTo>
                    <a:lnTo>
                      <a:pt x="632091740" y="287488154"/>
                    </a:lnTo>
                    <a:lnTo>
                      <a:pt x="0" y="287488154"/>
                    </a:lnTo>
                    <a:lnTo>
                      <a:pt x="0" y="0"/>
                    </a:lnTo>
                    <a:close/>
                  </a:path>
                </a:pathLst>
              </a:custGeom>
              <a:solidFill>
                <a:srgbClr val="CFF0F1"/>
              </a:solidFill>
            </p:spPr>
          </p:sp>
          <p:sp>
            <p:nvSpPr>
              <p:cNvPr name="Freeform 8" id="8"/>
              <p:cNvSpPr/>
              <p:nvPr/>
            </p:nvSpPr>
            <p:spPr>
              <a:xfrm flipH="false" flipV="false" rot="0">
                <a:off x="0" y="0"/>
                <a:ext cx="632236510" cy="287632949"/>
              </a:xfrm>
              <a:custGeom>
                <a:avLst/>
                <a:gdLst/>
                <a:ahLst/>
                <a:cxnLst/>
                <a:rect r="r" b="b" t="t" l="l"/>
                <a:pathLst>
                  <a:path h="287632949" w="632236510">
                    <a:moveTo>
                      <a:pt x="632091750" y="287488164"/>
                    </a:moveTo>
                    <a:lnTo>
                      <a:pt x="632236510" y="287488164"/>
                    </a:lnTo>
                    <a:lnTo>
                      <a:pt x="632236510" y="287632949"/>
                    </a:lnTo>
                    <a:lnTo>
                      <a:pt x="632091750" y="287632949"/>
                    </a:lnTo>
                    <a:lnTo>
                      <a:pt x="632091750" y="287488164"/>
                    </a:lnTo>
                    <a:close/>
                    <a:moveTo>
                      <a:pt x="0" y="144780"/>
                    </a:moveTo>
                    <a:lnTo>
                      <a:pt x="144780" y="144780"/>
                    </a:lnTo>
                    <a:lnTo>
                      <a:pt x="144780" y="287488164"/>
                    </a:lnTo>
                    <a:lnTo>
                      <a:pt x="0" y="287488164"/>
                    </a:lnTo>
                    <a:lnTo>
                      <a:pt x="0" y="144780"/>
                    </a:lnTo>
                    <a:close/>
                    <a:moveTo>
                      <a:pt x="0" y="287488164"/>
                    </a:moveTo>
                    <a:lnTo>
                      <a:pt x="144780" y="287488164"/>
                    </a:lnTo>
                    <a:lnTo>
                      <a:pt x="144780" y="287632949"/>
                    </a:lnTo>
                    <a:lnTo>
                      <a:pt x="0" y="287632949"/>
                    </a:lnTo>
                    <a:lnTo>
                      <a:pt x="0" y="287488164"/>
                    </a:lnTo>
                    <a:close/>
                    <a:moveTo>
                      <a:pt x="632091750" y="144780"/>
                    </a:moveTo>
                    <a:lnTo>
                      <a:pt x="632236510" y="144780"/>
                    </a:lnTo>
                    <a:lnTo>
                      <a:pt x="632236510" y="287488164"/>
                    </a:lnTo>
                    <a:lnTo>
                      <a:pt x="632091750" y="287488164"/>
                    </a:lnTo>
                    <a:lnTo>
                      <a:pt x="632091750" y="144780"/>
                    </a:lnTo>
                    <a:close/>
                    <a:moveTo>
                      <a:pt x="144780" y="287488164"/>
                    </a:moveTo>
                    <a:lnTo>
                      <a:pt x="632091750" y="287488164"/>
                    </a:lnTo>
                    <a:lnTo>
                      <a:pt x="632091750" y="287632949"/>
                    </a:lnTo>
                    <a:lnTo>
                      <a:pt x="144780" y="287632949"/>
                    </a:lnTo>
                    <a:lnTo>
                      <a:pt x="144780" y="287488164"/>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9" id="9"/>
            <p:cNvSpPr/>
            <p:nvPr/>
          </p:nvSpPr>
          <p:spPr>
            <a:xfrm flipH="false" flipV="false" rot="0">
              <a:off x="379819" y="513219"/>
              <a:ext cx="19780452" cy="8377603"/>
            </a:xfrm>
            <a:custGeom>
              <a:avLst/>
              <a:gdLst/>
              <a:ahLst/>
              <a:cxnLst/>
              <a:rect r="r" b="b" t="t" l="l"/>
              <a:pathLst>
                <a:path h="8377603" w="19780452">
                  <a:moveTo>
                    <a:pt x="0" y="0"/>
                  </a:moveTo>
                  <a:lnTo>
                    <a:pt x="19780452" y="0"/>
                  </a:lnTo>
                  <a:lnTo>
                    <a:pt x="19780452" y="8377603"/>
                  </a:lnTo>
                  <a:lnTo>
                    <a:pt x="0" y="8377603"/>
                  </a:lnTo>
                  <a:lnTo>
                    <a:pt x="0" y="0"/>
                  </a:lnTo>
                  <a:close/>
                </a:path>
              </a:pathLst>
            </a:custGeom>
            <a:blipFill>
              <a:blip r:embed="rId2"/>
              <a:stretch>
                <a:fillRect l="0" t="0" r="0" b="0"/>
              </a:stretch>
            </a:blipFill>
          </p:spPr>
        </p:sp>
      </p:grpSp>
      <p:sp>
        <p:nvSpPr>
          <p:cNvPr name="TextBox 10" id="10"/>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ABOUT DATASET POKEMON</a:t>
            </a:r>
          </a:p>
        </p:txBody>
      </p:sp>
      <p:sp>
        <p:nvSpPr>
          <p:cNvPr name="TextBox 11" id="11"/>
          <p:cNvSpPr txBox="true"/>
          <p:nvPr/>
        </p:nvSpPr>
        <p:spPr>
          <a:xfrm rot="0">
            <a:off x="1191082" y="1735861"/>
            <a:ext cx="15905836" cy="570843"/>
          </a:xfrm>
          <a:prstGeom prst="rect">
            <a:avLst/>
          </a:prstGeom>
        </p:spPr>
        <p:txBody>
          <a:bodyPr anchor="t" rtlCol="false" tIns="0" lIns="0" bIns="0" rIns="0">
            <a:spAutoFit/>
          </a:bodyPr>
          <a:lstStyle/>
          <a:p>
            <a:pPr algn="ctr">
              <a:lnSpc>
                <a:spcPts val="4759"/>
              </a:lnSpc>
            </a:pPr>
            <a:r>
              <a:rPr lang="en-US" sz="3399">
                <a:solidFill>
                  <a:srgbClr val="000000"/>
                </a:solidFill>
                <a:latin typeface="Capriola"/>
                <a:ea typeface="Capriola"/>
                <a:cs typeface="Capriola"/>
                <a:sym typeface="Capriola"/>
              </a:rPr>
              <a:t>Table Collection of Information for the Dataset Pokemon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07349" y="1642064"/>
            <a:ext cx="16612627" cy="7935389"/>
            <a:chOff x="0" y="0"/>
            <a:chExt cx="632236513" cy="302001774"/>
          </a:xfrm>
        </p:grpSpPr>
        <p:sp>
          <p:nvSpPr>
            <p:cNvPr name="Freeform 6" id="6"/>
            <p:cNvSpPr/>
            <p:nvPr/>
          </p:nvSpPr>
          <p:spPr>
            <a:xfrm flipH="false" flipV="false" rot="0">
              <a:off x="72390" y="72390"/>
              <a:ext cx="632091740" cy="301856988"/>
            </a:xfrm>
            <a:custGeom>
              <a:avLst/>
              <a:gdLst/>
              <a:ahLst/>
              <a:cxnLst/>
              <a:rect r="r" b="b" t="t" l="l"/>
              <a:pathLst>
                <a:path h="301856988" w="632091740">
                  <a:moveTo>
                    <a:pt x="0" y="0"/>
                  </a:moveTo>
                  <a:lnTo>
                    <a:pt x="632091740" y="0"/>
                  </a:lnTo>
                  <a:lnTo>
                    <a:pt x="632091740" y="301856988"/>
                  </a:lnTo>
                  <a:lnTo>
                    <a:pt x="0" y="301856988"/>
                  </a:lnTo>
                  <a:lnTo>
                    <a:pt x="0" y="0"/>
                  </a:lnTo>
                  <a:close/>
                </a:path>
              </a:pathLst>
            </a:custGeom>
            <a:solidFill>
              <a:srgbClr val="CFF0F1"/>
            </a:solidFill>
          </p:spPr>
        </p:sp>
        <p:sp>
          <p:nvSpPr>
            <p:cNvPr name="Freeform 7" id="7"/>
            <p:cNvSpPr/>
            <p:nvPr/>
          </p:nvSpPr>
          <p:spPr>
            <a:xfrm flipH="false" flipV="false" rot="0">
              <a:off x="0" y="0"/>
              <a:ext cx="632236510" cy="302001783"/>
            </a:xfrm>
            <a:custGeom>
              <a:avLst/>
              <a:gdLst/>
              <a:ahLst/>
              <a:cxnLst/>
              <a:rect r="r" b="b" t="t" l="l"/>
              <a:pathLst>
                <a:path h="302001783" w="632236510">
                  <a:moveTo>
                    <a:pt x="632091750" y="301856998"/>
                  </a:moveTo>
                  <a:lnTo>
                    <a:pt x="632236510" y="301856998"/>
                  </a:lnTo>
                  <a:lnTo>
                    <a:pt x="632236510" y="302001783"/>
                  </a:lnTo>
                  <a:lnTo>
                    <a:pt x="632091750" y="302001783"/>
                  </a:lnTo>
                  <a:lnTo>
                    <a:pt x="632091750" y="301856998"/>
                  </a:lnTo>
                  <a:close/>
                  <a:moveTo>
                    <a:pt x="0" y="144780"/>
                  </a:moveTo>
                  <a:lnTo>
                    <a:pt x="144780" y="144780"/>
                  </a:lnTo>
                  <a:lnTo>
                    <a:pt x="144780" y="301856998"/>
                  </a:lnTo>
                  <a:lnTo>
                    <a:pt x="0" y="301856998"/>
                  </a:lnTo>
                  <a:lnTo>
                    <a:pt x="0" y="144780"/>
                  </a:lnTo>
                  <a:close/>
                  <a:moveTo>
                    <a:pt x="0" y="301856998"/>
                  </a:moveTo>
                  <a:lnTo>
                    <a:pt x="144780" y="301856998"/>
                  </a:lnTo>
                  <a:lnTo>
                    <a:pt x="144780" y="302001783"/>
                  </a:lnTo>
                  <a:lnTo>
                    <a:pt x="0" y="302001783"/>
                  </a:lnTo>
                  <a:lnTo>
                    <a:pt x="0" y="301856998"/>
                  </a:lnTo>
                  <a:close/>
                  <a:moveTo>
                    <a:pt x="632091750" y="144780"/>
                  </a:moveTo>
                  <a:lnTo>
                    <a:pt x="632236510" y="144780"/>
                  </a:lnTo>
                  <a:lnTo>
                    <a:pt x="632236510" y="301856998"/>
                  </a:lnTo>
                  <a:lnTo>
                    <a:pt x="632091750" y="301856998"/>
                  </a:lnTo>
                  <a:lnTo>
                    <a:pt x="632091750" y="144780"/>
                  </a:lnTo>
                  <a:close/>
                  <a:moveTo>
                    <a:pt x="144780" y="301856998"/>
                  </a:moveTo>
                  <a:lnTo>
                    <a:pt x="632091750" y="301856998"/>
                  </a:lnTo>
                  <a:lnTo>
                    <a:pt x="632091750" y="302001783"/>
                  </a:lnTo>
                  <a:lnTo>
                    <a:pt x="144780" y="302001783"/>
                  </a:lnTo>
                  <a:lnTo>
                    <a:pt x="144780" y="301856998"/>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028700" y="2711724"/>
            <a:ext cx="4189141" cy="601110"/>
          </a:xfrm>
          <a:custGeom>
            <a:avLst/>
            <a:gdLst/>
            <a:ahLst/>
            <a:cxnLst/>
            <a:rect r="r" b="b" t="t" l="l"/>
            <a:pathLst>
              <a:path h="601110" w="4189141">
                <a:moveTo>
                  <a:pt x="0" y="0"/>
                </a:moveTo>
                <a:lnTo>
                  <a:pt x="4189141" y="0"/>
                </a:lnTo>
                <a:lnTo>
                  <a:pt x="4189141" y="601110"/>
                </a:lnTo>
                <a:lnTo>
                  <a:pt x="0" y="601110"/>
                </a:lnTo>
                <a:lnTo>
                  <a:pt x="0" y="0"/>
                </a:lnTo>
                <a:close/>
              </a:path>
            </a:pathLst>
          </a:custGeom>
          <a:blipFill>
            <a:blip r:embed="rId2"/>
            <a:stretch>
              <a:fillRect l="0" t="0" r="-59227" b="-260864"/>
            </a:stretch>
          </a:blipFill>
        </p:spPr>
      </p:sp>
      <p:sp>
        <p:nvSpPr>
          <p:cNvPr name="TextBox 9" id="9"/>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IMPORT LIBRARY</a:t>
            </a:r>
          </a:p>
        </p:txBody>
      </p:sp>
      <p:sp>
        <p:nvSpPr>
          <p:cNvPr name="TextBox 10" id="10"/>
          <p:cNvSpPr txBox="true"/>
          <p:nvPr/>
        </p:nvSpPr>
        <p:spPr>
          <a:xfrm rot="0">
            <a:off x="1492768" y="1735861"/>
            <a:ext cx="15302464" cy="1099688"/>
          </a:xfrm>
          <a:prstGeom prst="rect">
            <a:avLst/>
          </a:prstGeom>
        </p:spPr>
        <p:txBody>
          <a:bodyPr anchor="t" rtlCol="false" tIns="0" lIns="0" bIns="0" rIns="0">
            <a:spAutoFit/>
          </a:bodyPr>
          <a:lstStyle/>
          <a:p>
            <a:pPr algn="ctr">
              <a:lnSpc>
                <a:spcPts val="4480"/>
              </a:lnSpc>
            </a:pPr>
            <a:r>
              <a:rPr lang="en-US" sz="3200">
                <a:solidFill>
                  <a:srgbClr val="000000"/>
                </a:solidFill>
                <a:latin typeface="Capriola"/>
                <a:ea typeface="Capriola"/>
                <a:cs typeface="Capriola"/>
                <a:sym typeface="Capriola"/>
              </a:rPr>
              <a:t>Using several library from Python to Analyze, Visualization, and Manipulation</a:t>
            </a:r>
          </a:p>
        </p:txBody>
      </p:sp>
      <p:sp>
        <p:nvSpPr>
          <p:cNvPr name="Freeform 11" id="11"/>
          <p:cNvSpPr/>
          <p:nvPr/>
        </p:nvSpPr>
        <p:spPr>
          <a:xfrm flipH="false" flipV="false" rot="0">
            <a:off x="1028700" y="7758909"/>
            <a:ext cx="4491940" cy="615985"/>
          </a:xfrm>
          <a:custGeom>
            <a:avLst/>
            <a:gdLst/>
            <a:ahLst/>
            <a:cxnLst/>
            <a:rect r="r" b="b" t="t" l="l"/>
            <a:pathLst>
              <a:path h="615985" w="4491940">
                <a:moveTo>
                  <a:pt x="0" y="0"/>
                </a:moveTo>
                <a:lnTo>
                  <a:pt x="4491940" y="0"/>
                </a:lnTo>
                <a:lnTo>
                  <a:pt x="4491940" y="615985"/>
                </a:lnTo>
                <a:lnTo>
                  <a:pt x="0" y="615985"/>
                </a:lnTo>
                <a:lnTo>
                  <a:pt x="0" y="0"/>
                </a:lnTo>
                <a:close/>
              </a:path>
            </a:pathLst>
          </a:custGeom>
          <a:blipFill>
            <a:blip r:embed="rId2"/>
            <a:stretch>
              <a:fillRect l="0" t="-243936" r="-45030" b="0"/>
            </a:stretch>
          </a:blipFill>
        </p:spPr>
      </p:sp>
      <p:sp>
        <p:nvSpPr>
          <p:cNvPr name="Freeform 12" id="12"/>
          <p:cNvSpPr/>
          <p:nvPr/>
        </p:nvSpPr>
        <p:spPr>
          <a:xfrm flipH="false" flipV="false" rot="0">
            <a:off x="1028700" y="5871517"/>
            <a:ext cx="6514686" cy="587089"/>
          </a:xfrm>
          <a:custGeom>
            <a:avLst/>
            <a:gdLst/>
            <a:ahLst/>
            <a:cxnLst/>
            <a:rect r="r" b="b" t="t" l="l"/>
            <a:pathLst>
              <a:path h="587089" w="6514686">
                <a:moveTo>
                  <a:pt x="0" y="0"/>
                </a:moveTo>
                <a:lnTo>
                  <a:pt x="6514686" y="0"/>
                </a:lnTo>
                <a:lnTo>
                  <a:pt x="6514686" y="587089"/>
                </a:lnTo>
                <a:lnTo>
                  <a:pt x="0" y="587089"/>
                </a:lnTo>
                <a:lnTo>
                  <a:pt x="0" y="0"/>
                </a:lnTo>
                <a:close/>
              </a:path>
            </a:pathLst>
          </a:custGeom>
          <a:blipFill>
            <a:blip r:embed="rId2"/>
            <a:stretch>
              <a:fillRect l="0" t="-177191" r="0" b="-83673"/>
            </a:stretch>
          </a:blipFill>
        </p:spPr>
      </p:sp>
      <p:sp>
        <p:nvSpPr>
          <p:cNvPr name="Freeform 13" id="13"/>
          <p:cNvSpPr/>
          <p:nvPr/>
        </p:nvSpPr>
        <p:spPr>
          <a:xfrm flipH="false" flipV="false" rot="0">
            <a:off x="1028700" y="4392607"/>
            <a:ext cx="4189141" cy="531555"/>
          </a:xfrm>
          <a:custGeom>
            <a:avLst/>
            <a:gdLst/>
            <a:ahLst/>
            <a:cxnLst/>
            <a:rect r="r" b="b" t="t" l="l"/>
            <a:pathLst>
              <a:path h="531555" w="4189141">
                <a:moveTo>
                  <a:pt x="0" y="0"/>
                </a:moveTo>
                <a:lnTo>
                  <a:pt x="4189141" y="0"/>
                </a:lnTo>
                <a:lnTo>
                  <a:pt x="4189141" y="531555"/>
                </a:lnTo>
                <a:lnTo>
                  <a:pt x="0" y="531555"/>
                </a:lnTo>
                <a:lnTo>
                  <a:pt x="0" y="0"/>
                </a:lnTo>
                <a:close/>
              </a:path>
            </a:pathLst>
          </a:custGeom>
          <a:blipFill>
            <a:blip r:embed="rId2"/>
            <a:stretch>
              <a:fillRect l="0" t="-115493" r="-65196" b="-207887"/>
            </a:stretch>
          </a:blipFill>
        </p:spPr>
      </p:sp>
      <p:sp>
        <p:nvSpPr>
          <p:cNvPr name="TextBox 14" id="14"/>
          <p:cNvSpPr txBox="true"/>
          <p:nvPr/>
        </p:nvSpPr>
        <p:spPr>
          <a:xfrm rot="0">
            <a:off x="1028700" y="3509411"/>
            <a:ext cx="14432120" cy="481241"/>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Pandas is library using for data manipulation, create dataframe, &amp; load dataset.</a:t>
            </a:r>
          </a:p>
        </p:txBody>
      </p:sp>
      <p:sp>
        <p:nvSpPr>
          <p:cNvPr name="TextBox 15" id="15"/>
          <p:cNvSpPr txBox="true"/>
          <p:nvPr/>
        </p:nvSpPr>
        <p:spPr>
          <a:xfrm rot="0">
            <a:off x="1028700" y="4988320"/>
            <a:ext cx="14952255" cy="481241"/>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NumPy is a powerful library in Python used for numerical computations.</a:t>
            </a:r>
          </a:p>
        </p:txBody>
      </p:sp>
      <p:sp>
        <p:nvSpPr>
          <p:cNvPr name="TextBox 16" id="16"/>
          <p:cNvSpPr txBox="true"/>
          <p:nvPr/>
        </p:nvSpPr>
        <p:spPr>
          <a:xfrm rot="0">
            <a:off x="1028700" y="6525281"/>
            <a:ext cx="16558385" cy="976453"/>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Matplotlib is a comprehensive library in Python used for creating static, animated, and interactive visualizations.</a:t>
            </a:r>
          </a:p>
        </p:txBody>
      </p:sp>
      <p:sp>
        <p:nvSpPr>
          <p:cNvPr name="TextBox 17" id="17"/>
          <p:cNvSpPr txBox="true"/>
          <p:nvPr/>
        </p:nvSpPr>
        <p:spPr>
          <a:xfrm rot="0">
            <a:off x="1028700" y="8477175"/>
            <a:ext cx="16558385" cy="976453"/>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Seaborn is a Python data visualization library based on Matplotlib that provides a high-level interface for drawing attractive and informative statistical graphics.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07349"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028700" y="2930860"/>
            <a:ext cx="6221633" cy="1084199"/>
          </a:xfrm>
          <a:custGeom>
            <a:avLst/>
            <a:gdLst/>
            <a:ahLst/>
            <a:cxnLst/>
            <a:rect r="r" b="b" t="t" l="l"/>
            <a:pathLst>
              <a:path h="1084199" w="6221633">
                <a:moveTo>
                  <a:pt x="0" y="0"/>
                </a:moveTo>
                <a:lnTo>
                  <a:pt x="6221633" y="0"/>
                </a:lnTo>
                <a:lnTo>
                  <a:pt x="6221633" y="1084199"/>
                </a:lnTo>
                <a:lnTo>
                  <a:pt x="0" y="1084199"/>
                </a:lnTo>
                <a:lnTo>
                  <a:pt x="0" y="0"/>
                </a:lnTo>
                <a:close/>
              </a:path>
            </a:pathLst>
          </a:custGeom>
          <a:blipFill>
            <a:blip r:embed="rId2"/>
            <a:stretch>
              <a:fillRect l="0" t="0" r="0" b="0"/>
            </a:stretch>
          </a:blipFill>
        </p:spPr>
      </p:sp>
      <p:sp>
        <p:nvSpPr>
          <p:cNvPr name="Freeform 9" id="9"/>
          <p:cNvSpPr/>
          <p:nvPr/>
        </p:nvSpPr>
        <p:spPr>
          <a:xfrm flipH="false" flipV="false" rot="0">
            <a:off x="1028700" y="4234134"/>
            <a:ext cx="13186604" cy="2716306"/>
          </a:xfrm>
          <a:custGeom>
            <a:avLst/>
            <a:gdLst/>
            <a:ahLst/>
            <a:cxnLst/>
            <a:rect r="r" b="b" t="t" l="l"/>
            <a:pathLst>
              <a:path h="2716306" w="13186604">
                <a:moveTo>
                  <a:pt x="0" y="0"/>
                </a:moveTo>
                <a:lnTo>
                  <a:pt x="13186604" y="0"/>
                </a:lnTo>
                <a:lnTo>
                  <a:pt x="13186604" y="2716305"/>
                </a:lnTo>
                <a:lnTo>
                  <a:pt x="0" y="2716305"/>
                </a:lnTo>
                <a:lnTo>
                  <a:pt x="0" y="0"/>
                </a:lnTo>
                <a:close/>
              </a:path>
            </a:pathLst>
          </a:custGeom>
          <a:blipFill>
            <a:blip r:embed="rId3"/>
            <a:stretch>
              <a:fillRect l="0" t="0" r="0" b="0"/>
            </a:stretch>
          </a:blipFill>
        </p:spPr>
      </p:sp>
      <p:sp>
        <p:nvSpPr>
          <p:cNvPr name="TextBox 10" id="10"/>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1" id="11"/>
          <p:cNvSpPr txBox="true"/>
          <p:nvPr/>
        </p:nvSpPr>
        <p:spPr>
          <a:xfrm rot="0">
            <a:off x="1028700" y="1949504"/>
            <a:ext cx="3830326"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LOAD DATASET:</a:t>
            </a:r>
          </a:p>
        </p:txBody>
      </p:sp>
      <p:sp>
        <p:nvSpPr>
          <p:cNvPr name="TextBox 12" id="12"/>
          <p:cNvSpPr txBox="true"/>
          <p:nvPr/>
        </p:nvSpPr>
        <p:spPr>
          <a:xfrm rot="0">
            <a:off x="1028700" y="7112364"/>
            <a:ext cx="14952255" cy="1966877"/>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Load the Pokemon Dataset using Pandas alias (pd) and save in “df” variable, then show preview dataset with 5 rows using .head() function. In the image of dataframe above, we can see several attributes or column data contained in the Pokemon dataset. We can also see the names of existing Pokemon characters.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38533" y="476753"/>
            <a:ext cx="17210934" cy="9362391"/>
            <a:chOff x="0" y="0"/>
            <a:chExt cx="271093656" cy="147469328"/>
          </a:xfrm>
        </p:grpSpPr>
        <p:sp>
          <p:nvSpPr>
            <p:cNvPr name="Freeform 3" id="3"/>
            <p:cNvSpPr/>
            <p:nvPr/>
          </p:nvSpPr>
          <p:spPr>
            <a:xfrm flipH="false" flipV="false" rot="0">
              <a:off x="72390" y="72390"/>
              <a:ext cx="270948884" cy="147324542"/>
            </a:xfrm>
            <a:custGeom>
              <a:avLst/>
              <a:gdLst/>
              <a:ahLst/>
              <a:cxnLst/>
              <a:rect r="r" b="b" t="t" l="l"/>
              <a:pathLst>
                <a:path h="147324542" w="270948884">
                  <a:moveTo>
                    <a:pt x="0" y="0"/>
                  </a:moveTo>
                  <a:lnTo>
                    <a:pt x="270948884" y="0"/>
                  </a:lnTo>
                  <a:lnTo>
                    <a:pt x="270948884" y="147324542"/>
                  </a:lnTo>
                  <a:lnTo>
                    <a:pt x="0" y="147324542"/>
                  </a:lnTo>
                  <a:lnTo>
                    <a:pt x="0" y="0"/>
                  </a:lnTo>
                  <a:close/>
                </a:path>
              </a:pathLst>
            </a:custGeom>
            <a:solidFill>
              <a:srgbClr val="FFFFFF"/>
            </a:solidFill>
          </p:spPr>
        </p:sp>
        <p:sp>
          <p:nvSpPr>
            <p:cNvPr name="Freeform 4" id="4"/>
            <p:cNvSpPr/>
            <p:nvPr/>
          </p:nvSpPr>
          <p:spPr>
            <a:xfrm flipH="false" flipV="false" rot="0">
              <a:off x="0" y="0"/>
              <a:ext cx="271093654" cy="147469324"/>
            </a:xfrm>
            <a:custGeom>
              <a:avLst/>
              <a:gdLst/>
              <a:ahLst/>
              <a:cxnLst/>
              <a:rect r="r" b="b" t="t" l="l"/>
              <a:pathLst>
                <a:path h="147469324" w="271093654">
                  <a:moveTo>
                    <a:pt x="270948869" y="147324552"/>
                  </a:moveTo>
                  <a:lnTo>
                    <a:pt x="271093654" y="147324552"/>
                  </a:lnTo>
                  <a:lnTo>
                    <a:pt x="271093654" y="147469324"/>
                  </a:lnTo>
                  <a:lnTo>
                    <a:pt x="270948869" y="147469324"/>
                  </a:lnTo>
                  <a:lnTo>
                    <a:pt x="270948869" y="147324552"/>
                  </a:lnTo>
                  <a:close/>
                  <a:moveTo>
                    <a:pt x="0" y="144780"/>
                  </a:moveTo>
                  <a:lnTo>
                    <a:pt x="144780" y="144780"/>
                  </a:lnTo>
                  <a:lnTo>
                    <a:pt x="144780" y="147324552"/>
                  </a:lnTo>
                  <a:lnTo>
                    <a:pt x="0" y="147324552"/>
                  </a:lnTo>
                  <a:lnTo>
                    <a:pt x="0" y="144780"/>
                  </a:lnTo>
                  <a:close/>
                  <a:moveTo>
                    <a:pt x="0" y="147324552"/>
                  </a:moveTo>
                  <a:lnTo>
                    <a:pt x="144780" y="147324552"/>
                  </a:lnTo>
                  <a:lnTo>
                    <a:pt x="144780" y="147469324"/>
                  </a:lnTo>
                  <a:lnTo>
                    <a:pt x="0" y="147469324"/>
                  </a:lnTo>
                  <a:lnTo>
                    <a:pt x="0" y="147324552"/>
                  </a:lnTo>
                  <a:close/>
                  <a:moveTo>
                    <a:pt x="270948869" y="144780"/>
                  </a:moveTo>
                  <a:lnTo>
                    <a:pt x="271093654" y="144780"/>
                  </a:lnTo>
                  <a:lnTo>
                    <a:pt x="271093654" y="147324552"/>
                  </a:lnTo>
                  <a:lnTo>
                    <a:pt x="270948869" y="147324552"/>
                  </a:lnTo>
                  <a:lnTo>
                    <a:pt x="270948869" y="144780"/>
                  </a:lnTo>
                  <a:close/>
                  <a:moveTo>
                    <a:pt x="144780" y="147324552"/>
                  </a:moveTo>
                  <a:lnTo>
                    <a:pt x="270948869" y="147324552"/>
                  </a:lnTo>
                  <a:lnTo>
                    <a:pt x="270948869" y="147469324"/>
                  </a:lnTo>
                  <a:lnTo>
                    <a:pt x="144780" y="147469324"/>
                  </a:lnTo>
                  <a:lnTo>
                    <a:pt x="144780" y="147324552"/>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5" id="5"/>
          <p:cNvGrpSpPr/>
          <p:nvPr/>
        </p:nvGrpSpPr>
        <p:grpSpPr>
          <a:xfrm rot="0">
            <a:off x="837687" y="1793011"/>
            <a:ext cx="16612627" cy="7784442"/>
            <a:chOff x="0" y="0"/>
            <a:chExt cx="632236513" cy="296257090"/>
          </a:xfrm>
        </p:grpSpPr>
        <p:sp>
          <p:nvSpPr>
            <p:cNvPr name="Freeform 6" id="6"/>
            <p:cNvSpPr/>
            <p:nvPr/>
          </p:nvSpPr>
          <p:spPr>
            <a:xfrm flipH="false" flipV="false" rot="0">
              <a:off x="72390" y="72390"/>
              <a:ext cx="632091740" cy="296112322"/>
            </a:xfrm>
            <a:custGeom>
              <a:avLst/>
              <a:gdLst/>
              <a:ahLst/>
              <a:cxnLst/>
              <a:rect r="r" b="b" t="t" l="l"/>
              <a:pathLst>
                <a:path h="296112322" w="632091740">
                  <a:moveTo>
                    <a:pt x="0" y="0"/>
                  </a:moveTo>
                  <a:lnTo>
                    <a:pt x="632091740" y="0"/>
                  </a:lnTo>
                  <a:lnTo>
                    <a:pt x="632091740" y="296112322"/>
                  </a:lnTo>
                  <a:lnTo>
                    <a:pt x="0" y="296112322"/>
                  </a:lnTo>
                  <a:lnTo>
                    <a:pt x="0" y="0"/>
                  </a:lnTo>
                  <a:close/>
                </a:path>
              </a:pathLst>
            </a:custGeom>
            <a:solidFill>
              <a:srgbClr val="CFF0F1"/>
            </a:solidFill>
          </p:spPr>
        </p:sp>
        <p:sp>
          <p:nvSpPr>
            <p:cNvPr name="Freeform 7" id="7"/>
            <p:cNvSpPr/>
            <p:nvPr/>
          </p:nvSpPr>
          <p:spPr>
            <a:xfrm flipH="false" flipV="false" rot="0">
              <a:off x="0" y="0"/>
              <a:ext cx="632236510" cy="296257092"/>
            </a:xfrm>
            <a:custGeom>
              <a:avLst/>
              <a:gdLst/>
              <a:ahLst/>
              <a:cxnLst/>
              <a:rect r="r" b="b" t="t" l="l"/>
              <a:pathLst>
                <a:path h="296257092" w="632236510">
                  <a:moveTo>
                    <a:pt x="632091750" y="296112307"/>
                  </a:moveTo>
                  <a:lnTo>
                    <a:pt x="632236510" y="296112307"/>
                  </a:lnTo>
                  <a:lnTo>
                    <a:pt x="632236510" y="296257092"/>
                  </a:lnTo>
                  <a:lnTo>
                    <a:pt x="632091750" y="296257092"/>
                  </a:lnTo>
                  <a:lnTo>
                    <a:pt x="632091750" y="296112307"/>
                  </a:lnTo>
                  <a:close/>
                  <a:moveTo>
                    <a:pt x="0" y="144780"/>
                  </a:moveTo>
                  <a:lnTo>
                    <a:pt x="144780" y="144780"/>
                  </a:lnTo>
                  <a:lnTo>
                    <a:pt x="144780" y="296112307"/>
                  </a:lnTo>
                  <a:lnTo>
                    <a:pt x="0" y="296112307"/>
                  </a:lnTo>
                  <a:lnTo>
                    <a:pt x="0" y="144780"/>
                  </a:lnTo>
                  <a:close/>
                  <a:moveTo>
                    <a:pt x="0" y="296112307"/>
                  </a:moveTo>
                  <a:lnTo>
                    <a:pt x="144780" y="296112307"/>
                  </a:lnTo>
                  <a:lnTo>
                    <a:pt x="144780" y="296257092"/>
                  </a:lnTo>
                  <a:lnTo>
                    <a:pt x="0" y="296257092"/>
                  </a:lnTo>
                  <a:lnTo>
                    <a:pt x="0" y="296112307"/>
                  </a:lnTo>
                  <a:close/>
                  <a:moveTo>
                    <a:pt x="632091750" y="144780"/>
                  </a:moveTo>
                  <a:lnTo>
                    <a:pt x="632236510" y="144780"/>
                  </a:lnTo>
                  <a:lnTo>
                    <a:pt x="632236510" y="296112307"/>
                  </a:lnTo>
                  <a:lnTo>
                    <a:pt x="632091750" y="296112307"/>
                  </a:lnTo>
                  <a:lnTo>
                    <a:pt x="632091750" y="144780"/>
                  </a:lnTo>
                  <a:close/>
                  <a:moveTo>
                    <a:pt x="144780" y="296112307"/>
                  </a:moveTo>
                  <a:lnTo>
                    <a:pt x="632091750" y="296112307"/>
                  </a:lnTo>
                  <a:lnTo>
                    <a:pt x="632091750" y="296257092"/>
                  </a:lnTo>
                  <a:lnTo>
                    <a:pt x="144780" y="296257092"/>
                  </a:lnTo>
                  <a:lnTo>
                    <a:pt x="144780" y="296112307"/>
                  </a:lnTo>
                  <a:close/>
                  <a:moveTo>
                    <a:pt x="632091750" y="0"/>
                  </a:moveTo>
                  <a:lnTo>
                    <a:pt x="632236510" y="0"/>
                  </a:lnTo>
                  <a:lnTo>
                    <a:pt x="632236510" y="144780"/>
                  </a:lnTo>
                  <a:lnTo>
                    <a:pt x="632091750" y="144780"/>
                  </a:lnTo>
                  <a:lnTo>
                    <a:pt x="632091750" y="0"/>
                  </a:lnTo>
                  <a:close/>
                  <a:moveTo>
                    <a:pt x="0" y="0"/>
                  </a:moveTo>
                  <a:lnTo>
                    <a:pt x="144780" y="0"/>
                  </a:lnTo>
                  <a:lnTo>
                    <a:pt x="144780" y="144780"/>
                  </a:lnTo>
                  <a:lnTo>
                    <a:pt x="0" y="144780"/>
                  </a:lnTo>
                  <a:lnTo>
                    <a:pt x="0" y="0"/>
                  </a:lnTo>
                  <a:close/>
                  <a:moveTo>
                    <a:pt x="144780" y="0"/>
                  </a:moveTo>
                  <a:lnTo>
                    <a:pt x="632091750" y="0"/>
                  </a:lnTo>
                  <a:lnTo>
                    <a:pt x="632091750" y="144780"/>
                  </a:lnTo>
                  <a:lnTo>
                    <a:pt x="144780" y="144780"/>
                  </a:lnTo>
                  <a:lnTo>
                    <a:pt x="144780" y="0"/>
                  </a:lnTo>
                  <a:close/>
                </a:path>
              </a:pathLst>
            </a:custGeom>
            <a:solidFill>
              <a:srgbClr val="CFF0F1"/>
            </a:solidFill>
          </p:spPr>
        </p:sp>
      </p:grpSp>
      <p:sp>
        <p:nvSpPr>
          <p:cNvPr name="Freeform 8" id="8"/>
          <p:cNvSpPr/>
          <p:nvPr/>
        </p:nvSpPr>
        <p:spPr>
          <a:xfrm flipH="false" flipV="false" rot="0">
            <a:off x="1028700" y="2757482"/>
            <a:ext cx="1808938" cy="634715"/>
          </a:xfrm>
          <a:custGeom>
            <a:avLst/>
            <a:gdLst/>
            <a:ahLst/>
            <a:cxnLst/>
            <a:rect r="r" b="b" t="t" l="l"/>
            <a:pathLst>
              <a:path h="634715" w="1808938">
                <a:moveTo>
                  <a:pt x="0" y="0"/>
                </a:moveTo>
                <a:lnTo>
                  <a:pt x="1808938" y="0"/>
                </a:lnTo>
                <a:lnTo>
                  <a:pt x="1808938" y="634715"/>
                </a:lnTo>
                <a:lnTo>
                  <a:pt x="0" y="634715"/>
                </a:lnTo>
                <a:lnTo>
                  <a:pt x="0" y="0"/>
                </a:lnTo>
                <a:close/>
              </a:path>
            </a:pathLst>
          </a:custGeom>
          <a:blipFill>
            <a:blip r:embed="rId2"/>
            <a:stretch>
              <a:fillRect l="0" t="0" r="0" b="0"/>
            </a:stretch>
          </a:blipFill>
        </p:spPr>
      </p:sp>
      <p:sp>
        <p:nvSpPr>
          <p:cNvPr name="Freeform 9" id="9"/>
          <p:cNvSpPr/>
          <p:nvPr/>
        </p:nvSpPr>
        <p:spPr>
          <a:xfrm flipH="false" flipV="false" rot="0">
            <a:off x="1028700" y="3448578"/>
            <a:ext cx="5191196" cy="5809722"/>
          </a:xfrm>
          <a:custGeom>
            <a:avLst/>
            <a:gdLst/>
            <a:ahLst/>
            <a:cxnLst/>
            <a:rect r="r" b="b" t="t" l="l"/>
            <a:pathLst>
              <a:path h="5809722" w="5191196">
                <a:moveTo>
                  <a:pt x="0" y="0"/>
                </a:moveTo>
                <a:lnTo>
                  <a:pt x="5191196" y="0"/>
                </a:lnTo>
                <a:lnTo>
                  <a:pt x="5191196" y="5809722"/>
                </a:lnTo>
                <a:lnTo>
                  <a:pt x="0" y="5809722"/>
                </a:lnTo>
                <a:lnTo>
                  <a:pt x="0" y="0"/>
                </a:lnTo>
                <a:close/>
              </a:path>
            </a:pathLst>
          </a:custGeom>
          <a:blipFill>
            <a:blip r:embed="rId3"/>
            <a:stretch>
              <a:fillRect l="0" t="0" r="0" b="0"/>
            </a:stretch>
          </a:blipFill>
        </p:spPr>
      </p:sp>
      <p:sp>
        <p:nvSpPr>
          <p:cNvPr name="TextBox 10" id="10"/>
          <p:cNvSpPr txBox="true"/>
          <p:nvPr/>
        </p:nvSpPr>
        <p:spPr>
          <a:xfrm rot="0">
            <a:off x="1794454" y="507256"/>
            <a:ext cx="14699092" cy="1285755"/>
          </a:xfrm>
          <a:prstGeom prst="rect">
            <a:avLst/>
          </a:prstGeom>
        </p:spPr>
        <p:txBody>
          <a:bodyPr anchor="t" rtlCol="false" tIns="0" lIns="0" bIns="0" rIns="0">
            <a:spAutoFit/>
          </a:bodyPr>
          <a:lstStyle/>
          <a:p>
            <a:pPr algn="ctr">
              <a:lnSpc>
                <a:spcPts val="10500"/>
              </a:lnSpc>
            </a:pPr>
            <a:r>
              <a:rPr lang="en-US" sz="7500">
                <a:solidFill>
                  <a:srgbClr val="004AAD"/>
                </a:solidFill>
                <a:latin typeface="Fredoka"/>
                <a:ea typeface="Fredoka"/>
                <a:cs typeface="Fredoka"/>
                <a:sym typeface="Fredoka"/>
              </a:rPr>
              <a:t>DATA PREPARATION</a:t>
            </a:r>
          </a:p>
        </p:txBody>
      </p:sp>
      <p:sp>
        <p:nvSpPr>
          <p:cNvPr name="TextBox 11" id="11"/>
          <p:cNvSpPr txBox="true"/>
          <p:nvPr/>
        </p:nvSpPr>
        <p:spPr>
          <a:xfrm rot="0">
            <a:off x="1028700" y="1949504"/>
            <a:ext cx="6593302" cy="588903"/>
          </a:xfrm>
          <a:prstGeom prst="rect">
            <a:avLst/>
          </a:prstGeom>
        </p:spPr>
        <p:txBody>
          <a:bodyPr anchor="t" rtlCol="false" tIns="0" lIns="0" bIns="0" rIns="0">
            <a:spAutoFit/>
          </a:bodyPr>
          <a:lstStyle/>
          <a:p>
            <a:pPr algn="l">
              <a:lnSpc>
                <a:spcPts val="4812"/>
              </a:lnSpc>
            </a:pPr>
            <a:r>
              <a:rPr lang="en-US" sz="3437">
                <a:solidFill>
                  <a:srgbClr val="004AAD"/>
                </a:solidFill>
                <a:latin typeface="Fredoka"/>
                <a:ea typeface="Fredoka"/>
                <a:cs typeface="Fredoka"/>
                <a:sym typeface="Fredoka"/>
              </a:rPr>
              <a:t>INFORMATION OF DATASET:</a:t>
            </a:r>
          </a:p>
        </p:txBody>
      </p:sp>
      <p:sp>
        <p:nvSpPr>
          <p:cNvPr name="TextBox 12" id="12"/>
          <p:cNvSpPr txBox="true"/>
          <p:nvPr/>
        </p:nvSpPr>
        <p:spPr>
          <a:xfrm rot="0">
            <a:off x="7622002" y="3391428"/>
            <a:ext cx="8871544" cy="5314509"/>
          </a:xfrm>
          <a:prstGeom prst="rect">
            <a:avLst/>
          </a:prstGeom>
        </p:spPr>
        <p:txBody>
          <a:bodyPr anchor="t" rtlCol="false" tIns="0" lIns="0" bIns="0" rIns="0">
            <a:spAutoFit/>
          </a:bodyPr>
          <a:lstStyle/>
          <a:p>
            <a:pPr algn="just">
              <a:lnSpc>
                <a:spcPts val="4200"/>
              </a:lnSpc>
            </a:pPr>
            <a:r>
              <a:rPr lang="en-US" sz="3000">
                <a:solidFill>
                  <a:srgbClr val="000000"/>
                </a:solidFill>
                <a:latin typeface="Capriola"/>
                <a:ea typeface="Capriola"/>
                <a:cs typeface="Capriola"/>
                <a:sym typeface="Capriola"/>
              </a:rPr>
              <a:t>Show the information related to the pokemon dataset using the .info() function and you can see that there is some information such as the </a:t>
            </a:r>
            <a:r>
              <a:rPr lang="en-US" sz="3000" u="sng">
                <a:solidFill>
                  <a:srgbClr val="000000"/>
                </a:solidFill>
                <a:latin typeface="Capriola"/>
                <a:ea typeface="Capriola"/>
                <a:cs typeface="Capriola"/>
                <a:sym typeface="Capriola"/>
              </a:rPr>
              <a:t>number of rows being 800</a:t>
            </a:r>
            <a:r>
              <a:rPr lang="en-US" sz="3000">
                <a:solidFill>
                  <a:srgbClr val="000000"/>
                </a:solidFill>
                <a:latin typeface="Capriola"/>
                <a:ea typeface="Capriola"/>
                <a:cs typeface="Capriola"/>
                <a:sym typeface="Capriola"/>
              </a:rPr>
              <a:t> and </a:t>
            </a:r>
            <a:r>
              <a:rPr lang="en-US" sz="3000" u="sng">
                <a:solidFill>
                  <a:srgbClr val="000000"/>
                </a:solidFill>
                <a:latin typeface="Capriola"/>
                <a:ea typeface="Capriola"/>
                <a:cs typeface="Capriola"/>
                <a:sym typeface="Capriola"/>
              </a:rPr>
              <a:t>columns being 13</a:t>
            </a:r>
            <a:r>
              <a:rPr lang="en-US" sz="3000">
                <a:solidFill>
                  <a:srgbClr val="000000"/>
                </a:solidFill>
                <a:latin typeface="Capriola"/>
                <a:ea typeface="Capriola"/>
                <a:cs typeface="Capriola"/>
                <a:sym typeface="Capriola"/>
              </a:rPr>
              <a:t>. Then, there is information regarding the data type of each column and the memory allocation used to store the dataset.</a:t>
            </a:r>
          </a:p>
          <a:p>
            <a:pPr algn="just">
              <a:lnSpc>
                <a:spcPts val="4200"/>
              </a:lnSpc>
            </a:pPr>
            <a:r>
              <a:rPr lang="en-US" sz="3000">
                <a:solidFill>
                  <a:srgbClr val="000000"/>
                </a:solidFill>
                <a:latin typeface="Capriola"/>
                <a:ea typeface="Capriola"/>
                <a:cs typeface="Capriola"/>
                <a:sym typeface="Capriola"/>
              </a:rPr>
              <a:t>We can also see a different number of rows on </a:t>
            </a:r>
            <a:r>
              <a:rPr lang="en-US" sz="3000" u="sng">
                <a:solidFill>
                  <a:srgbClr val="000000"/>
                </a:solidFill>
                <a:latin typeface="Capriola"/>
                <a:ea typeface="Capriola"/>
                <a:cs typeface="Capriola"/>
                <a:sym typeface="Capriola"/>
              </a:rPr>
              <a:t>Type 2 column</a:t>
            </a:r>
            <a:r>
              <a:rPr lang="en-US" sz="3000">
                <a:solidFill>
                  <a:srgbClr val="000000"/>
                </a:solidFill>
                <a:latin typeface="Capriola"/>
                <a:ea typeface="Capriola"/>
                <a:cs typeface="Capriola"/>
                <a:sym typeface="Capriola"/>
              </a:rPr>
              <a:t>.</a:t>
            </a:r>
          </a:p>
        </p:txBody>
      </p:sp>
      <p:sp>
        <p:nvSpPr>
          <p:cNvPr name="AutoShape 13" id="13"/>
          <p:cNvSpPr/>
          <p:nvPr/>
        </p:nvSpPr>
        <p:spPr>
          <a:xfrm flipV="true">
            <a:off x="1775404" y="6009082"/>
            <a:ext cx="3005599" cy="19050"/>
          </a:xfrm>
          <a:prstGeom prst="line">
            <a:avLst/>
          </a:prstGeom>
          <a:ln cap="flat" w="38100">
            <a:solidFill>
              <a:srgbClr val="FF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DAGL1Zx73oM</dc:identifier>
  <dcterms:modified xsi:type="dcterms:W3CDTF">2011-08-01T06:04:30Z</dcterms:modified>
  <cp:revision>1</cp:revision>
  <dc:title>Sources Of Error In Data Collection</dc:title>
</cp:coreProperties>
</file>