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709" r:id="rId2"/>
  </p:sldMasterIdLst>
  <p:notesMasterIdLst>
    <p:notesMasterId r:id="rId19"/>
  </p:notesMasterIdLst>
  <p:sldIdLst>
    <p:sldId id="256" r:id="rId3"/>
    <p:sldId id="651" r:id="rId4"/>
    <p:sldId id="497" r:id="rId5"/>
    <p:sldId id="652" r:id="rId6"/>
    <p:sldId id="653" r:id="rId7"/>
    <p:sldId id="655" r:id="rId8"/>
    <p:sldId id="654" r:id="rId9"/>
    <p:sldId id="656" r:id="rId10"/>
    <p:sldId id="657" r:id="rId11"/>
    <p:sldId id="658" r:id="rId12"/>
    <p:sldId id="358" r:id="rId13"/>
    <p:sldId id="360" r:id="rId14"/>
    <p:sldId id="361" r:id="rId15"/>
    <p:sldId id="362" r:id="rId16"/>
    <p:sldId id="363" r:id="rId17"/>
    <p:sldId id="359" r:id="rId18"/>
  </p:sldIdLst>
  <p:sldSz cx="11998325" cy="7559675"/>
  <p:notesSz cx="7559675" cy="10691813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Helvetica" panose="020B0604020202020204" pitchFamily="34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Source Sans Pro" panose="020B05030304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99" autoAdjust="0"/>
  </p:normalViewPr>
  <p:slideViewPr>
    <p:cSldViewPr snapToGrid="0">
      <p:cViewPr varScale="1">
        <p:scale>
          <a:sx n="46" d="100"/>
          <a:sy n="46" d="100"/>
        </p:scale>
        <p:origin x="14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17200" y="1009440"/>
            <a:ext cx="5943600" cy="373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0976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endParaRPr lang="id-ID" sz="11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195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fontAlgn="base"/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Keterangan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dari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bentuk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perintah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umum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dalam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membuat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trigger,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yaitu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nama_trigger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: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nama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trigger yang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dibuat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sesuai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dengan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karakteristik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penamaan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dalam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MySQL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[BEFORE|AFTER] :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menunjukkan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waktu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untuk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mengeksekusi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trigger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secara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otomatis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apakah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sebelum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atau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sesudah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perubahan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pada row data table. Jadi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pilihannya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adalah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AFTER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atau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BEFORE.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[INSERT | UPDATE | DELETE] :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digunakan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untuk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menentukan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event yang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menyebabkan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terjadinya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trigger,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pilIhan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event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tersebut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terdiri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dari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INSER, UPDATE dan DELETE.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nama_table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: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menunjukkan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table yang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akan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dilakukan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trigger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didalamnya</a:t>
            </a:r>
            <a:endParaRPr lang="en-ID" sz="1100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trigger_body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: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menunjukkan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statement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perintah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dalam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MySQL yang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akan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otomatis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dijalankan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jika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event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sedang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aktif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marL="190447" indent="-190447"/>
            <a:endParaRPr lang="id-ID" sz="11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91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/>
            <a:r>
              <a:rPr lang="en-ID" sz="1100" b="0" i="1" dirty="0"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Trigger </a:t>
            </a:r>
            <a:r>
              <a:rPr lang="en-ID" sz="1100" b="0" i="0" dirty="0" err="1"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ini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 </a:t>
            </a:r>
            <a:r>
              <a:rPr lang="en-ID" sz="1100" b="0" i="0" dirty="0" err="1"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sendiri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 </a:t>
            </a:r>
            <a:r>
              <a:rPr lang="en-ID" sz="1100" b="0" i="0" dirty="0" err="1"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akan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 </a:t>
            </a:r>
            <a:r>
              <a:rPr lang="en-ID" sz="1100" b="0" i="0" dirty="0" err="1"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melakukan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 </a:t>
            </a:r>
            <a:r>
              <a:rPr lang="en-ID" sz="1100" b="0" i="0" dirty="0" err="1"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pengecekan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 pada </a:t>
            </a:r>
            <a:r>
              <a:rPr lang="en-ID" sz="1100" b="0" i="0" dirty="0" err="1"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saat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 </a:t>
            </a:r>
            <a:r>
              <a:rPr lang="en-ID" sz="1100" b="0" i="0" dirty="0" err="1"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ada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 </a:t>
            </a:r>
            <a:r>
              <a:rPr lang="en-ID" sz="1100" b="0" i="0" dirty="0" err="1"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penambahan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 baris data </a:t>
            </a:r>
            <a:r>
              <a:rPr lang="en-ID" sz="1100" b="0" i="0" dirty="0" err="1"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baru</a:t>
            </a:r>
            <a:endParaRPr lang="en-ID" sz="1100" b="0" i="0" dirty="0">
              <a:solidFill>
                <a:srgbClr val="555555"/>
              </a:solidFill>
              <a:effectLst/>
              <a:latin typeface="Montserrat" panose="020B0604020202020204" pitchFamily="2" charset="0"/>
            </a:endParaRPr>
          </a:p>
          <a:p>
            <a:pPr algn="just"/>
            <a:r>
              <a:rPr lang="en-ID" sz="11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dijalankan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1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ketika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data di </a:t>
            </a:r>
            <a:r>
              <a:rPr lang="en-ID" sz="11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masukan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1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ke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1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table.</a:t>
            </a:r>
            <a:endParaRPr lang="en-ID" sz="1100" b="0" i="0" dirty="0">
              <a:solidFill>
                <a:srgbClr val="555555"/>
              </a:solidFill>
              <a:effectLst/>
              <a:latin typeface="Montserra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21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marR="0" lvl="0" indent="-19044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D" sz="1100" b="0" i="1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Trigger </a:t>
            </a:r>
            <a:r>
              <a:rPr lang="en-ID" sz="1100" b="0" i="0" dirty="0" err="1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ini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100" b="0" i="0" dirty="0" err="1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akan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100" b="0" i="0" dirty="0" err="1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melakukan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100" b="0" i="0" dirty="0" err="1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pengecekan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 pada </a:t>
            </a:r>
            <a:r>
              <a:rPr lang="en-ID" sz="1100" b="0" i="0" dirty="0" err="1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saat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100" b="0" i="0" dirty="0" err="1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tabel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 </a:t>
            </a:r>
            <a:r>
              <a:rPr lang="en-ID" sz="1100" b="0" i="1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transaction </a:t>
            </a:r>
            <a:r>
              <a:rPr lang="en-ID" sz="1100" b="0" i="0" dirty="0" err="1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melakukan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 proses </a:t>
            </a:r>
            <a:r>
              <a:rPr lang="en-ID" sz="1100" b="0" i="1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update 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data. </a:t>
            </a:r>
          </a:p>
          <a:p>
            <a:pPr marL="190447" marR="0" lvl="0" indent="-19044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nn-NO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dijalankan sebelum proses update data.</a:t>
            </a:r>
            <a:endParaRPr lang="en-ID" sz="1100" b="0" i="0" dirty="0">
              <a:solidFill>
                <a:srgbClr val="555555"/>
              </a:solidFill>
              <a:effectLst/>
              <a:latin typeface="Montserrat" panose="00000500000000000000" pitchFamily="2" charset="0"/>
            </a:endParaRPr>
          </a:p>
          <a:p>
            <a:pPr marL="190447" indent="-190447"/>
            <a:endParaRPr lang="id-ID" sz="11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6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Trigger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ini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memiliki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fungsi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untuk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menjalankan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tugas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trigger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sebelum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proses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penghapusan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(delete) data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dalam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suatu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table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dilakukan</a:t>
            </a:r>
            <a:endParaRPr lang="en-ID" sz="1100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marL="190447" indent="-190447"/>
            <a:r>
              <a:rPr lang="en-ID" sz="11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dijalankan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1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setelah</a:t>
            </a:r>
            <a:r>
              <a:rPr lang="en-ID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proses delete data.</a:t>
            </a:r>
            <a:endParaRPr lang="id-ID" sz="11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72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endParaRPr lang="id-ID" sz="11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00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function (function)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pemakai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 yang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database server.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function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dikenal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'stored procedure‘.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5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0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09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9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14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5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9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114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12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25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9332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350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9153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592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576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280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946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1712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052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86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10054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76978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981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443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106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52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200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784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171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081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502880" y="6898320"/>
            <a:ext cx="2646720" cy="67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7667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599040" y="1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200" y="1668240"/>
            <a:ext cx="11155680" cy="497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59904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60220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627440" y="6862680"/>
            <a:ext cx="2752920" cy="72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7204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mariadb-tutorial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279008" y="-391400"/>
            <a:ext cx="109488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400" b="1" spc="-1" dirty="0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Procedure/ Function</a:t>
            </a:r>
            <a:endParaRPr lang="en-US" sz="54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279008" y="-391400"/>
            <a:ext cx="109488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400" b="1" spc="-1" dirty="0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Triggers</a:t>
            </a:r>
            <a:endParaRPr lang="en-US" sz="54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074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19165" y="333231"/>
            <a:ext cx="10798200" cy="7789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Trigger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33368-7EB6-47EA-8F83-29D18A2B1261}"/>
              </a:ext>
            </a:extLst>
          </p:cNvPr>
          <p:cNvSpPr txBox="1"/>
          <p:nvPr/>
        </p:nvSpPr>
        <p:spPr>
          <a:xfrm>
            <a:off x="719165" y="2728286"/>
            <a:ext cx="106780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TRIGGER adalah kumpulan kode SQL yang berjalan secara otomatis untuk mengeksekusi perintah INSERT, UPDATE, DELETE.</a:t>
            </a:r>
          </a:p>
          <a:p>
            <a:pPr algn="just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Biasanya TRIGGER akan dijalankan sebelum atau sesudah proses INSERT, UPDATE, DELETE (Perintah DML)</a:t>
            </a:r>
          </a:p>
        </p:txBody>
      </p:sp>
    </p:spTree>
    <p:extLst>
      <p:ext uri="{BB962C8B-B14F-4D97-AF65-F5344CB8AC3E}">
        <p14:creationId xmlns:p14="http://schemas.microsoft.com/office/powerpoint/2010/main" val="253312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19165" y="333231"/>
            <a:ext cx="10798200" cy="7789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Syntax Trigger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29206-25F8-4099-9AD8-36AB741BDC9D}"/>
              </a:ext>
            </a:extLst>
          </p:cNvPr>
          <p:cNvSpPr txBox="1"/>
          <p:nvPr/>
        </p:nvSpPr>
        <p:spPr>
          <a:xfrm>
            <a:off x="719165" y="1920240"/>
            <a:ext cx="929024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DELIMITER $$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CREATE TRIGGER nama_trigger</a:t>
            </a:r>
          </a:p>
          <a:p>
            <a:r>
              <a:rPr lang="en-US" sz="2800">
                <a:latin typeface="Consolas" panose="020B0609020204030204" pitchFamily="49" charset="0"/>
              </a:rPr>
              <a:t>{BEFORE | AFTER} {INSERT | UPDATE| DELETE }</a:t>
            </a:r>
          </a:p>
          <a:p>
            <a:r>
              <a:rPr lang="en-US" sz="2800">
                <a:latin typeface="Consolas" panose="020B0609020204030204" pitchFamily="49" charset="0"/>
              </a:rPr>
              <a:t>    ON nama_table </a:t>
            </a:r>
          </a:p>
          <a:p>
            <a:r>
              <a:rPr lang="en-US" sz="2800">
                <a:latin typeface="Consolas" panose="020B0609020204030204" pitchFamily="49" charset="0"/>
              </a:rPr>
              <a:t>    FOR EACH ROW</a:t>
            </a:r>
          </a:p>
          <a:p>
            <a:r>
              <a:rPr lang="en-US" sz="2800">
                <a:latin typeface="Consolas" panose="020B0609020204030204" pitchFamily="49" charset="0"/>
              </a:rPr>
              <a:t>BEGIN</a:t>
            </a:r>
          </a:p>
          <a:p>
            <a:r>
              <a:rPr lang="en-US" sz="2800">
                <a:latin typeface="Consolas" panose="020B0609020204030204" pitchFamily="49" charset="0"/>
              </a:rPr>
              <a:t>    KODE SQL</a:t>
            </a:r>
          </a:p>
          <a:p>
            <a:r>
              <a:rPr lang="en-US" sz="2800">
                <a:latin typeface="Consolas" panose="020B0609020204030204" pitchFamily="49" charset="0"/>
              </a:rPr>
              <a:t>END$$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27176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19165" y="333231"/>
            <a:ext cx="10798200" cy="7789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algn="l" fontAlgn="base"/>
            <a:r>
              <a:rPr lang="en-ID" sz="54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Trigger BEFORE INSERT</a:t>
            </a: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29206-25F8-4099-9AD8-36AB741BDC9D}"/>
              </a:ext>
            </a:extLst>
          </p:cNvPr>
          <p:cNvSpPr txBox="1"/>
          <p:nvPr/>
        </p:nvSpPr>
        <p:spPr>
          <a:xfrm>
            <a:off x="1354037" y="1751228"/>
            <a:ext cx="929024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CREATE TRIGGER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nama_trigger</a:t>
            </a:r>
            <a:br>
              <a:rPr lang="en-US" sz="3600" dirty="0"/>
            </a:br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BEFORE INSERT</a:t>
            </a:r>
            <a:br>
              <a:rPr lang="en-US" sz="3600" dirty="0"/>
            </a:br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nama_table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FOR EACH ROW</a:t>
            </a:r>
            <a:br>
              <a:rPr lang="en-US" sz="3600" dirty="0"/>
            </a:br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BEGIN</a:t>
            </a:r>
            <a:br>
              <a:rPr lang="en-US" sz="3600" dirty="0"/>
            </a:br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deklarasi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variable</a:t>
            </a:r>
            <a:br>
              <a:rPr lang="en-US" sz="3600" dirty="0"/>
            </a:br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END;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8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19165" y="333231"/>
            <a:ext cx="10798200" cy="7789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BEFORE UPDATE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29206-25F8-4099-9AD8-36AB741BDC9D}"/>
              </a:ext>
            </a:extLst>
          </p:cNvPr>
          <p:cNvSpPr txBox="1"/>
          <p:nvPr/>
        </p:nvSpPr>
        <p:spPr>
          <a:xfrm>
            <a:off x="1354037" y="1751228"/>
            <a:ext cx="929024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CREATE TRIGGER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nama_trigger</a:t>
            </a:r>
            <a:br>
              <a:rPr lang="en-US" sz="3600" dirty="0"/>
            </a:br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BEFORE UPDATE</a:t>
            </a:r>
            <a:br>
              <a:rPr lang="en-US" sz="3600" dirty="0"/>
            </a:br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nama_table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FOR EACH ROW</a:t>
            </a:r>
            <a:br>
              <a:rPr lang="en-US" sz="3600" dirty="0"/>
            </a:br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BEGIN</a:t>
            </a:r>
            <a:br>
              <a:rPr lang="en-US" sz="3600" dirty="0"/>
            </a:br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deklarasi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variable</a:t>
            </a:r>
            <a:br>
              <a:rPr lang="en-US" sz="3600" dirty="0"/>
            </a:br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END;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2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19165" y="333231"/>
            <a:ext cx="10798200" cy="7789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DELETE AFTER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29206-25F8-4099-9AD8-36AB741BDC9D}"/>
              </a:ext>
            </a:extLst>
          </p:cNvPr>
          <p:cNvSpPr txBox="1"/>
          <p:nvPr/>
        </p:nvSpPr>
        <p:spPr>
          <a:xfrm>
            <a:off x="1354037" y="1751228"/>
            <a:ext cx="929024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CREATE TRIGGER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nama_trigger</a:t>
            </a:r>
            <a:br>
              <a:rPr lang="en-US" sz="3600" dirty="0"/>
            </a:br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AFTER DELETE</a:t>
            </a:r>
            <a:br>
              <a:rPr lang="en-US" sz="3600" dirty="0"/>
            </a:br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nama_table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FOR EACH ROW</a:t>
            </a:r>
            <a:br>
              <a:rPr lang="en-US" sz="3600" dirty="0"/>
            </a:br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BEGIN</a:t>
            </a:r>
            <a:br>
              <a:rPr lang="en-US" sz="3600" dirty="0"/>
            </a:br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deklarasi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variable</a:t>
            </a:r>
            <a:br>
              <a:rPr lang="en-US" sz="3600" dirty="0"/>
            </a:br>
            <a:r>
              <a:rPr 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END;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41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https://www.mariadb.org/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https://www.tutorialspoint.com/mariadb/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https://www.javatpoint.com/mariadb-tutorial/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https://www.nesabamedia.com/pengertian-trigger/</a:t>
            </a:r>
          </a:p>
        </p:txBody>
      </p:sp>
    </p:spTree>
    <p:extLst>
      <p:ext uri="{BB962C8B-B14F-4D97-AF65-F5344CB8AC3E}">
        <p14:creationId xmlns:p14="http://schemas.microsoft.com/office/powerpoint/2010/main" val="6263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A167065-FD5E-44C6-BEAD-6EA13316A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18" y="257431"/>
            <a:ext cx="5543762" cy="849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5291" b="1">
                <a:solidFill>
                  <a:srgbClr val="0036A2"/>
                </a:solidFill>
                <a:ea typeface="Arial Unicode MS" pitchFamily="34" charset="-128"/>
                <a:cs typeface="Aharoni" pitchFamily="2" charset="-79"/>
              </a:rPr>
              <a:t>	</a:t>
            </a:r>
            <a:r>
              <a:rPr lang="en-US" sz="4400" b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Fungsi / Procedure </a:t>
            </a:r>
            <a:endParaRPr lang="en-GB" sz="4400" b="1" dirty="0">
              <a:solidFill>
                <a:schemeClr val="bg1"/>
              </a:solidFill>
              <a:ea typeface="Arial Unicode MS" pitchFamily="34" charset="-128"/>
              <a:cs typeface="Aharoni" pitchFamily="2" charset="-79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313E3998-9D5C-4C2A-B64B-0E92F5F01BD8}"/>
              </a:ext>
            </a:extLst>
          </p:cNvPr>
          <p:cNvSpPr txBox="1">
            <a:spLocks/>
          </p:cNvSpPr>
          <p:nvPr/>
        </p:nvSpPr>
        <p:spPr>
          <a:xfrm>
            <a:off x="525118" y="1496929"/>
            <a:ext cx="10948087" cy="4955787"/>
          </a:xfrm>
          <a:prstGeom prst="rect">
            <a:avLst/>
          </a:prstGeom>
        </p:spPr>
        <p:txBody>
          <a:bodyPr/>
          <a:lstStyle/>
          <a:p>
            <a:pPr algn="just"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pemakai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seringkali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pengeksekusian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sekaligus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demikian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defRPr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7739" indent="-197739" algn="just">
              <a:buFont typeface="Arial" pitchFamily="34" charset="0"/>
              <a:buChar char="•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7739" indent="-197739" algn="just">
              <a:buFont typeface="Arial" pitchFamily="34" charset="0"/>
              <a:buChar char="•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Pencatatan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penerimaan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status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7739" indent="-197739" algn="just">
              <a:buFont typeface="Arial" pitchFamily="34" charset="0"/>
              <a:buChar char="•"/>
              <a:defRPr/>
            </a:pPr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 penjualan dan posting jurnal penjualan (akunting)</a:t>
            </a:r>
          </a:p>
          <a:p>
            <a:pPr marL="197739" indent="-197739" algn="just">
              <a:defRPr/>
            </a:pPr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sekumpulan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dibungkus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(encapsulated)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abstraksi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id-ID" sz="3527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5B89A69-5943-4535-8812-2E5EBA291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8" y="449368"/>
            <a:ext cx="7804211" cy="72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0" b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Struktur Fungsi</a:t>
            </a:r>
            <a:endParaRPr lang="en-GB" sz="4400" b="1" dirty="0">
              <a:solidFill>
                <a:schemeClr val="bg1"/>
              </a:solidFill>
              <a:ea typeface="Arial Unicode MS" pitchFamily="34" charset="-128"/>
              <a:cs typeface="Aharoni" pitchFamily="2" charset="-79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96A0694-E477-4775-99F6-CD112F550B8A}"/>
              </a:ext>
            </a:extLst>
          </p:cNvPr>
          <p:cNvSpPr txBox="1">
            <a:spLocks/>
          </p:cNvSpPr>
          <p:nvPr/>
        </p:nvSpPr>
        <p:spPr>
          <a:xfrm>
            <a:off x="1463357" y="1793491"/>
            <a:ext cx="9071610" cy="4955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(function)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defRPr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3972" indent="-503972">
              <a:buFont typeface="+mj-lt"/>
              <a:buAutoNum type="arabicPeriod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Deklarasi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teridiri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07943" lvl="1" indent="-503972">
              <a:buFont typeface="+mj-lt"/>
              <a:buAutoNum type="alphaLcParenR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7943" lvl="1" indent="-503972">
              <a:buFont typeface="+mj-lt"/>
              <a:buAutoNum type="alphaLcParenR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(argument)</a:t>
            </a:r>
          </a:p>
          <a:p>
            <a:pPr marL="1007943" lvl="1" indent="-503972">
              <a:buFont typeface="+mj-lt"/>
              <a:buAutoNum type="alphaLcParenR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kembalian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(return data type)</a:t>
            </a:r>
          </a:p>
          <a:p>
            <a:pPr marL="1007943" lvl="1" indent="-503972">
              <a:buFont typeface="+mj-lt"/>
              <a:buAutoNum type="alphaLcParenR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Deklarasi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3972" indent="-503972">
              <a:buFont typeface="+mj-lt"/>
              <a:buAutoNum type="arabicPeriod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id-ID" sz="3527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5B89A69-5943-4535-8812-2E5EBA291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03" y="449368"/>
            <a:ext cx="7804211" cy="72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0" b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Syntax Membuat Procedure </a:t>
            </a:r>
            <a:endParaRPr lang="en-GB" sz="4400" b="1" dirty="0">
              <a:solidFill>
                <a:schemeClr val="bg1"/>
              </a:solidFill>
              <a:ea typeface="Arial Unicode MS" pitchFamily="34" charset="-128"/>
              <a:cs typeface="Aharoni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6821D1-772D-4148-AE6B-740ED49A4D08}"/>
              </a:ext>
            </a:extLst>
          </p:cNvPr>
          <p:cNvSpPr txBox="1"/>
          <p:nvPr/>
        </p:nvSpPr>
        <p:spPr>
          <a:xfrm>
            <a:off x="1736081" y="2132735"/>
            <a:ext cx="852616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DELIMITER $$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CREATE PROCEDURE </a:t>
            </a:r>
            <a:r>
              <a:rPr lang="en-US" sz="3200" dirty="0" err="1">
                <a:latin typeface="Consolas" panose="020B0609020204030204" pitchFamily="49" charset="0"/>
              </a:rPr>
              <a:t>nama_procedure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BEGIN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kode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sql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END$$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79543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5B89A69-5943-4535-8812-2E5EBA291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03" y="449368"/>
            <a:ext cx="7804211" cy="72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0" b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Memanggil Procedure </a:t>
            </a:r>
            <a:endParaRPr lang="en-GB" sz="4400" b="1" dirty="0">
              <a:solidFill>
                <a:schemeClr val="bg1"/>
              </a:solidFill>
              <a:ea typeface="Arial Unicode MS" pitchFamily="34" charset="-128"/>
              <a:cs typeface="Aharoni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8E5F5-A3E2-4721-89F0-1BC14F398AA4}"/>
              </a:ext>
            </a:extLst>
          </p:cNvPr>
          <p:cNvSpPr txBox="1"/>
          <p:nvPr/>
        </p:nvSpPr>
        <p:spPr>
          <a:xfrm>
            <a:off x="3002649" y="3779837"/>
            <a:ext cx="5993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CALL nama_procedure();</a:t>
            </a:r>
          </a:p>
        </p:txBody>
      </p:sp>
    </p:spTree>
    <p:extLst>
      <p:ext uri="{BB962C8B-B14F-4D97-AF65-F5344CB8AC3E}">
        <p14:creationId xmlns:p14="http://schemas.microsoft.com/office/powerpoint/2010/main" val="291708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5B89A69-5943-4535-8812-2E5EBA291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02" y="449368"/>
            <a:ext cx="11115821" cy="72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0" b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Membuat Procedure</a:t>
            </a:r>
            <a:endParaRPr lang="en-GB" sz="4400" b="1" dirty="0">
              <a:solidFill>
                <a:schemeClr val="bg1"/>
              </a:solidFill>
              <a:ea typeface="Arial Unicode MS" pitchFamily="34" charset="-128"/>
              <a:cs typeface="Aharoni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9F428-869C-4235-A235-BDB1C8EE2D38}"/>
              </a:ext>
            </a:extLst>
          </p:cNvPr>
          <p:cNvSpPr txBox="1"/>
          <p:nvPr/>
        </p:nvSpPr>
        <p:spPr>
          <a:xfrm>
            <a:off x="1451875" y="1910832"/>
            <a:ext cx="90945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DELIMITER $$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CREATE PROCEDURE </a:t>
            </a:r>
            <a:r>
              <a:rPr lang="en-US" sz="2800" dirty="0" err="1">
                <a:latin typeface="Consolas" panose="020B0609020204030204" pitchFamily="49" charset="0"/>
              </a:rPr>
              <a:t>showProduk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BEGIN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SELECT </a:t>
            </a:r>
            <a:r>
              <a:rPr lang="en-US" sz="2800" dirty="0" err="1">
                <a:latin typeface="Consolas" panose="020B0609020204030204" pitchFamily="49" charset="0"/>
              </a:rPr>
              <a:t>kode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</a:rPr>
              <a:t>nama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</a:rPr>
              <a:t>harga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</a:rPr>
              <a:t>stok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FROM </a:t>
            </a:r>
            <a:r>
              <a:rPr lang="en-US" sz="2800" dirty="0" err="1">
                <a:latin typeface="Consolas" panose="020B0609020204030204" pitchFamily="49" charset="0"/>
              </a:rPr>
              <a:t>produk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END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$$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DELIMITER 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CALL </a:t>
            </a:r>
            <a:r>
              <a:rPr lang="en-US" sz="2800" dirty="0" err="1">
                <a:latin typeface="Consolas" panose="020B0609020204030204" pitchFamily="49" charset="0"/>
              </a:rPr>
              <a:t>showProduk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0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5B89A69-5943-4535-8812-2E5EBA291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03" y="449368"/>
            <a:ext cx="10893400" cy="72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0" b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Membuat Procedure dengan Parameter </a:t>
            </a:r>
            <a:endParaRPr lang="en-GB" sz="4400" b="1" dirty="0">
              <a:solidFill>
                <a:schemeClr val="bg1"/>
              </a:solidFill>
              <a:ea typeface="Arial Unicode MS" pitchFamily="34" charset="-128"/>
              <a:cs typeface="Aharoni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9F428-869C-4235-A235-BDB1C8EE2D38}"/>
              </a:ext>
            </a:extLst>
          </p:cNvPr>
          <p:cNvSpPr txBox="1"/>
          <p:nvPr/>
        </p:nvSpPr>
        <p:spPr>
          <a:xfrm>
            <a:off x="450103" y="2405102"/>
            <a:ext cx="10893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DELIMITER $$ </a:t>
            </a:r>
          </a:p>
          <a:p>
            <a:r>
              <a:rPr lang="en-US" sz="2800">
                <a:latin typeface="Consolas" panose="020B0609020204030204" pitchFamily="49" charset="0"/>
              </a:rPr>
              <a:t>CREATE PROCEDURE showProdukElektronik(idprod int)</a:t>
            </a:r>
          </a:p>
          <a:p>
            <a:r>
              <a:rPr lang="en-US" sz="2800">
                <a:latin typeface="Consolas" panose="020B0609020204030204" pitchFamily="49" charset="0"/>
              </a:rPr>
              <a:t>BEGIN</a:t>
            </a:r>
          </a:p>
          <a:p>
            <a:r>
              <a:rPr lang="en-US" sz="2800">
                <a:latin typeface="Consolas" panose="020B0609020204030204" pitchFamily="49" charset="0"/>
              </a:rPr>
              <a:t>    SELECT * FROM produk WHERE jenis_id = idprod;</a:t>
            </a:r>
          </a:p>
          <a:p>
            <a:r>
              <a:rPr lang="en-US" sz="2800">
                <a:latin typeface="Consolas" panose="020B0609020204030204" pitchFamily="49" charset="0"/>
              </a:rPr>
              <a:t>END$$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DELIMITER ;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CALL showProdukElektronik(1)</a:t>
            </a:r>
          </a:p>
        </p:txBody>
      </p:sp>
    </p:spTree>
    <p:extLst>
      <p:ext uri="{BB962C8B-B14F-4D97-AF65-F5344CB8AC3E}">
        <p14:creationId xmlns:p14="http://schemas.microsoft.com/office/powerpoint/2010/main" val="34209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5B89A69-5943-4535-8812-2E5EBA291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03" y="142810"/>
            <a:ext cx="11362956" cy="135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0" b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Membuat Procedure dengan Banyak Parameter </a:t>
            </a:r>
            <a:endParaRPr lang="en-GB" sz="4400" b="1" dirty="0">
              <a:solidFill>
                <a:schemeClr val="bg1"/>
              </a:solidFill>
              <a:ea typeface="Arial Unicode MS" pitchFamily="34" charset="-128"/>
              <a:cs typeface="Aharoni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9F428-869C-4235-A235-BDB1C8EE2D38}"/>
              </a:ext>
            </a:extLst>
          </p:cNvPr>
          <p:cNvSpPr txBox="1"/>
          <p:nvPr/>
        </p:nvSpPr>
        <p:spPr>
          <a:xfrm>
            <a:off x="450103" y="1847328"/>
            <a:ext cx="1109110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DELIMITER $$</a:t>
            </a:r>
          </a:p>
          <a:p>
            <a:r>
              <a:rPr lang="en-US" sz="2400">
                <a:latin typeface="Consolas" panose="020B0609020204030204" pitchFamily="49" charset="0"/>
              </a:rPr>
              <a:t> </a:t>
            </a:r>
          </a:p>
          <a:p>
            <a:r>
              <a:rPr lang="en-US" sz="2400">
                <a:latin typeface="Consolas" panose="020B0609020204030204" pitchFamily="49" charset="0"/>
              </a:rPr>
              <a:t>CREATE PROCEDURE inputProduk(</a:t>
            </a:r>
          </a:p>
          <a:p>
            <a:r>
              <a:rPr lang="en-US" sz="2400">
                <a:latin typeface="Consolas" panose="020B0609020204030204" pitchFamily="49" charset="0"/>
              </a:rPr>
              <a:t>	kode char(4),prod VARCHAR(50),</a:t>
            </a:r>
          </a:p>
          <a:p>
            <a:r>
              <a:rPr lang="en-US" sz="2400">
                <a:latin typeface="Consolas" panose="020B0609020204030204" pitchFamily="49" charset="0"/>
              </a:rPr>
              <a:t>	hrg double, stok int, foto VARCHAR(50), idj int</a:t>
            </a:r>
          </a:p>
          <a:p>
            <a:r>
              <a:rPr lang="en-US" sz="2400">
                <a:latin typeface="Consolas" panose="020B0609020204030204" pitchFamily="49" charset="0"/>
              </a:rPr>
              <a:t>)</a:t>
            </a:r>
          </a:p>
          <a:p>
            <a:r>
              <a:rPr lang="en-US" sz="2400">
                <a:latin typeface="Consolas" panose="020B0609020204030204" pitchFamily="49" charset="0"/>
              </a:rPr>
              <a:t>BEGIN</a:t>
            </a:r>
          </a:p>
          <a:p>
            <a:r>
              <a:rPr lang="en-US" sz="2400">
                <a:latin typeface="Consolas" panose="020B0609020204030204" pitchFamily="49" charset="0"/>
              </a:rPr>
              <a:t>	INSERT INTO produk (kode, nama, harga, stok, foto,jenis_id)   </a:t>
            </a:r>
          </a:p>
          <a:p>
            <a:r>
              <a:rPr lang="en-US" sz="2400">
                <a:latin typeface="Consolas" panose="020B0609020204030204" pitchFamily="49" charset="0"/>
              </a:rPr>
              <a:t>	VALUES (kode, prod, hrg, stok, foto, idj);</a:t>
            </a:r>
          </a:p>
          <a:p>
            <a:r>
              <a:rPr lang="en-US" sz="2400">
                <a:latin typeface="Consolas" panose="020B0609020204030204" pitchFamily="49" charset="0"/>
              </a:rPr>
              <a:t>END$$</a:t>
            </a:r>
          </a:p>
          <a:p>
            <a:endParaRPr lang="en-US" sz="2400">
              <a:latin typeface="Consolas" panose="020B0609020204030204" pitchFamily="49" charset="0"/>
            </a:endParaRPr>
          </a:p>
          <a:p>
            <a:r>
              <a:rPr lang="en-US" sz="2400">
                <a:latin typeface="Consolas" panose="020B0609020204030204" pitchFamily="49" charset="0"/>
              </a:rPr>
              <a:t>DELIMITER ;</a:t>
            </a:r>
          </a:p>
          <a:p>
            <a:r>
              <a:rPr lang="en-US" sz="2400">
                <a:latin typeface="Consolas" panose="020B0609020204030204" pitchFamily="49" charset="0"/>
              </a:rPr>
              <a:t>CALL inputProduk(‘SM01’,’Susu Murni’, 15000,10,’susu.jpg’,1);</a:t>
            </a:r>
          </a:p>
        </p:txBody>
      </p:sp>
    </p:spTree>
    <p:extLst>
      <p:ext uri="{BB962C8B-B14F-4D97-AF65-F5344CB8AC3E}">
        <p14:creationId xmlns:p14="http://schemas.microsoft.com/office/powerpoint/2010/main" val="207635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5B89A69-5943-4535-8812-2E5EBA291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03" y="43242"/>
            <a:ext cx="10893400" cy="135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0" b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Membuat Procedure dengan Return Value </a:t>
            </a:r>
            <a:endParaRPr lang="en-GB" sz="4400" b="1" dirty="0">
              <a:solidFill>
                <a:schemeClr val="bg1"/>
              </a:solidFill>
              <a:ea typeface="Arial Unicode MS" pitchFamily="34" charset="-128"/>
              <a:cs typeface="Aharoni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9F428-869C-4235-A235-BDB1C8EE2D38}"/>
              </a:ext>
            </a:extLst>
          </p:cNvPr>
          <p:cNvSpPr txBox="1"/>
          <p:nvPr/>
        </p:nvSpPr>
        <p:spPr>
          <a:xfrm>
            <a:off x="450103" y="1847328"/>
            <a:ext cx="110911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DELIMITER $$</a:t>
            </a:r>
          </a:p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CREATE PROCEDURE totalHarga(in hrg double, in jml int, out total double)</a:t>
            </a:r>
          </a:p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SET total = hrg * jml;</a:t>
            </a:r>
          </a:p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SELECT @total;</a:t>
            </a:r>
            <a:endParaRPr lang="en-US" sz="24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END$$</a:t>
            </a:r>
          </a:p>
          <a:p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DELIMITER ;</a:t>
            </a:r>
          </a:p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CALL totalHarga(25000,4,@totalHarga);</a:t>
            </a:r>
          </a:p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SELECT @totalHarga;</a:t>
            </a:r>
          </a:p>
        </p:txBody>
      </p:sp>
    </p:spTree>
    <p:extLst>
      <p:ext uri="{BB962C8B-B14F-4D97-AF65-F5344CB8AC3E}">
        <p14:creationId xmlns:p14="http://schemas.microsoft.com/office/powerpoint/2010/main" val="408314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</TotalTime>
  <Words>774</Words>
  <Application>Microsoft Office PowerPoint</Application>
  <PresentationFormat>Custom</PresentationFormat>
  <Paragraphs>123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Helvetica</vt:lpstr>
      <vt:lpstr>Arial</vt:lpstr>
      <vt:lpstr>Times New Roman</vt:lpstr>
      <vt:lpstr>Source Sans Pro</vt:lpstr>
      <vt:lpstr>Wingdings</vt:lpstr>
      <vt:lpstr>Montserrat</vt:lpstr>
      <vt:lpstr>Consolas</vt:lpstr>
      <vt:lpstr>Open Sans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Asisten Arip</cp:lastModifiedBy>
  <cp:revision>143</cp:revision>
  <dcterms:modified xsi:type="dcterms:W3CDTF">2024-04-30T01:13:04Z</dcterms:modified>
</cp:coreProperties>
</file>