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 id="2147483709" r:id="rId2"/>
  </p:sldMasterIdLst>
  <p:notesMasterIdLst>
    <p:notesMasterId r:id="rId23"/>
  </p:notesMasterIdLst>
  <p:sldIdLst>
    <p:sldId id="256" r:id="rId3"/>
    <p:sldId id="274" r:id="rId4"/>
    <p:sldId id="275" r:id="rId5"/>
    <p:sldId id="558" r:id="rId6"/>
    <p:sldId id="559" r:id="rId7"/>
    <p:sldId id="276" r:id="rId8"/>
    <p:sldId id="561" r:id="rId9"/>
    <p:sldId id="277" r:id="rId10"/>
    <p:sldId id="560" r:id="rId11"/>
    <p:sldId id="562" r:id="rId12"/>
    <p:sldId id="487" r:id="rId13"/>
    <p:sldId id="553" r:id="rId14"/>
    <p:sldId id="652" r:id="rId15"/>
    <p:sldId id="602" r:id="rId16"/>
    <p:sldId id="604" r:id="rId17"/>
    <p:sldId id="605" r:id="rId18"/>
    <p:sldId id="607" r:id="rId19"/>
    <p:sldId id="608" r:id="rId20"/>
    <p:sldId id="651" r:id="rId21"/>
    <p:sldId id="358" r:id="rId22"/>
  </p:sldIdLst>
  <p:sldSz cx="11998325" cy="7559675"/>
  <p:notesSz cx="7559675" cy="10691813"/>
  <p:embeddedFontLst>
    <p:embeddedFont>
      <p:font typeface="Consolas" panose="020B0609020204030204" pitchFamily="49" charset="0"/>
      <p:regular r:id="rId24"/>
      <p:bold r:id="rId25"/>
      <p:italic r:id="rId26"/>
      <p:boldItalic r:id="rId27"/>
    </p:embeddedFont>
    <p:embeddedFont>
      <p:font typeface="Source Sans Pro" panose="020B050303040302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99" autoAdjust="0"/>
  </p:normalViewPr>
  <p:slideViewPr>
    <p:cSldViewPr snapToGrid="0">
      <p:cViewPr varScale="1">
        <p:scale>
          <a:sx n="46" d="100"/>
          <a:sy n="46" d="100"/>
        </p:scale>
        <p:origin x="14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DF846-59BF-432F-BACC-FB7976E958E5}"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C825627F-05EE-4881-AA1C-7BF9ABC836D5}">
      <dgm:prSet phldrT="[Text]"/>
      <dgm:spPr/>
      <dgm:t>
        <a:bodyPr/>
        <a:lstStyle/>
        <a:p>
          <a:r>
            <a:rPr lang="en-US" dirty="0"/>
            <a:t>INNER JOIN</a:t>
          </a:r>
        </a:p>
      </dgm:t>
    </dgm:pt>
    <dgm:pt modelId="{98B31ADB-AEE6-4A7A-9CDE-844E628C02D6}" type="parTrans" cxnId="{B8E81392-410C-4CA9-AD94-533824E8876B}">
      <dgm:prSet/>
      <dgm:spPr/>
      <dgm:t>
        <a:bodyPr/>
        <a:lstStyle/>
        <a:p>
          <a:endParaRPr lang="en-US"/>
        </a:p>
      </dgm:t>
    </dgm:pt>
    <dgm:pt modelId="{E5452506-4BB8-4EA9-975E-5A73347E44C1}" type="sibTrans" cxnId="{B8E81392-410C-4CA9-AD94-533824E8876B}">
      <dgm:prSet/>
      <dgm:spPr/>
      <dgm:t>
        <a:bodyPr/>
        <a:lstStyle/>
        <a:p>
          <a:endParaRPr lang="en-US"/>
        </a:p>
      </dgm:t>
    </dgm:pt>
    <dgm:pt modelId="{468EDDC6-F1E6-496D-BDF2-4A2D49086363}">
      <dgm:prSet phldrT="[Text]"/>
      <dgm:spPr/>
      <dgm:t>
        <a:bodyPr/>
        <a:lstStyle/>
        <a:p>
          <a:r>
            <a:rPr lang="en-US" dirty="0"/>
            <a:t>OUTER JOIN</a:t>
          </a:r>
        </a:p>
      </dgm:t>
    </dgm:pt>
    <dgm:pt modelId="{D65685C3-AC1A-4A4D-8025-44D83A61686A}" type="parTrans" cxnId="{287CA281-EE74-49F8-AD62-8C5EFF885FEC}">
      <dgm:prSet/>
      <dgm:spPr/>
      <dgm:t>
        <a:bodyPr/>
        <a:lstStyle/>
        <a:p>
          <a:endParaRPr lang="en-US"/>
        </a:p>
      </dgm:t>
    </dgm:pt>
    <dgm:pt modelId="{13859E6A-186E-47BD-9ABA-FA06757B96C7}" type="sibTrans" cxnId="{287CA281-EE74-49F8-AD62-8C5EFF885FEC}">
      <dgm:prSet/>
      <dgm:spPr/>
      <dgm:t>
        <a:bodyPr/>
        <a:lstStyle/>
        <a:p>
          <a:endParaRPr lang="en-US"/>
        </a:p>
      </dgm:t>
    </dgm:pt>
    <dgm:pt modelId="{46394406-2403-416F-BA0B-C9179E3D49A9}">
      <dgm:prSet phldrT="[Text]"/>
      <dgm:spPr/>
      <dgm:t>
        <a:bodyPr/>
        <a:lstStyle/>
        <a:p>
          <a:r>
            <a:rPr lang="en-US" dirty="0"/>
            <a:t>LEFT JOIN</a:t>
          </a:r>
        </a:p>
      </dgm:t>
    </dgm:pt>
    <dgm:pt modelId="{6552C56C-5161-4F17-84FB-C988FD38046A}" type="parTrans" cxnId="{E592FA26-EC91-417E-A31A-C647F10F5A5D}">
      <dgm:prSet/>
      <dgm:spPr/>
      <dgm:t>
        <a:bodyPr/>
        <a:lstStyle/>
        <a:p>
          <a:endParaRPr lang="en-US"/>
        </a:p>
      </dgm:t>
    </dgm:pt>
    <dgm:pt modelId="{20F0E88D-0EC9-44D5-B78F-75025B911B20}" type="sibTrans" cxnId="{E592FA26-EC91-417E-A31A-C647F10F5A5D}">
      <dgm:prSet/>
      <dgm:spPr/>
      <dgm:t>
        <a:bodyPr/>
        <a:lstStyle/>
        <a:p>
          <a:endParaRPr lang="en-US"/>
        </a:p>
      </dgm:t>
    </dgm:pt>
    <dgm:pt modelId="{6CBEED50-E2A4-46D3-B6E0-CC07FD434D3C}">
      <dgm:prSet phldrT="[Text]"/>
      <dgm:spPr/>
      <dgm:t>
        <a:bodyPr/>
        <a:lstStyle/>
        <a:p>
          <a:r>
            <a:rPr lang="en-US" dirty="0"/>
            <a:t>RIGHT JOIN</a:t>
          </a:r>
        </a:p>
      </dgm:t>
    </dgm:pt>
    <dgm:pt modelId="{3C03E674-92A7-40B8-9B31-CB3570B9A81C}" type="parTrans" cxnId="{F851AE5B-82E3-457B-A162-D520190C4E6D}">
      <dgm:prSet/>
      <dgm:spPr/>
      <dgm:t>
        <a:bodyPr/>
        <a:lstStyle/>
        <a:p>
          <a:endParaRPr lang="en-US"/>
        </a:p>
      </dgm:t>
    </dgm:pt>
    <dgm:pt modelId="{B8657D6F-CFB1-4F89-9B7D-63CB50C4F932}" type="sibTrans" cxnId="{F851AE5B-82E3-457B-A162-D520190C4E6D}">
      <dgm:prSet/>
      <dgm:spPr/>
      <dgm:t>
        <a:bodyPr/>
        <a:lstStyle/>
        <a:p>
          <a:endParaRPr lang="en-US"/>
        </a:p>
      </dgm:t>
    </dgm:pt>
    <dgm:pt modelId="{A110AD08-2842-4368-9D69-D8776A2CD4E6}" type="pres">
      <dgm:prSet presAssocID="{8E2DF846-59BF-432F-BACC-FB7976E958E5}" presName="Name0" presStyleCnt="0">
        <dgm:presLayoutVars>
          <dgm:dir/>
          <dgm:animLvl val="lvl"/>
          <dgm:resizeHandles/>
        </dgm:presLayoutVars>
      </dgm:prSet>
      <dgm:spPr/>
    </dgm:pt>
    <dgm:pt modelId="{9A279AE0-CE96-4C1C-9B97-95CC5F44887B}" type="pres">
      <dgm:prSet presAssocID="{C825627F-05EE-4881-AA1C-7BF9ABC836D5}" presName="linNode" presStyleCnt="0"/>
      <dgm:spPr/>
    </dgm:pt>
    <dgm:pt modelId="{8F4EC51F-1679-49C8-B602-5D7C64B56749}" type="pres">
      <dgm:prSet presAssocID="{C825627F-05EE-4881-AA1C-7BF9ABC836D5}" presName="parentShp" presStyleLbl="node1" presStyleIdx="0" presStyleCnt="2">
        <dgm:presLayoutVars>
          <dgm:bulletEnabled val="1"/>
        </dgm:presLayoutVars>
      </dgm:prSet>
      <dgm:spPr/>
    </dgm:pt>
    <dgm:pt modelId="{4EB74C0B-D2D2-45E4-B378-3FF7AF4DEED3}" type="pres">
      <dgm:prSet presAssocID="{C825627F-05EE-4881-AA1C-7BF9ABC836D5}" presName="childShp" presStyleLbl="bgAccFollowNode1" presStyleIdx="0" presStyleCnt="2">
        <dgm:presLayoutVars>
          <dgm:bulletEnabled val="1"/>
        </dgm:presLayoutVars>
      </dgm:prSet>
      <dgm:spPr/>
    </dgm:pt>
    <dgm:pt modelId="{6BFB1E1B-2EDD-4C3D-A1D6-9CFC6764BAE3}" type="pres">
      <dgm:prSet presAssocID="{E5452506-4BB8-4EA9-975E-5A73347E44C1}" presName="spacing" presStyleCnt="0"/>
      <dgm:spPr/>
    </dgm:pt>
    <dgm:pt modelId="{04C7BD31-4C94-4461-ADCB-337A535F78B8}" type="pres">
      <dgm:prSet presAssocID="{468EDDC6-F1E6-496D-BDF2-4A2D49086363}" presName="linNode" presStyleCnt="0"/>
      <dgm:spPr/>
    </dgm:pt>
    <dgm:pt modelId="{516FADE0-C1BD-4251-8A6B-09552F75B40B}" type="pres">
      <dgm:prSet presAssocID="{468EDDC6-F1E6-496D-BDF2-4A2D49086363}" presName="parentShp" presStyleLbl="node1" presStyleIdx="1" presStyleCnt="2">
        <dgm:presLayoutVars>
          <dgm:bulletEnabled val="1"/>
        </dgm:presLayoutVars>
      </dgm:prSet>
      <dgm:spPr/>
    </dgm:pt>
    <dgm:pt modelId="{E975B6E1-F78B-4371-BB6C-5D6F15DF81D3}" type="pres">
      <dgm:prSet presAssocID="{468EDDC6-F1E6-496D-BDF2-4A2D49086363}" presName="childShp" presStyleLbl="bgAccFollowNode1" presStyleIdx="1" presStyleCnt="2">
        <dgm:presLayoutVars>
          <dgm:bulletEnabled val="1"/>
        </dgm:presLayoutVars>
      </dgm:prSet>
      <dgm:spPr/>
    </dgm:pt>
  </dgm:ptLst>
  <dgm:cxnLst>
    <dgm:cxn modelId="{DE29BB0F-506D-4BEA-974C-F88878668801}" type="presOf" srcId="{8E2DF846-59BF-432F-BACC-FB7976E958E5}" destId="{A110AD08-2842-4368-9D69-D8776A2CD4E6}" srcOrd="0" destOrd="0" presId="urn:microsoft.com/office/officeart/2005/8/layout/vList6"/>
    <dgm:cxn modelId="{EA53E618-CA87-4031-953C-E2C2AA964E19}" type="presOf" srcId="{C825627F-05EE-4881-AA1C-7BF9ABC836D5}" destId="{8F4EC51F-1679-49C8-B602-5D7C64B56749}" srcOrd="0" destOrd="0" presId="urn:microsoft.com/office/officeart/2005/8/layout/vList6"/>
    <dgm:cxn modelId="{E592FA26-EC91-417E-A31A-C647F10F5A5D}" srcId="{468EDDC6-F1E6-496D-BDF2-4A2D49086363}" destId="{46394406-2403-416F-BA0B-C9179E3D49A9}" srcOrd="0" destOrd="0" parTransId="{6552C56C-5161-4F17-84FB-C988FD38046A}" sibTransId="{20F0E88D-0EC9-44D5-B78F-75025B911B20}"/>
    <dgm:cxn modelId="{F851AE5B-82E3-457B-A162-D520190C4E6D}" srcId="{468EDDC6-F1E6-496D-BDF2-4A2D49086363}" destId="{6CBEED50-E2A4-46D3-B6E0-CC07FD434D3C}" srcOrd="1" destOrd="0" parTransId="{3C03E674-92A7-40B8-9B31-CB3570B9A81C}" sibTransId="{B8657D6F-CFB1-4F89-9B7D-63CB50C4F932}"/>
    <dgm:cxn modelId="{287CA281-EE74-49F8-AD62-8C5EFF885FEC}" srcId="{8E2DF846-59BF-432F-BACC-FB7976E958E5}" destId="{468EDDC6-F1E6-496D-BDF2-4A2D49086363}" srcOrd="1" destOrd="0" parTransId="{D65685C3-AC1A-4A4D-8025-44D83A61686A}" sibTransId="{13859E6A-186E-47BD-9ABA-FA06757B96C7}"/>
    <dgm:cxn modelId="{B8E81392-410C-4CA9-AD94-533824E8876B}" srcId="{8E2DF846-59BF-432F-BACC-FB7976E958E5}" destId="{C825627F-05EE-4881-AA1C-7BF9ABC836D5}" srcOrd="0" destOrd="0" parTransId="{98B31ADB-AEE6-4A7A-9CDE-844E628C02D6}" sibTransId="{E5452506-4BB8-4EA9-975E-5A73347E44C1}"/>
    <dgm:cxn modelId="{8BA7B49A-73FC-400B-A539-7304D7DB9D43}" type="presOf" srcId="{46394406-2403-416F-BA0B-C9179E3D49A9}" destId="{E975B6E1-F78B-4371-BB6C-5D6F15DF81D3}" srcOrd="0" destOrd="0" presId="urn:microsoft.com/office/officeart/2005/8/layout/vList6"/>
    <dgm:cxn modelId="{EE27ED9B-BD21-4228-93C5-A0DDE8A77C6B}" type="presOf" srcId="{6CBEED50-E2A4-46D3-B6E0-CC07FD434D3C}" destId="{E975B6E1-F78B-4371-BB6C-5D6F15DF81D3}" srcOrd="0" destOrd="1" presId="urn:microsoft.com/office/officeart/2005/8/layout/vList6"/>
    <dgm:cxn modelId="{A499D1E1-D775-4296-B43D-05E947CBF2C3}" type="presOf" srcId="{468EDDC6-F1E6-496D-BDF2-4A2D49086363}" destId="{516FADE0-C1BD-4251-8A6B-09552F75B40B}" srcOrd="0" destOrd="0" presId="urn:microsoft.com/office/officeart/2005/8/layout/vList6"/>
    <dgm:cxn modelId="{7D4A1017-78A2-4D82-8A3D-CA11A3AE150D}" type="presParOf" srcId="{A110AD08-2842-4368-9D69-D8776A2CD4E6}" destId="{9A279AE0-CE96-4C1C-9B97-95CC5F44887B}" srcOrd="0" destOrd="0" presId="urn:microsoft.com/office/officeart/2005/8/layout/vList6"/>
    <dgm:cxn modelId="{7217AA47-C651-4B3C-A80C-21B85A00F4B0}" type="presParOf" srcId="{9A279AE0-CE96-4C1C-9B97-95CC5F44887B}" destId="{8F4EC51F-1679-49C8-B602-5D7C64B56749}" srcOrd="0" destOrd="0" presId="urn:microsoft.com/office/officeart/2005/8/layout/vList6"/>
    <dgm:cxn modelId="{96C5F6D1-4597-44BC-BA4E-75B1FA9CC891}" type="presParOf" srcId="{9A279AE0-CE96-4C1C-9B97-95CC5F44887B}" destId="{4EB74C0B-D2D2-45E4-B378-3FF7AF4DEED3}" srcOrd="1" destOrd="0" presId="urn:microsoft.com/office/officeart/2005/8/layout/vList6"/>
    <dgm:cxn modelId="{7B5BFC9D-26A9-46B5-9D83-F3890DE0199C}" type="presParOf" srcId="{A110AD08-2842-4368-9D69-D8776A2CD4E6}" destId="{6BFB1E1B-2EDD-4C3D-A1D6-9CFC6764BAE3}" srcOrd="1" destOrd="0" presId="urn:microsoft.com/office/officeart/2005/8/layout/vList6"/>
    <dgm:cxn modelId="{348EE22C-D2FB-4264-9A28-8C3AEDA8F511}" type="presParOf" srcId="{A110AD08-2842-4368-9D69-D8776A2CD4E6}" destId="{04C7BD31-4C94-4461-ADCB-337A535F78B8}" srcOrd="2" destOrd="0" presId="urn:microsoft.com/office/officeart/2005/8/layout/vList6"/>
    <dgm:cxn modelId="{859D8374-50BE-42F7-91E8-F32DEADF5FEE}" type="presParOf" srcId="{04C7BD31-4C94-4461-ADCB-337A535F78B8}" destId="{516FADE0-C1BD-4251-8A6B-09552F75B40B}" srcOrd="0" destOrd="0" presId="urn:microsoft.com/office/officeart/2005/8/layout/vList6"/>
    <dgm:cxn modelId="{EA340CCE-492F-408E-8F62-4557DE78785C}" type="presParOf" srcId="{04C7BD31-4C94-4461-ADCB-337A535F78B8}" destId="{E975B6E1-F78B-4371-BB6C-5D6F15DF81D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6BC696-DF65-4071-961A-43A8E044426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A32AE16E-DDCF-4019-A289-C3CEBA3C13F9}">
      <dgm:prSet phldrT="[Text]"/>
      <dgm:spPr/>
      <dgm:t>
        <a:bodyPr/>
        <a:lstStyle/>
        <a:p>
          <a:r>
            <a:rPr lang="en-US" b="1" i="0" dirty="0"/>
            <a:t>COMMIT</a:t>
          </a:r>
          <a:endParaRPr lang="en-US" dirty="0"/>
        </a:p>
      </dgm:t>
    </dgm:pt>
    <dgm:pt modelId="{5236E324-7255-45C5-B54B-BD208BC5BACC}" type="parTrans" cxnId="{91FC123D-22BF-4C93-BD27-DCDC89483984}">
      <dgm:prSet/>
      <dgm:spPr/>
      <dgm:t>
        <a:bodyPr/>
        <a:lstStyle/>
        <a:p>
          <a:endParaRPr lang="en-US"/>
        </a:p>
      </dgm:t>
    </dgm:pt>
    <dgm:pt modelId="{9C8DA827-9E00-4FBF-9B82-8F6E8E8F2F33}" type="sibTrans" cxnId="{91FC123D-22BF-4C93-BD27-DCDC89483984}">
      <dgm:prSet/>
      <dgm:spPr/>
      <dgm:t>
        <a:bodyPr/>
        <a:lstStyle/>
        <a:p>
          <a:endParaRPr lang="en-US"/>
        </a:p>
      </dgm:t>
    </dgm:pt>
    <dgm:pt modelId="{CCA448F6-4646-41FA-B95D-D6074C3681E9}">
      <dgm:prSet phldrT="[Text]"/>
      <dgm:spPr/>
      <dgm:t>
        <a:bodyPr/>
        <a:lstStyle/>
        <a:p>
          <a:r>
            <a:rPr lang="en-US" dirty="0"/>
            <a:t>ROLLBACK</a:t>
          </a:r>
        </a:p>
      </dgm:t>
    </dgm:pt>
    <dgm:pt modelId="{7AFCBEB9-6CA5-44A7-8FD6-777E1FCF103D}" type="parTrans" cxnId="{5BB0D2FC-9EF5-4563-824B-B6085147A1F7}">
      <dgm:prSet/>
      <dgm:spPr/>
      <dgm:t>
        <a:bodyPr/>
        <a:lstStyle/>
        <a:p>
          <a:endParaRPr lang="en-US"/>
        </a:p>
      </dgm:t>
    </dgm:pt>
    <dgm:pt modelId="{FFF5DEE4-3658-4640-84EB-BF7A6442BFC9}" type="sibTrans" cxnId="{5BB0D2FC-9EF5-4563-824B-B6085147A1F7}">
      <dgm:prSet/>
      <dgm:spPr/>
      <dgm:t>
        <a:bodyPr/>
        <a:lstStyle/>
        <a:p>
          <a:endParaRPr lang="en-US"/>
        </a:p>
      </dgm:t>
    </dgm:pt>
    <dgm:pt modelId="{8B0C65E2-A8C3-4775-A84E-EED9BBA5D9FE}">
      <dgm:prSet phldrT="[Text]"/>
      <dgm:spPr/>
      <dgm:t>
        <a:bodyPr/>
        <a:lstStyle/>
        <a:p>
          <a:r>
            <a:rPr lang="en-US" dirty="0"/>
            <a:t>SAVEPOINT</a:t>
          </a:r>
        </a:p>
      </dgm:t>
    </dgm:pt>
    <dgm:pt modelId="{8E2A38B6-DA40-4FAA-981D-9E039BD38617}" type="parTrans" cxnId="{B6655250-7022-4098-B32C-41CC23C8729E}">
      <dgm:prSet/>
      <dgm:spPr/>
    </dgm:pt>
    <dgm:pt modelId="{C6F9127B-512F-40F4-8ACE-C2F94AB71FC4}" type="sibTrans" cxnId="{B6655250-7022-4098-B32C-41CC23C8729E}">
      <dgm:prSet/>
      <dgm:spPr/>
    </dgm:pt>
    <dgm:pt modelId="{95DEE68D-B2CD-4BF9-B4DE-B59967F0224B}" type="pres">
      <dgm:prSet presAssocID="{7F6BC696-DF65-4071-961A-43A8E044426C}" presName="linear" presStyleCnt="0">
        <dgm:presLayoutVars>
          <dgm:dir/>
          <dgm:animLvl val="lvl"/>
          <dgm:resizeHandles val="exact"/>
        </dgm:presLayoutVars>
      </dgm:prSet>
      <dgm:spPr/>
    </dgm:pt>
    <dgm:pt modelId="{F3F4BA54-3CBA-43C3-9C24-013549F95160}" type="pres">
      <dgm:prSet presAssocID="{A32AE16E-DDCF-4019-A289-C3CEBA3C13F9}" presName="parentLin" presStyleCnt="0"/>
      <dgm:spPr/>
    </dgm:pt>
    <dgm:pt modelId="{88A2B079-A82F-4B01-8BD7-C8F47497533D}" type="pres">
      <dgm:prSet presAssocID="{A32AE16E-DDCF-4019-A289-C3CEBA3C13F9}" presName="parentLeftMargin" presStyleLbl="node1" presStyleIdx="0" presStyleCnt="3"/>
      <dgm:spPr/>
    </dgm:pt>
    <dgm:pt modelId="{CE70ECE6-C2A7-4468-94B9-6FA9D38A7D1A}" type="pres">
      <dgm:prSet presAssocID="{A32AE16E-DDCF-4019-A289-C3CEBA3C13F9}" presName="parentText" presStyleLbl="node1" presStyleIdx="0" presStyleCnt="3">
        <dgm:presLayoutVars>
          <dgm:chMax val="0"/>
          <dgm:bulletEnabled val="1"/>
        </dgm:presLayoutVars>
      </dgm:prSet>
      <dgm:spPr/>
    </dgm:pt>
    <dgm:pt modelId="{099B7A08-2ED7-47EB-A29F-76503BE40969}" type="pres">
      <dgm:prSet presAssocID="{A32AE16E-DDCF-4019-A289-C3CEBA3C13F9}" presName="negativeSpace" presStyleCnt="0"/>
      <dgm:spPr/>
    </dgm:pt>
    <dgm:pt modelId="{3810A428-3638-4B57-8751-E349AF2CB35C}" type="pres">
      <dgm:prSet presAssocID="{A32AE16E-DDCF-4019-A289-C3CEBA3C13F9}" presName="childText" presStyleLbl="conFgAcc1" presStyleIdx="0" presStyleCnt="3">
        <dgm:presLayoutVars>
          <dgm:bulletEnabled val="1"/>
        </dgm:presLayoutVars>
      </dgm:prSet>
      <dgm:spPr/>
    </dgm:pt>
    <dgm:pt modelId="{D9219360-F323-4C8D-AA44-FCF8DB4DB086}" type="pres">
      <dgm:prSet presAssocID="{9C8DA827-9E00-4FBF-9B82-8F6E8E8F2F33}" presName="spaceBetweenRectangles" presStyleCnt="0"/>
      <dgm:spPr/>
    </dgm:pt>
    <dgm:pt modelId="{60BDEC57-BD5B-4A0B-B3C8-6970D5A04140}" type="pres">
      <dgm:prSet presAssocID="{CCA448F6-4646-41FA-B95D-D6074C3681E9}" presName="parentLin" presStyleCnt="0"/>
      <dgm:spPr/>
    </dgm:pt>
    <dgm:pt modelId="{136C920C-50CC-4EBB-BD1C-E64DEE0F20AF}" type="pres">
      <dgm:prSet presAssocID="{CCA448F6-4646-41FA-B95D-D6074C3681E9}" presName="parentLeftMargin" presStyleLbl="node1" presStyleIdx="0" presStyleCnt="3"/>
      <dgm:spPr/>
    </dgm:pt>
    <dgm:pt modelId="{C978B290-6F67-4C4C-82B4-A8545B5A1B2A}" type="pres">
      <dgm:prSet presAssocID="{CCA448F6-4646-41FA-B95D-D6074C3681E9}" presName="parentText" presStyleLbl="node1" presStyleIdx="1" presStyleCnt="3">
        <dgm:presLayoutVars>
          <dgm:chMax val="0"/>
          <dgm:bulletEnabled val="1"/>
        </dgm:presLayoutVars>
      </dgm:prSet>
      <dgm:spPr/>
    </dgm:pt>
    <dgm:pt modelId="{CA7C7782-8833-4DC2-946C-AF227C97DAEB}" type="pres">
      <dgm:prSet presAssocID="{CCA448F6-4646-41FA-B95D-D6074C3681E9}" presName="negativeSpace" presStyleCnt="0"/>
      <dgm:spPr/>
    </dgm:pt>
    <dgm:pt modelId="{0E750FCC-BA6A-4260-9B6B-3B9EC8280929}" type="pres">
      <dgm:prSet presAssocID="{CCA448F6-4646-41FA-B95D-D6074C3681E9}" presName="childText" presStyleLbl="conFgAcc1" presStyleIdx="1" presStyleCnt="3">
        <dgm:presLayoutVars>
          <dgm:bulletEnabled val="1"/>
        </dgm:presLayoutVars>
      </dgm:prSet>
      <dgm:spPr/>
    </dgm:pt>
    <dgm:pt modelId="{A0474053-B72F-4EA2-95E3-01AEFC89843C}" type="pres">
      <dgm:prSet presAssocID="{FFF5DEE4-3658-4640-84EB-BF7A6442BFC9}" presName="spaceBetweenRectangles" presStyleCnt="0"/>
      <dgm:spPr/>
    </dgm:pt>
    <dgm:pt modelId="{0EC66D20-5839-404B-8975-293BCD56647A}" type="pres">
      <dgm:prSet presAssocID="{8B0C65E2-A8C3-4775-A84E-EED9BBA5D9FE}" presName="parentLin" presStyleCnt="0"/>
      <dgm:spPr/>
    </dgm:pt>
    <dgm:pt modelId="{49583999-FECA-4651-AF5C-22CAAE02AA60}" type="pres">
      <dgm:prSet presAssocID="{8B0C65E2-A8C3-4775-A84E-EED9BBA5D9FE}" presName="parentLeftMargin" presStyleLbl="node1" presStyleIdx="1" presStyleCnt="3"/>
      <dgm:spPr/>
    </dgm:pt>
    <dgm:pt modelId="{AE119174-F9E5-4600-88FB-C402F39221BB}" type="pres">
      <dgm:prSet presAssocID="{8B0C65E2-A8C3-4775-A84E-EED9BBA5D9FE}" presName="parentText" presStyleLbl="node1" presStyleIdx="2" presStyleCnt="3">
        <dgm:presLayoutVars>
          <dgm:chMax val="0"/>
          <dgm:bulletEnabled val="1"/>
        </dgm:presLayoutVars>
      </dgm:prSet>
      <dgm:spPr/>
    </dgm:pt>
    <dgm:pt modelId="{514F9CE9-28C2-4EA0-BEA9-D7175FE614C0}" type="pres">
      <dgm:prSet presAssocID="{8B0C65E2-A8C3-4775-A84E-EED9BBA5D9FE}" presName="negativeSpace" presStyleCnt="0"/>
      <dgm:spPr/>
    </dgm:pt>
    <dgm:pt modelId="{D10099D4-7419-4A8F-B87C-F155841A64B5}" type="pres">
      <dgm:prSet presAssocID="{8B0C65E2-A8C3-4775-A84E-EED9BBA5D9FE}" presName="childText" presStyleLbl="conFgAcc1" presStyleIdx="2" presStyleCnt="3">
        <dgm:presLayoutVars>
          <dgm:bulletEnabled val="1"/>
        </dgm:presLayoutVars>
      </dgm:prSet>
      <dgm:spPr/>
    </dgm:pt>
  </dgm:ptLst>
  <dgm:cxnLst>
    <dgm:cxn modelId="{56FD802C-DDD3-4241-BD89-3234BD6FC53F}" type="presOf" srcId="{CCA448F6-4646-41FA-B95D-D6074C3681E9}" destId="{C978B290-6F67-4C4C-82B4-A8545B5A1B2A}" srcOrd="1" destOrd="0" presId="urn:microsoft.com/office/officeart/2005/8/layout/list1"/>
    <dgm:cxn modelId="{0436B234-F4F9-4F2C-B16A-153ADFAF43C9}" type="presOf" srcId="{CCA448F6-4646-41FA-B95D-D6074C3681E9}" destId="{136C920C-50CC-4EBB-BD1C-E64DEE0F20AF}" srcOrd="0" destOrd="0" presId="urn:microsoft.com/office/officeart/2005/8/layout/list1"/>
    <dgm:cxn modelId="{91FC123D-22BF-4C93-BD27-DCDC89483984}" srcId="{7F6BC696-DF65-4071-961A-43A8E044426C}" destId="{A32AE16E-DDCF-4019-A289-C3CEBA3C13F9}" srcOrd="0" destOrd="0" parTransId="{5236E324-7255-45C5-B54B-BD208BC5BACC}" sibTransId="{9C8DA827-9E00-4FBF-9B82-8F6E8E8F2F33}"/>
    <dgm:cxn modelId="{ED660A4A-7205-43DA-A274-D4317C68283F}" type="presOf" srcId="{8B0C65E2-A8C3-4775-A84E-EED9BBA5D9FE}" destId="{AE119174-F9E5-4600-88FB-C402F39221BB}" srcOrd="1" destOrd="0" presId="urn:microsoft.com/office/officeart/2005/8/layout/list1"/>
    <dgm:cxn modelId="{B6655250-7022-4098-B32C-41CC23C8729E}" srcId="{7F6BC696-DF65-4071-961A-43A8E044426C}" destId="{8B0C65E2-A8C3-4775-A84E-EED9BBA5D9FE}" srcOrd="2" destOrd="0" parTransId="{8E2A38B6-DA40-4FAA-981D-9E039BD38617}" sibTransId="{C6F9127B-512F-40F4-8ACE-C2F94AB71FC4}"/>
    <dgm:cxn modelId="{83DAEF59-1753-4884-A9CB-F54B792AC8B6}" type="presOf" srcId="{A32AE16E-DDCF-4019-A289-C3CEBA3C13F9}" destId="{CE70ECE6-C2A7-4468-94B9-6FA9D38A7D1A}" srcOrd="1" destOrd="0" presId="urn:microsoft.com/office/officeart/2005/8/layout/list1"/>
    <dgm:cxn modelId="{DA0F44C6-CC46-4269-ACB6-3D78031BF283}" type="presOf" srcId="{A32AE16E-DDCF-4019-A289-C3CEBA3C13F9}" destId="{88A2B079-A82F-4B01-8BD7-C8F47497533D}" srcOrd="0" destOrd="0" presId="urn:microsoft.com/office/officeart/2005/8/layout/list1"/>
    <dgm:cxn modelId="{A0DE14D9-2837-40C2-8E59-546C3171B9CF}" type="presOf" srcId="{8B0C65E2-A8C3-4775-A84E-EED9BBA5D9FE}" destId="{49583999-FECA-4651-AF5C-22CAAE02AA60}" srcOrd="0" destOrd="0" presId="urn:microsoft.com/office/officeart/2005/8/layout/list1"/>
    <dgm:cxn modelId="{533FE5DE-0BE5-4E8A-AE3B-3557F6814436}" type="presOf" srcId="{7F6BC696-DF65-4071-961A-43A8E044426C}" destId="{95DEE68D-B2CD-4BF9-B4DE-B59967F0224B}" srcOrd="0" destOrd="0" presId="urn:microsoft.com/office/officeart/2005/8/layout/list1"/>
    <dgm:cxn modelId="{5BB0D2FC-9EF5-4563-824B-B6085147A1F7}" srcId="{7F6BC696-DF65-4071-961A-43A8E044426C}" destId="{CCA448F6-4646-41FA-B95D-D6074C3681E9}" srcOrd="1" destOrd="0" parTransId="{7AFCBEB9-6CA5-44A7-8FD6-777E1FCF103D}" sibTransId="{FFF5DEE4-3658-4640-84EB-BF7A6442BFC9}"/>
    <dgm:cxn modelId="{A3F348CE-D0DD-49B4-9E3D-C3D1506BC133}" type="presParOf" srcId="{95DEE68D-B2CD-4BF9-B4DE-B59967F0224B}" destId="{F3F4BA54-3CBA-43C3-9C24-013549F95160}" srcOrd="0" destOrd="0" presId="urn:microsoft.com/office/officeart/2005/8/layout/list1"/>
    <dgm:cxn modelId="{7DB90B2F-7DCC-4D99-83E5-43F59389C7AC}" type="presParOf" srcId="{F3F4BA54-3CBA-43C3-9C24-013549F95160}" destId="{88A2B079-A82F-4B01-8BD7-C8F47497533D}" srcOrd="0" destOrd="0" presId="urn:microsoft.com/office/officeart/2005/8/layout/list1"/>
    <dgm:cxn modelId="{7D0966F4-24CB-41E9-BF22-06D1708D380B}" type="presParOf" srcId="{F3F4BA54-3CBA-43C3-9C24-013549F95160}" destId="{CE70ECE6-C2A7-4468-94B9-6FA9D38A7D1A}" srcOrd="1" destOrd="0" presId="urn:microsoft.com/office/officeart/2005/8/layout/list1"/>
    <dgm:cxn modelId="{42DEA846-AC05-485C-981C-B9BA245858D4}" type="presParOf" srcId="{95DEE68D-B2CD-4BF9-B4DE-B59967F0224B}" destId="{099B7A08-2ED7-47EB-A29F-76503BE40969}" srcOrd="1" destOrd="0" presId="urn:microsoft.com/office/officeart/2005/8/layout/list1"/>
    <dgm:cxn modelId="{65701CE4-7E98-4B1B-84C6-88E455D06E9E}" type="presParOf" srcId="{95DEE68D-B2CD-4BF9-B4DE-B59967F0224B}" destId="{3810A428-3638-4B57-8751-E349AF2CB35C}" srcOrd="2" destOrd="0" presId="urn:microsoft.com/office/officeart/2005/8/layout/list1"/>
    <dgm:cxn modelId="{A383E339-3107-4B7B-8D57-A6CE662F47E1}" type="presParOf" srcId="{95DEE68D-B2CD-4BF9-B4DE-B59967F0224B}" destId="{D9219360-F323-4C8D-AA44-FCF8DB4DB086}" srcOrd="3" destOrd="0" presId="urn:microsoft.com/office/officeart/2005/8/layout/list1"/>
    <dgm:cxn modelId="{00C859ED-13C7-4263-8136-36C2BE8D1B92}" type="presParOf" srcId="{95DEE68D-B2CD-4BF9-B4DE-B59967F0224B}" destId="{60BDEC57-BD5B-4A0B-B3C8-6970D5A04140}" srcOrd="4" destOrd="0" presId="urn:microsoft.com/office/officeart/2005/8/layout/list1"/>
    <dgm:cxn modelId="{C7C785E1-A24C-4FDE-9676-545CF75B2025}" type="presParOf" srcId="{60BDEC57-BD5B-4A0B-B3C8-6970D5A04140}" destId="{136C920C-50CC-4EBB-BD1C-E64DEE0F20AF}" srcOrd="0" destOrd="0" presId="urn:microsoft.com/office/officeart/2005/8/layout/list1"/>
    <dgm:cxn modelId="{97A4025A-17EF-4423-A7AD-CBBB9A0BF907}" type="presParOf" srcId="{60BDEC57-BD5B-4A0B-B3C8-6970D5A04140}" destId="{C978B290-6F67-4C4C-82B4-A8545B5A1B2A}" srcOrd="1" destOrd="0" presId="urn:microsoft.com/office/officeart/2005/8/layout/list1"/>
    <dgm:cxn modelId="{E5DDB38B-9B5F-4281-9D39-B32D1C68766B}" type="presParOf" srcId="{95DEE68D-B2CD-4BF9-B4DE-B59967F0224B}" destId="{CA7C7782-8833-4DC2-946C-AF227C97DAEB}" srcOrd="5" destOrd="0" presId="urn:microsoft.com/office/officeart/2005/8/layout/list1"/>
    <dgm:cxn modelId="{95082434-7B65-482B-912E-959327D7D7AE}" type="presParOf" srcId="{95DEE68D-B2CD-4BF9-B4DE-B59967F0224B}" destId="{0E750FCC-BA6A-4260-9B6B-3B9EC8280929}" srcOrd="6" destOrd="0" presId="urn:microsoft.com/office/officeart/2005/8/layout/list1"/>
    <dgm:cxn modelId="{9C782F1D-7013-4E8E-BB7C-FD851B8B04C5}" type="presParOf" srcId="{95DEE68D-B2CD-4BF9-B4DE-B59967F0224B}" destId="{A0474053-B72F-4EA2-95E3-01AEFC89843C}" srcOrd="7" destOrd="0" presId="urn:microsoft.com/office/officeart/2005/8/layout/list1"/>
    <dgm:cxn modelId="{1FDAA6A9-DD4A-43F0-B2DB-70F655C45B6A}" type="presParOf" srcId="{95DEE68D-B2CD-4BF9-B4DE-B59967F0224B}" destId="{0EC66D20-5839-404B-8975-293BCD56647A}" srcOrd="8" destOrd="0" presId="urn:microsoft.com/office/officeart/2005/8/layout/list1"/>
    <dgm:cxn modelId="{E242A9A7-7943-4971-8680-833BC7653D7D}" type="presParOf" srcId="{0EC66D20-5839-404B-8975-293BCD56647A}" destId="{49583999-FECA-4651-AF5C-22CAAE02AA60}" srcOrd="0" destOrd="0" presId="urn:microsoft.com/office/officeart/2005/8/layout/list1"/>
    <dgm:cxn modelId="{5269DE06-5F1C-4D91-A475-5371C87815BD}" type="presParOf" srcId="{0EC66D20-5839-404B-8975-293BCD56647A}" destId="{AE119174-F9E5-4600-88FB-C402F39221BB}" srcOrd="1" destOrd="0" presId="urn:microsoft.com/office/officeart/2005/8/layout/list1"/>
    <dgm:cxn modelId="{C7AB4650-1C4D-4B07-A03E-88441CEEF051}" type="presParOf" srcId="{95DEE68D-B2CD-4BF9-B4DE-B59967F0224B}" destId="{514F9CE9-28C2-4EA0-BEA9-D7175FE614C0}" srcOrd="9" destOrd="0" presId="urn:microsoft.com/office/officeart/2005/8/layout/list1"/>
    <dgm:cxn modelId="{A5EC0A39-A156-4870-AF96-3AC8FBB55DA8}" type="presParOf" srcId="{95DEE68D-B2CD-4BF9-B4DE-B59967F0224B}" destId="{D10099D4-7419-4A8F-B87C-F155841A64B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74C0B-D2D2-45E4-B378-3FF7AF4DEED3}">
      <dsp:nvSpPr>
        <dsp:cNvPr id="0" name=""/>
        <dsp:cNvSpPr/>
      </dsp:nvSpPr>
      <dsp:spPr>
        <a:xfrm>
          <a:off x="2596454" y="496"/>
          <a:ext cx="3894681" cy="1936999"/>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F4EC51F-1679-49C8-B602-5D7C64B56749}">
      <dsp:nvSpPr>
        <dsp:cNvPr id="0" name=""/>
        <dsp:cNvSpPr/>
      </dsp:nvSpPr>
      <dsp:spPr>
        <a:xfrm>
          <a:off x="0" y="496"/>
          <a:ext cx="2596454" cy="1936999"/>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dirty="0"/>
            <a:t>INNER JOIN</a:t>
          </a:r>
        </a:p>
      </dsp:txBody>
      <dsp:txXfrm>
        <a:off x="94556" y="95052"/>
        <a:ext cx="2407342" cy="1747887"/>
      </dsp:txXfrm>
    </dsp:sp>
    <dsp:sp modelId="{E975B6E1-F78B-4371-BB6C-5D6F15DF81D3}">
      <dsp:nvSpPr>
        <dsp:cNvPr id="0" name=""/>
        <dsp:cNvSpPr/>
      </dsp:nvSpPr>
      <dsp:spPr>
        <a:xfrm>
          <a:off x="2596454" y="2131195"/>
          <a:ext cx="3894681" cy="1936999"/>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 tIns="24765" rIns="24765" bIns="24765" numCol="1" spcCol="1270" anchor="t" anchorCtr="0">
          <a:noAutofit/>
        </a:bodyPr>
        <a:lstStyle/>
        <a:p>
          <a:pPr marL="285750" lvl="1" indent="-285750" algn="l" defTabSz="1733550">
            <a:lnSpc>
              <a:spcPct val="90000"/>
            </a:lnSpc>
            <a:spcBef>
              <a:spcPct val="0"/>
            </a:spcBef>
            <a:spcAft>
              <a:spcPct val="15000"/>
            </a:spcAft>
            <a:buChar char="•"/>
          </a:pPr>
          <a:r>
            <a:rPr lang="en-US" sz="3900" kern="1200" dirty="0"/>
            <a:t>LEFT JOIN</a:t>
          </a:r>
        </a:p>
        <a:p>
          <a:pPr marL="285750" lvl="1" indent="-285750" algn="l" defTabSz="1733550">
            <a:lnSpc>
              <a:spcPct val="90000"/>
            </a:lnSpc>
            <a:spcBef>
              <a:spcPct val="0"/>
            </a:spcBef>
            <a:spcAft>
              <a:spcPct val="15000"/>
            </a:spcAft>
            <a:buChar char="•"/>
          </a:pPr>
          <a:r>
            <a:rPr lang="en-US" sz="3900" kern="1200" dirty="0"/>
            <a:t>RIGHT JOIN</a:t>
          </a:r>
        </a:p>
      </dsp:txBody>
      <dsp:txXfrm>
        <a:off x="2596454" y="2373320"/>
        <a:ext cx="3168306" cy="1452749"/>
      </dsp:txXfrm>
    </dsp:sp>
    <dsp:sp modelId="{516FADE0-C1BD-4251-8A6B-09552F75B40B}">
      <dsp:nvSpPr>
        <dsp:cNvPr id="0" name=""/>
        <dsp:cNvSpPr/>
      </dsp:nvSpPr>
      <dsp:spPr>
        <a:xfrm>
          <a:off x="0" y="2131195"/>
          <a:ext cx="2596454" cy="1936999"/>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dirty="0"/>
            <a:t>OUTER JOIN</a:t>
          </a:r>
        </a:p>
      </dsp:txBody>
      <dsp:txXfrm>
        <a:off x="94556" y="2225751"/>
        <a:ext cx="2407342" cy="1747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0A428-3638-4B57-8751-E349AF2CB35C}">
      <dsp:nvSpPr>
        <dsp:cNvPr id="0" name=""/>
        <dsp:cNvSpPr/>
      </dsp:nvSpPr>
      <dsp:spPr>
        <a:xfrm>
          <a:off x="0" y="505711"/>
          <a:ext cx="7660888" cy="831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E70ECE6-C2A7-4468-94B9-6FA9D38A7D1A}">
      <dsp:nvSpPr>
        <dsp:cNvPr id="0" name=""/>
        <dsp:cNvSpPr/>
      </dsp:nvSpPr>
      <dsp:spPr>
        <a:xfrm>
          <a:off x="383044" y="18631"/>
          <a:ext cx="5362621" cy="97416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2694" tIns="0" rIns="202694" bIns="0" numCol="1" spcCol="1270" anchor="ctr" anchorCtr="0">
          <a:noAutofit/>
        </a:bodyPr>
        <a:lstStyle/>
        <a:p>
          <a:pPr marL="0" lvl="0" indent="0" algn="l" defTabSz="1466850">
            <a:lnSpc>
              <a:spcPct val="90000"/>
            </a:lnSpc>
            <a:spcBef>
              <a:spcPct val="0"/>
            </a:spcBef>
            <a:spcAft>
              <a:spcPct val="35000"/>
            </a:spcAft>
            <a:buNone/>
          </a:pPr>
          <a:r>
            <a:rPr lang="en-US" sz="3300" b="1" i="0" kern="1200" dirty="0"/>
            <a:t>COMMIT</a:t>
          </a:r>
          <a:endParaRPr lang="en-US" sz="3300" kern="1200" dirty="0"/>
        </a:p>
      </dsp:txBody>
      <dsp:txXfrm>
        <a:off x="430599" y="66186"/>
        <a:ext cx="5267511" cy="879050"/>
      </dsp:txXfrm>
    </dsp:sp>
    <dsp:sp modelId="{0E750FCC-BA6A-4260-9B6B-3B9EC8280929}">
      <dsp:nvSpPr>
        <dsp:cNvPr id="0" name=""/>
        <dsp:cNvSpPr/>
      </dsp:nvSpPr>
      <dsp:spPr>
        <a:xfrm>
          <a:off x="0" y="2002591"/>
          <a:ext cx="7660888" cy="831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978B290-6F67-4C4C-82B4-A8545B5A1B2A}">
      <dsp:nvSpPr>
        <dsp:cNvPr id="0" name=""/>
        <dsp:cNvSpPr/>
      </dsp:nvSpPr>
      <dsp:spPr>
        <a:xfrm>
          <a:off x="383044" y="1515511"/>
          <a:ext cx="5362621" cy="97416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2694" tIns="0" rIns="202694" bIns="0" numCol="1" spcCol="1270" anchor="ctr" anchorCtr="0">
          <a:noAutofit/>
        </a:bodyPr>
        <a:lstStyle/>
        <a:p>
          <a:pPr marL="0" lvl="0" indent="0" algn="l" defTabSz="1466850">
            <a:lnSpc>
              <a:spcPct val="90000"/>
            </a:lnSpc>
            <a:spcBef>
              <a:spcPct val="0"/>
            </a:spcBef>
            <a:spcAft>
              <a:spcPct val="35000"/>
            </a:spcAft>
            <a:buNone/>
          </a:pPr>
          <a:r>
            <a:rPr lang="en-US" sz="3300" kern="1200" dirty="0"/>
            <a:t>ROLLBACK</a:t>
          </a:r>
        </a:p>
      </dsp:txBody>
      <dsp:txXfrm>
        <a:off x="430599" y="1563066"/>
        <a:ext cx="5267511" cy="879050"/>
      </dsp:txXfrm>
    </dsp:sp>
    <dsp:sp modelId="{D10099D4-7419-4A8F-B87C-F155841A64B5}">
      <dsp:nvSpPr>
        <dsp:cNvPr id="0" name=""/>
        <dsp:cNvSpPr/>
      </dsp:nvSpPr>
      <dsp:spPr>
        <a:xfrm>
          <a:off x="0" y="3499471"/>
          <a:ext cx="7660888" cy="831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E119174-F9E5-4600-88FB-C402F39221BB}">
      <dsp:nvSpPr>
        <dsp:cNvPr id="0" name=""/>
        <dsp:cNvSpPr/>
      </dsp:nvSpPr>
      <dsp:spPr>
        <a:xfrm>
          <a:off x="383044" y="3012391"/>
          <a:ext cx="5362621" cy="97416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2694" tIns="0" rIns="202694" bIns="0" numCol="1" spcCol="1270" anchor="ctr" anchorCtr="0">
          <a:noAutofit/>
        </a:bodyPr>
        <a:lstStyle/>
        <a:p>
          <a:pPr marL="0" lvl="0" indent="0" algn="l" defTabSz="1466850">
            <a:lnSpc>
              <a:spcPct val="90000"/>
            </a:lnSpc>
            <a:spcBef>
              <a:spcPct val="0"/>
            </a:spcBef>
            <a:spcAft>
              <a:spcPct val="35000"/>
            </a:spcAft>
            <a:buNone/>
          </a:pPr>
          <a:r>
            <a:rPr lang="en-US" sz="3300" kern="1200" dirty="0"/>
            <a:t>SAVEPOINT</a:t>
          </a:r>
        </a:p>
      </dsp:txBody>
      <dsp:txXfrm>
        <a:off x="430599" y="3059946"/>
        <a:ext cx="5267511"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36884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0">
              <a:lnSpc>
                <a:spcPct val="150000"/>
              </a:lnSpc>
              <a:buFont typeface="Arial" panose="020B0604020202020204" pitchFamily="34" charset="0"/>
              <a:buNone/>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view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dirty="0">
                <a:latin typeface="Courier New" panose="02070309020205020404" pitchFamily="49" charset="0"/>
                <a:cs typeface="Courier New" panose="02070309020205020404" pitchFamily="49" charset="0"/>
              </a:rPr>
              <a:t>CREATE VIEW </a:t>
            </a:r>
            <a:r>
              <a:rPr lang="en-US" sz="1200" b="1" i="0" dirty="0" err="1">
                <a:latin typeface="Courier New" panose="02070309020205020404" pitchFamily="49" charset="0"/>
                <a:cs typeface="Courier New" panose="02070309020205020404" pitchFamily="49" charset="0"/>
              </a:rPr>
              <a:t>nama_tabel_view</a:t>
            </a:r>
            <a:r>
              <a:rPr lang="en-US" sz="1200" b="1" i="0" dirty="0">
                <a:latin typeface="Courier New" panose="02070309020205020404" pitchFamily="49" charset="0"/>
                <a:cs typeface="Courier New" panose="02070309020205020404" pitchFamily="49" charset="0"/>
              </a:rPr>
              <a:t> AS [query SELECT];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i="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err="1">
                <a:latin typeface="Times New Roman" panose="02020603050405020304" pitchFamily="18" charset="0"/>
                <a:cs typeface="Times New Roman" panose="02020603050405020304" pitchFamily="18" charset="0"/>
              </a:rPr>
              <a:t>Penjelasan</a:t>
            </a:r>
            <a:r>
              <a:rPr lang="en-US" sz="1200" b="0" i="0" dirty="0">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chemeClr val="tx1"/>
                </a:solidFill>
                <a:latin typeface="Times New Roman" panose="02020603050405020304" pitchFamily="18" charset="0"/>
                <a:cs typeface="Times New Roman" panose="02020603050405020304" pitchFamily="18" charset="0"/>
              </a:rPr>
              <a:t>CREATE VIEW </a:t>
            </a:r>
            <a:r>
              <a:rPr lang="en-US" sz="1200" b="0" i="0" dirty="0" err="1">
                <a:solidFill>
                  <a:schemeClr val="tx1"/>
                </a:solidFill>
                <a:latin typeface="Times New Roman" panose="02020603050405020304" pitchFamily="18" charset="0"/>
                <a:cs typeface="Times New Roman" panose="02020603050405020304" pitchFamily="18" charset="0"/>
              </a:rPr>
              <a:t>nama_tabel_view</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membuat</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tabel</a:t>
            </a:r>
            <a:r>
              <a:rPr lang="en-US" sz="1200" b="0" i="0" dirty="0">
                <a:solidFill>
                  <a:schemeClr val="tx1"/>
                </a:solidFill>
                <a:latin typeface="Times New Roman" panose="02020603050405020304" pitchFamily="18" charset="0"/>
                <a:cs typeface="Times New Roman" panose="02020603050405020304" pitchFamily="18" charset="0"/>
              </a:rPr>
              <a:t> view </a:t>
            </a:r>
            <a:r>
              <a:rPr lang="en-US" sz="1200" b="0" i="0" dirty="0" err="1">
                <a:solidFill>
                  <a:schemeClr val="tx1"/>
                </a:solidFill>
                <a:latin typeface="Times New Roman" panose="02020603050405020304" pitchFamily="18" charset="0"/>
                <a:cs typeface="Times New Roman" panose="02020603050405020304" pitchFamily="18" charset="0"/>
              </a:rPr>
              <a:t>disertai</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dengan</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nama</a:t>
            </a:r>
            <a:r>
              <a:rPr lang="en-US" sz="1200" b="0" i="0" dirty="0">
                <a:solidFill>
                  <a:schemeClr val="tx1"/>
                </a:solidFill>
                <a:latin typeface="Times New Roman" panose="02020603050405020304" pitchFamily="18" charset="0"/>
                <a:cs typeface="Times New Roman" panose="02020603050405020304" pitchFamily="18" charset="0"/>
              </a:rPr>
              <a:t> alias table 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chemeClr val="tx1"/>
                </a:solidFill>
                <a:latin typeface="Times New Roman" panose="02020603050405020304" pitchFamily="18" charset="0"/>
                <a:cs typeface="Times New Roman" panose="02020603050405020304" pitchFamily="18" charset="0"/>
              </a:rPr>
              <a:t>AS [query SELECT]: alias </a:t>
            </a:r>
            <a:r>
              <a:rPr lang="en-US" sz="1200" b="0" i="0" dirty="0" err="1">
                <a:solidFill>
                  <a:schemeClr val="tx1"/>
                </a:solidFill>
                <a:latin typeface="Times New Roman" panose="02020603050405020304" pitchFamily="18" charset="0"/>
                <a:cs typeface="Times New Roman" panose="02020603050405020304" pitchFamily="18" charset="0"/>
              </a:rPr>
              <a:t>dari</a:t>
            </a:r>
            <a:r>
              <a:rPr lang="en-US" sz="1200" b="0" i="0" dirty="0">
                <a:solidFill>
                  <a:schemeClr val="tx1"/>
                </a:solidFill>
                <a:latin typeface="Times New Roman" panose="02020603050405020304" pitchFamily="18" charset="0"/>
                <a:cs typeface="Times New Roman" panose="02020603050405020304" pitchFamily="18" charset="0"/>
              </a:rPr>
              <a:t> query yang </a:t>
            </a:r>
            <a:r>
              <a:rPr lang="en-US" sz="1200" b="0" i="0" dirty="0" err="1">
                <a:solidFill>
                  <a:schemeClr val="tx1"/>
                </a:solidFill>
                <a:latin typeface="Times New Roman" panose="02020603050405020304" pitchFamily="18" charset="0"/>
                <a:cs typeface="Times New Roman" panose="02020603050405020304" pitchFamily="18" charset="0"/>
              </a:rPr>
              <a:t>cukup</a:t>
            </a:r>
            <a:r>
              <a:rPr lang="en-US" sz="1200" b="0" i="0" dirty="0">
                <a:solidFill>
                  <a:schemeClr val="tx1"/>
                </a:solidFill>
                <a:latin typeface="Times New Roman" panose="02020603050405020304" pitchFamily="18" charset="0"/>
                <a:cs typeface="Times New Roman" panose="02020603050405020304" pitchFamily="18" charset="0"/>
              </a:rPr>
              <a:t> </a:t>
            </a:r>
            <a:r>
              <a:rPr lang="en-US" sz="1200" b="0" i="0" dirty="0" err="1">
                <a:solidFill>
                  <a:schemeClr val="tx1"/>
                </a:solidFill>
                <a:latin typeface="Times New Roman" panose="02020603050405020304" pitchFamily="18" charset="0"/>
                <a:cs typeface="Times New Roman" panose="02020603050405020304" pitchFamily="18" charset="0"/>
              </a:rPr>
              <a:t>panjang</a:t>
            </a:r>
            <a:endParaRPr lang="en-US" sz="1200" b="0" i="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0805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0410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Transaction </a:t>
            </a:r>
            <a:r>
              <a:rPr lang="en-US" sz="1200" dirty="0" err="1">
                <a:solidFill>
                  <a:schemeClr val="tx1"/>
                </a:solidFill>
                <a:latin typeface="Times New Roman" panose="02020603050405020304" pitchFamily="18" charset="0"/>
                <a:cs typeface="Times New Roman" panose="02020603050405020304" pitchFamily="18" charset="0"/>
              </a:rPr>
              <a:t>dalam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dbms</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bertujuan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menggabungkan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beberapa</a:t>
            </a:r>
            <a:r>
              <a:rPr lang="en-US" sz="1200" dirty="0">
                <a:solidFill>
                  <a:schemeClr val="tx1"/>
                </a:solidFill>
                <a:latin typeface="Times New Roman" panose="02020603050405020304" pitchFamily="18" charset="0"/>
                <a:cs typeface="Times New Roman" panose="02020603050405020304" pitchFamily="18" charset="0"/>
              </a:rPr>
              <a:t> statement </a:t>
            </a:r>
            <a:r>
              <a:rPr lang="en-US" sz="1200" dirty="0" err="1">
                <a:solidFill>
                  <a:schemeClr val="tx1"/>
                </a:solidFill>
                <a:latin typeface="Times New Roman" panose="02020603050405020304" pitchFamily="18" charset="0"/>
                <a:cs typeface="Times New Roman" panose="02020603050405020304" pitchFamily="18" charset="0"/>
              </a:rPr>
              <a:t>perubahan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kedalam</a:t>
            </a:r>
            <a:r>
              <a:rPr lang="en-US" sz="1200" dirty="0">
                <a:solidFill>
                  <a:schemeClr val="tx1"/>
                </a:solidFill>
                <a:latin typeface="Times New Roman" panose="02020603050405020304" pitchFamily="18" charset="0"/>
                <a:cs typeface="Times New Roman" panose="02020603050405020304" pitchFamily="18" charset="0"/>
              </a:rPr>
              <a:t> database </a:t>
            </a:r>
            <a:r>
              <a:rPr lang="en-US" sz="1200" dirty="0" err="1">
                <a:solidFill>
                  <a:schemeClr val="tx1"/>
                </a:solidFill>
                <a:latin typeface="Times New Roman" panose="02020603050405020304" pitchFamily="18" charset="0"/>
                <a:cs typeface="Times New Roman" panose="02020603050405020304" pitchFamily="18" charset="0"/>
              </a:rPr>
              <a:t>menjadi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dianggap</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kesatuan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Dilakukan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atau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tidak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sekali</a:t>
            </a:r>
            <a:r>
              <a:rPr lang="en-US" sz="1200" dirty="0">
                <a:solidFill>
                  <a:schemeClr val="tx1"/>
                </a:solidFill>
                <a:latin typeface="Times New Roman" panose="02020603050405020304" pitchFamily="18" charset="0"/>
                <a:cs typeface="Times New Roman" panose="02020603050405020304" pitchFamily="18" charset="0"/>
              </a:rPr>
              <a:t> </a:t>
            </a:r>
            <a:r>
              <a:rPr lang="en-US" sz="1200" b="1" i="1" dirty="0">
                <a:solidFill>
                  <a:schemeClr val="tx1"/>
                </a:solidFill>
                <a:latin typeface="Times New Roman" panose="02020603050405020304" pitchFamily="18" charset="0"/>
                <a:cs typeface="Times New Roman" panose="02020603050405020304" pitchFamily="18" charset="0"/>
              </a:rPr>
              <a:t>(all or nothing) </a:t>
            </a:r>
            <a:r>
              <a:rPr lang="en-US" sz="1200" dirty="0" err="1">
                <a:solidFill>
                  <a:schemeClr val="tx1"/>
                </a:solidFill>
                <a:latin typeface="Times New Roman" panose="02020603050405020304" pitchFamily="18" charset="0"/>
                <a:cs typeface="Times New Roman" panose="02020603050405020304" pitchFamily="18" charset="0"/>
              </a:rPr>
              <a:t>sehingga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tidak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terjadi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ketidakkonsistenan</a:t>
            </a:r>
            <a:r>
              <a:rPr lang="en-US" sz="1200" dirty="0">
                <a:solidFill>
                  <a:schemeClr val="tx1"/>
                </a:solidFill>
                <a:latin typeface="Times New Roman" panose="02020603050405020304" pitchFamily="18" charset="0"/>
                <a:cs typeface="Times New Roman" panose="02020603050405020304" pitchFamily="18" charset="0"/>
              </a:rPr>
              <a:t> data.</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20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US" sz="1200" dirty="0" err="1">
                <a:solidFill>
                  <a:schemeClr val="tx1"/>
                </a:solidFill>
                <a:latin typeface="Times New Roman" panose="02020603050405020304" pitchFamily="18" charset="0"/>
                <a:cs typeface="Times New Roman" panose="02020603050405020304" pitchFamily="18" charset="0"/>
              </a:rPr>
              <a:t>Tujuan</a:t>
            </a:r>
            <a:r>
              <a:rPr lang="en-US" sz="1200" dirty="0">
                <a:solidFill>
                  <a:schemeClr val="tx1"/>
                </a:solidFill>
                <a:latin typeface="Times New Roman" panose="02020603050405020304" pitchFamily="18" charset="0"/>
                <a:cs typeface="Times New Roman" panose="02020603050405020304" pitchFamily="18" charset="0"/>
              </a:rPr>
              <a:t> lain transaction di </a:t>
            </a:r>
            <a:r>
              <a:rPr lang="en-US" sz="1200" dirty="0" err="1">
                <a:solidFill>
                  <a:schemeClr val="tx1"/>
                </a:solidFill>
                <a:latin typeface="Times New Roman" panose="02020603050405020304" pitchFamily="18" charset="0"/>
                <a:cs typeface="Times New Roman" panose="02020603050405020304" pitchFamily="18" charset="0"/>
              </a:rPr>
              <a:t>dalam</a:t>
            </a:r>
            <a:r>
              <a:rPr lang="en-US" sz="1200" dirty="0">
                <a:solidFill>
                  <a:schemeClr val="tx1"/>
                </a:solidFill>
                <a:latin typeface="Times New Roman" panose="02020603050405020304" pitchFamily="18" charset="0"/>
                <a:cs typeface="Times New Roman" panose="02020603050405020304" pitchFamily="18" charset="0"/>
              </a:rPr>
              <a:t> DBMS </a:t>
            </a:r>
            <a:r>
              <a:rPr lang="en-US" sz="1200" dirty="0" err="1">
                <a:solidFill>
                  <a:schemeClr val="tx1"/>
                </a:solidFill>
                <a:latin typeface="Times New Roman" panose="02020603050405020304" pitchFamily="18" charset="0"/>
                <a:cs typeface="Times New Roman" panose="02020603050405020304" pitchFamily="18" charset="0"/>
              </a:rPr>
              <a:t>adalah</a:t>
            </a:r>
            <a:r>
              <a:rPr lang="en-US" sz="1200" dirty="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lnSpc>
                <a:spcPct val="150000"/>
              </a:lnSpc>
              <a:spcBef>
                <a:spcPts val="0"/>
              </a:spcBef>
              <a:spcAft>
                <a:spcPts val="0"/>
              </a:spcAft>
              <a:buFont typeface="Arial" panose="020B0604020202020204" pitchFamily="34" charset="0"/>
              <a:buChar char="•"/>
            </a:pPr>
            <a:r>
              <a:rPr lang="en-US" sz="1200" dirty="0" err="1">
                <a:solidFill>
                  <a:schemeClr val="tx1"/>
                </a:solidFill>
                <a:latin typeface="Times New Roman" panose="02020603050405020304" pitchFamily="18" charset="0"/>
                <a:cs typeface="Times New Roman" panose="02020603050405020304" pitchFamily="18" charset="0"/>
              </a:rPr>
              <a:t>Menyediakan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reliabilitas</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artinya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jika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terjadi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kesalahan</a:t>
            </a:r>
            <a:r>
              <a:rPr lang="en-US" sz="1200" dirty="0">
                <a:solidFill>
                  <a:schemeClr val="tx1"/>
                </a:solidFill>
                <a:latin typeface="Times New Roman" panose="02020603050405020304" pitchFamily="18" charset="0"/>
                <a:cs typeface="Times New Roman" panose="02020603050405020304" pitchFamily="18" charset="0"/>
              </a:rPr>
              <a:t> pada salah </a:t>
            </a:r>
            <a:r>
              <a:rPr lang="en-US" sz="1200" dirty="0" err="1">
                <a:solidFill>
                  <a:schemeClr val="tx1"/>
                </a:solidFill>
                <a:latin typeface="Times New Roman" panose="02020603050405020304" pitchFamily="18" charset="0"/>
                <a:cs typeface="Times New Roman" panose="02020603050405020304" pitchFamily="18" charset="0"/>
              </a:rPr>
              <a:t>satu</a:t>
            </a:r>
            <a:r>
              <a:rPr lang="en-US" sz="1200" dirty="0">
                <a:solidFill>
                  <a:schemeClr val="tx1"/>
                </a:solidFill>
                <a:latin typeface="Times New Roman" panose="02020603050405020304" pitchFamily="18" charset="0"/>
                <a:cs typeface="Times New Roman" panose="02020603050405020304" pitchFamily="18" charset="0"/>
              </a:rPr>
              <a:t> statement </a:t>
            </a:r>
            <a:r>
              <a:rPr lang="en-US" sz="1200" dirty="0" err="1">
                <a:solidFill>
                  <a:schemeClr val="tx1"/>
                </a:solidFill>
                <a:latin typeface="Times New Roman" panose="02020603050405020304" pitchFamily="18" charset="0"/>
                <a:cs typeface="Times New Roman" panose="02020603050405020304" pitchFamily="18" charset="0"/>
              </a:rPr>
              <a:t>maka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seluruh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perubahan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digagalkan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Sehingga</a:t>
            </a:r>
            <a:r>
              <a:rPr lang="en-US" sz="1200" dirty="0">
                <a:solidFill>
                  <a:schemeClr val="tx1"/>
                </a:solidFill>
                <a:latin typeface="Times New Roman" panose="02020603050405020304" pitchFamily="18" charset="0"/>
                <a:cs typeface="Times New Roman" panose="02020603050405020304" pitchFamily="18" charset="0"/>
              </a:rPr>
              <a:t> data yang </a:t>
            </a:r>
            <a:r>
              <a:rPr lang="en-US" sz="1200" dirty="0" err="1">
                <a:solidFill>
                  <a:schemeClr val="tx1"/>
                </a:solidFill>
                <a:latin typeface="Times New Roman" panose="02020603050405020304" pitchFamily="18" charset="0"/>
                <a:cs typeface="Times New Roman" panose="02020603050405020304" pitchFamily="18" charset="0"/>
              </a:rPr>
              <a:t>tersimpan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benar</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benar</a:t>
            </a:r>
            <a:r>
              <a:rPr lang="en-US" sz="1200" dirty="0">
                <a:solidFill>
                  <a:schemeClr val="tx1"/>
                </a:solidFill>
                <a:latin typeface="Times New Roman" panose="02020603050405020304" pitchFamily="18" charset="0"/>
                <a:cs typeface="Times New Roman" panose="02020603050405020304" pitchFamily="18" charset="0"/>
              </a:rPr>
              <a:t> reliable (</a:t>
            </a:r>
            <a:r>
              <a:rPr lang="en-US" sz="1200" dirty="0" err="1">
                <a:solidFill>
                  <a:schemeClr val="tx1"/>
                </a:solidFill>
                <a:latin typeface="Times New Roman" panose="02020603050405020304" pitchFamily="18" charset="0"/>
                <a:cs typeface="Times New Roman" panose="02020603050405020304" pitchFamily="18" charset="0"/>
              </a:rPr>
              <a:t>dapat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diandalkan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gn="just">
              <a:lnSpc>
                <a:spcPct val="150000"/>
              </a:lnSpc>
              <a:spcBef>
                <a:spcPts val="0"/>
              </a:spcBef>
              <a:spcAft>
                <a:spcPts val="0"/>
              </a:spcAft>
              <a:buFont typeface="Arial" panose="020B0604020202020204" pitchFamily="34" charset="0"/>
              <a:buChar char="•"/>
            </a:pPr>
            <a:r>
              <a:rPr lang="en-US" sz="1200" dirty="0" err="1">
                <a:solidFill>
                  <a:schemeClr val="tx1"/>
                </a:solidFill>
                <a:latin typeface="Times New Roman" panose="02020603050405020304" pitchFamily="18" charset="0"/>
                <a:cs typeface="Times New Roman" panose="02020603050405020304" pitchFamily="18" charset="0"/>
              </a:rPr>
              <a:t>Melakukan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isolasi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artinya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transaksi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harus</a:t>
            </a:r>
            <a:r>
              <a:rPr lang="en-US" sz="1200" dirty="0">
                <a:solidFill>
                  <a:schemeClr val="tx1"/>
                </a:solidFill>
                <a:latin typeface="Times New Roman" panose="02020603050405020304" pitchFamily="18" charset="0"/>
                <a:cs typeface="Times New Roman" panose="02020603050405020304" pitchFamily="18" charset="0"/>
              </a:rPr>
              <a:t> di proses </a:t>
            </a:r>
            <a:r>
              <a:rPr lang="en-US" sz="1200" dirty="0" err="1">
                <a:solidFill>
                  <a:schemeClr val="tx1"/>
                </a:solidFill>
                <a:latin typeface="Times New Roman" panose="02020603050405020304" pitchFamily="18" charset="0"/>
                <a:cs typeface="Times New Roman" panose="02020603050405020304" pitchFamily="18" charset="0"/>
              </a:rPr>
              <a:t>satu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persatu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Sehingga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tidak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ada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kemungkinan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dua</a:t>
            </a:r>
            <a:r>
              <a:rPr lang="en-US" sz="1200" dirty="0">
                <a:solidFill>
                  <a:schemeClr val="tx1"/>
                </a:solidFill>
                <a:latin typeface="Times New Roman" panose="02020603050405020304" pitchFamily="18" charset="0"/>
                <a:cs typeface="Times New Roman" panose="02020603050405020304" pitchFamily="18" charset="0"/>
              </a:rPr>
              <a:t> program </a:t>
            </a:r>
            <a:r>
              <a:rPr lang="en-US" sz="1200" dirty="0" err="1">
                <a:solidFill>
                  <a:schemeClr val="tx1"/>
                </a:solidFill>
                <a:latin typeface="Times New Roman" panose="02020603050405020304" pitchFamily="18" charset="0"/>
                <a:cs typeface="Times New Roman" panose="02020603050405020304" pitchFamily="18" charset="0"/>
              </a:rPr>
              <a:t>mengakses</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atau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bahkan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mengubah</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sekaligus</a:t>
            </a:r>
            <a:r>
              <a:rPr lang="en-US" sz="1200"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451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lnSpc>
                <a:spcPct val="150000"/>
              </a:lnSpc>
            </a:pPr>
            <a:r>
              <a:rPr lang="en-US" sz="1200" dirty="0" err="1">
                <a:latin typeface="Times New Roman" panose="02020603050405020304" pitchFamily="18" charset="0"/>
                <a:cs typeface="Times New Roman" panose="02020603050405020304" pitchFamily="18" charset="0"/>
              </a:rPr>
              <a:t>Berikut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ini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penjelasan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tentang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perintah</a:t>
            </a:r>
            <a:r>
              <a:rPr lang="en-US" sz="1200" dirty="0">
                <a:latin typeface="Times New Roman" panose="02020603050405020304" pitchFamily="18" charset="0"/>
                <a:cs typeface="Times New Roman" panose="02020603050405020304" pitchFamily="18" charset="0"/>
              </a:rPr>
              <a:t> transaction 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DBMS:</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COMMIT </a:t>
            </a:r>
            <a:r>
              <a:rPr lang="en-US" sz="1200" dirty="0" err="1">
                <a:latin typeface="Times New Roman" panose="02020603050405020304" pitchFamily="18" charset="0"/>
                <a:cs typeface="Times New Roman" panose="02020603050405020304" pitchFamily="18" charset="0"/>
              </a:rPr>
              <a:t>mengakhiri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transaksi</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sedang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terjadi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merubah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semua</a:t>
            </a:r>
            <a:r>
              <a:rPr lang="en-US" sz="1200" dirty="0">
                <a:latin typeface="Times New Roman" panose="02020603050405020304" pitchFamily="18" charset="0"/>
                <a:cs typeface="Times New Roman" panose="02020603050405020304" pitchFamily="18" charset="0"/>
              </a:rPr>
              <a:t> pending data </a:t>
            </a:r>
            <a:r>
              <a:rPr lang="en-US" sz="1200" dirty="0" err="1">
                <a:latin typeface="Times New Roman" panose="02020603050405020304" pitchFamily="18" charset="0"/>
                <a:cs typeface="Times New Roman" panose="02020603050405020304" pitchFamily="18" charset="0"/>
              </a:rPr>
              <a:t>menjadi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permanen</a:t>
            </a:r>
            <a:endParaRPr lang="en-US" sz="12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ROLLBACK </a:t>
            </a:r>
            <a:r>
              <a:rPr lang="en-US" sz="1200" dirty="0" err="1">
                <a:latin typeface="Times New Roman" panose="02020603050405020304" pitchFamily="18" charset="0"/>
                <a:cs typeface="Times New Roman" panose="02020603050405020304" pitchFamily="18" charset="0"/>
              </a:rPr>
              <a:t>mengembalikan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transaksi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kebentuk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semula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sampai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bertemu</a:t>
            </a:r>
            <a:r>
              <a:rPr lang="en-US" sz="1200" dirty="0">
                <a:latin typeface="Times New Roman" panose="02020603050405020304" pitchFamily="18" charset="0"/>
                <a:cs typeface="Times New Roman" panose="02020603050405020304" pitchFamily="18" charset="0"/>
              </a:rPr>
              <a:t> COMMIT </a:t>
            </a:r>
            <a:r>
              <a:rPr lang="en-US" sz="1200" dirty="0" err="1">
                <a:latin typeface="Times New Roman" panose="02020603050405020304" pitchFamily="18" charset="0"/>
                <a:cs typeface="Times New Roman" panose="02020603050405020304" pitchFamily="18" charset="0"/>
              </a:rPr>
              <a:t>terakhir</a:t>
            </a:r>
            <a:r>
              <a:rPr lang="en-US" sz="1200" dirty="0">
                <a:latin typeface="Times New Roman" panose="02020603050405020304" pitchFamily="18" charset="0"/>
                <a:cs typeface="Times New Roman" panose="02020603050405020304" pitchFamily="18" charset="0"/>
              </a:rPr>
              <a:t> kali</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SAVEPOINT </a:t>
            </a:r>
            <a:r>
              <a:rPr lang="en-US" sz="1200" dirty="0" err="1">
                <a:latin typeface="Times New Roman" panose="02020603050405020304" pitchFamily="18" charset="0"/>
                <a:cs typeface="Times New Roman" panose="02020603050405020304" pitchFamily="18" charset="0"/>
              </a:rPr>
              <a:t>menggunakan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transaksi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memberikan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nama</a:t>
            </a:r>
            <a:r>
              <a:rPr lang="en-US" sz="1200" dirty="0">
                <a:latin typeface="Times New Roman" panose="02020603050405020304" pitchFamily="18" charset="0"/>
                <a:cs typeface="Times New Roman" panose="02020603050405020304" pitchFamily="18" charset="0"/>
              </a:rPr>
              <a:t> pada </a:t>
            </a:r>
            <a:r>
              <a:rPr lang="en-US" sz="1200" dirty="0" err="1">
                <a:latin typeface="Times New Roman" panose="02020603050405020304" pitchFamily="18" charset="0"/>
                <a:cs typeface="Times New Roman" panose="02020603050405020304" pitchFamily="18" charset="0"/>
              </a:rPr>
              <a:t>transaksinya</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078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lnSpc>
                <a:spcPct val="150000"/>
              </a:lnSpc>
            </a:pP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memulai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transaksi</a:t>
            </a:r>
            <a:r>
              <a:rPr lang="en-US" sz="1200" dirty="0">
                <a:latin typeface="Times New Roman" panose="02020603050405020304" pitchFamily="18" charset="0"/>
                <a:cs typeface="Times New Roman" panose="02020603050405020304" pitchFamily="18" charset="0"/>
              </a:rPr>
              <a:t> database </a:t>
            </a:r>
            <a:r>
              <a:rPr lang="en-US" sz="1200" dirty="0" err="1">
                <a:latin typeface="Times New Roman" panose="02020603050405020304" pitchFamily="18" charset="0"/>
                <a:cs typeface="Times New Roman" panose="02020603050405020304" pitchFamily="18" charset="0"/>
              </a:rPr>
              <a:t>diawal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perintah</a:t>
            </a:r>
            <a:r>
              <a:rPr lang="en-US" sz="1200" dirty="0">
                <a:latin typeface="Times New Roman" panose="02020603050405020304" pitchFamily="18" charset="0"/>
                <a:cs typeface="Times New Roman" panose="02020603050405020304" pitchFamily="18" charset="0"/>
              </a:rPr>
              <a:t>:</a:t>
            </a:r>
          </a:p>
          <a:p>
            <a:pPr algn="just">
              <a:lnSpc>
                <a:spcPct val="150000"/>
              </a:lnSpc>
            </a:pPr>
            <a:r>
              <a:rPr lang="en-US" sz="1200" b="1">
                <a:latin typeface="Times New Roman" panose="02020603050405020304" pitchFamily="18" charset="0"/>
                <a:cs typeface="Times New Roman" panose="02020603050405020304" pitchFamily="18" charset="0"/>
              </a:rPr>
              <a:t>START TRANSACTION;</a:t>
            </a:r>
            <a:endParaRPr lang="en-US" sz="1200" b="1" dirty="0">
              <a:latin typeface="Times New Roman" panose="02020603050405020304" pitchFamily="18" charset="0"/>
              <a:cs typeface="Times New Roman" panose="02020603050405020304" pitchFamily="18"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Setelah </a:t>
            </a:r>
            <a:r>
              <a:rPr lang="en-US" sz="1200" dirty="0" err="1">
                <a:latin typeface="Times New Roman" panose="02020603050405020304" pitchFamily="18" charset="0"/>
                <a:cs typeface="Times New Roman" panose="02020603050405020304" pitchFamily="18" charset="0"/>
              </a:rPr>
              <a:t>itu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lakukan</a:t>
            </a:r>
            <a:r>
              <a:rPr lang="en-US" sz="1200" dirty="0">
                <a:latin typeface="Times New Roman" panose="02020603050405020304" pitchFamily="18" charset="0"/>
                <a:cs typeface="Times New Roman" panose="02020603050405020304" pitchFamily="18" charset="0"/>
              </a:rPr>
              <a:t> query-query DML </a:t>
            </a:r>
            <a:r>
              <a:rPr lang="en-US" sz="1200" dirty="0" err="1">
                <a:latin typeface="Times New Roman" panose="02020603050405020304" pitchFamily="18" charset="0"/>
                <a:cs typeface="Times New Roman" panose="02020603050405020304" pitchFamily="18" charset="0"/>
              </a:rPr>
              <a:t>seperti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biasa</a:t>
            </a:r>
            <a:r>
              <a:rPr lang="en-US" sz="1200" dirty="0">
                <a:latin typeface="Times New Roman" panose="02020603050405020304" pitchFamily="18" charset="0"/>
                <a:cs typeface="Times New Roman" panose="02020603050405020304" pitchFamily="18" charset="0"/>
              </a:rPr>
              <a:t>.</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mengesahkan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transaksi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lakukan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perintah</a:t>
            </a:r>
            <a:r>
              <a:rPr lang="en-US" sz="1200" dirty="0">
                <a:latin typeface="Times New Roman" panose="02020603050405020304" pitchFamily="18" charset="0"/>
                <a:cs typeface="Times New Roman" panose="02020603050405020304" pitchFamily="18" charset="0"/>
              </a:rPr>
              <a:t> query:</a:t>
            </a:r>
          </a:p>
          <a:p>
            <a:pPr algn="just">
              <a:lnSpc>
                <a:spcPct val="150000"/>
              </a:lnSpc>
            </a:pPr>
            <a:r>
              <a:rPr lang="en-US" sz="1200" b="1">
                <a:latin typeface="Times New Roman" panose="02020603050405020304" pitchFamily="18" charset="0"/>
                <a:cs typeface="Times New Roman" panose="02020603050405020304" pitchFamily="18" charset="0"/>
              </a:rPr>
              <a:t>COMMIT;</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196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lnSpc>
                <a:spcPct val="150000"/>
              </a:lnSpc>
            </a:pPr>
            <a:r>
              <a:rPr lang="en-US" sz="1200" dirty="0">
                <a:latin typeface="Times New Roman" panose="02020603050405020304" pitchFamily="18" charset="0"/>
                <a:cs typeface="Times New Roman" panose="02020603050405020304" pitchFamily="18" charset="0"/>
              </a:rPr>
              <a:t>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slide </a:t>
            </a:r>
            <a:r>
              <a:rPr lang="en-US" sz="1200" dirty="0" err="1">
                <a:latin typeface="Times New Roman" panose="02020603050405020304" pitchFamily="18" charset="0"/>
                <a:cs typeface="Times New Roman" panose="02020603050405020304" pitchFamily="18" charset="0"/>
              </a:rPr>
              <a:t>merupakan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membatalkan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transaksi</a:t>
            </a:r>
            <a:r>
              <a:rPr lang="en-US" sz="1200" dirty="0">
                <a:latin typeface="Times New Roman" panose="02020603050405020304" pitchFamily="18" charset="0"/>
                <a:cs typeface="Times New Roman" panose="02020603050405020304" pitchFamily="18" charset="0"/>
              </a:rPr>
              <a:t> database, </a:t>
            </a:r>
            <a:r>
              <a:rPr lang="en-US" sz="1200" dirty="0" err="1">
                <a:latin typeface="Times New Roman" panose="02020603050405020304" pitchFamily="18" charset="0"/>
                <a:cs typeface="Times New Roman" panose="02020603050405020304" pitchFamily="18" charset="0"/>
              </a:rPr>
              <a:t>diawali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perintah</a:t>
            </a:r>
            <a:r>
              <a:rPr lang="en-US" sz="1200" dirty="0">
                <a:latin typeface="Times New Roman" panose="02020603050405020304" pitchFamily="18" charset="0"/>
                <a:cs typeface="Times New Roman" panose="02020603050405020304" pitchFamily="18" charset="0"/>
              </a:rPr>
              <a:t>:</a:t>
            </a:r>
          </a:p>
          <a:p>
            <a:r>
              <a:rPr lang="en-US" sz="1200" b="1" dirty="0">
                <a:latin typeface="Courier New" panose="02070309020205020404" pitchFamily="49" charset="0"/>
                <a:cs typeface="Courier New" panose="02070309020205020404" pitchFamily="49" charset="0"/>
              </a:rPr>
              <a:t>START TRANSACTION;</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Setelah </a:t>
            </a:r>
            <a:r>
              <a:rPr lang="en-US" sz="1200" dirty="0" err="1">
                <a:latin typeface="Times New Roman" panose="02020603050405020304" pitchFamily="18" charset="0"/>
                <a:cs typeface="Times New Roman" panose="02020603050405020304" pitchFamily="18" charset="0"/>
              </a:rPr>
              <a:t>itu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lakukan</a:t>
            </a:r>
            <a:r>
              <a:rPr lang="en-US" sz="1200" dirty="0">
                <a:latin typeface="Times New Roman" panose="02020603050405020304" pitchFamily="18" charset="0"/>
                <a:cs typeface="Times New Roman" panose="02020603050405020304" pitchFamily="18" charset="0"/>
              </a:rPr>
              <a:t> query-query DML </a:t>
            </a:r>
            <a:r>
              <a:rPr lang="en-US" sz="1200" dirty="0" err="1">
                <a:latin typeface="Times New Roman" panose="02020603050405020304" pitchFamily="18" charset="0"/>
                <a:cs typeface="Times New Roman" panose="02020603050405020304" pitchFamily="18" charset="0"/>
              </a:rPr>
              <a:t>seperti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biasa</a:t>
            </a:r>
            <a:r>
              <a:rPr lang="en-US" sz="1200" dirty="0">
                <a:latin typeface="Times New Roman" panose="02020603050405020304" pitchFamily="18" charset="0"/>
                <a:cs typeface="Times New Roman" panose="02020603050405020304" pitchFamily="18" charset="0"/>
              </a:rPr>
              <a:t>.</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membatalkan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transaksi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lakukan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perintah</a:t>
            </a:r>
            <a:r>
              <a:rPr lang="en-US" sz="1200" dirty="0">
                <a:latin typeface="Times New Roman" panose="02020603050405020304" pitchFamily="18" charset="0"/>
                <a:cs typeface="Times New Roman" panose="02020603050405020304" pitchFamily="18" charset="0"/>
              </a:rPr>
              <a:t> query:</a:t>
            </a:r>
          </a:p>
          <a:p>
            <a:r>
              <a:rPr lang="sv-SE" sz="1200" b="1" dirty="0">
                <a:latin typeface="Courier New" panose="02070309020205020404" pitchFamily="49" charset="0"/>
                <a:cs typeface="Courier New" panose="02070309020205020404" pitchFamily="49" charset="0"/>
              </a:rPr>
              <a:t>ROLLBACK;</a:t>
            </a:r>
            <a:endParaRPr lang="en-US" sz="1200" b="1" dirty="0">
              <a:latin typeface="Courier New" panose="02070309020205020404" pitchFamily="49" charset="0"/>
              <a:cs typeface="Courier New" panose="02070309020205020404" pitchFamily="49"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352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lnSpc>
                <a:spcPct val="150000"/>
              </a:lnSpc>
            </a:pPr>
            <a:r>
              <a:rPr lang="en-US" sz="1200" dirty="0">
                <a:latin typeface="Times New Roman" panose="02020603050405020304" pitchFamily="18" charset="0"/>
                <a:cs typeface="Times New Roman" panose="02020603050405020304" pitchFamily="18" charset="0"/>
              </a:rPr>
              <a:t>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slide </a:t>
            </a:r>
            <a:r>
              <a:rPr lang="en-US" sz="1200" dirty="0" err="1">
                <a:latin typeface="Times New Roman" panose="02020603050405020304" pitchFamily="18" charset="0"/>
                <a:cs typeface="Times New Roman" panose="02020603050405020304" pitchFamily="18" charset="0"/>
              </a:rPr>
              <a:t>merupakan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lain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membatalkan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transaksi</a:t>
            </a:r>
            <a:r>
              <a:rPr lang="en-US" sz="1200" dirty="0">
                <a:latin typeface="Times New Roman" panose="02020603050405020304" pitchFamily="18" charset="0"/>
                <a:cs typeface="Times New Roman" panose="02020603050405020304" pitchFamily="18" charset="0"/>
              </a:rPr>
              <a:t> database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SAVEPOINT, </a:t>
            </a:r>
            <a:r>
              <a:rPr lang="en-US" sz="1200" dirty="0" err="1">
                <a:latin typeface="Times New Roman" panose="02020603050405020304" pitchFamily="18" charset="0"/>
                <a:cs typeface="Times New Roman" panose="02020603050405020304" pitchFamily="18" charset="0"/>
              </a:rPr>
              <a:t>diawali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perintah</a:t>
            </a:r>
            <a:r>
              <a:rPr lang="en-US" sz="1200" dirty="0">
                <a:latin typeface="Times New Roman" panose="02020603050405020304" pitchFamily="18" charset="0"/>
                <a:cs typeface="Times New Roman" panose="02020603050405020304" pitchFamily="18" charset="0"/>
              </a:rPr>
              <a:t>:</a:t>
            </a:r>
          </a:p>
          <a:p>
            <a:pPr marL="0" algn="l" defTabSz="914400" rtl="0" eaLnBrk="1" latinLnBrk="0" hangingPunct="1">
              <a:lnSpc>
                <a:spcPct val="150000"/>
              </a:lnSpc>
            </a:pPr>
            <a:endParaRPr lang="en-US" sz="1200" b="1" kern="1200" dirty="0">
              <a:solidFill>
                <a:schemeClr val="tx1"/>
              </a:solidFill>
              <a:latin typeface="Courier New" panose="02070309020205020404" pitchFamily="49" charset="0"/>
              <a:ea typeface="+mn-ea"/>
              <a:cs typeface="Courier New" panose="02070309020205020404" pitchFamily="49" charset="0"/>
            </a:endParaRPr>
          </a:p>
          <a:p>
            <a:r>
              <a:rPr lang="en-US" sz="1200" b="1">
                <a:latin typeface="Courier New" panose="02070309020205020404" pitchFamily="49" charset="0"/>
                <a:cs typeface="Courier New" panose="02070309020205020404" pitchFamily="49" charset="0"/>
              </a:rPr>
              <a:t>START TRANSACTION;</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200" b="1" kern="1200">
                <a:solidFill>
                  <a:schemeClr val="tx1"/>
                </a:solidFill>
                <a:latin typeface="Courier New" panose="02070309020205020404" pitchFamily="49" charset="0"/>
                <a:ea typeface="+mn-ea"/>
                <a:cs typeface="Courier New" panose="02070309020205020404" pitchFamily="49" charset="0"/>
              </a:rPr>
              <a:t>SAVEPOINT update_produk;</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Setelah </a:t>
            </a:r>
            <a:r>
              <a:rPr lang="en-US" sz="1200" dirty="0" err="1">
                <a:latin typeface="Times New Roman" panose="02020603050405020304" pitchFamily="18" charset="0"/>
                <a:cs typeface="Times New Roman" panose="02020603050405020304" pitchFamily="18" charset="0"/>
              </a:rPr>
              <a:t>itu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lakukan</a:t>
            </a:r>
            <a:r>
              <a:rPr lang="en-US" sz="1200" dirty="0">
                <a:latin typeface="Times New Roman" panose="02020603050405020304" pitchFamily="18" charset="0"/>
                <a:cs typeface="Times New Roman" panose="02020603050405020304" pitchFamily="18" charset="0"/>
              </a:rPr>
              <a:t> query-query DML </a:t>
            </a:r>
            <a:r>
              <a:rPr lang="en-US" sz="1200" dirty="0" err="1">
                <a:latin typeface="Times New Roman" panose="02020603050405020304" pitchFamily="18" charset="0"/>
                <a:cs typeface="Times New Roman" panose="02020603050405020304" pitchFamily="18" charset="0"/>
              </a:rPr>
              <a:t>seperti</a:t>
            </a:r>
            <a:r>
              <a:rPr lang="en-US" sz="1200" dirty="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biasa</a:t>
            </a:r>
            <a:r>
              <a:rPr lang="en-US" sz="1200">
                <a:latin typeface="Times New Roman" panose="02020603050405020304" pitchFamily="18" charset="0"/>
                <a:cs typeface="Times New Roman" panose="02020603050405020304" pitchFamily="18" charset="0"/>
              </a:rPr>
              <a:t>.</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membatalkan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transaksi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lakukan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perintah</a:t>
            </a:r>
            <a:r>
              <a:rPr lang="en-US" sz="1200" dirty="0">
                <a:latin typeface="Times New Roman" panose="02020603050405020304" pitchFamily="18" charset="0"/>
                <a:cs typeface="Times New Roman" panose="02020603050405020304" pitchFamily="18" charset="0"/>
              </a:rPr>
              <a:t> query:</a:t>
            </a:r>
          </a:p>
          <a:p>
            <a:pPr algn="just">
              <a:lnSpc>
                <a:spcPct val="150000"/>
              </a:lnSpc>
            </a:pPr>
            <a:endParaRPr lang="en-US" sz="1200" dirty="0">
              <a:latin typeface="Times New Roman" panose="02020603050405020304" pitchFamily="18" charset="0"/>
              <a:cs typeface="Times New Roman" panose="02020603050405020304" pitchFamily="18" charset="0"/>
            </a:endParaRPr>
          </a:p>
          <a:p>
            <a:r>
              <a:rPr lang="sv-SE" sz="1200" b="1" dirty="0">
                <a:latin typeface="Courier New" panose="02070309020205020404" pitchFamily="49" charset="0"/>
                <a:cs typeface="Courier New" panose="02070309020205020404" pitchFamily="49" charset="0"/>
              </a:rPr>
              <a:t>ROLLBACK </a:t>
            </a:r>
            <a:r>
              <a:rPr lang="sv-SE" sz="1200" b="1">
                <a:latin typeface="Courier New" panose="02070309020205020404" pitchFamily="49" charset="0"/>
                <a:cs typeface="Courier New" panose="02070309020205020404" pitchFamily="49" charset="0"/>
              </a:rPr>
              <a:t>TO update</a:t>
            </a:r>
            <a:r>
              <a:rPr lang="sv-SE" sz="1200" b="1" dirty="0">
                <a:latin typeface="Courier New" panose="02070309020205020404" pitchFamily="49" charset="0"/>
                <a:cs typeface="Courier New" panose="02070309020205020404" pitchFamily="49" charset="0"/>
              </a:rPr>
              <a:t>_produk;</a:t>
            </a:r>
            <a:endParaRPr lang="en-US" sz="1200" b="1" dirty="0">
              <a:latin typeface="Courier New" panose="02070309020205020404" pitchFamily="49" charset="0"/>
              <a:cs typeface="Courier New" panose="02070309020205020404" pitchFamily="49"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999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User defined function (function) </a:t>
            </a:r>
            <a:r>
              <a:rPr lang="en-US" sz="1200" dirty="0" err="1">
                <a:solidFill>
                  <a:schemeClr val="tx1"/>
                </a:solidFill>
                <a:latin typeface="Times New Roman" panose="02020603050405020304" pitchFamily="18" charset="0"/>
                <a:cs typeface="Times New Roman" panose="02020603050405020304" pitchFamily="18" charset="0"/>
              </a:rPr>
              <a:t>adalah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suatu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operasi</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dapat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didefinisikan</a:t>
            </a:r>
            <a:r>
              <a:rPr lang="en-US" sz="1200" dirty="0">
                <a:solidFill>
                  <a:schemeClr val="tx1"/>
                </a:solidFill>
                <a:latin typeface="Times New Roman" panose="02020603050405020304" pitchFamily="18" charset="0"/>
                <a:cs typeface="Times New Roman" panose="02020603050405020304" pitchFamily="18" charset="0"/>
              </a:rPr>
              <a:t> oleh </a:t>
            </a:r>
            <a:r>
              <a:rPr lang="en-US" sz="1200" dirty="0" err="1">
                <a:solidFill>
                  <a:schemeClr val="tx1"/>
                </a:solidFill>
                <a:latin typeface="Times New Roman" panose="02020603050405020304" pitchFamily="18" charset="0"/>
                <a:cs typeface="Times New Roman" panose="02020603050405020304" pitchFamily="18" charset="0"/>
              </a:rPr>
              <a:t>pemakai</a:t>
            </a:r>
            <a:r>
              <a:rPr lang="en-US" sz="1200" dirty="0">
                <a:solidFill>
                  <a:schemeClr val="tx1"/>
                </a:solidFill>
                <a:latin typeface="Times New Roman" panose="02020603050405020304" pitchFamily="18" charset="0"/>
                <a:cs typeface="Times New Roman" panose="02020603050405020304" pitchFamily="18" charset="0"/>
              </a:rPr>
              <a:t> database, </a:t>
            </a:r>
            <a:r>
              <a:rPr lang="en-US" sz="1200" dirty="0" err="1">
                <a:solidFill>
                  <a:schemeClr val="tx1"/>
                </a:solidFill>
                <a:latin typeface="Times New Roman" panose="02020603050405020304" pitchFamily="18" charset="0"/>
                <a:cs typeface="Times New Roman" panose="02020603050405020304" pitchFamily="18" charset="0"/>
              </a:rPr>
              <a:t>dapat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terdiri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beberapa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perintah</a:t>
            </a:r>
            <a:r>
              <a:rPr lang="en-US" sz="1200" dirty="0">
                <a:solidFill>
                  <a:schemeClr val="tx1"/>
                </a:solidFill>
                <a:latin typeface="Times New Roman" panose="02020603050405020304" pitchFamily="18" charset="0"/>
                <a:cs typeface="Times New Roman" panose="02020603050405020304" pitchFamily="18" charset="0"/>
              </a:rPr>
              <a:t> SQL yang </a:t>
            </a:r>
            <a:r>
              <a:rPr lang="en-US" sz="1200" dirty="0" err="1">
                <a:solidFill>
                  <a:schemeClr val="tx1"/>
                </a:solidFill>
                <a:latin typeface="Times New Roman" panose="02020603050405020304" pitchFamily="18" charset="0"/>
                <a:cs typeface="Times New Roman" panose="02020603050405020304" pitchFamily="18" charset="0"/>
              </a:rPr>
              <a:t>dieksekusi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sebagai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kesatuan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operasi</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err="1">
                <a:solidFill>
                  <a:schemeClr val="tx1"/>
                </a:solidFill>
                <a:latin typeface="Times New Roman" panose="02020603050405020304" pitchFamily="18" charset="0"/>
                <a:cs typeface="Times New Roman" panose="02020603050405020304" pitchFamily="18" charset="0"/>
              </a:rPr>
              <a:t>Definisi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operasi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ini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disimpan</a:t>
            </a:r>
            <a:r>
              <a:rPr lang="en-US" sz="1200" dirty="0">
                <a:solidFill>
                  <a:schemeClr val="tx1"/>
                </a:solidFill>
                <a:latin typeface="Times New Roman" panose="02020603050405020304" pitchFamily="18" charset="0"/>
                <a:cs typeface="Times New Roman" panose="02020603050405020304" pitchFamily="18" charset="0"/>
              </a:rPr>
              <a:t> dan </a:t>
            </a:r>
            <a:r>
              <a:rPr lang="en-US" sz="1200" dirty="0" err="1">
                <a:solidFill>
                  <a:schemeClr val="tx1"/>
                </a:solidFill>
                <a:latin typeface="Times New Roman" panose="02020603050405020304" pitchFamily="18" charset="0"/>
                <a:cs typeface="Times New Roman" panose="02020603050405020304" pitchFamily="18" charset="0"/>
              </a:rPr>
              <a:t>dieksekusi</a:t>
            </a:r>
            <a:r>
              <a:rPr lang="en-US" sz="1200" dirty="0">
                <a:solidFill>
                  <a:schemeClr val="tx1"/>
                </a:solidFill>
                <a:latin typeface="Times New Roman" panose="02020603050405020304" pitchFamily="18" charset="0"/>
                <a:cs typeface="Times New Roman" panose="02020603050405020304" pitchFamily="18" charset="0"/>
              </a:rPr>
              <a:t> oleh database server.</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User defined function </a:t>
            </a:r>
            <a:r>
              <a:rPr lang="en-US" sz="1200" dirty="0" err="1">
                <a:solidFill>
                  <a:schemeClr val="tx1"/>
                </a:solidFill>
                <a:latin typeface="Times New Roman" panose="02020603050405020304" pitchFamily="18" charset="0"/>
                <a:cs typeface="Times New Roman" panose="02020603050405020304" pitchFamily="18" charset="0"/>
              </a:rPr>
              <a:t>dikenal</a:t>
            </a:r>
            <a:r>
              <a:rPr lang="en-US" sz="1200" dirty="0">
                <a:solidFill>
                  <a:schemeClr val="tx1"/>
                </a:solidFill>
                <a:latin typeface="Times New Roman" panose="02020603050405020304" pitchFamily="18" charset="0"/>
                <a:cs typeface="Times New Roman" panose="02020603050405020304" pitchFamily="18" charset="0"/>
              </a:rPr>
              <a:t> juga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istilah</a:t>
            </a:r>
            <a:r>
              <a:rPr lang="en-US" sz="1200" dirty="0">
                <a:solidFill>
                  <a:schemeClr val="tx1"/>
                </a:solidFill>
                <a:latin typeface="Times New Roman" panose="02020603050405020304" pitchFamily="18" charset="0"/>
                <a:cs typeface="Times New Roman" panose="02020603050405020304" pitchFamily="18" charset="0"/>
              </a:rPr>
              <a:t> </a:t>
            </a:r>
            <a:r>
              <a:rPr lang="en-US" sz="1200" b="1" i="1" dirty="0">
                <a:solidFill>
                  <a:schemeClr val="tx1"/>
                </a:solidFill>
                <a:latin typeface="Times New Roman" panose="02020603050405020304" pitchFamily="18" charset="0"/>
                <a:cs typeface="Times New Roman" panose="02020603050405020304" pitchFamily="18" charset="0"/>
              </a:rPr>
              <a:t>'stored procedure‘.</a:t>
            </a:r>
          </a:p>
          <a:p>
            <a:endParaRPr lang="en-US" dirty="0"/>
          </a:p>
        </p:txBody>
      </p:sp>
    </p:spTree>
    <p:extLst>
      <p:ext uri="{BB962C8B-B14F-4D97-AF65-F5344CB8AC3E}">
        <p14:creationId xmlns:p14="http://schemas.microsoft.com/office/powerpoint/2010/main" val="119155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5059"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3366"/>
                </a:solidFill>
                <a:latin typeface="Verdana" panose="020B0604030504040204" pitchFamily="34" charset="0"/>
              </a:rPr>
              <a:t>Setelah </a:t>
            </a:r>
            <a:r>
              <a:rPr lang="en-GB" sz="1200" dirty="0" err="1">
                <a:solidFill>
                  <a:srgbClr val="003366"/>
                </a:solidFill>
                <a:latin typeface="Verdana" panose="020B0604030504040204" pitchFamily="34" charset="0"/>
              </a:rPr>
              <a:t>mengetahui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jenis-jenis</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relasi</a:t>
            </a:r>
            <a:r>
              <a:rPr lang="en-GB" sz="1200" dirty="0">
                <a:solidFill>
                  <a:srgbClr val="003366"/>
                </a:solidFill>
                <a:latin typeface="Verdana" panose="020B0604030504040204" pitchFamily="34" charset="0"/>
              </a:rPr>
              <a:t> pada RDBMS, </a:t>
            </a:r>
            <a:r>
              <a:rPr lang="en-GB" sz="1200" dirty="0" err="1">
                <a:solidFill>
                  <a:srgbClr val="003366"/>
                </a:solidFill>
                <a:latin typeface="Verdana" panose="020B0604030504040204" pitchFamily="34" charset="0"/>
              </a:rPr>
              <a:t>selanjutnya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kita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kenal</a:t>
            </a:r>
            <a:r>
              <a:rPr lang="en-GB" sz="1200" dirty="0">
                <a:solidFill>
                  <a:srgbClr val="003366"/>
                </a:solidFill>
                <a:latin typeface="Verdana" panose="020B0604030504040204" pitchFamily="34" charset="0"/>
              </a:rPr>
              <a:t> SQL </a:t>
            </a:r>
            <a:r>
              <a:rPr lang="en-GB" sz="1200" dirty="0" err="1">
                <a:solidFill>
                  <a:srgbClr val="003366"/>
                </a:solidFill>
                <a:latin typeface="Verdana" panose="020B0604030504040204" pitchFamily="34" charset="0"/>
              </a:rPr>
              <a:t>untuk</a:t>
            </a:r>
            <a:r>
              <a:rPr lang="en-GB" sz="1200" dirty="0">
                <a:solidFill>
                  <a:srgbClr val="003366"/>
                </a:solidFill>
                <a:latin typeface="Verdana" panose="020B0604030504040204" pitchFamily="34" charset="0"/>
              </a:rPr>
              <a:t> RDBMS </a:t>
            </a:r>
            <a:r>
              <a:rPr lang="en-GB" sz="1200" dirty="0" err="1">
                <a:solidFill>
                  <a:srgbClr val="003366"/>
                </a:solidFill>
                <a:latin typeface="Verdana" panose="020B0604030504040204" pitchFamily="34" charset="0"/>
              </a:rPr>
              <a:t>dengan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Klausa</a:t>
            </a:r>
            <a:r>
              <a:rPr lang="en-GB" sz="1200" dirty="0">
                <a:solidFill>
                  <a:srgbClr val="003366"/>
                </a:solidFill>
                <a:latin typeface="Verdana" panose="020B0604030504040204" pitchFamily="34" charset="0"/>
              </a:rPr>
              <a:t> Join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3366"/>
              </a:solidFill>
              <a:latin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3366"/>
                </a:solidFill>
                <a:latin typeface="Verdana" panose="020B0604030504040204" pitchFamily="34" charset="0"/>
              </a:rPr>
              <a:t>Inner Join: </a:t>
            </a:r>
            <a:r>
              <a:rPr lang="en-GB" sz="1200" dirty="0" err="1">
                <a:solidFill>
                  <a:srgbClr val="003366"/>
                </a:solidFill>
                <a:latin typeface="Verdana" panose="020B0604030504040204" pitchFamily="34" charset="0"/>
              </a:rPr>
              <a:t>merupakan</a:t>
            </a:r>
            <a:r>
              <a:rPr lang="en-GB" sz="1200" dirty="0">
                <a:solidFill>
                  <a:srgbClr val="003366"/>
                </a:solidFill>
                <a:latin typeface="Verdana" panose="020B0604030504040204" pitchFamily="34" charset="0"/>
              </a:rPr>
              <a:t> query join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akan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menampilkan</a:t>
            </a:r>
            <a:r>
              <a:rPr lang="en-GB" sz="1200" dirty="0">
                <a:solidFill>
                  <a:srgbClr val="003366"/>
                </a:solidFill>
                <a:latin typeface="Verdana" panose="020B0604030504040204" pitchFamily="34" charset="0"/>
              </a:rPr>
              <a:t> data yang </a:t>
            </a:r>
            <a:r>
              <a:rPr lang="en-GB" sz="1200" dirty="0" err="1">
                <a:solidFill>
                  <a:srgbClr val="003366"/>
                </a:solidFill>
                <a:latin typeface="Verdana" panose="020B0604030504040204" pitchFamily="34" charset="0"/>
              </a:rPr>
              <a:t>terhubung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saja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antara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dua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saling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berelasi</a:t>
            </a:r>
            <a:r>
              <a:rPr lang="en-GB" sz="1200" dirty="0">
                <a:solidFill>
                  <a:srgbClr val="003366"/>
                </a:solidFill>
                <a:latin typeface="Verdana" panose="020B060403050404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3366"/>
                </a:solidFill>
                <a:latin typeface="Verdana" panose="020B0604030504040204" pitchFamily="34" charset="0"/>
              </a:rPr>
              <a:t>Outer Join: </a:t>
            </a:r>
            <a:r>
              <a:rPr lang="en-GB" sz="1200" dirty="0" err="1">
                <a:solidFill>
                  <a:srgbClr val="003366"/>
                </a:solidFill>
                <a:latin typeface="Verdana" panose="020B0604030504040204" pitchFamily="34" charset="0"/>
              </a:rPr>
              <a:t>merupakan</a:t>
            </a:r>
            <a:r>
              <a:rPr lang="en-GB" sz="1200" dirty="0">
                <a:solidFill>
                  <a:srgbClr val="003366"/>
                </a:solidFill>
                <a:latin typeface="Verdana" panose="020B0604030504040204" pitchFamily="34" charset="0"/>
              </a:rPr>
              <a:t> query join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akan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menampilkan</a:t>
            </a:r>
            <a:r>
              <a:rPr lang="en-GB" sz="1200" dirty="0">
                <a:solidFill>
                  <a:srgbClr val="003366"/>
                </a:solidFill>
                <a:latin typeface="Verdana" panose="020B0604030504040204" pitchFamily="34" charset="0"/>
              </a:rPr>
              <a:t> data </a:t>
            </a:r>
            <a:r>
              <a:rPr lang="en-GB" sz="1200" dirty="0" err="1">
                <a:solidFill>
                  <a:srgbClr val="003366"/>
                </a:solidFill>
                <a:latin typeface="Verdana" panose="020B0604030504040204" pitchFamily="34" charset="0"/>
              </a:rPr>
              <a:t>bukan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hanya</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terhubung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saja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bisa</a:t>
            </a:r>
            <a:r>
              <a:rPr lang="en-GB" sz="1200" dirty="0">
                <a:solidFill>
                  <a:srgbClr val="003366"/>
                </a:solidFill>
                <a:latin typeface="Verdana" panose="020B0604030504040204" pitchFamily="34" charset="0"/>
              </a:rPr>
              <a:t> juga yang </a:t>
            </a:r>
            <a:r>
              <a:rPr lang="en-GB" sz="1200" dirty="0" err="1">
                <a:solidFill>
                  <a:srgbClr val="003366"/>
                </a:solidFill>
                <a:latin typeface="Verdana" panose="020B0604030504040204" pitchFamily="34" charset="0"/>
              </a:rPr>
              <a:t>tidak</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terhubung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namun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memprioritaskan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sisi</a:t>
            </a:r>
            <a:r>
              <a:rPr lang="en-GB" sz="1200" dirty="0">
                <a:solidFill>
                  <a:srgbClr val="003366"/>
                </a:solidFill>
                <a:latin typeface="Verdana" panose="020B0604030504040204" pitchFamily="34" charset="0"/>
              </a:rPr>
              <a:t> join table, </a:t>
            </a:r>
            <a:r>
              <a:rPr lang="en-GB" sz="1200" dirty="0" err="1">
                <a:solidFill>
                  <a:srgbClr val="003366"/>
                </a:solidFill>
                <a:latin typeface="Verdana" panose="020B0604030504040204" pitchFamily="34" charset="0"/>
              </a:rPr>
              <a:t>dari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sisi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kiri</a:t>
            </a:r>
            <a:r>
              <a:rPr lang="en-GB" sz="1200" dirty="0">
                <a:solidFill>
                  <a:srgbClr val="003366"/>
                </a:solidFill>
                <a:latin typeface="Verdana" panose="020B0604030504040204" pitchFamily="34" charset="0"/>
              </a:rPr>
              <a:t>(LEFT JOIN) dan </a:t>
            </a:r>
            <a:r>
              <a:rPr lang="en-GB" sz="1200" dirty="0" err="1">
                <a:solidFill>
                  <a:srgbClr val="003366"/>
                </a:solidFill>
                <a:latin typeface="Verdana" panose="020B0604030504040204" pitchFamily="34" charset="0"/>
              </a:rPr>
              <a:t>dari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sisi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kanan</a:t>
            </a:r>
            <a:r>
              <a:rPr lang="en-GB" sz="1200" dirty="0">
                <a:solidFill>
                  <a:srgbClr val="003366"/>
                </a:solidFill>
                <a:latin typeface="Verdana" panose="020B0604030504040204" pitchFamily="34" charset="0"/>
              </a:rPr>
              <a:t>(RIGHT JOIN) </a:t>
            </a:r>
            <a:r>
              <a:rPr lang="en-GB" sz="1200" dirty="0" err="1">
                <a:solidFill>
                  <a:srgbClr val="003366"/>
                </a:solidFill>
                <a:latin typeface="Verdana" panose="020B0604030504040204" pitchFamily="34" charset="0"/>
              </a:rPr>
              <a:t>antara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dua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saling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berelasi</a:t>
            </a:r>
            <a:r>
              <a:rPr lang="en-GB" sz="1200" dirty="0">
                <a:solidFill>
                  <a:srgbClr val="003366"/>
                </a:solidFill>
                <a:latin typeface="Verdana" panose="020B060403050404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solidFill>
                <a:srgbClr val="003366"/>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solidFill>
                  <a:srgbClr val="003366"/>
                </a:solidFill>
                <a:latin typeface="Verdana" panose="020B0604030504040204" pitchFamily="34" charset="0"/>
              </a:rPr>
              <a:t>Query </a:t>
            </a:r>
            <a:r>
              <a:rPr lang="en-GB" sz="1200" dirty="0" err="1">
                <a:solidFill>
                  <a:srgbClr val="003366"/>
                </a:solidFill>
                <a:latin typeface="Verdana" panose="020B0604030504040204" pitchFamily="34" charset="0"/>
              </a:rPr>
              <a:t>detailnya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akan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dijelaskan</a:t>
            </a:r>
            <a:r>
              <a:rPr lang="en-GB" sz="1200" dirty="0">
                <a:solidFill>
                  <a:srgbClr val="003366"/>
                </a:solidFill>
                <a:latin typeface="Verdana" panose="020B0604030504040204" pitchFamily="34" charset="0"/>
              </a:rPr>
              <a:t> pada </a:t>
            </a:r>
            <a:r>
              <a:rPr lang="en-GB" sz="1200" dirty="0" err="1">
                <a:solidFill>
                  <a:srgbClr val="003366"/>
                </a:solidFill>
                <a:latin typeface="Verdana" panose="020B0604030504040204" pitchFamily="34" charset="0"/>
              </a:rPr>
              <a:t>halaman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berikutnya</a:t>
            </a:r>
            <a:r>
              <a:rPr lang="en-GB" sz="1200" dirty="0">
                <a:solidFill>
                  <a:srgbClr val="003366"/>
                </a:solidFill>
                <a:latin typeface="Verdana" panose="020B0604030504040204" pitchFamily="34" charset="0"/>
              </a:rPr>
              <a:t>.</a:t>
            </a:r>
          </a:p>
          <a:p>
            <a:endParaRPr lang="id-ID" dirty="0">
              <a:latin typeface="Times New Roman" panose="02020603050405020304" pitchFamily="18" charset="0"/>
            </a:endParaRPr>
          </a:p>
        </p:txBody>
      </p:sp>
    </p:spTree>
    <p:extLst>
      <p:ext uri="{BB962C8B-B14F-4D97-AF65-F5344CB8AC3E}">
        <p14:creationId xmlns:p14="http://schemas.microsoft.com/office/powerpoint/2010/main" val="1306420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571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6083"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dirty="0">
              <a:latin typeface="Times New Roman" panose="02020603050405020304" pitchFamily="18" charset="0"/>
            </a:endParaRPr>
          </a:p>
        </p:txBody>
      </p:sp>
    </p:spTree>
    <p:extLst>
      <p:ext uri="{BB962C8B-B14F-4D97-AF65-F5344CB8AC3E}">
        <p14:creationId xmlns:p14="http://schemas.microsoft.com/office/powerpoint/2010/main" val="190783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6083"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200">
                <a:solidFill>
                  <a:schemeClr val="tx1"/>
                </a:solidFill>
                <a:latin typeface="Times New Roman" panose="02020603050405020304" pitchFamily="18" charset="0"/>
                <a:cs typeface="Times New Roman" panose="02020603050405020304" pitchFamily="18" charset="0"/>
              </a:rPr>
              <a:t>Penjelasan</a:t>
            </a:r>
            <a:r>
              <a:rPr lang="en-GB" sz="1200" dirty="0">
                <a:solidFill>
                  <a:schemeClr val="tx1"/>
                </a:solidFill>
                <a:latin typeface="Times New Roman" panose="02020603050405020304" pitchFamily="18" charset="0"/>
                <a:cs typeface="Times New Roman" panose="02020603050405020304" pitchFamily="18" charset="0"/>
              </a:rPr>
              <a:t>:</a:t>
            </a:r>
          </a:p>
          <a:p>
            <a:pPr>
              <a:lnSpc>
                <a:spcPct val="150000"/>
              </a:lnSpc>
              <a:spcBef>
                <a:spcPts val="0"/>
              </a:spcBef>
              <a:spcAft>
                <a:spcPts val="0"/>
              </a:spcAft>
            </a:pPr>
            <a:endParaRPr lang="en-US" dirty="0">
              <a:solidFill>
                <a:schemeClr val="tx1"/>
              </a:solidFill>
              <a:latin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SELECT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tampilkan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semua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err="1">
                <a:solidFill>
                  <a:schemeClr val="tx1"/>
                </a:solidFill>
                <a:latin typeface="Times New Roman" panose="02020603050405020304" pitchFamily="18" charset="0"/>
                <a:cs typeface="Times New Roman" panose="02020603050405020304" pitchFamily="18" charset="0"/>
              </a:rPr>
              <a:t>jenis_produk.nama</a:t>
            </a:r>
            <a:r>
              <a:rPr lang="en-GB" sz="1200" b="0" dirty="0">
                <a:solidFill>
                  <a:schemeClr val="tx1"/>
                </a:solidFill>
                <a:latin typeface="Times New Roman" panose="02020603050405020304" pitchFamily="18" charset="0"/>
                <a:cs typeface="Times New Roman" panose="02020603050405020304" pitchFamily="18" charset="0"/>
              </a:rPr>
              <a:t> as </a:t>
            </a:r>
            <a:r>
              <a:rPr lang="en-GB" sz="1200" b="0" dirty="0" err="1">
                <a:solidFill>
                  <a:schemeClr val="tx1"/>
                </a:solidFill>
                <a:latin typeface="Times New Roman" panose="02020603050405020304" pitchFamily="18" charset="0"/>
                <a:cs typeface="Times New Roman" panose="02020603050405020304" pitchFamily="18" charset="0"/>
              </a:rPr>
              <a:t>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alias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baru</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bernama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from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inner join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yang </a:t>
            </a:r>
            <a:r>
              <a:rPr lang="en-GB" sz="1200" b="0" dirty="0" err="1">
                <a:solidFill>
                  <a:schemeClr val="tx1"/>
                </a:solidFill>
                <a:latin typeface="Times New Roman" panose="02020603050405020304" pitchFamily="18" charset="0"/>
                <a:cs typeface="Times New Roman" panose="02020603050405020304" pitchFamily="18" charset="0"/>
              </a:rPr>
              <a:t>digabung</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on </a:t>
            </a:r>
            <a:r>
              <a:rPr lang="en-GB" sz="1200" b="0" dirty="0" err="1">
                <a:solidFill>
                  <a:schemeClr val="tx1"/>
                </a:solidFill>
                <a:latin typeface="Times New Roman" panose="02020603050405020304" pitchFamily="18" charset="0"/>
                <a:cs typeface="Times New Roman" panose="02020603050405020304" pitchFamily="18" charset="0"/>
              </a:rPr>
              <a:t>produk.idjenis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dimana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terjadi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foregin</a:t>
            </a:r>
            <a:r>
              <a:rPr lang="en-GB" sz="1200" b="0" dirty="0">
                <a:solidFill>
                  <a:schemeClr val="tx1"/>
                </a:solidFill>
                <a:latin typeface="Times New Roman" panose="02020603050405020304" pitchFamily="18" charset="0"/>
                <a:cs typeface="Times New Roman" panose="02020603050405020304" pitchFamily="18" charset="0"/>
              </a:rPr>
              <a:t> key </a:t>
            </a:r>
            <a:r>
              <a:rPr lang="en-GB" sz="1200" b="0" dirty="0" err="1">
                <a:solidFill>
                  <a:schemeClr val="tx1"/>
                </a:solidFill>
                <a:latin typeface="Times New Roman" panose="02020603050405020304" pitchFamily="18" charset="0"/>
                <a:cs typeface="Times New Roman" panose="02020603050405020304" pitchFamily="18" charset="0"/>
              </a:rPr>
              <a:t>idjenis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 jenis_produk.id: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primary key id</a:t>
            </a:r>
          </a:p>
          <a:p>
            <a:endParaRPr lang="id-ID" dirty="0">
              <a:latin typeface="Times New Roman" panose="02020603050405020304" pitchFamily="18" charset="0"/>
            </a:endParaRPr>
          </a:p>
        </p:txBody>
      </p:sp>
    </p:spTree>
    <p:extLst>
      <p:ext uri="{BB962C8B-B14F-4D97-AF65-F5344CB8AC3E}">
        <p14:creationId xmlns:p14="http://schemas.microsoft.com/office/powerpoint/2010/main" val="347899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7107"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dirty="0">
              <a:latin typeface="Times New Roman" panose="02020603050405020304" pitchFamily="18" charset="0"/>
            </a:endParaRPr>
          </a:p>
        </p:txBody>
      </p:sp>
    </p:spTree>
    <p:extLst>
      <p:ext uri="{BB962C8B-B14F-4D97-AF65-F5344CB8AC3E}">
        <p14:creationId xmlns:p14="http://schemas.microsoft.com/office/powerpoint/2010/main" val="231552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7107"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200">
                <a:solidFill>
                  <a:schemeClr val="tx1"/>
                </a:solidFill>
                <a:latin typeface="Times New Roman" panose="02020603050405020304" pitchFamily="18" charset="0"/>
                <a:cs typeface="Times New Roman" panose="02020603050405020304" pitchFamily="18" charset="0"/>
              </a:rPr>
              <a:t>Penjelasan</a:t>
            </a:r>
            <a:r>
              <a:rPr lang="en-GB" sz="1200"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dirty="0">
              <a:solidFill>
                <a:schemeClr val="tx1"/>
              </a:solidFill>
              <a:latin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SELECT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tampilkan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semua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err="1">
                <a:solidFill>
                  <a:schemeClr val="tx1"/>
                </a:solidFill>
                <a:latin typeface="Times New Roman" panose="02020603050405020304" pitchFamily="18" charset="0"/>
                <a:cs typeface="Times New Roman" panose="02020603050405020304" pitchFamily="18" charset="0"/>
              </a:rPr>
              <a:t>jenis_produk.nama</a:t>
            </a:r>
            <a:r>
              <a:rPr lang="en-GB" sz="1200" b="0" dirty="0">
                <a:solidFill>
                  <a:schemeClr val="tx1"/>
                </a:solidFill>
                <a:latin typeface="Times New Roman" panose="02020603050405020304" pitchFamily="18" charset="0"/>
                <a:cs typeface="Times New Roman" panose="02020603050405020304" pitchFamily="18" charset="0"/>
              </a:rPr>
              <a:t> as </a:t>
            </a:r>
            <a:r>
              <a:rPr lang="en-GB" sz="1200" b="0" dirty="0" err="1">
                <a:solidFill>
                  <a:schemeClr val="tx1"/>
                </a:solidFill>
                <a:latin typeface="Times New Roman" panose="02020603050405020304" pitchFamily="18" charset="0"/>
                <a:cs typeface="Times New Roman" panose="02020603050405020304" pitchFamily="18" charset="0"/>
              </a:rPr>
              <a:t>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alias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baru</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bernama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from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left join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yang </a:t>
            </a:r>
            <a:r>
              <a:rPr lang="en-GB" sz="1200" b="0" dirty="0" err="1">
                <a:solidFill>
                  <a:schemeClr val="tx1"/>
                </a:solidFill>
                <a:latin typeface="Times New Roman" panose="02020603050405020304" pitchFamily="18" charset="0"/>
                <a:cs typeface="Times New Roman" panose="02020603050405020304" pitchFamily="18" charset="0"/>
              </a:rPr>
              <a:t>digabung</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prioritas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sisi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kiri</a:t>
            </a:r>
            <a:r>
              <a:rPr lang="en-GB" sz="1200" b="0" dirty="0">
                <a:solidFill>
                  <a:schemeClr val="tx1"/>
                </a:solidFill>
                <a:latin typeface="Times New Roman" panose="02020603050405020304" pitchFamily="18" charset="0"/>
                <a:cs typeface="Times New Roman" panose="02020603050405020304" pitchFamily="18" charset="0"/>
              </a:rPr>
              <a:t> join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on </a:t>
            </a:r>
            <a:r>
              <a:rPr lang="en-GB" sz="1200" b="0" dirty="0" err="1">
                <a:solidFill>
                  <a:schemeClr val="tx1"/>
                </a:solidFill>
                <a:latin typeface="Times New Roman" panose="02020603050405020304" pitchFamily="18" charset="0"/>
                <a:cs typeface="Times New Roman" panose="02020603050405020304" pitchFamily="18" charset="0"/>
              </a:rPr>
              <a:t>produk.idjenis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dimana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terjadi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foregin</a:t>
            </a:r>
            <a:r>
              <a:rPr lang="en-GB" sz="1200" b="0" dirty="0">
                <a:solidFill>
                  <a:schemeClr val="tx1"/>
                </a:solidFill>
                <a:latin typeface="Times New Roman" panose="02020603050405020304" pitchFamily="18" charset="0"/>
                <a:cs typeface="Times New Roman" panose="02020603050405020304" pitchFamily="18" charset="0"/>
              </a:rPr>
              <a:t> key </a:t>
            </a:r>
            <a:r>
              <a:rPr lang="en-GB" sz="1200" b="0" dirty="0" err="1">
                <a:solidFill>
                  <a:schemeClr val="tx1"/>
                </a:solidFill>
                <a:latin typeface="Times New Roman" panose="02020603050405020304" pitchFamily="18" charset="0"/>
                <a:cs typeface="Times New Roman" panose="02020603050405020304" pitchFamily="18" charset="0"/>
              </a:rPr>
              <a:t>idjenis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 jenis_produk.id: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primary key id</a:t>
            </a:r>
          </a:p>
          <a:p>
            <a:endParaRPr lang="id-ID" dirty="0">
              <a:latin typeface="Times New Roman" panose="02020603050405020304" pitchFamily="18" charset="0"/>
            </a:endParaRPr>
          </a:p>
        </p:txBody>
      </p:sp>
    </p:spTree>
    <p:extLst>
      <p:ext uri="{BB962C8B-B14F-4D97-AF65-F5344CB8AC3E}">
        <p14:creationId xmlns:p14="http://schemas.microsoft.com/office/powerpoint/2010/main" val="2769905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7107"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dirty="0">
              <a:latin typeface="Times New Roman" panose="02020603050405020304" pitchFamily="18" charset="0"/>
            </a:endParaRPr>
          </a:p>
        </p:txBody>
      </p:sp>
    </p:spTree>
    <p:extLst>
      <p:ext uri="{BB962C8B-B14F-4D97-AF65-F5344CB8AC3E}">
        <p14:creationId xmlns:p14="http://schemas.microsoft.com/office/powerpoint/2010/main" val="203875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8131"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dirty="0">
              <a:latin typeface="Times New Roman" panose="02020603050405020304" pitchFamily="18" charset="0"/>
            </a:endParaRPr>
          </a:p>
        </p:txBody>
      </p:sp>
    </p:spTree>
    <p:extLst>
      <p:ext uri="{BB962C8B-B14F-4D97-AF65-F5344CB8AC3E}">
        <p14:creationId xmlns:p14="http://schemas.microsoft.com/office/powerpoint/2010/main" val="2469119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8131"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200">
                <a:solidFill>
                  <a:schemeClr val="tx1"/>
                </a:solidFill>
                <a:latin typeface="Times New Roman" panose="02020603050405020304" pitchFamily="18" charset="0"/>
                <a:cs typeface="Times New Roman" panose="02020603050405020304" pitchFamily="18" charset="0"/>
              </a:rPr>
              <a:t>Penjelasan</a:t>
            </a:r>
            <a:r>
              <a:rPr lang="en-GB" sz="1200"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dirty="0">
              <a:solidFill>
                <a:schemeClr val="tx1"/>
              </a:solidFill>
              <a:latin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SELECT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tampilkan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semua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err="1">
                <a:solidFill>
                  <a:schemeClr val="tx1"/>
                </a:solidFill>
                <a:latin typeface="Times New Roman" panose="02020603050405020304" pitchFamily="18" charset="0"/>
                <a:cs typeface="Times New Roman" panose="02020603050405020304" pitchFamily="18" charset="0"/>
              </a:rPr>
              <a:t>jenis_produk.nama</a:t>
            </a:r>
            <a:r>
              <a:rPr lang="en-GB" sz="1200" b="0" dirty="0">
                <a:solidFill>
                  <a:schemeClr val="tx1"/>
                </a:solidFill>
                <a:latin typeface="Times New Roman" panose="02020603050405020304" pitchFamily="18" charset="0"/>
                <a:cs typeface="Times New Roman" panose="02020603050405020304" pitchFamily="18" charset="0"/>
              </a:rPr>
              <a:t> as </a:t>
            </a:r>
            <a:r>
              <a:rPr lang="en-GB" sz="1200" b="0" dirty="0" err="1">
                <a:solidFill>
                  <a:schemeClr val="tx1"/>
                </a:solidFill>
                <a:latin typeface="Times New Roman" panose="02020603050405020304" pitchFamily="18" charset="0"/>
                <a:cs typeface="Times New Roman" panose="02020603050405020304" pitchFamily="18" charset="0"/>
              </a:rPr>
              <a:t>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alias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baru</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bernama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from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right join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yang </a:t>
            </a:r>
            <a:r>
              <a:rPr lang="en-GB" sz="1200" b="0" dirty="0" err="1">
                <a:solidFill>
                  <a:schemeClr val="tx1"/>
                </a:solidFill>
                <a:latin typeface="Times New Roman" panose="02020603050405020304" pitchFamily="18" charset="0"/>
                <a:cs typeface="Times New Roman" panose="02020603050405020304" pitchFamily="18" charset="0"/>
              </a:rPr>
              <a:t>digabung</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prioritas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sisi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kanan</a:t>
            </a:r>
            <a:r>
              <a:rPr lang="en-GB" sz="1200" b="0" dirty="0">
                <a:solidFill>
                  <a:schemeClr val="tx1"/>
                </a:solidFill>
                <a:latin typeface="Times New Roman" panose="02020603050405020304" pitchFamily="18" charset="0"/>
                <a:cs typeface="Times New Roman" panose="02020603050405020304" pitchFamily="18" charset="0"/>
              </a:rPr>
              <a:t> join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on </a:t>
            </a:r>
            <a:r>
              <a:rPr lang="en-GB" sz="1200" b="0" dirty="0" err="1">
                <a:solidFill>
                  <a:schemeClr val="tx1"/>
                </a:solidFill>
                <a:latin typeface="Times New Roman" panose="02020603050405020304" pitchFamily="18" charset="0"/>
                <a:cs typeface="Times New Roman" panose="02020603050405020304" pitchFamily="18" charset="0"/>
              </a:rPr>
              <a:t>produk.idjenis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dimana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terjadi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foregin</a:t>
            </a:r>
            <a:r>
              <a:rPr lang="en-GB" sz="1200" b="0" dirty="0">
                <a:solidFill>
                  <a:schemeClr val="tx1"/>
                </a:solidFill>
                <a:latin typeface="Times New Roman" panose="02020603050405020304" pitchFamily="18" charset="0"/>
                <a:cs typeface="Times New Roman" panose="02020603050405020304" pitchFamily="18" charset="0"/>
              </a:rPr>
              <a:t> key </a:t>
            </a:r>
            <a:r>
              <a:rPr lang="en-GB" sz="1200" b="0" dirty="0" err="1">
                <a:solidFill>
                  <a:schemeClr val="tx1"/>
                </a:solidFill>
                <a:latin typeface="Times New Roman" panose="02020603050405020304" pitchFamily="18" charset="0"/>
                <a:cs typeface="Times New Roman" panose="02020603050405020304" pitchFamily="18" charset="0"/>
              </a:rPr>
              <a:t>idjenis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 jenis_produk.id: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primary key id</a:t>
            </a:r>
          </a:p>
          <a:p>
            <a:endParaRPr lang="id-ID" dirty="0">
              <a:latin typeface="Times New Roman" panose="02020603050405020304" pitchFamily="18" charset="0"/>
            </a:endParaRPr>
          </a:p>
        </p:txBody>
      </p:sp>
    </p:spTree>
    <p:extLst>
      <p:ext uri="{BB962C8B-B14F-4D97-AF65-F5344CB8AC3E}">
        <p14:creationId xmlns:p14="http://schemas.microsoft.com/office/powerpoint/2010/main" val="274405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395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9993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94580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2818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60094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55809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04667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32125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89838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56675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7186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97826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39470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84434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130315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719550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466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693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837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758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3480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8849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1882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1775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3919017110"/>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3016516416"/>
      </p:ext>
    </p:extLst>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279008" y="-391400"/>
            <a:ext cx="10948800" cy="4453500"/>
          </a:xfrm>
          <a:prstGeom prst="rect">
            <a:avLst/>
          </a:prstGeom>
          <a:noFill/>
          <a:ln>
            <a:noFill/>
          </a:ln>
        </p:spPr>
        <p:txBody>
          <a:bodyPr spcFirstLastPara="1" wrap="square" lIns="0" tIns="0" rIns="0" bIns="0" anchor="b" anchorCtr="0">
            <a:noAutofit/>
          </a:bodyPr>
          <a:lstStyle/>
          <a:p>
            <a:r>
              <a:rPr lang="en-US" sz="5400" b="1" spc="-1">
                <a:solidFill>
                  <a:srgbClr val="0066B3"/>
                </a:solidFill>
                <a:latin typeface="Arial" panose="020B0604020202020204" pitchFamily="34" charset="0"/>
                <a:cs typeface="Arial" panose="020B0604020202020204" pitchFamily="34" charset="0"/>
              </a:rPr>
              <a:t>Join</a:t>
            </a:r>
            <a:endParaRPr lang="en-US" sz="5400" b="1" strike="noStrike" spc="-1" dirty="0">
              <a:solidFill>
                <a:srgbClr val="0066B3"/>
              </a:solidFill>
              <a:latin typeface="Arial" panose="020B0604020202020204" pitchFamily="34" charset="0"/>
              <a:cs typeface="Arial" panose="020B0604020202020204" pitchFamily="34" charset="0"/>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279008" y="-391400"/>
            <a:ext cx="10948800" cy="4453500"/>
          </a:xfrm>
          <a:prstGeom prst="rect">
            <a:avLst/>
          </a:prstGeom>
          <a:noFill/>
          <a:ln>
            <a:noFill/>
          </a:ln>
        </p:spPr>
        <p:txBody>
          <a:bodyPr spcFirstLastPara="1" wrap="square" lIns="0" tIns="0" rIns="0" bIns="0" anchor="b" anchorCtr="0">
            <a:noAutofit/>
          </a:bodyPr>
          <a:lstStyle/>
          <a:p>
            <a:r>
              <a:rPr lang="en-US" sz="5400" b="1" spc="-1">
                <a:solidFill>
                  <a:srgbClr val="0066B3"/>
                </a:solidFill>
                <a:latin typeface="Arial" panose="020B0604020202020204" pitchFamily="34" charset="0"/>
                <a:cs typeface="Arial" panose="020B0604020202020204" pitchFamily="34" charset="0"/>
              </a:rPr>
              <a:t>View</a:t>
            </a:r>
            <a:endParaRPr lang="en-US" sz="5400" b="1" strike="noStrike" spc="-1" dirty="0">
              <a:solidFill>
                <a:srgbClr val="0066B3"/>
              </a:solidFill>
              <a:latin typeface="Arial" panose="020B0604020202020204" pitchFamily="34" charset="0"/>
              <a:cs typeface="Arial" panose="020B0604020202020204" pitchFamily="34" charset="0"/>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E4E688E-BF6C-4A9A-B4E5-9815BEAAF1DD}"/>
              </a:ext>
            </a:extLst>
          </p:cNvPr>
          <p:cNvSpPr>
            <a:spLocks noChangeArrowheads="1"/>
          </p:cNvSpPr>
          <p:nvPr/>
        </p:nvSpPr>
        <p:spPr bwMode="auto">
          <a:xfrm>
            <a:off x="437011" y="337906"/>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Tabel</a:t>
            </a:r>
            <a:r>
              <a:rPr lang="en-US" sz="4409" b="1" dirty="0">
                <a:solidFill>
                  <a:schemeClr val="bg1"/>
                </a:solidFill>
                <a:ea typeface="Arial Unicode MS" pitchFamily="34" charset="-128"/>
                <a:cs typeface="Aharoni" pitchFamily="2" charset="-79"/>
              </a:rPr>
              <a:t> View(1)</a:t>
            </a:r>
          </a:p>
        </p:txBody>
      </p:sp>
      <p:sp>
        <p:nvSpPr>
          <p:cNvPr id="6" name="Rectangle 5">
            <a:extLst>
              <a:ext uri="{FF2B5EF4-FFF2-40B4-BE49-F238E27FC236}">
                <a16:creationId xmlns:a16="http://schemas.microsoft.com/office/drawing/2014/main" id="{C546A788-F656-4693-B9E1-2C8CBA420F64}"/>
              </a:ext>
            </a:extLst>
          </p:cNvPr>
          <p:cNvSpPr/>
          <p:nvPr/>
        </p:nvSpPr>
        <p:spPr>
          <a:xfrm>
            <a:off x="969962" y="1883128"/>
            <a:ext cx="10058399" cy="5016758"/>
          </a:xfrm>
          <a:prstGeom prst="rect">
            <a:avLst/>
          </a:prstGeom>
        </p:spPr>
        <p:txBody>
          <a:bodyPr wrap="square">
            <a:spAutoFit/>
          </a:bodyPr>
          <a:lstStyle/>
          <a:p>
            <a:pPr marL="457200" indent="-457200" algn="just">
              <a:buFont typeface="Arial" panose="020B0604020202020204" pitchFamily="34" charset="0"/>
              <a:buChar char="•"/>
              <a:defRPr/>
            </a:pP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view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bayangan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perintah</a:t>
            </a:r>
            <a:r>
              <a:rPr lang="en-US" sz="3200" dirty="0">
                <a:latin typeface="Times New Roman" panose="02020603050405020304" pitchFamily="18" charset="0"/>
                <a:cs typeface="Times New Roman" panose="02020603050405020304" pitchFamily="18" charset="0"/>
              </a:rPr>
              <a:t> SELECT yang </a:t>
            </a:r>
            <a:r>
              <a:rPr lang="en-US" sz="3200" dirty="0" err="1">
                <a:latin typeface="Times New Roman" panose="02020603050405020304" pitchFamily="18" charset="0"/>
                <a:cs typeface="Times New Roman" panose="02020603050405020304" pitchFamily="18" charset="0"/>
              </a:rPr>
              <a:t>panjang</a:t>
            </a:r>
            <a:r>
              <a:rPr lang="en-US" sz="3200" dirty="0">
                <a:latin typeface="Times New Roman" panose="02020603050405020304" pitchFamily="18" charset="0"/>
                <a:cs typeface="Times New Roman" panose="02020603050405020304" pitchFamily="18" charset="0"/>
              </a:rPr>
              <a:t>.</a:t>
            </a:r>
            <a:r>
              <a:rPr lang="en-US" sz="3200" b="1" i="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adanya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bayangan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memudahkan</a:t>
            </a:r>
            <a:r>
              <a:rPr lang="en-US" sz="3200" dirty="0">
                <a:latin typeface="Times New Roman" panose="02020603050405020304" pitchFamily="18" charset="0"/>
                <a:cs typeface="Times New Roman" panose="02020603050405020304" pitchFamily="18" charset="0"/>
              </a:rPr>
              <a:t> user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query </a:t>
            </a:r>
            <a:r>
              <a:rPr lang="en-US" sz="3200">
                <a:latin typeface="Times New Roman" panose="02020603050405020304" pitchFamily="18" charset="0"/>
                <a:cs typeface="Times New Roman" panose="02020603050405020304" pitchFamily="18" charset="0"/>
              </a:rPr>
              <a:t>SELECT.</a:t>
            </a:r>
          </a:p>
          <a:p>
            <a:pPr marL="457200" indent="-457200" algn="just">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VIEW adalah perintah untuk membuat tabel virtual yang menyimpan kode SQL. </a:t>
            </a:r>
          </a:p>
          <a:p>
            <a:pPr marL="457200" indent="-457200" algn="just">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Dengan view kita bisa membuat kode SQL yang komplek dikemas menjadi satu tabel sederhana.</a:t>
            </a:r>
          </a:p>
          <a:p>
            <a:pPr marL="457200" indent="-457200" algn="just">
              <a:buFont typeface="Arial" panose="020B0604020202020204" pitchFamily="34" charset="0"/>
              <a:buChar char="•"/>
            </a:pPr>
            <a:r>
              <a:rPr lang="en-US" sz="3200" b="0" i="0" kern="1200">
                <a:solidFill>
                  <a:schemeClr val="tx1"/>
                </a:solidFill>
                <a:effectLst/>
                <a:latin typeface="Times New Roman" panose="02020603050405020304" pitchFamily="18" charset="0"/>
                <a:ea typeface="+mn-ea"/>
                <a:cs typeface="Times New Roman" panose="02020603050405020304" pitchFamily="18" charset="0"/>
              </a:rPr>
              <a:t>View akan menyimpan kode SQL yang komplek tadi menjadi single tabel virtual yang lebih mudah untuk digunakan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E4E688E-BF6C-4A9A-B4E5-9815BEAAF1DD}"/>
              </a:ext>
            </a:extLst>
          </p:cNvPr>
          <p:cNvSpPr>
            <a:spLocks noChangeArrowheads="1"/>
          </p:cNvSpPr>
          <p:nvPr/>
        </p:nvSpPr>
        <p:spPr bwMode="auto">
          <a:xfrm>
            <a:off x="437011" y="337906"/>
            <a:ext cx="6803708" cy="723340"/>
          </a:xfrm>
          <a:prstGeom prst="rect">
            <a:avLst/>
          </a:prstGeom>
          <a:noFill/>
          <a:ln w="9525">
            <a:noFill/>
            <a:miter lim="800000"/>
            <a:headEnd/>
            <a:tailEnd/>
          </a:ln>
        </p:spPr>
        <p:txBody>
          <a:bodyPr>
            <a:spAutoFit/>
          </a:bodyPr>
          <a:lstStyle/>
          <a:p>
            <a:pPr marL="0" lvl="1"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Tabel</a:t>
            </a:r>
            <a:r>
              <a:rPr lang="en-US" sz="4409" b="1" dirty="0">
                <a:solidFill>
                  <a:schemeClr val="bg1"/>
                </a:solidFill>
                <a:ea typeface="Arial Unicode MS" pitchFamily="34" charset="-128"/>
                <a:cs typeface="Aharoni" pitchFamily="2" charset="-79"/>
              </a:rPr>
              <a:t> </a:t>
            </a:r>
            <a:r>
              <a:rPr lang="en-US" sz="4409" b="1">
                <a:solidFill>
                  <a:schemeClr val="bg1"/>
                </a:solidFill>
                <a:ea typeface="Arial Unicode MS" pitchFamily="34" charset="-128"/>
                <a:cs typeface="Aharoni" pitchFamily="2" charset="-79"/>
              </a:rPr>
              <a:t>View(2)</a:t>
            </a:r>
            <a:endParaRPr lang="en-US"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C546A788-F656-4693-B9E1-2C8CBA420F64}"/>
              </a:ext>
            </a:extLst>
          </p:cNvPr>
          <p:cNvSpPr/>
          <p:nvPr/>
        </p:nvSpPr>
        <p:spPr>
          <a:xfrm>
            <a:off x="969962" y="2596360"/>
            <a:ext cx="10058399" cy="3454151"/>
          </a:xfrm>
          <a:prstGeom prst="rect">
            <a:avLst/>
          </a:prstGeom>
        </p:spPr>
        <p:txBody>
          <a:bodyPr wrap="square">
            <a:spAutoFit/>
          </a:bodyPr>
          <a:lstStyle/>
          <a:p>
            <a:pPr>
              <a:defRPr/>
            </a:pPr>
            <a:r>
              <a:rPr lang="en-US" sz="3200" b="1" dirty="0">
                <a:latin typeface="Consolas" panose="020B0609020204030204" pitchFamily="49" charset="0"/>
                <a:cs typeface="Courier New" panose="02070309020205020404" pitchFamily="49" charset="0"/>
              </a:rPr>
              <a:t>Syntax :</a:t>
            </a:r>
          </a:p>
          <a:p>
            <a:pPr>
              <a:defRPr/>
            </a:pPr>
            <a:r>
              <a:rPr lang="en-US" sz="3200" b="1" i="1" dirty="0">
                <a:latin typeface="Consolas" panose="020B0609020204030204" pitchFamily="49" charset="0"/>
                <a:cs typeface="Courier New" panose="02070309020205020404" pitchFamily="49" charset="0"/>
              </a:rPr>
              <a:t>CREATE VIEW </a:t>
            </a:r>
            <a:r>
              <a:rPr lang="en-US" sz="3200" b="1" i="1" dirty="0" err="1">
                <a:latin typeface="Consolas" panose="020B0609020204030204" pitchFamily="49" charset="0"/>
                <a:cs typeface="Courier New" panose="02070309020205020404" pitchFamily="49" charset="0"/>
              </a:rPr>
              <a:t>nama_tabel_view</a:t>
            </a:r>
            <a:r>
              <a:rPr lang="en-US" sz="3200" b="1" i="1" dirty="0">
                <a:latin typeface="Consolas" panose="020B0609020204030204" pitchFamily="49" charset="0"/>
                <a:cs typeface="Courier New" panose="02070309020205020404" pitchFamily="49" charset="0"/>
              </a:rPr>
              <a:t> AS [query SELECT];</a:t>
            </a:r>
          </a:p>
          <a:p>
            <a:pPr>
              <a:defRPr/>
            </a:pPr>
            <a:endParaRPr lang="en-US" sz="3200" b="1" i="1" dirty="0">
              <a:latin typeface="Consolas" panose="020B0609020204030204" pitchFamily="49" charset="0"/>
              <a:cs typeface="Courier New" panose="02070309020205020404" pitchFamily="49" charset="0"/>
            </a:endParaRPr>
          </a:p>
          <a:p>
            <a:pPr>
              <a:defRPr/>
            </a:pPr>
            <a:r>
              <a:rPr lang="en-US" sz="3200" b="1" i="1" dirty="0">
                <a:latin typeface="Consolas" panose="020B0609020204030204" pitchFamily="49" charset="0"/>
                <a:cs typeface="Courier New" panose="02070309020205020404" pitchFamily="49" charset="0"/>
              </a:rPr>
              <a:t>Running </a:t>
            </a:r>
            <a:r>
              <a:rPr lang="en-US" sz="3200" b="1" i="1" dirty="0" err="1">
                <a:latin typeface="Consolas" panose="020B0609020204030204" pitchFamily="49" charset="0"/>
                <a:cs typeface="Courier New" panose="02070309020205020404" pitchFamily="49" charset="0"/>
              </a:rPr>
              <a:t>Tabel</a:t>
            </a:r>
            <a:r>
              <a:rPr lang="en-US" sz="3200" b="1" i="1" dirty="0">
                <a:latin typeface="Consolas" panose="020B0609020204030204" pitchFamily="49" charset="0"/>
                <a:cs typeface="Courier New" panose="02070309020205020404" pitchFamily="49" charset="0"/>
              </a:rPr>
              <a:t> View :</a:t>
            </a:r>
          </a:p>
          <a:p>
            <a:pPr>
              <a:defRPr/>
            </a:pPr>
            <a:r>
              <a:rPr lang="en-US" sz="3200" b="1" i="1" dirty="0">
                <a:latin typeface="Consolas" panose="020B0609020204030204" pitchFamily="49" charset="0"/>
                <a:cs typeface="Courier New" panose="02070309020205020404" pitchFamily="49" charset="0"/>
              </a:rPr>
              <a:t>SELECT * FROM </a:t>
            </a:r>
            <a:r>
              <a:rPr lang="en-US" sz="3200" b="1" i="1" dirty="0" err="1">
                <a:latin typeface="Consolas" panose="020B0609020204030204" pitchFamily="49" charset="0"/>
                <a:cs typeface="Courier New" panose="02070309020205020404" pitchFamily="49" charset="0"/>
              </a:rPr>
              <a:t>nama_tabel_view</a:t>
            </a:r>
            <a:r>
              <a:rPr lang="en-US" sz="3200" b="1" i="1" dirty="0">
                <a:latin typeface="Consolas" panose="020B0609020204030204" pitchFamily="49" charset="0"/>
                <a:cs typeface="Courier New" panose="02070309020205020404" pitchFamily="49" charset="0"/>
              </a:rPr>
              <a:t>;</a:t>
            </a:r>
          </a:p>
          <a:p>
            <a:pPr>
              <a:defRPr/>
            </a:pPr>
            <a:endParaRPr lang="en-US" sz="2646" dirty="0"/>
          </a:p>
        </p:txBody>
      </p:sp>
    </p:spTree>
    <p:extLst>
      <p:ext uri="{BB962C8B-B14F-4D97-AF65-F5344CB8AC3E}">
        <p14:creationId xmlns:p14="http://schemas.microsoft.com/office/powerpoint/2010/main" val="3567968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279008" y="-391400"/>
            <a:ext cx="10948800" cy="4453500"/>
          </a:xfrm>
          <a:prstGeom prst="rect">
            <a:avLst/>
          </a:prstGeom>
          <a:noFill/>
          <a:ln>
            <a:noFill/>
          </a:ln>
        </p:spPr>
        <p:txBody>
          <a:bodyPr spcFirstLastPara="1" wrap="square" lIns="0" tIns="0" rIns="0" bIns="0" anchor="b" anchorCtr="0">
            <a:noAutofit/>
          </a:bodyPr>
          <a:lstStyle/>
          <a:p>
            <a:r>
              <a:rPr lang="en-US" sz="5400" b="1" spc="-1">
                <a:solidFill>
                  <a:srgbClr val="0066B3"/>
                </a:solidFill>
                <a:latin typeface="Arial" panose="020B0604020202020204" pitchFamily="34" charset="0"/>
                <a:cs typeface="Arial" panose="020B0604020202020204" pitchFamily="34" charset="0"/>
              </a:rPr>
              <a:t>Transaction</a:t>
            </a:r>
            <a:endParaRPr lang="en-US" sz="5400" b="1" strike="noStrike" spc="-1" dirty="0">
              <a:solidFill>
                <a:srgbClr val="0066B3"/>
              </a:solidFill>
              <a:latin typeface="Arial" panose="020B0604020202020204" pitchFamily="34" charset="0"/>
              <a:cs typeface="Arial" panose="020B0604020202020204" pitchFamily="34" charset="0"/>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80664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949FD-286B-4654-B056-0FE40301F8E9}"/>
              </a:ext>
            </a:extLst>
          </p:cNvPr>
          <p:cNvSpPr txBox="1"/>
          <p:nvPr/>
        </p:nvSpPr>
        <p:spPr>
          <a:xfrm>
            <a:off x="858644" y="495558"/>
            <a:ext cx="766088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ea typeface="DejaVu Sans"/>
                <a:cs typeface="DejaVu Sans"/>
              </a:rPr>
              <a:t>Pengertian</a:t>
            </a:r>
            <a:r>
              <a:rPr kumimoji="0" lang="en-US" sz="4400" b="1" i="0" u="none" strike="noStrike" kern="1200" cap="none" spc="-1" normalizeH="0" baseline="0" noProof="0" dirty="0">
                <a:ln>
                  <a:noFill/>
                </a:ln>
                <a:solidFill>
                  <a:srgbClr val="FFFFFF"/>
                </a:solidFill>
                <a:effectLst/>
                <a:uLnTx/>
                <a:uFillTx/>
                <a:ea typeface="DejaVu Sans"/>
                <a:cs typeface="DejaVu Sans"/>
              </a:rPr>
              <a:t> Transaction</a:t>
            </a:r>
            <a:endParaRPr kumimoji="0" lang="id-ID" sz="4400" b="0" i="0" u="none" strike="noStrike" kern="1200" cap="none" spc="-1" normalizeH="0" baseline="0" noProof="0" dirty="0">
              <a:ln>
                <a:noFill/>
              </a:ln>
              <a:solidFill>
                <a:prstClr val="black"/>
              </a:solidFill>
              <a:effectLst/>
              <a:uLnTx/>
              <a:uFillTx/>
              <a:ea typeface="DejaVu Sans"/>
              <a:cs typeface="DejaVu Sans"/>
            </a:endParaRPr>
          </a:p>
        </p:txBody>
      </p:sp>
      <p:sp>
        <p:nvSpPr>
          <p:cNvPr id="6" name="TextBox 5">
            <a:extLst>
              <a:ext uri="{FF2B5EF4-FFF2-40B4-BE49-F238E27FC236}">
                <a16:creationId xmlns:a16="http://schemas.microsoft.com/office/drawing/2014/main" id="{03FC0BAA-BB33-485B-B7CD-A1B353194E59}"/>
              </a:ext>
            </a:extLst>
          </p:cNvPr>
          <p:cNvSpPr txBox="1"/>
          <p:nvPr/>
        </p:nvSpPr>
        <p:spPr>
          <a:xfrm>
            <a:off x="858644" y="2907784"/>
            <a:ext cx="10426390" cy="2554545"/>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Transaction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bahasa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komputer</a:t>
            </a:r>
            <a:r>
              <a:rPr lang="en-US" sz="3200" dirty="0">
                <a:latin typeface="Times New Roman" panose="02020603050405020304" pitchFamily="18" charset="0"/>
                <a:cs typeface="Times New Roman" panose="02020603050405020304" pitchFamily="18" charset="0"/>
              </a:rPr>
              <a:t> dan subset SQL,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mengontrol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pemrosesan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transaksi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database. Unit </a:t>
            </a:r>
            <a:r>
              <a:rPr lang="en-US" sz="3200" dirty="0" err="1">
                <a:latin typeface="Times New Roman" panose="02020603050405020304" pitchFamily="18" charset="0"/>
                <a:cs typeface="Times New Roman" panose="02020603050405020304" pitchFamily="18" charset="0"/>
              </a:rPr>
              <a:t>logis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pekerjaan</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terdiri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lebih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pernyataan</a:t>
            </a:r>
            <a:r>
              <a:rPr lang="en-US" sz="3200" dirty="0">
                <a:latin typeface="Times New Roman" panose="02020603050405020304" pitchFamily="18" charset="0"/>
                <a:cs typeface="Times New Roman" panose="02020603050405020304" pitchFamily="18" charset="0"/>
              </a:rPr>
              <a:t> SQL, </a:t>
            </a:r>
            <a:r>
              <a:rPr lang="en-US" sz="3200" dirty="0" err="1">
                <a:latin typeface="Times New Roman" panose="02020603050405020304" pitchFamily="18" charset="0"/>
                <a:cs typeface="Times New Roman" panose="02020603050405020304" pitchFamily="18" charset="0"/>
              </a:rPr>
              <a:t>biasanya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sekelompok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pernyataan</a:t>
            </a:r>
            <a:r>
              <a:rPr lang="en-US" sz="3200" dirty="0">
                <a:latin typeface="Times New Roman" panose="02020603050405020304" pitchFamily="18" charset="0"/>
                <a:cs typeface="Times New Roman" panose="02020603050405020304" pitchFamily="18" charset="0"/>
              </a:rPr>
              <a:t> DML.</a:t>
            </a:r>
          </a:p>
        </p:txBody>
      </p:sp>
    </p:spTree>
    <p:extLst>
      <p:ext uri="{BB962C8B-B14F-4D97-AF65-F5344CB8AC3E}">
        <p14:creationId xmlns:p14="http://schemas.microsoft.com/office/powerpoint/2010/main" val="83502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949FD-286B-4654-B056-0FE40301F8E9}"/>
              </a:ext>
            </a:extLst>
          </p:cNvPr>
          <p:cNvSpPr txBox="1"/>
          <p:nvPr/>
        </p:nvSpPr>
        <p:spPr>
          <a:xfrm>
            <a:off x="858644" y="495558"/>
            <a:ext cx="766088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ea typeface="DejaVu Sans"/>
                <a:cs typeface="DejaVu Sans"/>
              </a:rPr>
              <a:t>Perintah</a:t>
            </a:r>
            <a:r>
              <a:rPr kumimoji="0" lang="en-US" sz="4400" b="1" i="0" u="none" strike="noStrike" kern="1200" cap="none" spc="-1" normalizeH="0" baseline="0" noProof="0" dirty="0">
                <a:ln>
                  <a:noFill/>
                </a:ln>
                <a:solidFill>
                  <a:srgbClr val="FFFFFF"/>
                </a:solidFill>
                <a:effectLst/>
                <a:uLnTx/>
                <a:uFillTx/>
                <a:ea typeface="DejaVu Sans"/>
                <a:cs typeface="DejaVu Sans"/>
              </a:rPr>
              <a:t> Transaction</a:t>
            </a:r>
            <a:endParaRPr kumimoji="0" lang="id-ID" sz="4400" b="0" i="0" u="none" strike="noStrike" kern="1200" cap="none" spc="-1" normalizeH="0" baseline="0" noProof="0" dirty="0">
              <a:ln>
                <a:noFill/>
              </a:ln>
              <a:solidFill>
                <a:prstClr val="black"/>
              </a:solidFill>
              <a:effectLst/>
              <a:uLnTx/>
              <a:uFillTx/>
              <a:ea typeface="DejaVu Sans"/>
              <a:cs typeface="DejaVu Sans"/>
            </a:endParaRPr>
          </a:p>
        </p:txBody>
      </p:sp>
      <p:graphicFrame>
        <p:nvGraphicFramePr>
          <p:cNvPr id="2" name="Diagram 1">
            <a:extLst>
              <a:ext uri="{FF2B5EF4-FFF2-40B4-BE49-F238E27FC236}">
                <a16:creationId xmlns:a16="http://schemas.microsoft.com/office/drawing/2014/main" id="{66F382D3-97C3-49BF-8D48-AADA4BF59200}"/>
              </a:ext>
            </a:extLst>
          </p:cNvPr>
          <p:cNvGraphicFramePr/>
          <p:nvPr/>
        </p:nvGraphicFramePr>
        <p:xfrm>
          <a:off x="1999721" y="2096429"/>
          <a:ext cx="7660888" cy="43497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825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949FD-286B-4654-B056-0FE40301F8E9}"/>
              </a:ext>
            </a:extLst>
          </p:cNvPr>
          <p:cNvSpPr txBox="1"/>
          <p:nvPr/>
        </p:nvSpPr>
        <p:spPr>
          <a:xfrm>
            <a:off x="858644" y="495558"/>
            <a:ext cx="766088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ea typeface="DejaVu Sans"/>
                <a:cs typeface="DejaVu Sans"/>
              </a:rPr>
              <a:t>COMMIT</a:t>
            </a:r>
            <a:endParaRPr kumimoji="0" lang="id-ID" sz="4400" b="0" i="0" u="none" strike="noStrike" kern="1200" cap="none" spc="-1" normalizeH="0" baseline="0" noProof="0" dirty="0">
              <a:ln>
                <a:noFill/>
              </a:ln>
              <a:solidFill>
                <a:prstClr val="black"/>
              </a:solidFill>
              <a:effectLst/>
              <a:uLnTx/>
              <a:uFillTx/>
              <a:ea typeface="DejaVu Sans"/>
              <a:cs typeface="DejaVu Sans"/>
            </a:endParaRPr>
          </a:p>
        </p:txBody>
      </p:sp>
      <p:sp>
        <p:nvSpPr>
          <p:cNvPr id="5" name="TextBox 4">
            <a:extLst>
              <a:ext uri="{FF2B5EF4-FFF2-40B4-BE49-F238E27FC236}">
                <a16:creationId xmlns:a16="http://schemas.microsoft.com/office/drawing/2014/main" id="{FC542B41-00DF-4A99-AFA3-0FE770003AD5}"/>
              </a:ext>
            </a:extLst>
          </p:cNvPr>
          <p:cNvSpPr txBox="1"/>
          <p:nvPr/>
        </p:nvSpPr>
        <p:spPr>
          <a:xfrm>
            <a:off x="858644" y="2168158"/>
            <a:ext cx="10668000" cy="4401205"/>
          </a:xfrm>
          <a:prstGeom prst="rect">
            <a:avLst/>
          </a:prstGeom>
          <a:noFill/>
        </p:spPr>
        <p:txBody>
          <a:bodyPr wrap="square">
            <a:spAutoFit/>
          </a:bodyPr>
          <a:lstStyle/>
          <a:p>
            <a:r>
              <a:rPr lang="en-US" sz="2800">
                <a:latin typeface="Courier New" panose="02070309020205020404" pitchFamily="49" charset="0"/>
                <a:cs typeface="Courier New" panose="02070309020205020404" pitchFamily="49" charset="0"/>
              </a:rPr>
              <a:t>START TRANSACTION;</a:t>
            </a:r>
            <a:endParaRPr lang="en-US" sz="2800" dirty="0">
              <a:latin typeface="Courier New" panose="02070309020205020404" pitchFamily="49" charset="0"/>
              <a:cs typeface="Courier New" panose="02070309020205020404" pitchFamily="49" charset="0"/>
            </a:endParaRPr>
          </a:p>
          <a:p>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INSERT INTO </a:t>
            </a:r>
            <a:r>
              <a:rPr lang="en-US" sz="2800" dirty="0" err="1">
                <a:latin typeface="Courier New" panose="02070309020205020404" pitchFamily="49" charset="0"/>
                <a:cs typeface="Courier New" panose="02070309020205020404" pitchFamily="49" charset="0"/>
              </a:rPr>
              <a:t>penjualan</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kodeBeli,tgl,idpelanggan,idproduk,jumlah,harga</a:t>
            </a:r>
            <a:r>
              <a:rPr lang="en-US" sz="2800" dirty="0">
                <a:latin typeface="Courier New" panose="02070309020205020404" pitchFamily="49" charset="0"/>
                <a:cs typeface="Courier New" panose="02070309020205020404" pitchFamily="49" charset="0"/>
              </a:rPr>
              <a:t>) VALUES</a:t>
            </a:r>
          </a:p>
          <a:p>
            <a:r>
              <a:rPr lang="en-US" sz="2800" dirty="0">
                <a:latin typeface="Courier New" panose="02070309020205020404" pitchFamily="49" charset="0"/>
                <a:cs typeface="Courier New" panose="02070309020205020404" pitchFamily="49" charset="0"/>
              </a:rPr>
              <a:t>('P1116','2020-07-11',1,5,2,8000000),</a:t>
            </a:r>
          </a:p>
          <a:p>
            <a:r>
              <a:rPr lang="en-US" sz="2800" dirty="0">
                <a:latin typeface="Courier New" panose="02070309020205020404" pitchFamily="49" charset="0"/>
                <a:cs typeface="Courier New" panose="02070309020205020404" pitchFamily="49" charset="0"/>
              </a:rPr>
              <a:t>('P1117','2020-07-12',1,6,2,2000000),</a:t>
            </a:r>
          </a:p>
          <a:p>
            <a:r>
              <a:rPr lang="en-US" sz="2800" dirty="0">
                <a:latin typeface="Courier New" panose="02070309020205020404" pitchFamily="49" charset="0"/>
                <a:cs typeface="Courier New" panose="02070309020205020404" pitchFamily="49" charset="0"/>
              </a:rPr>
              <a:t>('P1118','2020-07-13',2,6,1,1000000);</a:t>
            </a:r>
          </a:p>
          <a:p>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COMMIT;</a:t>
            </a:r>
          </a:p>
        </p:txBody>
      </p:sp>
    </p:spTree>
    <p:extLst>
      <p:ext uri="{BB962C8B-B14F-4D97-AF65-F5344CB8AC3E}">
        <p14:creationId xmlns:p14="http://schemas.microsoft.com/office/powerpoint/2010/main" val="3468589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949FD-286B-4654-B056-0FE40301F8E9}"/>
              </a:ext>
            </a:extLst>
          </p:cNvPr>
          <p:cNvSpPr txBox="1"/>
          <p:nvPr/>
        </p:nvSpPr>
        <p:spPr>
          <a:xfrm>
            <a:off x="858644" y="495558"/>
            <a:ext cx="766088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ea typeface="DejaVu Sans"/>
                <a:cs typeface="DejaVu Sans"/>
              </a:rPr>
              <a:t>ROLLBACK</a:t>
            </a:r>
            <a:endParaRPr kumimoji="0" lang="id-ID" sz="4400" b="0" i="0" u="none" strike="noStrike" kern="1200" cap="none" spc="-1" normalizeH="0" baseline="0" noProof="0" dirty="0">
              <a:ln>
                <a:noFill/>
              </a:ln>
              <a:solidFill>
                <a:prstClr val="black"/>
              </a:solidFill>
              <a:effectLst/>
              <a:uLnTx/>
              <a:uFillTx/>
              <a:ea typeface="DejaVu Sans"/>
              <a:cs typeface="DejaVu Sans"/>
            </a:endParaRPr>
          </a:p>
        </p:txBody>
      </p:sp>
      <p:sp>
        <p:nvSpPr>
          <p:cNvPr id="5" name="TextBox 4">
            <a:extLst>
              <a:ext uri="{FF2B5EF4-FFF2-40B4-BE49-F238E27FC236}">
                <a16:creationId xmlns:a16="http://schemas.microsoft.com/office/drawing/2014/main" id="{5A36E31D-740F-49A3-B0FA-A79EB3EE3E0F}"/>
              </a:ext>
            </a:extLst>
          </p:cNvPr>
          <p:cNvSpPr txBox="1"/>
          <p:nvPr/>
        </p:nvSpPr>
        <p:spPr>
          <a:xfrm>
            <a:off x="3001962" y="2901295"/>
            <a:ext cx="5994400" cy="2246769"/>
          </a:xfrm>
          <a:prstGeom prst="rect">
            <a:avLst/>
          </a:prstGeom>
          <a:noFill/>
        </p:spPr>
        <p:txBody>
          <a:bodyPr wrap="square">
            <a:spAutoFit/>
          </a:bodyPr>
          <a:lstStyle/>
          <a:p>
            <a:r>
              <a:rPr lang="en-US" sz="2800">
                <a:latin typeface="Courier New" panose="02070309020205020404" pitchFamily="49" charset="0"/>
                <a:cs typeface="Courier New" panose="02070309020205020404" pitchFamily="49" charset="0"/>
              </a:rPr>
              <a:t>START TRANSACTION;</a:t>
            </a:r>
          </a:p>
          <a:p>
            <a:endParaRPr lang="sv-SE" sz="2800" dirty="0">
              <a:latin typeface="Courier New" panose="02070309020205020404" pitchFamily="49" charset="0"/>
              <a:cs typeface="Courier New" panose="02070309020205020404" pitchFamily="49" charset="0"/>
            </a:endParaRPr>
          </a:p>
          <a:p>
            <a:r>
              <a:rPr lang="sv-SE" sz="2800" dirty="0">
                <a:latin typeface="Courier New" panose="02070309020205020404" pitchFamily="49" charset="0"/>
                <a:cs typeface="Courier New" panose="02070309020205020404" pitchFamily="49" charset="0"/>
              </a:rPr>
              <a:t>DELETE FROM penjualan;</a:t>
            </a:r>
          </a:p>
          <a:p>
            <a:endParaRPr lang="sv-SE" sz="2800" dirty="0">
              <a:latin typeface="Courier New" panose="02070309020205020404" pitchFamily="49" charset="0"/>
              <a:cs typeface="Courier New" panose="02070309020205020404" pitchFamily="49" charset="0"/>
            </a:endParaRPr>
          </a:p>
          <a:p>
            <a:r>
              <a:rPr lang="sv-SE" sz="2800" dirty="0">
                <a:latin typeface="Courier New" panose="02070309020205020404" pitchFamily="49" charset="0"/>
                <a:cs typeface="Courier New" panose="02070309020205020404" pitchFamily="49" charset="0"/>
              </a:rPr>
              <a:t>ROLLBACK;</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57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949FD-286B-4654-B056-0FE40301F8E9}"/>
              </a:ext>
            </a:extLst>
          </p:cNvPr>
          <p:cNvSpPr txBox="1"/>
          <p:nvPr/>
        </p:nvSpPr>
        <p:spPr>
          <a:xfrm>
            <a:off x="685649" y="421418"/>
            <a:ext cx="766088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ea typeface="DejaVu Sans"/>
                <a:cs typeface="DejaVu Sans"/>
              </a:rPr>
              <a:t>SAVEPOINT</a:t>
            </a:r>
            <a:endParaRPr kumimoji="0" lang="id-ID" sz="4400" b="0" i="0" u="none" strike="noStrike" kern="1200" cap="none" spc="-1" normalizeH="0" baseline="0" noProof="0" dirty="0">
              <a:ln>
                <a:noFill/>
              </a:ln>
              <a:solidFill>
                <a:prstClr val="black"/>
              </a:solidFill>
              <a:effectLst/>
              <a:uLnTx/>
              <a:uFillTx/>
              <a:ea typeface="DejaVu Sans"/>
              <a:cs typeface="DejaVu Sans"/>
            </a:endParaRPr>
          </a:p>
        </p:txBody>
      </p:sp>
      <p:sp>
        <p:nvSpPr>
          <p:cNvPr id="6" name="TextBox 5">
            <a:extLst>
              <a:ext uri="{FF2B5EF4-FFF2-40B4-BE49-F238E27FC236}">
                <a16:creationId xmlns:a16="http://schemas.microsoft.com/office/drawing/2014/main" id="{52C238D5-E3D1-491A-ACCC-FCC86E3918FA}"/>
              </a:ext>
            </a:extLst>
          </p:cNvPr>
          <p:cNvSpPr txBox="1"/>
          <p:nvPr/>
        </p:nvSpPr>
        <p:spPr>
          <a:xfrm>
            <a:off x="685649" y="2334873"/>
            <a:ext cx="10552671" cy="3539430"/>
          </a:xfrm>
          <a:prstGeom prst="rect">
            <a:avLst/>
          </a:prstGeom>
          <a:noFill/>
        </p:spPr>
        <p:txBody>
          <a:bodyPr wrap="square">
            <a:spAutoFit/>
          </a:bodyPr>
          <a:lstStyle/>
          <a:p>
            <a:r>
              <a:rPr lang="en-US" sz="3200">
                <a:latin typeface="Courier New" panose="02070309020205020404" pitchFamily="49" charset="0"/>
                <a:cs typeface="Courier New" panose="02070309020205020404" pitchFamily="49" charset="0"/>
              </a:rPr>
              <a:t>START TRANSACTION;</a:t>
            </a:r>
          </a:p>
          <a:p>
            <a:endParaRPr lang="en-US" sz="3200" dirty="0">
              <a:latin typeface="Courier New" panose="02070309020205020404" pitchFamily="49" charset="0"/>
              <a:cs typeface="Courier New" panose="02070309020205020404" pitchFamily="49" charset="0"/>
            </a:endParaRPr>
          </a:p>
          <a:p>
            <a:r>
              <a:rPr lang="en-US" sz="3200" dirty="0">
                <a:latin typeface="Courier New" panose="02070309020205020404" pitchFamily="49" charset="0"/>
                <a:cs typeface="Courier New" panose="02070309020205020404" pitchFamily="49" charset="0"/>
              </a:rPr>
              <a:t>SAVEPOINT </a:t>
            </a:r>
            <a:r>
              <a:rPr lang="en-US" sz="3200" dirty="0" err="1">
                <a:latin typeface="Courier New" panose="02070309020205020404" pitchFamily="49" charset="0"/>
                <a:cs typeface="Courier New" panose="02070309020205020404" pitchFamily="49" charset="0"/>
              </a:rPr>
              <a:t>update_produk</a:t>
            </a:r>
            <a:r>
              <a:rPr lang="en-US" sz="3200" dirty="0">
                <a:latin typeface="Courier New" panose="02070309020205020404" pitchFamily="49" charset="0"/>
                <a:cs typeface="Courier New" panose="02070309020205020404" pitchFamily="49" charset="0"/>
              </a:rPr>
              <a:t>;</a:t>
            </a:r>
          </a:p>
          <a:p>
            <a:endParaRPr lang="en-US" sz="3200" dirty="0">
              <a:latin typeface="Courier New" panose="02070309020205020404" pitchFamily="49" charset="0"/>
              <a:cs typeface="Courier New" panose="02070309020205020404" pitchFamily="49" charset="0"/>
            </a:endParaRPr>
          </a:p>
          <a:p>
            <a:r>
              <a:rPr lang="nn-NO" sz="3200" dirty="0">
                <a:latin typeface="Courier New" panose="02070309020205020404" pitchFamily="49" charset="0"/>
                <a:cs typeface="Courier New" panose="02070309020205020404" pitchFamily="49" charset="0"/>
              </a:rPr>
              <a:t>UPDATE barang set nama=‘Mixer’ WHERE id=1;</a:t>
            </a:r>
          </a:p>
          <a:p>
            <a:endParaRPr lang="nn-NO" sz="3200" dirty="0">
              <a:latin typeface="Courier New" panose="02070309020205020404" pitchFamily="49" charset="0"/>
              <a:cs typeface="Courier New" panose="02070309020205020404" pitchFamily="49" charset="0"/>
            </a:endParaRPr>
          </a:p>
          <a:p>
            <a:r>
              <a:rPr lang="en-US" sz="3200" dirty="0">
                <a:latin typeface="Courier New" panose="02070309020205020404" pitchFamily="49" charset="0"/>
                <a:cs typeface="Courier New" panose="02070309020205020404" pitchFamily="49" charset="0"/>
              </a:rPr>
              <a:t>ROLLBACK </a:t>
            </a:r>
            <a:r>
              <a:rPr lang="en-US" sz="3200">
                <a:latin typeface="Courier New" panose="02070309020205020404" pitchFamily="49" charset="0"/>
                <a:cs typeface="Courier New" panose="02070309020205020404" pitchFamily="49" charset="0"/>
              </a:rPr>
              <a:t>TO update</a:t>
            </a:r>
            <a:r>
              <a:rPr lang="en-US" sz="3200" dirty="0" err="1">
                <a:latin typeface="Courier New" panose="02070309020205020404" pitchFamily="49" charset="0"/>
                <a:cs typeface="Courier New" panose="02070309020205020404" pitchFamily="49" charset="0"/>
              </a:rPr>
              <a:t>_produk</a:t>
            </a:r>
            <a:r>
              <a:rPr lang="en-US" sz="3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93710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A167065-FD5E-44C6-BEAD-6EA13316A452}"/>
              </a:ext>
            </a:extLst>
          </p:cNvPr>
          <p:cNvSpPr>
            <a:spLocks noChangeArrowheads="1"/>
          </p:cNvSpPr>
          <p:nvPr/>
        </p:nvSpPr>
        <p:spPr bwMode="auto">
          <a:xfrm>
            <a:off x="525118" y="257431"/>
            <a:ext cx="5543762" cy="849528"/>
          </a:xfrm>
          <a:prstGeom prst="rect">
            <a:avLst/>
          </a:prstGeom>
          <a:noFill/>
          <a:ln w="9525">
            <a:noFill/>
            <a:miter lim="800000"/>
            <a:headEnd/>
            <a:tailEnd/>
          </a:ln>
        </p:spPr>
        <p:txBody>
          <a:bodyPr>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5291" b="1">
                <a:solidFill>
                  <a:srgbClr val="0036A2"/>
                </a:solidFill>
                <a:ea typeface="Arial Unicode MS" pitchFamily="34" charset="-128"/>
                <a:cs typeface="Aharoni" pitchFamily="2" charset="-79"/>
              </a:rPr>
              <a:t>	</a:t>
            </a:r>
            <a:r>
              <a:rPr lang="en-US" sz="4400" b="1">
                <a:solidFill>
                  <a:schemeClr val="bg1"/>
                </a:solidFill>
                <a:ea typeface="Arial Unicode MS" pitchFamily="34" charset="-128"/>
                <a:cs typeface="Aharoni" pitchFamily="2" charset="-79"/>
              </a:rPr>
              <a:t>Fungsi / Procedure </a:t>
            </a:r>
            <a:endParaRPr lang="en-GB" sz="4400" b="1" dirty="0">
              <a:solidFill>
                <a:schemeClr val="bg1"/>
              </a:solidFill>
              <a:ea typeface="Arial Unicode MS" pitchFamily="34" charset="-128"/>
              <a:cs typeface="Aharoni" pitchFamily="2" charset="-79"/>
            </a:endParaRPr>
          </a:p>
        </p:txBody>
      </p:sp>
      <p:sp>
        <p:nvSpPr>
          <p:cNvPr id="5" name="Content Placeholder 5">
            <a:extLst>
              <a:ext uri="{FF2B5EF4-FFF2-40B4-BE49-F238E27FC236}">
                <a16:creationId xmlns:a16="http://schemas.microsoft.com/office/drawing/2014/main" id="{313E3998-9D5C-4C2A-B64B-0E92F5F01BD8}"/>
              </a:ext>
            </a:extLst>
          </p:cNvPr>
          <p:cNvSpPr txBox="1">
            <a:spLocks/>
          </p:cNvSpPr>
          <p:nvPr/>
        </p:nvSpPr>
        <p:spPr>
          <a:xfrm>
            <a:off x="525118" y="1496929"/>
            <a:ext cx="10948087" cy="4955787"/>
          </a:xfrm>
          <a:prstGeom prst="rect">
            <a:avLst/>
          </a:prstGeom>
        </p:spPr>
        <p:txBody>
          <a:bodyPr/>
          <a:lstStyle/>
          <a:p>
            <a:pPr algn="just">
              <a:defRPr/>
            </a:pPr>
            <a:r>
              <a:rPr lang="en-US" sz="3200" dirty="0" err="1">
                <a:latin typeface="Times New Roman" panose="02020603050405020304" pitchFamily="18" charset="0"/>
                <a:cs typeface="Times New Roman" panose="02020603050405020304" pitchFamily="18" charset="0"/>
              </a:rPr>
              <a:t>Aplikasi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pemakai</a:t>
            </a:r>
            <a:r>
              <a:rPr lang="en-US" sz="3200" dirty="0">
                <a:latin typeface="Times New Roman" panose="02020603050405020304" pitchFamily="18" charset="0"/>
                <a:cs typeface="Times New Roman" panose="02020603050405020304" pitchFamily="18" charset="0"/>
              </a:rPr>
              <a:t> database, </a:t>
            </a:r>
            <a:r>
              <a:rPr lang="en-US" sz="3200" dirty="0" err="1">
                <a:latin typeface="Times New Roman" panose="02020603050405020304" pitchFamily="18" charset="0"/>
                <a:cs typeface="Times New Roman" panose="02020603050405020304" pitchFamily="18" charset="0"/>
              </a:rPr>
              <a:t>seringkali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memerlukan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pengeksekusian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beberapa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perintah</a:t>
            </a:r>
            <a:r>
              <a:rPr lang="en-US" sz="3200" dirty="0">
                <a:latin typeface="Times New Roman" panose="02020603050405020304" pitchFamily="18" charset="0"/>
                <a:cs typeface="Times New Roman" panose="02020603050405020304" pitchFamily="18" charset="0"/>
              </a:rPr>
              <a:t> SQL </a:t>
            </a:r>
            <a:r>
              <a:rPr lang="en-US" sz="3200" dirty="0" err="1">
                <a:latin typeface="Times New Roman" panose="02020603050405020304" pitchFamily="18" charset="0"/>
                <a:cs typeface="Times New Roman" panose="02020603050405020304" pitchFamily="18" charset="0"/>
              </a:rPr>
              <a:t>sekaligus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menyelesaikan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bisnis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proses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Beberapa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contoh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bisnis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proses</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demikian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a:t>
            </a:r>
          </a:p>
          <a:p>
            <a:pPr algn="just">
              <a:defRPr/>
            </a:pPr>
            <a:endParaRPr lang="en-US" sz="3200" dirty="0">
              <a:latin typeface="Times New Roman" panose="02020603050405020304" pitchFamily="18" charset="0"/>
              <a:cs typeface="Times New Roman" panose="02020603050405020304" pitchFamily="18" charset="0"/>
            </a:endParaRPr>
          </a:p>
          <a:p>
            <a:pPr marL="197739" indent="-197739" algn="just">
              <a:buFont typeface="Arial" pitchFamily="34" charset="0"/>
              <a:buChar char="•"/>
              <a:defRPr/>
            </a:pPr>
            <a:r>
              <a:rPr lang="en-US" sz="3200" dirty="0" err="1">
                <a:latin typeface="Times New Roman" panose="02020603050405020304" pitchFamily="18" charset="0"/>
                <a:cs typeface="Times New Roman" panose="02020603050405020304" pitchFamily="18" charset="0"/>
              </a:rPr>
              <a:t>Transaksi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penjualan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a:t>
            </a:r>
            <a:r>
              <a:rPr lang="en-US" sz="3200" dirty="0">
                <a:latin typeface="Times New Roman" panose="02020603050405020304" pitchFamily="18" charset="0"/>
                <a:cs typeface="Times New Roman" panose="02020603050405020304" pitchFamily="18" charset="0"/>
              </a:rPr>
              <a:t> update </a:t>
            </a:r>
            <a:r>
              <a:rPr lang="en-US" sz="3200" dirty="0" err="1">
                <a:latin typeface="Times New Roman" panose="02020603050405020304" pitchFamily="18" charset="0"/>
                <a:cs typeface="Times New Roman" panose="02020603050405020304" pitchFamily="18" charset="0"/>
              </a:rPr>
              <a:t>stok</a:t>
            </a:r>
            <a:endParaRPr lang="en-US" sz="3200" dirty="0">
              <a:latin typeface="Times New Roman" panose="02020603050405020304" pitchFamily="18" charset="0"/>
              <a:cs typeface="Times New Roman" panose="02020603050405020304" pitchFamily="18" charset="0"/>
            </a:endParaRPr>
          </a:p>
          <a:p>
            <a:pPr marL="197739" indent="-197739" algn="just">
              <a:buFont typeface="Arial" pitchFamily="34" charset="0"/>
              <a:buChar char="•"/>
              <a:defRPr/>
            </a:pPr>
            <a:r>
              <a:rPr lang="en-US" sz="3200" dirty="0" err="1">
                <a:latin typeface="Times New Roman" panose="02020603050405020304" pitchFamily="18" charset="0"/>
                <a:cs typeface="Times New Roman" panose="02020603050405020304" pitchFamily="18" charset="0"/>
              </a:rPr>
              <a:t>Pencatatan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penerimaan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barang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a:t>
            </a:r>
            <a:r>
              <a:rPr lang="en-US" sz="3200" dirty="0">
                <a:latin typeface="Times New Roman" panose="02020603050405020304" pitchFamily="18" charset="0"/>
                <a:cs typeface="Times New Roman" panose="02020603050405020304" pitchFamily="18" charset="0"/>
              </a:rPr>
              <a:t> update status </a:t>
            </a:r>
            <a:r>
              <a:rPr lang="en-US" sz="3200" dirty="0" err="1">
                <a:latin typeface="Times New Roman" panose="02020603050405020304" pitchFamily="18" charset="0"/>
                <a:cs typeface="Times New Roman" panose="02020603050405020304" pitchFamily="18" charset="0"/>
              </a:rPr>
              <a:t>po</a:t>
            </a:r>
            <a:endParaRPr lang="en-US" sz="3200" dirty="0">
              <a:latin typeface="Times New Roman" panose="02020603050405020304" pitchFamily="18" charset="0"/>
              <a:cs typeface="Times New Roman" panose="02020603050405020304" pitchFamily="18" charset="0"/>
            </a:endParaRPr>
          </a:p>
          <a:p>
            <a:pPr marL="197739" indent="-197739" algn="just">
              <a:buFont typeface="Arial" pitchFamily="34" charset="0"/>
              <a:buChar char="•"/>
              <a:defRPr/>
            </a:pPr>
            <a:r>
              <a:rPr lang="sv-SE" sz="3200" dirty="0">
                <a:latin typeface="Times New Roman" panose="02020603050405020304" pitchFamily="18" charset="0"/>
                <a:cs typeface="Times New Roman" panose="02020603050405020304" pitchFamily="18" charset="0"/>
              </a:rPr>
              <a:t>Transaksi penjualan dan posting jurnal penjualan (akunting)</a:t>
            </a:r>
          </a:p>
          <a:p>
            <a:pPr marL="197739" indent="-197739" algn="just">
              <a:defRPr/>
            </a:pPr>
            <a:endParaRPr lang="sv-SE"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lebih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mudah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bagi</a:t>
            </a:r>
            <a:r>
              <a:rPr lang="en-US" sz="3200" dirty="0">
                <a:latin typeface="Times New Roman" panose="02020603050405020304" pitchFamily="18" charset="0"/>
                <a:cs typeface="Times New Roman" panose="02020603050405020304" pitchFamily="18" charset="0"/>
              </a:rPr>
              <a:t> programmer </a:t>
            </a:r>
            <a:r>
              <a:rPr lang="en-US" sz="3200" dirty="0" err="1">
                <a:latin typeface="Times New Roman" panose="02020603050405020304" pitchFamily="18" charset="0"/>
                <a:cs typeface="Times New Roman" panose="02020603050405020304" pitchFamily="18" charset="0"/>
              </a:rPr>
              <a:t>jika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sekumpulan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perintah</a:t>
            </a:r>
            <a:r>
              <a:rPr lang="en-US" sz="3200" dirty="0">
                <a:latin typeface="Times New Roman" panose="02020603050405020304" pitchFamily="18" charset="0"/>
                <a:cs typeface="Times New Roman" panose="02020603050405020304" pitchFamily="18" charset="0"/>
              </a:rPr>
              <a:t> SQL </a:t>
            </a:r>
            <a:r>
              <a:rPr lang="en-US" sz="3200" dirty="0" err="1">
                <a:latin typeface="Times New Roman" panose="02020603050405020304" pitchFamily="18" charset="0"/>
                <a:cs typeface="Times New Roman" panose="02020603050405020304" pitchFamily="18" charset="0"/>
              </a:rPr>
              <a:t>tersebut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dibungkus</a:t>
            </a:r>
            <a:r>
              <a:rPr lang="en-US" sz="3200" dirty="0">
                <a:latin typeface="Times New Roman" panose="02020603050405020304" pitchFamily="18" charset="0"/>
                <a:cs typeface="Times New Roman" panose="02020603050405020304" pitchFamily="18" charset="0"/>
              </a:rPr>
              <a:t> (encapsulated)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operasi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abstraksi</a:t>
            </a:r>
            <a:endParaRPr lang="en-US" sz="3200" dirty="0">
              <a:latin typeface="Times New Roman" panose="02020603050405020304" pitchFamily="18" charset="0"/>
              <a:cs typeface="Times New Roman" panose="02020603050405020304" pitchFamily="18" charset="0"/>
            </a:endParaRPr>
          </a:p>
          <a:p>
            <a:pPr algn="just">
              <a:defRPr/>
            </a:pPr>
            <a:endParaRPr lang="id-ID" sz="3527"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1"/>
          <p:cNvSpPr>
            <a:spLocks noGrp="1" noChangeArrowheads="1"/>
          </p:cNvSpPr>
          <p:nvPr>
            <p:ph type="title" idx="4294967295"/>
          </p:nvPr>
        </p:nvSpPr>
        <p:spPr>
          <a:xfrm>
            <a:off x="0" y="320675"/>
            <a:ext cx="8818563" cy="989013"/>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dirty="0">
                <a:solidFill>
                  <a:schemeClr val="bg1"/>
                </a:solidFill>
              </a:rPr>
              <a:t>Join </a:t>
            </a:r>
            <a:r>
              <a:rPr lang="en-GB" b="1" dirty="0" err="1">
                <a:solidFill>
                  <a:schemeClr val="bg1"/>
                </a:solidFill>
              </a:rPr>
              <a:t>Tabel</a:t>
            </a:r>
            <a:endParaRPr lang="en-GB" b="1" dirty="0">
              <a:solidFill>
                <a:schemeClr val="bg1"/>
              </a:solidFill>
            </a:endParaRPr>
          </a:p>
        </p:txBody>
      </p:sp>
      <p:graphicFrame>
        <p:nvGraphicFramePr>
          <p:cNvPr id="2" name="Diagram 1">
            <a:extLst>
              <a:ext uri="{FF2B5EF4-FFF2-40B4-BE49-F238E27FC236}">
                <a16:creationId xmlns:a16="http://schemas.microsoft.com/office/drawing/2014/main" id="{159DA11A-2099-4333-9B8C-415A66B234DC}"/>
              </a:ext>
            </a:extLst>
          </p:cNvPr>
          <p:cNvGraphicFramePr/>
          <p:nvPr/>
        </p:nvGraphicFramePr>
        <p:xfrm>
          <a:off x="2574487" y="2246811"/>
          <a:ext cx="6491136" cy="4068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https://www.mariadb.org/</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https://www.tutorialspoint.com/mariadb/</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https://www.javatpoint.com/mariadb-tutorial/</a:t>
            </a:r>
          </a:p>
        </p:txBody>
      </p:sp>
    </p:spTree>
    <p:extLst>
      <p:ext uri="{BB962C8B-B14F-4D97-AF65-F5344CB8AC3E}">
        <p14:creationId xmlns:p14="http://schemas.microsoft.com/office/powerpoint/2010/main" val="64209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
          <p:cNvSpPr>
            <a:spLocks noGrp="1" noChangeArrowheads="1"/>
          </p:cNvSpPr>
          <p:nvPr>
            <p:ph type="title" idx="4294967295"/>
          </p:nvPr>
        </p:nvSpPr>
        <p:spPr>
          <a:xfrm>
            <a:off x="0" y="317500"/>
            <a:ext cx="8820150" cy="987425"/>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Inner Join(1)</a:t>
            </a:r>
            <a:endParaRPr lang="en-GB" b="1" dirty="0">
              <a:solidFill>
                <a:schemeClr val="bg1"/>
              </a:solidFill>
            </a:endParaRPr>
          </a:p>
        </p:txBody>
      </p:sp>
      <p:pic>
        <p:nvPicPr>
          <p:cNvPr id="3" name="Picture 2">
            <a:extLst>
              <a:ext uri="{FF2B5EF4-FFF2-40B4-BE49-F238E27FC236}">
                <a16:creationId xmlns:a16="http://schemas.microsoft.com/office/drawing/2014/main" id="{9DF1D9F4-0F90-4BF3-92C4-A031F0C0064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6624" y="1662620"/>
            <a:ext cx="10125075" cy="4819650"/>
          </a:xfrm>
          <a:prstGeom prst="rect">
            <a:avLst/>
          </a:prstGeom>
        </p:spPr>
      </p:pic>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
          <p:cNvSpPr>
            <a:spLocks noGrp="1" noChangeArrowheads="1"/>
          </p:cNvSpPr>
          <p:nvPr>
            <p:ph type="title" idx="4294967295"/>
          </p:nvPr>
        </p:nvSpPr>
        <p:spPr>
          <a:xfrm>
            <a:off x="0" y="317500"/>
            <a:ext cx="8820150" cy="987425"/>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Inner Join(2)</a:t>
            </a:r>
            <a:endParaRPr lang="en-GB" b="1" dirty="0">
              <a:solidFill>
                <a:schemeClr val="bg1"/>
              </a:solidFill>
            </a:endParaRPr>
          </a:p>
        </p:txBody>
      </p:sp>
      <p:grpSp>
        <p:nvGrpSpPr>
          <p:cNvPr id="22534" name="Group 3"/>
          <p:cNvGrpSpPr>
            <a:grpSpLocks/>
          </p:cNvGrpSpPr>
          <p:nvPr/>
        </p:nvGrpSpPr>
        <p:grpSpPr bwMode="auto">
          <a:xfrm>
            <a:off x="-2018647" y="316838"/>
            <a:ext cx="11085774" cy="3778088"/>
            <a:chOff x="-1872" y="1296"/>
            <a:chExt cx="6335" cy="2159"/>
          </a:xfrm>
        </p:grpSpPr>
        <p:sp>
          <p:nvSpPr>
            <p:cNvPr id="22535" name="Rectangle 4"/>
            <p:cNvSpPr>
              <a:spLocks noChangeArrowheads="1"/>
            </p:cNvSpPr>
            <p:nvPr/>
          </p:nvSpPr>
          <p:spPr bwMode="auto">
            <a:xfrm>
              <a:off x="3667" y="323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Furniture</a:t>
              </a:r>
            </a:p>
          </p:txBody>
        </p:sp>
        <p:sp>
          <p:nvSpPr>
            <p:cNvPr id="22536" name="Rectangle 5"/>
            <p:cNvSpPr>
              <a:spLocks noChangeArrowheads="1"/>
            </p:cNvSpPr>
            <p:nvPr/>
          </p:nvSpPr>
          <p:spPr bwMode="auto">
            <a:xfrm>
              <a:off x="2741" y="323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Meja</a:t>
              </a:r>
            </a:p>
          </p:txBody>
        </p:sp>
        <p:sp>
          <p:nvSpPr>
            <p:cNvPr id="22537" name="Rectangle 6"/>
            <p:cNvSpPr>
              <a:spLocks noChangeArrowheads="1"/>
            </p:cNvSpPr>
            <p:nvPr/>
          </p:nvSpPr>
          <p:spPr bwMode="auto">
            <a:xfrm>
              <a:off x="1845" y="323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301</a:t>
              </a:r>
            </a:p>
          </p:txBody>
        </p:sp>
        <p:sp>
          <p:nvSpPr>
            <p:cNvPr id="22538" name="Rectangle 7"/>
            <p:cNvSpPr>
              <a:spLocks noChangeArrowheads="1"/>
            </p:cNvSpPr>
            <p:nvPr/>
          </p:nvSpPr>
          <p:spPr bwMode="auto">
            <a:xfrm>
              <a:off x="1039" y="323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5</a:t>
              </a:r>
            </a:p>
          </p:txBody>
        </p:sp>
        <p:sp>
          <p:nvSpPr>
            <p:cNvPr id="22539" name="Rectangle 8"/>
            <p:cNvSpPr>
              <a:spLocks noChangeArrowheads="1"/>
            </p:cNvSpPr>
            <p:nvPr/>
          </p:nvSpPr>
          <p:spPr bwMode="auto">
            <a:xfrm>
              <a:off x="3667" y="301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2540" name="Rectangle 9"/>
            <p:cNvSpPr>
              <a:spLocks noChangeArrowheads="1"/>
            </p:cNvSpPr>
            <p:nvPr/>
          </p:nvSpPr>
          <p:spPr bwMode="auto">
            <a:xfrm>
              <a:off x="2741" y="301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Tempe</a:t>
              </a:r>
            </a:p>
          </p:txBody>
        </p:sp>
        <p:sp>
          <p:nvSpPr>
            <p:cNvPr id="22541" name="Rectangle 10"/>
            <p:cNvSpPr>
              <a:spLocks noChangeArrowheads="1"/>
            </p:cNvSpPr>
            <p:nvPr/>
          </p:nvSpPr>
          <p:spPr bwMode="auto">
            <a:xfrm>
              <a:off x="1845" y="301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202 </a:t>
              </a:r>
            </a:p>
          </p:txBody>
        </p:sp>
        <p:sp>
          <p:nvSpPr>
            <p:cNvPr id="22542" name="Rectangle 11"/>
            <p:cNvSpPr>
              <a:spLocks noChangeArrowheads="1"/>
            </p:cNvSpPr>
            <p:nvPr/>
          </p:nvSpPr>
          <p:spPr bwMode="auto">
            <a:xfrm>
              <a:off x="1039" y="301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4</a:t>
              </a:r>
            </a:p>
          </p:txBody>
        </p:sp>
        <p:sp>
          <p:nvSpPr>
            <p:cNvPr id="22543" name="Rectangle 12"/>
            <p:cNvSpPr>
              <a:spLocks noChangeArrowheads="1"/>
            </p:cNvSpPr>
            <p:nvPr/>
          </p:nvSpPr>
          <p:spPr bwMode="auto">
            <a:xfrm>
              <a:off x="3667" y="279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2544" name="Rectangle 13"/>
            <p:cNvSpPr>
              <a:spLocks noChangeArrowheads="1"/>
            </p:cNvSpPr>
            <p:nvPr/>
          </p:nvSpPr>
          <p:spPr bwMode="auto">
            <a:xfrm>
              <a:off x="2741" y="279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Tahu</a:t>
              </a:r>
            </a:p>
          </p:txBody>
        </p:sp>
        <p:sp>
          <p:nvSpPr>
            <p:cNvPr id="22545" name="Rectangle 14"/>
            <p:cNvSpPr>
              <a:spLocks noChangeArrowheads="1"/>
            </p:cNvSpPr>
            <p:nvPr/>
          </p:nvSpPr>
          <p:spPr bwMode="auto">
            <a:xfrm>
              <a:off x="1845" y="279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201 </a:t>
              </a:r>
            </a:p>
          </p:txBody>
        </p:sp>
        <p:sp>
          <p:nvSpPr>
            <p:cNvPr id="22546" name="Rectangle 15"/>
            <p:cNvSpPr>
              <a:spLocks noChangeArrowheads="1"/>
            </p:cNvSpPr>
            <p:nvPr/>
          </p:nvSpPr>
          <p:spPr bwMode="auto">
            <a:xfrm>
              <a:off x="1039" y="279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 </a:t>
              </a:r>
            </a:p>
          </p:txBody>
        </p:sp>
        <p:sp>
          <p:nvSpPr>
            <p:cNvPr id="22547" name="Rectangle 16"/>
            <p:cNvSpPr>
              <a:spLocks noChangeArrowheads="1"/>
            </p:cNvSpPr>
            <p:nvPr/>
          </p:nvSpPr>
          <p:spPr bwMode="auto">
            <a:xfrm>
              <a:off x="3667" y="257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2548" name="Rectangle 17"/>
            <p:cNvSpPr>
              <a:spLocks noChangeArrowheads="1"/>
            </p:cNvSpPr>
            <p:nvPr/>
          </p:nvSpPr>
          <p:spPr bwMode="auto">
            <a:xfrm>
              <a:off x="2741" y="257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Radio</a:t>
              </a:r>
            </a:p>
          </p:txBody>
        </p:sp>
        <p:sp>
          <p:nvSpPr>
            <p:cNvPr id="22549" name="Rectangle 18"/>
            <p:cNvSpPr>
              <a:spLocks noChangeArrowheads="1"/>
            </p:cNvSpPr>
            <p:nvPr/>
          </p:nvSpPr>
          <p:spPr bwMode="auto">
            <a:xfrm>
              <a:off x="1845" y="257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102 </a:t>
              </a:r>
            </a:p>
          </p:txBody>
        </p:sp>
        <p:sp>
          <p:nvSpPr>
            <p:cNvPr id="22550" name="Rectangle 19"/>
            <p:cNvSpPr>
              <a:spLocks noChangeArrowheads="1"/>
            </p:cNvSpPr>
            <p:nvPr/>
          </p:nvSpPr>
          <p:spPr bwMode="auto">
            <a:xfrm>
              <a:off x="1039" y="257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 </a:t>
              </a:r>
            </a:p>
          </p:txBody>
        </p:sp>
        <p:sp>
          <p:nvSpPr>
            <p:cNvPr id="22551" name="Rectangle 20"/>
            <p:cNvSpPr>
              <a:spLocks noChangeArrowheads="1"/>
            </p:cNvSpPr>
            <p:nvPr/>
          </p:nvSpPr>
          <p:spPr bwMode="auto">
            <a:xfrm>
              <a:off x="3667" y="235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2552" name="Rectangle 21"/>
            <p:cNvSpPr>
              <a:spLocks noChangeArrowheads="1"/>
            </p:cNvSpPr>
            <p:nvPr/>
          </p:nvSpPr>
          <p:spPr bwMode="auto">
            <a:xfrm>
              <a:off x="2741" y="235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Kulkas </a:t>
              </a:r>
            </a:p>
          </p:txBody>
        </p:sp>
        <p:sp>
          <p:nvSpPr>
            <p:cNvPr id="22553" name="Rectangle 22"/>
            <p:cNvSpPr>
              <a:spLocks noChangeArrowheads="1"/>
            </p:cNvSpPr>
            <p:nvPr/>
          </p:nvSpPr>
          <p:spPr bwMode="auto">
            <a:xfrm>
              <a:off x="1845" y="235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101 </a:t>
              </a:r>
            </a:p>
          </p:txBody>
        </p:sp>
        <p:sp>
          <p:nvSpPr>
            <p:cNvPr id="22554" name="Rectangle 23"/>
            <p:cNvSpPr>
              <a:spLocks noChangeArrowheads="1"/>
            </p:cNvSpPr>
            <p:nvPr/>
          </p:nvSpPr>
          <p:spPr bwMode="auto">
            <a:xfrm>
              <a:off x="1039" y="235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22555" name="Rectangle 24"/>
            <p:cNvSpPr>
              <a:spLocks noChangeArrowheads="1"/>
            </p:cNvSpPr>
            <p:nvPr/>
          </p:nvSpPr>
          <p:spPr bwMode="auto">
            <a:xfrm>
              <a:off x="3667" y="2134"/>
              <a:ext cx="796"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jenis</a:t>
              </a:r>
            </a:p>
          </p:txBody>
        </p:sp>
        <p:sp>
          <p:nvSpPr>
            <p:cNvPr id="22556" name="Rectangle 25"/>
            <p:cNvSpPr>
              <a:spLocks noChangeArrowheads="1"/>
            </p:cNvSpPr>
            <p:nvPr/>
          </p:nvSpPr>
          <p:spPr bwMode="auto">
            <a:xfrm>
              <a:off x="2741" y="2134"/>
              <a:ext cx="92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Nama</a:t>
              </a:r>
            </a:p>
          </p:txBody>
        </p:sp>
        <p:sp>
          <p:nvSpPr>
            <p:cNvPr id="22557" name="Rectangle 26"/>
            <p:cNvSpPr>
              <a:spLocks noChangeArrowheads="1"/>
            </p:cNvSpPr>
            <p:nvPr/>
          </p:nvSpPr>
          <p:spPr bwMode="auto">
            <a:xfrm>
              <a:off x="1845" y="2134"/>
              <a:ext cx="89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Kode</a:t>
              </a:r>
            </a:p>
          </p:txBody>
        </p:sp>
        <p:sp>
          <p:nvSpPr>
            <p:cNvPr id="22558" name="Rectangle 27"/>
            <p:cNvSpPr>
              <a:spLocks noChangeArrowheads="1"/>
            </p:cNvSpPr>
            <p:nvPr/>
          </p:nvSpPr>
          <p:spPr bwMode="auto">
            <a:xfrm>
              <a:off x="1039" y="2134"/>
              <a:ext cx="80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Idprod</a:t>
              </a:r>
            </a:p>
          </p:txBody>
        </p:sp>
        <p:sp>
          <p:nvSpPr>
            <p:cNvPr id="22559" name="Line 28"/>
            <p:cNvSpPr>
              <a:spLocks noChangeShapeType="1"/>
            </p:cNvSpPr>
            <p:nvPr/>
          </p:nvSpPr>
          <p:spPr bwMode="auto">
            <a:xfrm>
              <a:off x="1845"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0" name="Line 29"/>
            <p:cNvSpPr>
              <a:spLocks noChangeShapeType="1"/>
            </p:cNvSpPr>
            <p:nvPr/>
          </p:nvSpPr>
          <p:spPr bwMode="auto">
            <a:xfrm>
              <a:off x="1039" y="2134"/>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1" name="Line 30"/>
            <p:cNvSpPr>
              <a:spLocks noChangeShapeType="1"/>
            </p:cNvSpPr>
            <p:nvPr/>
          </p:nvSpPr>
          <p:spPr bwMode="auto">
            <a:xfrm>
              <a:off x="2741"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2" name="Line 31"/>
            <p:cNvSpPr>
              <a:spLocks noChangeShapeType="1"/>
            </p:cNvSpPr>
            <p:nvPr/>
          </p:nvSpPr>
          <p:spPr bwMode="auto">
            <a:xfrm>
              <a:off x="3667"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3" name="Line 32"/>
            <p:cNvSpPr>
              <a:spLocks noChangeShapeType="1"/>
            </p:cNvSpPr>
            <p:nvPr/>
          </p:nvSpPr>
          <p:spPr bwMode="auto">
            <a:xfrm>
              <a:off x="1039" y="235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4" name="Line 33"/>
            <p:cNvSpPr>
              <a:spLocks noChangeShapeType="1"/>
            </p:cNvSpPr>
            <p:nvPr/>
          </p:nvSpPr>
          <p:spPr bwMode="auto">
            <a:xfrm>
              <a:off x="1039" y="257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5" name="Line 34"/>
            <p:cNvSpPr>
              <a:spLocks noChangeShapeType="1"/>
            </p:cNvSpPr>
            <p:nvPr/>
          </p:nvSpPr>
          <p:spPr bwMode="auto">
            <a:xfrm>
              <a:off x="1039" y="279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6" name="Line 35"/>
            <p:cNvSpPr>
              <a:spLocks noChangeShapeType="1"/>
            </p:cNvSpPr>
            <p:nvPr/>
          </p:nvSpPr>
          <p:spPr bwMode="auto">
            <a:xfrm>
              <a:off x="1039" y="301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7" name="Line 36"/>
            <p:cNvSpPr>
              <a:spLocks noChangeShapeType="1"/>
            </p:cNvSpPr>
            <p:nvPr/>
          </p:nvSpPr>
          <p:spPr bwMode="auto">
            <a:xfrm>
              <a:off x="1039"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8" name="Line 37"/>
            <p:cNvSpPr>
              <a:spLocks noChangeShapeType="1"/>
            </p:cNvSpPr>
            <p:nvPr/>
          </p:nvSpPr>
          <p:spPr bwMode="auto">
            <a:xfrm>
              <a:off x="4463"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9" name="Line 38"/>
            <p:cNvSpPr>
              <a:spLocks noChangeShapeType="1"/>
            </p:cNvSpPr>
            <p:nvPr/>
          </p:nvSpPr>
          <p:spPr bwMode="auto">
            <a:xfrm>
              <a:off x="1039" y="323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70" name="Line 39"/>
            <p:cNvSpPr>
              <a:spLocks noChangeShapeType="1"/>
            </p:cNvSpPr>
            <p:nvPr/>
          </p:nvSpPr>
          <p:spPr bwMode="auto">
            <a:xfrm>
              <a:off x="1039" y="345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71" name="Text Box 40"/>
            <p:cNvSpPr txBox="1">
              <a:spLocks noChangeArrowheads="1"/>
            </p:cNvSpPr>
            <p:nvPr/>
          </p:nvSpPr>
          <p:spPr bwMode="auto">
            <a:xfrm>
              <a:off x="-1872" y="1296"/>
              <a:ext cx="222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grpSp>
      <p:sp>
        <p:nvSpPr>
          <p:cNvPr id="42" name="TextBox 41">
            <a:extLst>
              <a:ext uri="{FF2B5EF4-FFF2-40B4-BE49-F238E27FC236}">
                <a16:creationId xmlns:a16="http://schemas.microsoft.com/office/drawing/2014/main" id="{91EBC0F2-3851-4BC7-AFFE-589E5F517F0A}"/>
              </a:ext>
            </a:extLst>
          </p:cNvPr>
          <p:cNvSpPr txBox="1"/>
          <p:nvPr/>
        </p:nvSpPr>
        <p:spPr>
          <a:xfrm>
            <a:off x="413928" y="4232966"/>
            <a:ext cx="11170468" cy="2554545"/>
          </a:xfrm>
          <a:prstGeom prst="rect">
            <a:avLst/>
          </a:prstGeom>
          <a:noFill/>
        </p:spPr>
        <p:txBody>
          <a:bodyPr wrap="square">
            <a:spAutoFit/>
          </a:bodyPr>
          <a:lstStyle/>
          <a:p>
            <a:r>
              <a:rPr lang="en-US" sz="2400"/>
              <a:t>Di atas merupakan hasil dari query INNER JOIN dengan contoh query sebagai berikut:</a:t>
            </a:r>
          </a:p>
          <a:p>
            <a:endParaRPr lang="en-US" sz="2800" b="1"/>
          </a:p>
          <a:p>
            <a:r>
              <a:rPr lang="en-US" sz="2800" b="1">
                <a:latin typeface="Consolas" panose="020B0609020204030204" pitchFamily="49" charset="0"/>
              </a:rPr>
              <a:t>SELECT produk.*, jenis_produk.nama as jenis from produk </a:t>
            </a:r>
          </a:p>
          <a:p>
            <a:r>
              <a:rPr lang="en-US" sz="2800" b="1">
                <a:latin typeface="Consolas" panose="020B0609020204030204" pitchFamily="49" charset="0"/>
              </a:rPr>
              <a:t>inner join jenis_produk on produk.idjenis=jenis_produk.id;</a:t>
            </a:r>
          </a:p>
        </p:txBody>
      </p:sp>
    </p:spTree>
    <p:extLst>
      <p:ext uri="{BB962C8B-B14F-4D97-AF65-F5344CB8AC3E}">
        <p14:creationId xmlns:p14="http://schemas.microsoft.com/office/powerpoint/2010/main" val="91486411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
          <p:cNvSpPr>
            <a:spLocks noGrp="1" noChangeArrowheads="1"/>
          </p:cNvSpPr>
          <p:nvPr>
            <p:ph type="title" idx="4294967295"/>
          </p:nvPr>
        </p:nvSpPr>
        <p:spPr>
          <a:xfrm>
            <a:off x="0" y="406400"/>
            <a:ext cx="8820150" cy="989013"/>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Left Join(1)</a:t>
            </a:r>
            <a:endParaRPr lang="en-GB" b="1" dirty="0">
              <a:solidFill>
                <a:schemeClr val="bg1"/>
              </a:solidFill>
            </a:endParaRPr>
          </a:p>
        </p:txBody>
      </p:sp>
      <p:pic>
        <p:nvPicPr>
          <p:cNvPr id="3" name="Picture 2">
            <a:extLst>
              <a:ext uri="{FF2B5EF4-FFF2-40B4-BE49-F238E27FC236}">
                <a16:creationId xmlns:a16="http://schemas.microsoft.com/office/drawing/2014/main" id="{4EA29908-1568-46AB-9D17-07087992221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5624" y="1743773"/>
            <a:ext cx="10887075" cy="4876800"/>
          </a:xfrm>
          <a:prstGeom prst="rect">
            <a:avLst/>
          </a:prstGeom>
        </p:spPr>
      </p:pic>
    </p:spTree>
    <p:extLst>
      <p:ext uri="{BB962C8B-B14F-4D97-AF65-F5344CB8AC3E}">
        <p14:creationId xmlns:p14="http://schemas.microsoft.com/office/powerpoint/2010/main" val="50979471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
          <p:cNvSpPr>
            <a:spLocks noGrp="1" noChangeArrowheads="1"/>
          </p:cNvSpPr>
          <p:nvPr>
            <p:ph type="title" idx="4294967295"/>
          </p:nvPr>
        </p:nvSpPr>
        <p:spPr>
          <a:xfrm>
            <a:off x="0" y="406400"/>
            <a:ext cx="8820150" cy="989013"/>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Left Join(2)</a:t>
            </a:r>
            <a:endParaRPr lang="en-GB" b="1" dirty="0">
              <a:solidFill>
                <a:schemeClr val="bg1"/>
              </a:solidFill>
            </a:endParaRPr>
          </a:p>
        </p:txBody>
      </p:sp>
      <p:grpSp>
        <p:nvGrpSpPr>
          <p:cNvPr id="23558" name="Group 3"/>
          <p:cNvGrpSpPr>
            <a:grpSpLocks/>
          </p:cNvGrpSpPr>
          <p:nvPr/>
        </p:nvGrpSpPr>
        <p:grpSpPr bwMode="auto">
          <a:xfrm>
            <a:off x="-1991360" y="230201"/>
            <a:ext cx="11085774" cy="4282066"/>
            <a:chOff x="-1872" y="1440"/>
            <a:chExt cx="6335" cy="2447"/>
          </a:xfrm>
        </p:grpSpPr>
        <p:sp>
          <p:nvSpPr>
            <p:cNvPr id="23560" name="Rectangle 4"/>
            <p:cNvSpPr>
              <a:spLocks noChangeArrowheads="1"/>
            </p:cNvSpPr>
            <p:nvPr/>
          </p:nvSpPr>
          <p:spPr bwMode="auto">
            <a:xfrm>
              <a:off x="3667" y="337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Furniture</a:t>
              </a:r>
            </a:p>
          </p:txBody>
        </p:sp>
        <p:sp>
          <p:nvSpPr>
            <p:cNvPr id="23561" name="Rectangle 5"/>
            <p:cNvSpPr>
              <a:spLocks noChangeArrowheads="1"/>
            </p:cNvSpPr>
            <p:nvPr/>
          </p:nvSpPr>
          <p:spPr bwMode="auto">
            <a:xfrm>
              <a:off x="2741" y="337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Meja</a:t>
              </a:r>
            </a:p>
          </p:txBody>
        </p:sp>
        <p:sp>
          <p:nvSpPr>
            <p:cNvPr id="23562" name="Rectangle 6"/>
            <p:cNvSpPr>
              <a:spLocks noChangeArrowheads="1"/>
            </p:cNvSpPr>
            <p:nvPr/>
          </p:nvSpPr>
          <p:spPr bwMode="auto">
            <a:xfrm>
              <a:off x="1845" y="337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301</a:t>
              </a:r>
            </a:p>
          </p:txBody>
        </p:sp>
        <p:sp>
          <p:nvSpPr>
            <p:cNvPr id="23563" name="Rectangle 7"/>
            <p:cNvSpPr>
              <a:spLocks noChangeArrowheads="1"/>
            </p:cNvSpPr>
            <p:nvPr/>
          </p:nvSpPr>
          <p:spPr bwMode="auto">
            <a:xfrm>
              <a:off x="1039" y="337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5</a:t>
              </a:r>
            </a:p>
          </p:txBody>
        </p:sp>
        <p:sp>
          <p:nvSpPr>
            <p:cNvPr id="23564" name="Rectangle 8"/>
            <p:cNvSpPr>
              <a:spLocks noChangeArrowheads="1"/>
            </p:cNvSpPr>
            <p:nvPr/>
          </p:nvSpPr>
          <p:spPr bwMode="auto">
            <a:xfrm>
              <a:off x="3667" y="315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3565" name="Rectangle 9"/>
            <p:cNvSpPr>
              <a:spLocks noChangeArrowheads="1"/>
            </p:cNvSpPr>
            <p:nvPr/>
          </p:nvSpPr>
          <p:spPr bwMode="auto">
            <a:xfrm>
              <a:off x="2741" y="315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Tempe</a:t>
              </a:r>
            </a:p>
          </p:txBody>
        </p:sp>
        <p:sp>
          <p:nvSpPr>
            <p:cNvPr id="23566" name="Rectangle 10"/>
            <p:cNvSpPr>
              <a:spLocks noChangeArrowheads="1"/>
            </p:cNvSpPr>
            <p:nvPr/>
          </p:nvSpPr>
          <p:spPr bwMode="auto">
            <a:xfrm>
              <a:off x="1845" y="315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202 </a:t>
              </a:r>
            </a:p>
          </p:txBody>
        </p:sp>
        <p:sp>
          <p:nvSpPr>
            <p:cNvPr id="23567" name="Rectangle 11"/>
            <p:cNvSpPr>
              <a:spLocks noChangeArrowheads="1"/>
            </p:cNvSpPr>
            <p:nvPr/>
          </p:nvSpPr>
          <p:spPr bwMode="auto">
            <a:xfrm>
              <a:off x="1039" y="315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4</a:t>
              </a:r>
            </a:p>
          </p:txBody>
        </p:sp>
        <p:sp>
          <p:nvSpPr>
            <p:cNvPr id="23568" name="Rectangle 12"/>
            <p:cNvSpPr>
              <a:spLocks noChangeArrowheads="1"/>
            </p:cNvSpPr>
            <p:nvPr/>
          </p:nvSpPr>
          <p:spPr bwMode="auto">
            <a:xfrm>
              <a:off x="3667" y="293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3569" name="Rectangle 13"/>
            <p:cNvSpPr>
              <a:spLocks noChangeArrowheads="1"/>
            </p:cNvSpPr>
            <p:nvPr/>
          </p:nvSpPr>
          <p:spPr bwMode="auto">
            <a:xfrm>
              <a:off x="2741" y="293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Tahu</a:t>
              </a:r>
            </a:p>
          </p:txBody>
        </p:sp>
        <p:sp>
          <p:nvSpPr>
            <p:cNvPr id="23570" name="Rectangle 14"/>
            <p:cNvSpPr>
              <a:spLocks noChangeArrowheads="1"/>
            </p:cNvSpPr>
            <p:nvPr/>
          </p:nvSpPr>
          <p:spPr bwMode="auto">
            <a:xfrm>
              <a:off x="1845" y="293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201 </a:t>
              </a:r>
            </a:p>
          </p:txBody>
        </p:sp>
        <p:sp>
          <p:nvSpPr>
            <p:cNvPr id="23571" name="Rectangle 15"/>
            <p:cNvSpPr>
              <a:spLocks noChangeArrowheads="1"/>
            </p:cNvSpPr>
            <p:nvPr/>
          </p:nvSpPr>
          <p:spPr bwMode="auto">
            <a:xfrm>
              <a:off x="1039" y="293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 </a:t>
              </a:r>
            </a:p>
          </p:txBody>
        </p:sp>
        <p:sp>
          <p:nvSpPr>
            <p:cNvPr id="23572" name="Rectangle 16"/>
            <p:cNvSpPr>
              <a:spLocks noChangeArrowheads="1"/>
            </p:cNvSpPr>
            <p:nvPr/>
          </p:nvSpPr>
          <p:spPr bwMode="auto">
            <a:xfrm>
              <a:off x="3667" y="271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3573" name="Rectangle 17"/>
            <p:cNvSpPr>
              <a:spLocks noChangeArrowheads="1"/>
            </p:cNvSpPr>
            <p:nvPr/>
          </p:nvSpPr>
          <p:spPr bwMode="auto">
            <a:xfrm>
              <a:off x="2741" y="271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Radio</a:t>
              </a:r>
            </a:p>
          </p:txBody>
        </p:sp>
        <p:sp>
          <p:nvSpPr>
            <p:cNvPr id="23574" name="Rectangle 18"/>
            <p:cNvSpPr>
              <a:spLocks noChangeArrowheads="1"/>
            </p:cNvSpPr>
            <p:nvPr/>
          </p:nvSpPr>
          <p:spPr bwMode="auto">
            <a:xfrm>
              <a:off x="1845" y="271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102 </a:t>
              </a:r>
            </a:p>
          </p:txBody>
        </p:sp>
        <p:sp>
          <p:nvSpPr>
            <p:cNvPr id="23575" name="Rectangle 19"/>
            <p:cNvSpPr>
              <a:spLocks noChangeArrowheads="1"/>
            </p:cNvSpPr>
            <p:nvPr/>
          </p:nvSpPr>
          <p:spPr bwMode="auto">
            <a:xfrm>
              <a:off x="1039" y="271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 </a:t>
              </a:r>
            </a:p>
          </p:txBody>
        </p:sp>
        <p:sp>
          <p:nvSpPr>
            <p:cNvPr id="23576" name="Rectangle 20"/>
            <p:cNvSpPr>
              <a:spLocks noChangeArrowheads="1"/>
            </p:cNvSpPr>
            <p:nvPr/>
          </p:nvSpPr>
          <p:spPr bwMode="auto">
            <a:xfrm>
              <a:off x="3667" y="249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3577" name="Rectangle 21"/>
            <p:cNvSpPr>
              <a:spLocks noChangeArrowheads="1"/>
            </p:cNvSpPr>
            <p:nvPr/>
          </p:nvSpPr>
          <p:spPr bwMode="auto">
            <a:xfrm>
              <a:off x="2741" y="249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Kulkas </a:t>
              </a:r>
            </a:p>
          </p:txBody>
        </p:sp>
        <p:sp>
          <p:nvSpPr>
            <p:cNvPr id="23578" name="Rectangle 22"/>
            <p:cNvSpPr>
              <a:spLocks noChangeArrowheads="1"/>
            </p:cNvSpPr>
            <p:nvPr/>
          </p:nvSpPr>
          <p:spPr bwMode="auto">
            <a:xfrm>
              <a:off x="1845" y="249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101 </a:t>
              </a:r>
            </a:p>
          </p:txBody>
        </p:sp>
        <p:sp>
          <p:nvSpPr>
            <p:cNvPr id="23579" name="Rectangle 23"/>
            <p:cNvSpPr>
              <a:spLocks noChangeArrowheads="1"/>
            </p:cNvSpPr>
            <p:nvPr/>
          </p:nvSpPr>
          <p:spPr bwMode="auto">
            <a:xfrm>
              <a:off x="1039" y="249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23580" name="Rectangle 24"/>
            <p:cNvSpPr>
              <a:spLocks noChangeArrowheads="1"/>
            </p:cNvSpPr>
            <p:nvPr/>
          </p:nvSpPr>
          <p:spPr bwMode="auto">
            <a:xfrm>
              <a:off x="3667" y="2278"/>
              <a:ext cx="796"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jenis</a:t>
              </a:r>
            </a:p>
          </p:txBody>
        </p:sp>
        <p:sp>
          <p:nvSpPr>
            <p:cNvPr id="23581" name="Rectangle 25"/>
            <p:cNvSpPr>
              <a:spLocks noChangeArrowheads="1"/>
            </p:cNvSpPr>
            <p:nvPr/>
          </p:nvSpPr>
          <p:spPr bwMode="auto">
            <a:xfrm>
              <a:off x="2741" y="2278"/>
              <a:ext cx="92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Nama</a:t>
              </a:r>
            </a:p>
          </p:txBody>
        </p:sp>
        <p:sp>
          <p:nvSpPr>
            <p:cNvPr id="23582" name="Rectangle 26"/>
            <p:cNvSpPr>
              <a:spLocks noChangeArrowheads="1"/>
            </p:cNvSpPr>
            <p:nvPr/>
          </p:nvSpPr>
          <p:spPr bwMode="auto">
            <a:xfrm>
              <a:off x="1845" y="2278"/>
              <a:ext cx="89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Kode</a:t>
              </a:r>
            </a:p>
          </p:txBody>
        </p:sp>
        <p:sp>
          <p:nvSpPr>
            <p:cNvPr id="23583" name="Rectangle 27"/>
            <p:cNvSpPr>
              <a:spLocks noChangeArrowheads="1"/>
            </p:cNvSpPr>
            <p:nvPr/>
          </p:nvSpPr>
          <p:spPr bwMode="auto">
            <a:xfrm>
              <a:off x="1039" y="2278"/>
              <a:ext cx="80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Idprod</a:t>
              </a:r>
            </a:p>
          </p:txBody>
        </p:sp>
        <p:sp>
          <p:nvSpPr>
            <p:cNvPr id="23584" name="Line 28"/>
            <p:cNvSpPr>
              <a:spLocks noChangeShapeType="1"/>
            </p:cNvSpPr>
            <p:nvPr/>
          </p:nvSpPr>
          <p:spPr bwMode="auto">
            <a:xfrm>
              <a:off x="1039" y="2278"/>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5" name="Line 29"/>
            <p:cNvSpPr>
              <a:spLocks noChangeShapeType="1"/>
            </p:cNvSpPr>
            <p:nvPr/>
          </p:nvSpPr>
          <p:spPr bwMode="auto">
            <a:xfrm>
              <a:off x="2741" y="2278"/>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6" name="Line 30"/>
            <p:cNvSpPr>
              <a:spLocks noChangeShapeType="1"/>
            </p:cNvSpPr>
            <p:nvPr/>
          </p:nvSpPr>
          <p:spPr bwMode="auto">
            <a:xfrm>
              <a:off x="3667" y="2278"/>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7" name="Line 31"/>
            <p:cNvSpPr>
              <a:spLocks noChangeShapeType="1"/>
            </p:cNvSpPr>
            <p:nvPr/>
          </p:nvSpPr>
          <p:spPr bwMode="auto">
            <a:xfrm>
              <a:off x="1039" y="249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8" name="Line 32"/>
            <p:cNvSpPr>
              <a:spLocks noChangeShapeType="1"/>
            </p:cNvSpPr>
            <p:nvPr/>
          </p:nvSpPr>
          <p:spPr bwMode="auto">
            <a:xfrm>
              <a:off x="1039" y="271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9" name="Line 33"/>
            <p:cNvSpPr>
              <a:spLocks noChangeShapeType="1"/>
            </p:cNvSpPr>
            <p:nvPr/>
          </p:nvSpPr>
          <p:spPr bwMode="auto">
            <a:xfrm>
              <a:off x="1039" y="293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0" name="Line 34"/>
            <p:cNvSpPr>
              <a:spLocks noChangeShapeType="1"/>
            </p:cNvSpPr>
            <p:nvPr/>
          </p:nvSpPr>
          <p:spPr bwMode="auto">
            <a:xfrm>
              <a:off x="1039" y="315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1" name="Line 35"/>
            <p:cNvSpPr>
              <a:spLocks noChangeShapeType="1"/>
            </p:cNvSpPr>
            <p:nvPr/>
          </p:nvSpPr>
          <p:spPr bwMode="auto">
            <a:xfrm>
              <a:off x="4463"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2" name="Line 36"/>
            <p:cNvSpPr>
              <a:spLocks noChangeShapeType="1"/>
            </p:cNvSpPr>
            <p:nvPr/>
          </p:nvSpPr>
          <p:spPr bwMode="auto">
            <a:xfrm>
              <a:off x="1039" y="337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3" name="Line 37"/>
            <p:cNvSpPr>
              <a:spLocks noChangeShapeType="1"/>
            </p:cNvSpPr>
            <p:nvPr/>
          </p:nvSpPr>
          <p:spPr bwMode="auto">
            <a:xfrm>
              <a:off x="1039" y="359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4" name="Text Box 38"/>
            <p:cNvSpPr txBox="1">
              <a:spLocks noChangeArrowheads="1"/>
            </p:cNvSpPr>
            <p:nvPr/>
          </p:nvSpPr>
          <p:spPr bwMode="auto">
            <a:xfrm>
              <a:off x="-1872" y="1440"/>
              <a:ext cx="222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sp>
          <p:nvSpPr>
            <p:cNvPr id="23595" name="Rectangle 39"/>
            <p:cNvSpPr>
              <a:spLocks noChangeArrowheads="1"/>
            </p:cNvSpPr>
            <p:nvPr/>
          </p:nvSpPr>
          <p:spPr bwMode="auto">
            <a:xfrm>
              <a:off x="3667" y="3606"/>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Minuman</a:t>
              </a:r>
            </a:p>
          </p:txBody>
        </p:sp>
        <p:sp>
          <p:nvSpPr>
            <p:cNvPr id="23596" name="Rectangle 40"/>
            <p:cNvSpPr>
              <a:spLocks noChangeArrowheads="1"/>
            </p:cNvSpPr>
            <p:nvPr/>
          </p:nvSpPr>
          <p:spPr bwMode="auto">
            <a:xfrm>
              <a:off x="1845" y="3606"/>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sp>
          <p:nvSpPr>
            <p:cNvPr id="23597" name="Line 41"/>
            <p:cNvSpPr>
              <a:spLocks noChangeShapeType="1"/>
            </p:cNvSpPr>
            <p:nvPr/>
          </p:nvSpPr>
          <p:spPr bwMode="auto">
            <a:xfrm>
              <a:off x="1039" y="3871"/>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8" name="Line 42"/>
            <p:cNvSpPr>
              <a:spLocks noChangeShapeType="1"/>
            </p:cNvSpPr>
            <p:nvPr/>
          </p:nvSpPr>
          <p:spPr bwMode="auto">
            <a:xfrm>
              <a:off x="3669"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9" name="Line 43"/>
            <p:cNvSpPr>
              <a:spLocks noChangeShapeType="1"/>
            </p:cNvSpPr>
            <p:nvPr/>
          </p:nvSpPr>
          <p:spPr bwMode="auto">
            <a:xfrm>
              <a:off x="2740"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600" name="Line 44"/>
            <p:cNvSpPr>
              <a:spLocks noChangeShapeType="1"/>
            </p:cNvSpPr>
            <p:nvPr/>
          </p:nvSpPr>
          <p:spPr bwMode="auto">
            <a:xfrm>
              <a:off x="1674"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601" name="Line 45"/>
            <p:cNvSpPr>
              <a:spLocks noChangeShapeType="1"/>
            </p:cNvSpPr>
            <p:nvPr/>
          </p:nvSpPr>
          <p:spPr bwMode="auto">
            <a:xfrm>
              <a:off x="1039"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grpSp>
      <p:sp>
        <p:nvSpPr>
          <p:cNvPr id="47" name="TextBox 46">
            <a:extLst>
              <a:ext uri="{FF2B5EF4-FFF2-40B4-BE49-F238E27FC236}">
                <a16:creationId xmlns:a16="http://schemas.microsoft.com/office/drawing/2014/main" id="{1DD05081-91C4-4F11-BB98-4799E258D8C8}"/>
              </a:ext>
            </a:extLst>
          </p:cNvPr>
          <p:cNvSpPr txBox="1"/>
          <p:nvPr/>
        </p:nvSpPr>
        <p:spPr>
          <a:xfrm>
            <a:off x="538904" y="4514017"/>
            <a:ext cx="11080778" cy="2492990"/>
          </a:xfrm>
          <a:prstGeom prst="rect">
            <a:avLst/>
          </a:prstGeom>
          <a:noFill/>
        </p:spPr>
        <p:txBody>
          <a:bodyPr wrap="square">
            <a:spAutoFit/>
          </a:bodyPr>
          <a:lstStyle/>
          <a:p>
            <a:pPr algn="just"/>
            <a:r>
              <a:rPr lang="en-US" sz="2400"/>
              <a:t>Di dalam slide merupakan hasil dari query LEFT JOIN yang akan menampikan seluruh data pada tabel di sebelah kiri walaupun di sebelah kanan join tabel tidak ada irisan relasi dengan contoh query sebagai berikut:</a:t>
            </a:r>
          </a:p>
          <a:p>
            <a:endParaRPr lang="en-US"/>
          </a:p>
          <a:p>
            <a:r>
              <a:rPr lang="en-US" sz="2400" b="1">
                <a:latin typeface="Consolas" panose="020B0609020204030204" pitchFamily="49" charset="0"/>
              </a:rPr>
              <a:t>SELECT produk.*,jenis_produk.nama as jenis from jenis_produk LEFT JOIN produk on produk.idjenis = jenis_produk.id</a:t>
            </a:r>
          </a:p>
          <a:p>
            <a:endParaRPr lang="en-US"/>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
          <p:cNvSpPr>
            <a:spLocks noGrp="1" noChangeArrowheads="1"/>
          </p:cNvSpPr>
          <p:nvPr>
            <p:ph type="title" idx="4294967295"/>
          </p:nvPr>
        </p:nvSpPr>
        <p:spPr>
          <a:xfrm>
            <a:off x="0" y="406400"/>
            <a:ext cx="8820150" cy="989013"/>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Left Join(3)</a:t>
            </a:r>
            <a:endParaRPr lang="en-GB" b="1" dirty="0">
              <a:solidFill>
                <a:schemeClr val="bg1"/>
              </a:solidFill>
            </a:endParaRPr>
          </a:p>
        </p:txBody>
      </p:sp>
      <p:sp>
        <p:nvSpPr>
          <p:cNvPr id="48" name="TextBox 47">
            <a:extLst>
              <a:ext uri="{FF2B5EF4-FFF2-40B4-BE49-F238E27FC236}">
                <a16:creationId xmlns:a16="http://schemas.microsoft.com/office/drawing/2014/main" id="{F294ED00-DFDE-4616-9CF8-378FEDEB08DF}"/>
              </a:ext>
            </a:extLst>
          </p:cNvPr>
          <p:cNvSpPr txBox="1"/>
          <p:nvPr/>
        </p:nvSpPr>
        <p:spPr>
          <a:xfrm>
            <a:off x="1063606" y="2857620"/>
            <a:ext cx="9871112" cy="2246769"/>
          </a:xfrm>
          <a:prstGeom prst="rect">
            <a:avLst/>
          </a:prstGeom>
          <a:noFill/>
        </p:spPr>
        <p:txBody>
          <a:bodyPr wrap="square">
            <a:spAutoFit/>
          </a:bodyPr>
          <a:lstStyle/>
          <a:p>
            <a:r>
              <a:rPr lang="en-US" sz="2800">
                <a:latin typeface="Consolas" panose="020B0609020204030204" pitchFamily="49" charset="0"/>
              </a:rPr>
              <a:t>SELECT jenis.nama AS kategori, SUM(produk.stok) AS total_stok FROM jenis LEFT JOIN produk on jenis.id = produk.idjenis </a:t>
            </a:r>
          </a:p>
          <a:p>
            <a:r>
              <a:rPr lang="en-US" sz="2800">
                <a:latin typeface="Consolas" panose="020B0609020204030204" pitchFamily="49" charset="0"/>
              </a:rPr>
              <a:t>GROUP BY produk.idjenis </a:t>
            </a:r>
          </a:p>
          <a:p>
            <a:r>
              <a:rPr lang="en-US" sz="2800">
                <a:latin typeface="Consolas" panose="020B0609020204030204" pitchFamily="49" charset="0"/>
              </a:rPr>
              <a:t>ORDER BY total_stok DESC;</a:t>
            </a:r>
          </a:p>
        </p:txBody>
      </p:sp>
    </p:spTree>
    <p:extLst>
      <p:ext uri="{BB962C8B-B14F-4D97-AF65-F5344CB8AC3E}">
        <p14:creationId xmlns:p14="http://schemas.microsoft.com/office/powerpoint/2010/main" val="264619820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
          <p:cNvSpPr>
            <a:spLocks noGrp="1" noChangeArrowheads="1"/>
          </p:cNvSpPr>
          <p:nvPr>
            <p:ph type="title" idx="4294967295"/>
          </p:nvPr>
        </p:nvSpPr>
        <p:spPr>
          <a:xfrm>
            <a:off x="0" y="238125"/>
            <a:ext cx="8820150" cy="989013"/>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Right Join(1)</a:t>
            </a:r>
            <a:endParaRPr lang="en-GB" b="1" dirty="0">
              <a:solidFill>
                <a:schemeClr val="bg1"/>
              </a:solidFill>
            </a:endParaRPr>
          </a:p>
        </p:txBody>
      </p:sp>
      <p:pic>
        <p:nvPicPr>
          <p:cNvPr id="3" name="Picture 2">
            <a:extLst>
              <a:ext uri="{FF2B5EF4-FFF2-40B4-BE49-F238E27FC236}">
                <a16:creationId xmlns:a16="http://schemas.microsoft.com/office/drawing/2014/main" id="{A8664C68-5B05-46C9-9B0C-7A435FAEA48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6099" y="1762823"/>
            <a:ext cx="10906125" cy="4838700"/>
          </a:xfrm>
          <a:prstGeom prst="rect">
            <a:avLst/>
          </a:prstGeom>
        </p:spPr>
      </p:pic>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
          <p:cNvSpPr>
            <a:spLocks noGrp="1" noChangeArrowheads="1"/>
          </p:cNvSpPr>
          <p:nvPr>
            <p:ph type="title" idx="4294967295"/>
          </p:nvPr>
        </p:nvSpPr>
        <p:spPr>
          <a:xfrm>
            <a:off x="0" y="238125"/>
            <a:ext cx="8820150" cy="989013"/>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Right Join(2)</a:t>
            </a:r>
            <a:endParaRPr lang="en-GB" b="1" dirty="0">
              <a:solidFill>
                <a:schemeClr val="bg1"/>
              </a:solidFill>
            </a:endParaRPr>
          </a:p>
        </p:txBody>
      </p:sp>
      <p:grpSp>
        <p:nvGrpSpPr>
          <p:cNvPr id="24583" name="Group 4"/>
          <p:cNvGrpSpPr>
            <a:grpSpLocks/>
          </p:cNvGrpSpPr>
          <p:nvPr/>
        </p:nvGrpSpPr>
        <p:grpSpPr bwMode="auto">
          <a:xfrm>
            <a:off x="-2854960" y="-163089"/>
            <a:ext cx="12020494" cy="4644969"/>
            <a:chOff x="-1872" y="1584"/>
            <a:chExt cx="6335" cy="2159"/>
          </a:xfrm>
        </p:grpSpPr>
        <p:sp>
          <p:nvSpPr>
            <p:cNvPr id="24584" name="Rectangle 5"/>
            <p:cNvSpPr>
              <a:spLocks noChangeArrowheads="1"/>
            </p:cNvSpPr>
            <p:nvPr/>
          </p:nvSpPr>
          <p:spPr bwMode="auto">
            <a:xfrm>
              <a:off x="3667" y="352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Furniture</a:t>
              </a:r>
            </a:p>
          </p:txBody>
        </p:sp>
        <p:sp>
          <p:nvSpPr>
            <p:cNvPr id="24585" name="Rectangle 6"/>
            <p:cNvSpPr>
              <a:spLocks noChangeArrowheads="1"/>
            </p:cNvSpPr>
            <p:nvPr/>
          </p:nvSpPr>
          <p:spPr bwMode="auto">
            <a:xfrm>
              <a:off x="2741" y="352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Meja</a:t>
              </a:r>
            </a:p>
          </p:txBody>
        </p:sp>
        <p:sp>
          <p:nvSpPr>
            <p:cNvPr id="24586" name="Rectangle 7"/>
            <p:cNvSpPr>
              <a:spLocks noChangeArrowheads="1"/>
            </p:cNvSpPr>
            <p:nvPr/>
          </p:nvSpPr>
          <p:spPr bwMode="auto">
            <a:xfrm>
              <a:off x="1845" y="352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301</a:t>
              </a:r>
            </a:p>
          </p:txBody>
        </p:sp>
        <p:sp>
          <p:nvSpPr>
            <p:cNvPr id="24587" name="Rectangle 8"/>
            <p:cNvSpPr>
              <a:spLocks noChangeArrowheads="1"/>
            </p:cNvSpPr>
            <p:nvPr/>
          </p:nvSpPr>
          <p:spPr bwMode="auto">
            <a:xfrm>
              <a:off x="1039" y="352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5</a:t>
              </a:r>
            </a:p>
          </p:txBody>
        </p:sp>
        <p:sp>
          <p:nvSpPr>
            <p:cNvPr id="24588" name="Rectangle 9"/>
            <p:cNvSpPr>
              <a:spLocks noChangeArrowheads="1"/>
            </p:cNvSpPr>
            <p:nvPr/>
          </p:nvSpPr>
          <p:spPr bwMode="auto">
            <a:xfrm>
              <a:off x="3667" y="330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4589" name="Rectangle 10"/>
            <p:cNvSpPr>
              <a:spLocks noChangeArrowheads="1"/>
            </p:cNvSpPr>
            <p:nvPr/>
          </p:nvSpPr>
          <p:spPr bwMode="auto">
            <a:xfrm>
              <a:off x="2741" y="330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Tempe</a:t>
              </a:r>
            </a:p>
          </p:txBody>
        </p:sp>
        <p:sp>
          <p:nvSpPr>
            <p:cNvPr id="24590" name="Rectangle 11"/>
            <p:cNvSpPr>
              <a:spLocks noChangeArrowheads="1"/>
            </p:cNvSpPr>
            <p:nvPr/>
          </p:nvSpPr>
          <p:spPr bwMode="auto">
            <a:xfrm>
              <a:off x="1845" y="330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202 </a:t>
              </a:r>
            </a:p>
          </p:txBody>
        </p:sp>
        <p:sp>
          <p:nvSpPr>
            <p:cNvPr id="24591" name="Rectangle 12"/>
            <p:cNvSpPr>
              <a:spLocks noChangeArrowheads="1"/>
            </p:cNvSpPr>
            <p:nvPr/>
          </p:nvSpPr>
          <p:spPr bwMode="auto">
            <a:xfrm>
              <a:off x="1039" y="330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4</a:t>
              </a:r>
            </a:p>
          </p:txBody>
        </p:sp>
        <p:sp>
          <p:nvSpPr>
            <p:cNvPr id="24592" name="Rectangle 13"/>
            <p:cNvSpPr>
              <a:spLocks noChangeArrowheads="1"/>
            </p:cNvSpPr>
            <p:nvPr/>
          </p:nvSpPr>
          <p:spPr bwMode="auto">
            <a:xfrm>
              <a:off x="3667" y="308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4593" name="Rectangle 14"/>
            <p:cNvSpPr>
              <a:spLocks noChangeArrowheads="1"/>
            </p:cNvSpPr>
            <p:nvPr/>
          </p:nvSpPr>
          <p:spPr bwMode="auto">
            <a:xfrm>
              <a:off x="2741" y="308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Tahu</a:t>
              </a:r>
            </a:p>
          </p:txBody>
        </p:sp>
        <p:sp>
          <p:nvSpPr>
            <p:cNvPr id="24594" name="Rectangle 15"/>
            <p:cNvSpPr>
              <a:spLocks noChangeArrowheads="1"/>
            </p:cNvSpPr>
            <p:nvPr/>
          </p:nvSpPr>
          <p:spPr bwMode="auto">
            <a:xfrm>
              <a:off x="1845" y="308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201 </a:t>
              </a:r>
            </a:p>
          </p:txBody>
        </p:sp>
        <p:sp>
          <p:nvSpPr>
            <p:cNvPr id="24595" name="Rectangle 16"/>
            <p:cNvSpPr>
              <a:spLocks noChangeArrowheads="1"/>
            </p:cNvSpPr>
            <p:nvPr/>
          </p:nvSpPr>
          <p:spPr bwMode="auto">
            <a:xfrm>
              <a:off x="1039" y="308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 </a:t>
              </a:r>
            </a:p>
          </p:txBody>
        </p:sp>
        <p:sp>
          <p:nvSpPr>
            <p:cNvPr id="24596" name="Rectangle 17"/>
            <p:cNvSpPr>
              <a:spLocks noChangeArrowheads="1"/>
            </p:cNvSpPr>
            <p:nvPr/>
          </p:nvSpPr>
          <p:spPr bwMode="auto">
            <a:xfrm>
              <a:off x="3667" y="286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4597" name="Rectangle 18"/>
            <p:cNvSpPr>
              <a:spLocks noChangeArrowheads="1"/>
            </p:cNvSpPr>
            <p:nvPr/>
          </p:nvSpPr>
          <p:spPr bwMode="auto">
            <a:xfrm>
              <a:off x="2741" y="286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Radio</a:t>
              </a:r>
            </a:p>
          </p:txBody>
        </p:sp>
        <p:sp>
          <p:nvSpPr>
            <p:cNvPr id="24598" name="Rectangle 19"/>
            <p:cNvSpPr>
              <a:spLocks noChangeArrowheads="1"/>
            </p:cNvSpPr>
            <p:nvPr/>
          </p:nvSpPr>
          <p:spPr bwMode="auto">
            <a:xfrm>
              <a:off x="1845" y="286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102 </a:t>
              </a:r>
            </a:p>
          </p:txBody>
        </p:sp>
        <p:sp>
          <p:nvSpPr>
            <p:cNvPr id="24599" name="Rectangle 20"/>
            <p:cNvSpPr>
              <a:spLocks noChangeArrowheads="1"/>
            </p:cNvSpPr>
            <p:nvPr/>
          </p:nvSpPr>
          <p:spPr bwMode="auto">
            <a:xfrm>
              <a:off x="1039" y="286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 </a:t>
              </a:r>
            </a:p>
          </p:txBody>
        </p:sp>
        <p:sp>
          <p:nvSpPr>
            <p:cNvPr id="24600" name="Rectangle 21"/>
            <p:cNvSpPr>
              <a:spLocks noChangeArrowheads="1"/>
            </p:cNvSpPr>
            <p:nvPr/>
          </p:nvSpPr>
          <p:spPr bwMode="auto">
            <a:xfrm>
              <a:off x="3667" y="264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4601" name="Rectangle 22"/>
            <p:cNvSpPr>
              <a:spLocks noChangeArrowheads="1"/>
            </p:cNvSpPr>
            <p:nvPr/>
          </p:nvSpPr>
          <p:spPr bwMode="auto">
            <a:xfrm>
              <a:off x="2741" y="264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Kulkas </a:t>
              </a:r>
            </a:p>
          </p:txBody>
        </p:sp>
        <p:sp>
          <p:nvSpPr>
            <p:cNvPr id="24602" name="Rectangle 23"/>
            <p:cNvSpPr>
              <a:spLocks noChangeArrowheads="1"/>
            </p:cNvSpPr>
            <p:nvPr/>
          </p:nvSpPr>
          <p:spPr bwMode="auto">
            <a:xfrm>
              <a:off x="1845" y="264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101 </a:t>
              </a:r>
            </a:p>
          </p:txBody>
        </p:sp>
        <p:sp>
          <p:nvSpPr>
            <p:cNvPr id="24603" name="Rectangle 24"/>
            <p:cNvSpPr>
              <a:spLocks noChangeArrowheads="1"/>
            </p:cNvSpPr>
            <p:nvPr/>
          </p:nvSpPr>
          <p:spPr bwMode="auto">
            <a:xfrm>
              <a:off x="1039" y="264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24604" name="Rectangle 25"/>
            <p:cNvSpPr>
              <a:spLocks noChangeArrowheads="1"/>
            </p:cNvSpPr>
            <p:nvPr/>
          </p:nvSpPr>
          <p:spPr bwMode="auto">
            <a:xfrm>
              <a:off x="3667" y="2422"/>
              <a:ext cx="796"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jenis</a:t>
              </a:r>
            </a:p>
          </p:txBody>
        </p:sp>
        <p:sp>
          <p:nvSpPr>
            <p:cNvPr id="24605" name="Rectangle 26"/>
            <p:cNvSpPr>
              <a:spLocks noChangeArrowheads="1"/>
            </p:cNvSpPr>
            <p:nvPr/>
          </p:nvSpPr>
          <p:spPr bwMode="auto">
            <a:xfrm>
              <a:off x="2741" y="2422"/>
              <a:ext cx="92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Nama</a:t>
              </a:r>
            </a:p>
          </p:txBody>
        </p:sp>
        <p:sp>
          <p:nvSpPr>
            <p:cNvPr id="24606" name="Rectangle 27"/>
            <p:cNvSpPr>
              <a:spLocks noChangeArrowheads="1"/>
            </p:cNvSpPr>
            <p:nvPr/>
          </p:nvSpPr>
          <p:spPr bwMode="auto">
            <a:xfrm>
              <a:off x="1845" y="2422"/>
              <a:ext cx="89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Kode</a:t>
              </a:r>
            </a:p>
          </p:txBody>
        </p:sp>
        <p:sp>
          <p:nvSpPr>
            <p:cNvPr id="24607" name="Rectangle 28"/>
            <p:cNvSpPr>
              <a:spLocks noChangeArrowheads="1"/>
            </p:cNvSpPr>
            <p:nvPr/>
          </p:nvSpPr>
          <p:spPr bwMode="auto">
            <a:xfrm>
              <a:off x="1039" y="2422"/>
              <a:ext cx="80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Idprod</a:t>
              </a:r>
            </a:p>
          </p:txBody>
        </p:sp>
        <p:sp>
          <p:nvSpPr>
            <p:cNvPr id="24608" name="Line 29"/>
            <p:cNvSpPr>
              <a:spLocks noChangeShapeType="1"/>
            </p:cNvSpPr>
            <p:nvPr/>
          </p:nvSpPr>
          <p:spPr bwMode="auto">
            <a:xfrm>
              <a:off x="1845"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09" name="Line 30"/>
            <p:cNvSpPr>
              <a:spLocks noChangeShapeType="1"/>
            </p:cNvSpPr>
            <p:nvPr/>
          </p:nvSpPr>
          <p:spPr bwMode="auto">
            <a:xfrm>
              <a:off x="1039" y="2422"/>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0" name="Line 31"/>
            <p:cNvSpPr>
              <a:spLocks noChangeShapeType="1"/>
            </p:cNvSpPr>
            <p:nvPr/>
          </p:nvSpPr>
          <p:spPr bwMode="auto">
            <a:xfrm>
              <a:off x="2741"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1" name="Line 32"/>
            <p:cNvSpPr>
              <a:spLocks noChangeShapeType="1"/>
            </p:cNvSpPr>
            <p:nvPr/>
          </p:nvSpPr>
          <p:spPr bwMode="auto">
            <a:xfrm>
              <a:off x="3667"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2" name="Line 33"/>
            <p:cNvSpPr>
              <a:spLocks noChangeShapeType="1"/>
            </p:cNvSpPr>
            <p:nvPr/>
          </p:nvSpPr>
          <p:spPr bwMode="auto">
            <a:xfrm>
              <a:off x="1039" y="264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3" name="Line 34"/>
            <p:cNvSpPr>
              <a:spLocks noChangeShapeType="1"/>
            </p:cNvSpPr>
            <p:nvPr/>
          </p:nvSpPr>
          <p:spPr bwMode="auto">
            <a:xfrm>
              <a:off x="1039" y="286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4" name="Line 35"/>
            <p:cNvSpPr>
              <a:spLocks noChangeShapeType="1"/>
            </p:cNvSpPr>
            <p:nvPr/>
          </p:nvSpPr>
          <p:spPr bwMode="auto">
            <a:xfrm>
              <a:off x="1039" y="308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5" name="Line 36"/>
            <p:cNvSpPr>
              <a:spLocks noChangeShapeType="1"/>
            </p:cNvSpPr>
            <p:nvPr/>
          </p:nvSpPr>
          <p:spPr bwMode="auto">
            <a:xfrm>
              <a:off x="1039" y="330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6" name="Line 37"/>
            <p:cNvSpPr>
              <a:spLocks noChangeShapeType="1"/>
            </p:cNvSpPr>
            <p:nvPr/>
          </p:nvSpPr>
          <p:spPr bwMode="auto">
            <a:xfrm>
              <a:off x="1039"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7" name="Line 38"/>
            <p:cNvSpPr>
              <a:spLocks noChangeShapeType="1"/>
            </p:cNvSpPr>
            <p:nvPr/>
          </p:nvSpPr>
          <p:spPr bwMode="auto">
            <a:xfrm>
              <a:off x="4463"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8" name="Line 39"/>
            <p:cNvSpPr>
              <a:spLocks noChangeShapeType="1"/>
            </p:cNvSpPr>
            <p:nvPr/>
          </p:nvSpPr>
          <p:spPr bwMode="auto">
            <a:xfrm>
              <a:off x="1039" y="352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9" name="Line 40"/>
            <p:cNvSpPr>
              <a:spLocks noChangeShapeType="1"/>
            </p:cNvSpPr>
            <p:nvPr/>
          </p:nvSpPr>
          <p:spPr bwMode="auto">
            <a:xfrm>
              <a:off x="1039" y="374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20" name="Text Box 41"/>
            <p:cNvSpPr txBox="1">
              <a:spLocks noChangeArrowheads="1"/>
            </p:cNvSpPr>
            <p:nvPr/>
          </p:nvSpPr>
          <p:spPr bwMode="auto">
            <a:xfrm>
              <a:off x="-1872" y="1584"/>
              <a:ext cx="222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grpSp>
      <p:sp>
        <p:nvSpPr>
          <p:cNvPr id="42" name="TextBox 41">
            <a:extLst>
              <a:ext uri="{FF2B5EF4-FFF2-40B4-BE49-F238E27FC236}">
                <a16:creationId xmlns:a16="http://schemas.microsoft.com/office/drawing/2014/main" id="{6A1E801F-E5E0-405D-B221-8F4CF3FA718C}"/>
              </a:ext>
            </a:extLst>
          </p:cNvPr>
          <p:cNvSpPr txBox="1"/>
          <p:nvPr/>
        </p:nvSpPr>
        <p:spPr>
          <a:xfrm>
            <a:off x="402336" y="4528128"/>
            <a:ext cx="11186562" cy="2585323"/>
          </a:xfrm>
          <a:prstGeom prst="rect">
            <a:avLst/>
          </a:prstGeom>
          <a:noFill/>
        </p:spPr>
        <p:txBody>
          <a:bodyPr wrap="square">
            <a:spAutoFit/>
          </a:bodyPr>
          <a:lstStyle/>
          <a:p>
            <a:pPr algn="just"/>
            <a:r>
              <a:rPr lang="en-US" sz="2400"/>
              <a:t>Di dalam slide merupakan hasil dari query RIGHT JOIN yang akan akan menampikan seluruh data pada tabel di sebelah kanan join tabel walaupun tidak ada irisan relasi pada tabel di sebelah kiri dengan contoh query sebagai berikut:</a:t>
            </a:r>
          </a:p>
          <a:p>
            <a:pPr algn="just"/>
            <a:endParaRPr lang="en-US" sz="2400"/>
          </a:p>
          <a:p>
            <a:pPr algn="just"/>
            <a:r>
              <a:rPr lang="en-US" sz="2400" b="1">
                <a:latin typeface="Consolas" panose="020B0609020204030204" pitchFamily="49" charset="0"/>
              </a:rPr>
              <a:t>SELECT produk.*,jenis_produk.nama as jenis from jenis_produk RIGHT JOIN produk on produk.idjenis = jenis_produk.id</a:t>
            </a:r>
          </a:p>
          <a:p>
            <a:endParaRPr lang="en-US"/>
          </a:p>
        </p:txBody>
      </p:sp>
    </p:spTree>
    <p:extLst>
      <p:ext uri="{BB962C8B-B14F-4D97-AF65-F5344CB8AC3E}">
        <p14:creationId xmlns:p14="http://schemas.microsoft.com/office/powerpoint/2010/main" val="338169256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912</TotalTime>
  <Words>1372</Words>
  <Application>Microsoft Office PowerPoint</Application>
  <PresentationFormat>Custom</PresentationFormat>
  <Paragraphs>234</Paragraphs>
  <Slides>20</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Verdana</vt:lpstr>
      <vt:lpstr>Arial</vt:lpstr>
      <vt:lpstr>Courier New</vt:lpstr>
      <vt:lpstr>Times New Roman</vt:lpstr>
      <vt:lpstr>Wingdings</vt:lpstr>
      <vt:lpstr>Source Sans Pro</vt:lpstr>
      <vt:lpstr>Consolas</vt:lpstr>
      <vt:lpstr>Office Theme</vt:lpstr>
      <vt:lpstr>1_Office Theme</vt:lpstr>
      <vt:lpstr>PowerPoint Presentation</vt:lpstr>
      <vt:lpstr>Join Tabel</vt:lpstr>
      <vt:lpstr>Inner Join(1)</vt:lpstr>
      <vt:lpstr>Inner Join(2)</vt:lpstr>
      <vt:lpstr>Left Join(1)</vt:lpstr>
      <vt:lpstr>Left Join(2)</vt:lpstr>
      <vt:lpstr>Left Join(3)</vt:lpstr>
      <vt:lpstr>Right Join(1)</vt:lpstr>
      <vt:lpstr>Right Join(2)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133</cp:revision>
  <dcterms:modified xsi:type="dcterms:W3CDTF">2024-04-26T03:33:34Z</dcterms:modified>
</cp:coreProperties>
</file>