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7887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39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8127"/>
            <a:ext cx="9144000" cy="1640860"/>
          </a:xfrm>
        </p:spPr>
        <p:txBody>
          <a:bodyPr anchor="b"/>
          <a:lstStyle>
            <a:lvl1pPr algn="ctr">
              <a:defRPr sz="600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55965"/>
            <a:ext cx="9144000" cy="4251626"/>
          </a:xfrm>
        </p:spPr>
        <p:txBody>
          <a:bodyPr>
            <a:normAutofit/>
          </a:bodyPr>
          <a:lstStyle>
            <a:lvl1pPr marL="0" indent="0" algn="l">
              <a:buNone/>
              <a:defRPr sz="3000" b="1">
                <a:solidFill>
                  <a:srgbClr val="287887"/>
                </a:solidFill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600" y="2020691"/>
            <a:ext cx="10972800" cy="0"/>
          </a:xfrm>
          <a:prstGeom prst="line">
            <a:avLst/>
          </a:prstGeom>
          <a:ln w="57150">
            <a:solidFill>
              <a:srgbClr val="2878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1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E327-D42E-4265-9680-647C8880344F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F46B-8D5B-45C4-9F01-2F32D91B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2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E327-D42E-4265-9680-647C8880344F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F46B-8D5B-45C4-9F01-2F32D91B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6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0240"/>
          </a:xfrm>
        </p:spPr>
        <p:txBody>
          <a:bodyPr>
            <a:normAutofit/>
          </a:bodyPr>
          <a:lstStyle>
            <a:lvl1pPr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1588"/>
            <a:ext cx="10515600" cy="5288594"/>
          </a:xfrm>
        </p:spPr>
        <p:txBody>
          <a:bodyPr>
            <a:normAutofit/>
          </a:bodyPr>
          <a:lstStyle>
            <a:lvl1pPr>
              <a:buClr>
                <a:srgbClr val="287887"/>
              </a:buClr>
              <a:defRPr sz="2800" i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287887"/>
              </a:buClr>
              <a:defRPr sz="2400" i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287887"/>
              </a:buClr>
              <a:defRPr sz="2000" i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rgbClr val="287887"/>
              </a:buClr>
              <a:defRPr sz="2000" i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rgbClr val="287887"/>
              </a:buClr>
              <a:defRPr sz="2000" i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1087941"/>
            <a:ext cx="10515600" cy="0"/>
          </a:xfrm>
          <a:prstGeom prst="line">
            <a:avLst/>
          </a:prstGeom>
          <a:ln w="57150">
            <a:solidFill>
              <a:srgbClr val="2878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65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E327-D42E-4265-9680-647C8880344F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F46B-8D5B-45C4-9F01-2F32D91BBB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03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E327-D42E-4265-9680-647C8880344F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F46B-8D5B-45C4-9F01-2F32D91B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2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E327-D42E-4265-9680-647C8880344F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F46B-8D5B-45C4-9F01-2F32D91B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8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E327-D42E-4265-9680-647C8880344F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F46B-8D5B-45C4-9F01-2F32D91B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5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E327-D42E-4265-9680-647C8880344F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F46B-8D5B-45C4-9F01-2F32D91B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5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E327-D42E-4265-9680-647C8880344F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F46B-8D5B-45C4-9F01-2F32D91B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8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E327-D42E-4265-9680-647C8880344F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F46B-8D5B-45C4-9F01-2F32D91B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FE327-D42E-4265-9680-647C8880344F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6F46B-8D5B-45C4-9F01-2F32D91B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5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://www.flickr.com/photos/dukeofarch/Gett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050" y="393793"/>
            <a:ext cx="6938894" cy="1581845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STATICS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4050" y="3098132"/>
            <a:ext cx="6754547" cy="3611426"/>
          </a:xfrm>
          <a:noFill/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OUTLINE</a:t>
            </a:r>
          </a:p>
          <a:p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1/1  Mechanics</a:t>
            </a:r>
          </a:p>
          <a:p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  Basic Concepts</a:t>
            </a:r>
          </a:p>
          <a:p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1/3  Scalars and Vectors</a:t>
            </a:r>
          </a:p>
          <a:p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1/4  Newton’s Laws</a:t>
            </a:r>
          </a:p>
          <a:p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1/5  Units</a:t>
            </a:r>
          </a:p>
          <a:p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1/6  Law of Gravitation</a:t>
            </a:r>
          </a:p>
          <a:p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1/7  Accuracy, Limits, and Approximations</a:t>
            </a:r>
          </a:p>
          <a:p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1/8  Problem Solving in Statics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5138" y="6629400"/>
            <a:ext cx="4089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Duk.of.arch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www.flickr.com/photos/dukeofarch/Getty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Images, Inc.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138" y="0"/>
            <a:ext cx="4416862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7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1/3 – Working with Vectors (4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Vector Representation, </a:t>
            </a:r>
            <a:r>
              <a:rPr lang="en-US" b="1" dirty="0"/>
              <a:t>V</a:t>
            </a:r>
            <a:r>
              <a:rPr lang="en-US" dirty="0"/>
              <a:t> = </a:t>
            </a:r>
            <a:r>
              <a:rPr lang="en-US" i="1" dirty="0" err="1"/>
              <a:t>V</a:t>
            </a:r>
            <a:r>
              <a:rPr lang="en-US" b="1" dirty="0" err="1"/>
              <a:t>n</a:t>
            </a:r>
            <a:endParaRPr lang="en-US" b="1" dirty="0"/>
          </a:p>
          <a:p>
            <a:pPr lvl="1" algn="just"/>
            <a:r>
              <a:rPr lang="en-US" dirty="0"/>
              <a:t>A unit vector </a:t>
            </a:r>
            <a:r>
              <a:rPr lang="en-US" b="1" dirty="0"/>
              <a:t>n</a:t>
            </a:r>
            <a:r>
              <a:rPr lang="en-US" dirty="0"/>
              <a:t> has a magnitude of one (unity) and points in the direction of a vector.</a:t>
            </a:r>
            <a:r>
              <a:rPr lang="en-US" b="1" dirty="0"/>
              <a:t> 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Three-Dimensional Vectors and Direction Cosines</a:t>
            </a:r>
          </a:p>
          <a:p>
            <a:pPr lvl="1" algn="just"/>
            <a:r>
              <a:rPr lang="en-US" b="1" dirty="0"/>
              <a:t>V</a:t>
            </a:r>
            <a:r>
              <a:rPr lang="en-US" dirty="0"/>
              <a:t> = </a:t>
            </a:r>
            <a:r>
              <a:rPr lang="en-US" i="1" dirty="0" err="1"/>
              <a:t>V</a:t>
            </a:r>
            <a:r>
              <a:rPr lang="en-US" i="1" baseline="-25000" dirty="0" err="1"/>
              <a:t>x</a:t>
            </a:r>
            <a:r>
              <a:rPr lang="en-US" b="1" dirty="0" err="1"/>
              <a:t>i</a:t>
            </a:r>
            <a:r>
              <a:rPr lang="en-US" dirty="0"/>
              <a:t> + </a:t>
            </a:r>
            <a:r>
              <a:rPr lang="en-US" i="1" dirty="0" err="1"/>
              <a:t>V</a:t>
            </a:r>
            <a:r>
              <a:rPr lang="en-US" i="1" baseline="-25000" dirty="0" err="1"/>
              <a:t>y</a:t>
            </a:r>
            <a:r>
              <a:rPr lang="en-US" b="1" dirty="0" err="1"/>
              <a:t>j</a:t>
            </a:r>
            <a:r>
              <a:rPr lang="en-US" dirty="0"/>
              <a:t> + </a:t>
            </a:r>
            <a:r>
              <a:rPr lang="en-US" i="1" dirty="0" err="1"/>
              <a:t>V</a:t>
            </a:r>
            <a:r>
              <a:rPr lang="en-US" i="1" baseline="-25000" dirty="0" err="1"/>
              <a:t>z</a:t>
            </a:r>
            <a:r>
              <a:rPr lang="en-US" b="1" dirty="0" err="1"/>
              <a:t>k</a:t>
            </a:r>
            <a:endParaRPr lang="en-US" b="1" dirty="0"/>
          </a:p>
          <a:p>
            <a:pPr lvl="2" algn="just">
              <a:spcAft>
                <a:spcPts val="1200"/>
              </a:spcAft>
            </a:pPr>
            <a:r>
              <a:rPr lang="en-US" i="1" dirty="0" err="1"/>
              <a:t>V</a:t>
            </a:r>
            <a:r>
              <a:rPr lang="en-US" i="1" baseline="-25000" dirty="0" err="1"/>
              <a:t>x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V </a:t>
            </a:r>
            <a:r>
              <a:rPr lang="en-US" dirty="0"/>
              <a:t>cos </a:t>
            </a:r>
            <a:r>
              <a:rPr lang="el-GR" i="1" dirty="0"/>
              <a:t>θ</a:t>
            </a:r>
            <a:r>
              <a:rPr lang="en-US" i="1" baseline="-25000" dirty="0"/>
              <a:t>x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</a:t>
            </a:r>
            <a:r>
              <a:rPr lang="en-US" i="1" dirty="0" err="1"/>
              <a:t>Vl</a:t>
            </a:r>
            <a:r>
              <a:rPr lang="en-US" dirty="0"/>
              <a:t> where </a:t>
            </a:r>
            <a:r>
              <a:rPr lang="en-US" i="1" dirty="0"/>
              <a:t>l</a:t>
            </a:r>
            <a:r>
              <a:rPr lang="en-US" dirty="0"/>
              <a:t> = cos </a:t>
            </a:r>
            <a:r>
              <a:rPr lang="el-GR" i="1" dirty="0"/>
              <a:t>θ</a:t>
            </a:r>
            <a:r>
              <a:rPr lang="en-US" i="1" baseline="-25000" dirty="0"/>
              <a:t>x</a:t>
            </a:r>
          </a:p>
          <a:p>
            <a:pPr lvl="2" algn="just">
              <a:spcAft>
                <a:spcPts val="1200"/>
              </a:spcAft>
            </a:pPr>
            <a:r>
              <a:rPr lang="en-US" i="1" dirty="0" err="1"/>
              <a:t>V</a:t>
            </a:r>
            <a:r>
              <a:rPr lang="en-US" i="1" baseline="-25000" dirty="0" err="1"/>
              <a:t>y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V </a:t>
            </a:r>
            <a:r>
              <a:rPr lang="en-US" dirty="0"/>
              <a:t>cos </a:t>
            </a:r>
            <a:r>
              <a:rPr lang="el-GR" i="1" dirty="0"/>
              <a:t>θ</a:t>
            </a:r>
            <a:r>
              <a:rPr lang="en-US" i="1" baseline="-25000" dirty="0"/>
              <a:t>y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</a:t>
            </a:r>
            <a:r>
              <a:rPr lang="en-US" i="1" dirty="0" err="1"/>
              <a:t>Vm</a:t>
            </a:r>
            <a:r>
              <a:rPr lang="en-US" dirty="0"/>
              <a:t> where </a:t>
            </a:r>
            <a:r>
              <a:rPr lang="en-US" i="1" dirty="0"/>
              <a:t>m</a:t>
            </a:r>
            <a:r>
              <a:rPr lang="en-US" dirty="0"/>
              <a:t> = cos </a:t>
            </a:r>
            <a:r>
              <a:rPr lang="el-GR" i="1" dirty="0"/>
              <a:t>θ</a:t>
            </a:r>
            <a:r>
              <a:rPr lang="en-US" i="1" baseline="-25000" dirty="0"/>
              <a:t>y</a:t>
            </a:r>
          </a:p>
          <a:p>
            <a:pPr lvl="2" algn="just">
              <a:spcAft>
                <a:spcPts val="1200"/>
              </a:spcAft>
            </a:pPr>
            <a:r>
              <a:rPr lang="en-US" i="1" dirty="0" err="1"/>
              <a:t>V</a:t>
            </a:r>
            <a:r>
              <a:rPr lang="en-US" i="1" baseline="-25000" dirty="0" err="1"/>
              <a:t>z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V </a:t>
            </a:r>
            <a:r>
              <a:rPr lang="en-US" dirty="0"/>
              <a:t>cos </a:t>
            </a:r>
            <a:r>
              <a:rPr lang="el-GR" i="1" dirty="0"/>
              <a:t>θ</a:t>
            </a:r>
            <a:r>
              <a:rPr lang="en-US" i="1" baseline="-25000" dirty="0"/>
              <a:t>z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</a:t>
            </a:r>
            <a:r>
              <a:rPr lang="en-US" i="1" dirty="0" err="1"/>
              <a:t>Vn</a:t>
            </a:r>
            <a:r>
              <a:rPr lang="en-US" dirty="0"/>
              <a:t> where </a:t>
            </a:r>
            <a:r>
              <a:rPr lang="en-US" i="1" dirty="0"/>
              <a:t>n</a:t>
            </a:r>
            <a:r>
              <a:rPr lang="en-US" dirty="0"/>
              <a:t> = cos </a:t>
            </a:r>
            <a:r>
              <a:rPr lang="el-GR" i="1" dirty="0"/>
              <a:t>θ</a:t>
            </a:r>
            <a:r>
              <a:rPr lang="en-US" i="1" baseline="-25000" dirty="0"/>
              <a:t>z</a:t>
            </a:r>
          </a:p>
          <a:p>
            <a:pPr lvl="1" algn="just"/>
            <a:r>
              <a:rPr lang="en-US" dirty="0"/>
              <a:t>Pythagorean Theorem (Vector Magnitude)</a:t>
            </a:r>
          </a:p>
          <a:p>
            <a:pPr lvl="2">
              <a:spcAft>
                <a:spcPts val="600"/>
              </a:spcAft>
            </a:pPr>
            <a:r>
              <a:rPr lang="en-US" i="1" dirty="0"/>
              <a:t>V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en-US" i="1" dirty="0"/>
              <a:t>V</a:t>
            </a:r>
            <a:r>
              <a:rPr lang="en-US" i="1" baseline="-25000" dirty="0"/>
              <a:t>x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i="1" dirty="0"/>
              <a:t>V</a:t>
            </a:r>
            <a:r>
              <a:rPr lang="en-US" i="1" baseline="-25000" dirty="0"/>
              <a:t>y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i="1" dirty="0"/>
              <a:t>V</a:t>
            </a:r>
            <a:r>
              <a:rPr lang="en-US" i="1" baseline="-25000" dirty="0"/>
              <a:t>z</a:t>
            </a:r>
            <a:r>
              <a:rPr lang="en-US" baseline="30000" dirty="0"/>
              <a:t>2</a:t>
            </a:r>
          </a:p>
          <a:p>
            <a:pPr lvl="2">
              <a:spcAft>
                <a:spcPts val="600"/>
              </a:spcAft>
            </a:pPr>
            <a:r>
              <a:rPr lang="en-US" i="1" dirty="0"/>
              <a:t>l</a:t>
            </a:r>
            <a:r>
              <a:rPr lang="en-US" i="1" baseline="30000" dirty="0"/>
              <a:t>2</a:t>
            </a:r>
            <a:r>
              <a:rPr lang="en-US" dirty="0"/>
              <a:t> + </a:t>
            </a:r>
            <a:r>
              <a:rPr lang="en-US" i="1" dirty="0"/>
              <a:t>m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 = 1</a:t>
            </a:r>
            <a:endParaRPr lang="en-US" i="1" dirty="0"/>
          </a:p>
          <a:p>
            <a:pPr lvl="2" algn="just"/>
            <a:endParaRPr lang="en-US" b="1" dirty="0"/>
          </a:p>
          <a:p>
            <a:pPr lvl="1"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660071"/>
            <a:ext cx="2743200" cy="328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93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1/4  Newton’s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Law I</a:t>
            </a:r>
          </a:p>
          <a:p>
            <a:pPr marL="457200" lvl="1" indent="0">
              <a:buNone/>
            </a:pPr>
            <a:r>
              <a:rPr lang="en-US" dirty="0"/>
              <a:t>A particle remains at rest or continues to move with </a:t>
            </a:r>
            <a:r>
              <a:rPr lang="en-US" i="1" dirty="0"/>
              <a:t>uniform velocity </a:t>
            </a:r>
            <a:r>
              <a:rPr lang="en-US" dirty="0"/>
              <a:t>(in a straight line with a constant speed) if there is no unbalanced force acting on it.</a:t>
            </a:r>
          </a:p>
          <a:p>
            <a:endParaRPr lang="en-US" dirty="0"/>
          </a:p>
          <a:p>
            <a:r>
              <a:rPr lang="en-US" dirty="0"/>
              <a:t>Law II</a:t>
            </a:r>
          </a:p>
          <a:p>
            <a:pPr marL="457200" lvl="1" indent="0">
              <a:buNone/>
            </a:pPr>
            <a:r>
              <a:rPr lang="en-US" dirty="0"/>
              <a:t>The acceleration of a particle is proportional to the vector sum of forces acting on it and is in the direction of this vector sum.</a:t>
            </a:r>
          </a:p>
          <a:p>
            <a:endParaRPr lang="en-US" dirty="0"/>
          </a:p>
          <a:p>
            <a:r>
              <a:rPr lang="en-US" dirty="0"/>
              <a:t>Law III</a:t>
            </a:r>
          </a:p>
          <a:p>
            <a:pPr marL="457200" lvl="1" indent="0">
              <a:buNone/>
            </a:pPr>
            <a:r>
              <a:rPr lang="en-US" dirty="0"/>
              <a:t>The forces of action and reaction between interacting bodies are equal in magnitude, opposite in direction, and </a:t>
            </a:r>
            <a:r>
              <a:rPr lang="en-US" i="1" dirty="0"/>
              <a:t>collinear </a:t>
            </a:r>
            <a:r>
              <a:rPr lang="en-US" dirty="0"/>
              <a:t>(they lie on the same line).</a:t>
            </a:r>
          </a:p>
        </p:txBody>
      </p:sp>
    </p:spTree>
    <p:extLst>
      <p:ext uri="{BB962C8B-B14F-4D97-AF65-F5344CB8AC3E}">
        <p14:creationId xmlns:p14="http://schemas.microsoft.com/office/powerpoint/2010/main" val="3122229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1/5 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Quantities of Mechanics and their Units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3713"/>
            <a:ext cx="7315200" cy="192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84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1/5 – SI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Units</a:t>
            </a:r>
          </a:p>
          <a:p>
            <a:pPr lvl="1"/>
            <a:r>
              <a:rPr lang="en-US" dirty="0"/>
              <a:t>kilogram (kg)</a:t>
            </a:r>
          </a:p>
          <a:p>
            <a:pPr lvl="1"/>
            <a:r>
              <a:rPr lang="en-US" dirty="0"/>
              <a:t>meter (m)</a:t>
            </a:r>
          </a:p>
          <a:p>
            <a:pPr lvl="1"/>
            <a:r>
              <a:rPr lang="en-US" dirty="0"/>
              <a:t>second (s)</a:t>
            </a:r>
          </a:p>
          <a:p>
            <a:endParaRPr lang="en-US" dirty="0"/>
          </a:p>
          <a:p>
            <a:r>
              <a:rPr lang="en-US" dirty="0"/>
              <a:t>Derived Unit:  Newton (N)</a:t>
            </a:r>
          </a:p>
          <a:p>
            <a:pPr lvl="1"/>
            <a:r>
              <a:rPr lang="en-US" dirty="0"/>
              <a:t>Force Unit</a:t>
            </a:r>
          </a:p>
          <a:p>
            <a:pPr lvl="1"/>
            <a:r>
              <a:rPr lang="en-US" dirty="0"/>
              <a:t>N = </a:t>
            </a:r>
            <a:r>
              <a:rPr lang="en-US" dirty="0" err="1"/>
              <a:t>kg·m</a:t>
            </a:r>
            <a:r>
              <a:rPr lang="en-US" dirty="0"/>
              <a:t>/s</a:t>
            </a:r>
            <a:r>
              <a:rPr lang="en-US" baseline="30000" dirty="0"/>
              <a:t>2</a:t>
            </a:r>
          </a:p>
          <a:p>
            <a:pPr lvl="1"/>
            <a:endParaRPr lang="en-US" baseline="30000" dirty="0"/>
          </a:p>
          <a:p>
            <a:pPr lvl="1"/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56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1/5 – U.S. Customary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Units</a:t>
            </a:r>
          </a:p>
          <a:p>
            <a:pPr lvl="1"/>
            <a:r>
              <a:rPr lang="en-US" dirty="0"/>
              <a:t>pound (</a:t>
            </a:r>
            <a:r>
              <a:rPr lang="en-US" dirty="0" err="1"/>
              <a:t>lb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foot (</a:t>
            </a:r>
            <a:r>
              <a:rPr lang="en-US" dirty="0" err="1"/>
              <a:t>ft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(sec)</a:t>
            </a:r>
          </a:p>
          <a:p>
            <a:endParaRPr lang="en-US" dirty="0"/>
          </a:p>
          <a:p>
            <a:r>
              <a:rPr lang="en-US" dirty="0"/>
              <a:t>Derived Unit:  slug (slug)</a:t>
            </a:r>
          </a:p>
          <a:p>
            <a:pPr lvl="1"/>
            <a:r>
              <a:rPr lang="en-US" dirty="0"/>
              <a:t>Mass Unit</a:t>
            </a:r>
          </a:p>
          <a:p>
            <a:pPr lvl="1"/>
            <a:r>
              <a:rPr lang="en-US" dirty="0"/>
              <a:t>slug = lb-sec</a:t>
            </a:r>
            <a:r>
              <a:rPr lang="en-US" baseline="30000" dirty="0"/>
              <a:t>2</a:t>
            </a:r>
            <a:r>
              <a:rPr lang="en-US" dirty="0"/>
              <a:t>/</a:t>
            </a:r>
            <a:r>
              <a:rPr lang="en-US" dirty="0" err="1"/>
              <a:t>ft</a:t>
            </a:r>
            <a:endParaRPr lang="en-US" dirty="0"/>
          </a:p>
          <a:p>
            <a:pPr lvl="1"/>
            <a:r>
              <a:rPr lang="en-US" dirty="0"/>
              <a:t>Gravitational System</a:t>
            </a:r>
          </a:p>
          <a:p>
            <a:pPr lvl="1"/>
            <a:endParaRPr lang="en-US" baseline="30000" dirty="0"/>
          </a:p>
          <a:p>
            <a:pPr lvl="1"/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179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1/5 – Primary Standards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Mass</a:t>
            </a:r>
          </a:p>
          <a:p>
            <a:pPr lvl="1"/>
            <a:r>
              <a:rPr lang="en-US" dirty="0"/>
              <a:t>Mass of a specific platinum iridium cylinder kept at the International Bureau of Weights and Measures near Paris, France.</a:t>
            </a:r>
          </a:p>
          <a:p>
            <a:endParaRPr lang="en-US" dirty="0"/>
          </a:p>
          <a:p>
            <a:r>
              <a:rPr lang="en-US" dirty="0"/>
              <a:t>Length</a:t>
            </a:r>
          </a:p>
          <a:p>
            <a:pPr lvl="1"/>
            <a:r>
              <a:rPr lang="en-US" dirty="0"/>
              <a:t>The distance traveled by light in a vacuum in (1/299 792 458) second.</a:t>
            </a:r>
          </a:p>
          <a:p>
            <a:endParaRPr lang="en-US" dirty="0"/>
          </a:p>
          <a:p>
            <a:r>
              <a:rPr lang="en-US" dirty="0"/>
              <a:t>Time</a:t>
            </a:r>
          </a:p>
          <a:p>
            <a:pPr lvl="1"/>
            <a:r>
              <a:rPr lang="en-US" dirty="0"/>
              <a:t>The duration of 9 192 631 770 periods of the radiation of a specific state of a cesium-133 atom.</a:t>
            </a:r>
          </a:p>
        </p:txBody>
      </p:sp>
    </p:spTree>
    <p:extLst>
      <p:ext uri="{BB962C8B-B14F-4D97-AF65-F5344CB8AC3E}">
        <p14:creationId xmlns:p14="http://schemas.microsoft.com/office/powerpoint/2010/main" val="244122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1/5 – Primary Standards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Acceleration of Gravity</a:t>
            </a:r>
          </a:p>
          <a:p>
            <a:pPr lvl="1"/>
            <a:r>
              <a:rPr lang="en-US" dirty="0"/>
              <a:t>SI Units:  </a:t>
            </a:r>
            <a:r>
              <a:rPr lang="en-US" i="1" dirty="0"/>
              <a:t>g</a:t>
            </a:r>
            <a:r>
              <a:rPr lang="en-US" dirty="0"/>
              <a:t> = 9.806 65 m/s</a:t>
            </a:r>
            <a:r>
              <a:rPr lang="en-US" baseline="30000" dirty="0"/>
              <a:t>2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U.S. Units:  </a:t>
            </a:r>
            <a:r>
              <a:rPr lang="en-US" i="1" dirty="0"/>
              <a:t>g</a:t>
            </a:r>
            <a:r>
              <a:rPr lang="en-US" dirty="0"/>
              <a:t> = 32.1740 </a:t>
            </a:r>
            <a:r>
              <a:rPr lang="en-US" dirty="0" err="1"/>
              <a:t>ft</a:t>
            </a:r>
            <a:r>
              <a:rPr lang="en-US" dirty="0"/>
              <a:t>/sec</a:t>
            </a:r>
            <a:r>
              <a:rPr lang="en-US" baseline="30000" dirty="0"/>
              <a:t>2</a:t>
            </a:r>
            <a:endParaRPr lang="en-US" dirty="0"/>
          </a:p>
          <a:p>
            <a:endParaRPr lang="en-US" dirty="0"/>
          </a:p>
          <a:p>
            <a:r>
              <a:rPr lang="en-US" dirty="0"/>
              <a:t>Values for Most Problems in Mechanics</a:t>
            </a:r>
          </a:p>
          <a:p>
            <a:pPr lvl="1"/>
            <a:r>
              <a:rPr lang="en-US" dirty="0"/>
              <a:t>SI Units:  </a:t>
            </a:r>
            <a:r>
              <a:rPr lang="en-US" i="1" dirty="0"/>
              <a:t>g</a:t>
            </a:r>
            <a:r>
              <a:rPr lang="en-US" dirty="0"/>
              <a:t> = 9.81 m/s</a:t>
            </a:r>
            <a:r>
              <a:rPr lang="en-US" baseline="30000" dirty="0"/>
              <a:t>2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U.S. Units:  </a:t>
            </a:r>
            <a:r>
              <a:rPr lang="en-US" i="1" dirty="0"/>
              <a:t>g</a:t>
            </a:r>
            <a:r>
              <a:rPr lang="en-US" dirty="0"/>
              <a:t> = 32.2 </a:t>
            </a:r>
            <a:r>
              <a:rPr lang="en-US" dirty="0" err="1"/>
              <a:t>ft</a:t>
            </a:r>
            <a:r>
              <a:rPr lang="en-US" dirty="0"/>
              <a:t>/sec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80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1/5 – Unit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1588"/>
            <a:ext cx="10515600" cy="5496412"/>
          </a:xfrm>
        </p:spPr>
        <p:txBody>
          <a:bodyPr>
            <a:normAutofit/>
          </a:bodyPr>
          <a:lstStyle/>
          <a:p>
            <a:r>
              <a:rPr lang="en-US" dirty="0"/>
              <a:t>Visual Comparison of Force, Mass, and Length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A comprehensive list of unit conversion is available in Table D/5 of Appendix 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1858921"/>
            <a:ext cx="5029200" cy="442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3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1/6  Law of Gravitation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 Expression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i="1" dirty="0"/>
              <a:t>	F</a:t>
            </a:r>
            <a:r>
              <a:rPr lang="en-US" sz="2000" dirty="0"/>
              <a:t> = the mutual force of attraction between two particles</a:t>
            </a:r>
          </a:p>
          <a:p>
            <a:pPr marL="0" indent="0">
              <a:buNone/>
            </a:pPr>
            <a:r>
              <a:rPr lang="en-US" sz="2000" i="1" dirty="0"/>
              <a:t>	G</a:t>
            </a:r>
            <a:r>
              <a:rPr lang="en-US" sz="2000" dirty="0"/>
              <a:t> = a universal constant known as the constant of gravitation</a:t>
            </a:r>
          </a:p>
          <a:p>
            <a:pPr marL="0" indent="0">
              <a:buNone/>
            </a:pPr>
            <a:r>
              <a:rPr lang="en-US" sz="2000" i="1" dirty="0"/>
              <a:t>	m</a:t>
            </a:r>
            <a:r>
              <a:rPr lang="en-US" sz="2000" baseline="-25000" dirty="0"/>
              <a:t>1</a:t>
            </a:r>
            <a:r>
              <a:rPr lang="en-US" sz="2000" dirty="0"/>
              <a:t>, </a:t>
            </a:r>
            <a:r>
              <a:rPr lang="en-US" sz="2000" i="1" dirty="0"/>
              <a:t>m</a:t>
            </a:r>
            <a:r>
              <a:rPr lang="en-US" sz="2000" baseline="-25000" dirty="0"/>
              <a:t>2</a:t>
            </a:r>
            <a:r>
              <a:rPr lang="en-US" sz="2000" dirty="0"/>
              <a:t> = the masses of the two particles</a:t>
            </a:r>
          </a:p>
          <a:p>
            <a:pPr marL="0" indent="0">
              <a:buNone/>
            </a:pPr>
            <a:r>
              <a:rPr lang="en-US" sz="2000" i="1" dirty="0"/>
              <a:t>	r</a:t>
            </a:r>
            <a:r>
              <a:rPr lang="en-US" sz="2000" dirty="0"/>
              <a:t> = the distance between the centers of the particles</a:t>
            </a:r>
          </a:p>
          <a:p>
            <a:endParaRPr lang="en-US" sz="2000" i="1" dirty="0"/>
          </a:p>
          <a:p>
            <a:r>
              <a:rPr lang="en-US" dirty="0"/>
              <a:t>Constant of Gravitation, </a:t>
            </a:r>
            <a:r>
              <a:rPr lang="en-US" i="1" dirty="0"/>
              <a:t>G</a:t>
            </a:r>
          </a:p>
          <a:p>
            <a:pPr lvl="1"/>
            <a:r>
              <a:rPr lang="en-US" dirty="0"/>
              <a:t>SI Units:  </a:t>
            </a:r>
            <a:r>
              <a:rPr lang="en-US" i="1" dirty="0"/>
              <a:t>G</a:t>
            </a:r>
            <a:r>
              <a:rPr lang="en-US" dirty="0"/>
              <a:t> = 6.673(10</a:t>
            </a:r>
            <a:r>
              <a:rPr lang="en-US" baseline="30000" dirty="0"/>
              <a:t>-11</a:t>
            </a:r>
            <a:r>
              <a:rPr lang="en-US" dirty="0"/>
              <a:t>) m</a:t>
            </a:r>
            <a:r>
              <a:rPr lang="en-US" baseline="30000" dirty="0"/>
              <a:t>3</a:t>
            </a:r>
            <a:r>
              <a:rPr lang="en-US" sz="2800" dirty="0"/>
              <a:t>/</a:t>
            </a:r>
            <a:r>
              <a:rPr lang="en-US" dirty="0"/>
              <a:t>(kg·s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U.S. Units:  </a:t>
            </a:r>
            <a:r>
              <a:rPr lang="en-US" i="1" dirty="0"/>
              <a:t>G</a:t>
            </a:r>
            <a:r>
              <a:rPr lang="en-US" dirty="0"/>
              <a:t> = 3.439(10</a:t>
            </a:r>
            <a:r>
              <a:rPr lang="en-US" baseline="30000" dirty="0"/>
              <a:t>-8</a:t>
            </a:r>
            <a:r>
              <a:rPr lang="en-US" dirty="0"/>
              <a:t>) ft</a:t>
            </a:r>
            <a:r>
              <a:rPr lang="en-US" baseline="30000" dirty="0"/>
              <a:t>4</a:t>
            </a:r>
            <a:r>
              <a:rPr lang="en-US" dirty="0"/>
              <a:t>/(lb-sec</a:t>
            </a:r>
            <a:r>
              <a:rPr lang="en-US" baseline="30000" dirty="0"/>
              <a:t>4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68" y="1903464"/>
            <a:ext cx="1648533" cy="862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361588"/>
            <a:ext cx="4114800" cy="10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61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1/6 – Gravitational Attraction of the Earth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Apparent Weight, </a:t>
            </a:r>
            <a:r>
              <a:rPr lang="en-US" i="1" dirty="0"/>
              <a:t>W</a:t>
            </a:r>
            <a:r>
              <a:rPr lang="en-US" dirty="0"/>
              <a:t> = </a:t>
            </a:r>
            <a:r>
              <a:rPr lang="en-US" i="1" dirty="0"/>
              <a:t>mg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SI Problems</a:t>
            </a:r>
          </a:p>
          <a:p>
            <a:pPr lvl="1"/>
            <a:r>
              <a:rPr lang="en-US" dirty="0"/>
              <a:t>Mass </a:t>
            </a:r>
            <a:r>
              <a:rPr lang="en-US" i="1" dirty="0"/>
              <a:t>m</a:t>
            </a:r>
            <a:r>
              <a:rPr lang="en-US" dirty="0"/>
              <a:t> is always in kilograms (kg) and is almost always provided in the book.</a:t>
            </a:r>
          </a:p>
          <a:p>
            <a:pPr lvl="1"/>
            <a:r>
              <a:rPr lang="en-US" dirty="0"/>
              <a:t>Acceleration of gravity </a:t>
            </a:r>
            <a:r>
              <a:rPr lang="en-US" i="1" dirty="0"/>
              <a:t>g</a:t>
            </a:r>
            <a:r>
              <a:rPr lang="en-US" dirty="0"/>
              <a:t> = 9.81 m/s</a:t>
            </a:r>
            <a:r>
              <a:rPr lang="en-US" baseline="30000" dirty="0"/>
              <a:t>2</a:t>
            </a:r>
            <a:r>
              <a:rPr lang="en-US" dirty="0"/>
              <a:t> (unless stated otherwise).</a:t>
            </a:r>
          </a:p>
          <a:p>
            <a:pPr lvl="1"/>
            <a:r>
              <a:rPr lang="en-US" dirty="0"/>
              <a:t>Weight </a:t>
            </a:r>
            <a:r>
              <a:rPr lang="en-US" i="1" dirty="0"/>
              <a:t>W</a:t>
            </a:r>
            <a:r>
              <a:rPr lang="en-US" dirty="0"/>
              <a:t> is in </a:t>
            </a:r>
            <a:r>
              <a:rPr lang="en-US" dirty="0" err="1"/>
              <a:t>newtons</a:t>
            </a:r>
            <a:r>
              <a:rPr lang="en-US" dirty="0"/>
              <a:t> (N).</a:t>
            </a:r>
          </a:p>
          <a:p>
            <a:pPr lvl="1"/>
            <a:r>
              <a:rPr lang="en-US" dirty="0"/>
              <a:t>Kilogram (kg) is not a force!</a:t>
            </a:r>
          </a:p>
          <a:p>
            <a:pPr lvl="1"/>
            <a:endParaRPr lang="en-US" dirty="0"/>
          </a:p>
          <a:p>
            <a:r>
              <a:rPr lang="en-US" dirty="0"/>
              <a:t>U.S. Problems</a:t>
            </a:r>
          </a:p>
          <a:p>
            <a:pPr lvl="1"/>
            <a:r>
              <a:rPr lang="en-US" dirty="0"/>
              <a:t>Mass </a:t>
            </a:r>
            <a:r>
              <a:rPr lang="en-US" i="1" dirty="0"/>
              <a:t>m</a:t>
            </a:r>
            <a:r>
              <a:rPr lang="en-US" dirty="0"/>
              <a:t> is always in slugs (slugs) and is almost never provided in the book.</a:t>
            </a:r>
          </a:p>
          <a:p>
            <a:pPr lvl="1"/>
            <a:r>
              <a:rPr lang="en-US" dirty="0"/>
              <a:t>Acceleration of gravity </a:t>
            </a:r>
            <a:r>
              <a:rPr lang="en-US" i="1" dirty="0"/>
              <a:t>g</a:t>
            </a:r>
            <a:r>
              <a:rPr lang="en-US" dirty="0"/>
              <a:t> = 32.2 </a:t>
            </a:r>
            <a:r>
              <a:rPr lang="en-US" dirty="0" err="1"/>
              <a:t>ft</a:t>
            </a:r>
            <a:r>
              <a:rPr lang="en-US" dirty="0"/>
              <a:t>/sec</a:t>
            </a:r>
            <a:r>
              <a:rPr lang="en-US" baseline="30000" dirty="0"/>
              <a:t>2</a:t>
            </a:r>
            <a:r>
              <a:rPr lang="en-US" dirty="0"/>
              <a:t> (unless stated otherwise).</a:t>
            </a:r>
          </a:p>
          <a:p>
            <a:pPr lvl="1"/>
            <a:r>
              <a:rPr lang="en-US" dirty="0"/>
              <a:t>Weight </a:t>
            </a:r>
            <a:r>
              <a:rPr lang="en-US" i="1" dirty="0"/>
              <a:t>W</a:t>
            </a:r>
            <a:r>
              <a:rPr lang="en-US" dirty="0"/>
              <a:t> is in pounds (</a:t>
            </a:r>
            <a:r>
              <a:rPr lang="en-US" dirty="0" err="1"/>
              <a:t>lb</a:t>
            </a:r>
            <a:r>
              <a:rPr lang="en-US" dirty="0"/>
              <a:t>) and is usually what you are provided.</a:t>
            </a:r>
          </a:p>
          <a:p>
            <a:pPr lvl="1"/>
            <a:r>
              <a:rPr lang="en-US" dirty="0"/>
              <a:t>Pound (</a:t>
            </a:r>
            <a:r>
              <a:rPr lang="en-US" dirty="0" err="1"/>
              <a:t>lb</a:t>
            </a:r>
            <a:r>
              <a:rPr lang="en-US" dirty="0"/>
              <a:t>) is not a mass!</a:t>
            </a:r>
          </a:p>
        </p:txBody>
      </p:sp>
    </p:spTree>
    <p:extLst>
      <p:ext uri="{BB962C8B-B14F-4D97-AF65-F5344CB8AC3E}">
        <p14:creationId xmlns:p14="http://schemas.microsoft.com/office/powerpoint/2010/main" val="300254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Article 1/1 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Mechanics deals with the effects of forces on objects.  </a:t>
            </a:r>
          </a:p>
          <a:p>
            <a:endParaRPr lang="en-US" dirty="0"/>
          </a:p>
          <a:p>
            <a:r>
              <a:rPr lang="en-US" dirty="0"/>
              <a:t>No other subject plays a greater role in engineering analysis.</a:t>
            </a:r>
          </a:p>
          <a:p>
            <a:endParaRPr lang="en-US" dirty="0"/>
          </a:p>
          <a:p>
            <a:r>
              <a:rPr lang="en-US" dirty="0"/>
              <a:t>Mechanics is the oldest of the physical sciences.</a:t>
            </a:r>
          </a:p>
          <a:p>
            <a:endParaRPr lang="en-US" dirty="0"/>
          </a:p>
          <a:p>
            <a:r>
              <a:rPr lang="en-US" dirty="0"/>
              <a:t>This course deals with the development and application of the principles of mechanics.</a:t>
            </a:r>
          </a:p>
          <a:p>
            <a:endParaRPr lang="en-US" dirty="0"/>
          </a:p>
          <a:p>
            <a:r>
              <a:rPr lang="en-US" dirty="0"/>
              <a:t>Statics is concerned with the equilibrium of bodies under the action of forces.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84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1/7  Accuracy, Limits, and Approximations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Significant Figure Use in the Textbook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textbook assumes that all given numbers are exact for simplicity.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the first non-zero digit is a one (1), the textbook will record four (4) significant figures in the answer.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the first non-zero digit is a two through nine (2-9), the textbook will record three (3) significant figures in the answer.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Retain all significant figures on intermediate calculations in a calculator, but only record answers or calculations according to the convention listed above.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16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1/7 – Differentials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 of Differential Quantities</a:t>
            </a:r>
          </a:p>
        </p:txBody>
      </p:sp>
    </p:spTree>
    <p:extLst>
      <p:ext uri="{BB962C8B-B14F-4D97-AF65-F5344CB8AC3E}">
        <p14:creationId xmlns:p14="http://schemas.microsoft.com/office/powerpoint/2010/main" val="4025667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1/7 – Small-Angle Approximations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1587"/>
            <a:ext cx="10515600" cy="5442973"/>
          </a:xfrm>
        </p:spPr>
        <p:txBody>
          <a:bodyPr/>
          <a:lstStyle/>
          <a:p>
            <a:r>
              <a:rPr lang="en-US" dirty="0"/>
              <a:t>Small Angle Approximations (with radians)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sin </a:t>
            </a:r>
            <a:r>
              <a:rPr lang="el-GR" i="1" dirty="0"/>
              <a:t>θ</a:t>
            </a:r>
            <a:r>
              <a:rPr lang="en-US" dirty="0"/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≅</a:t>
            </a:r>
            <a:r>
              <a:rPr lang="en-US" dirty="0">
                <a:ea typeface="Cambria Math" panose="02040503050406030204" pitchFamily="18" charset="0"/>
              </a:rPr>
              <a:t> tan </a:t>
            </a:r>
            <a:r>
              <a:rPr lang="el-GR" i="1" dirty="0"/>
              <a:t>θ</a:t>
            </a:r>
            <a:r>
              <a:rPr lang="en-US" dirty="0"/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≅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l-GR" i="1" dirty="0"/>
              <a:t>θ</a:t>
            </a:r>
            <a:r>
              <a:rPr lang="en-US" dirty="0"/>
              <a:t>   and   sin </a:t>
            </a:r>
            <a:r>
              <a:rPr lang="en-US" i="1" dirty="0"/>
              <a:t>d</a:t>
            </a:r>
            <a:r>
              <a:rPr lang="el-GR" i="1" dirty="0"/>
              <a:t>θ</a:t>
            </a:r>
            <a:r>
              <a:rPr lang="en-US" dirty="0"/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≅</a:t>
            </a:r>
            <a:r>
              <a:rPr lang="en-US" dirty="0">
                <a:ea typeface="Cambria Math" panose="02040503050406030204" pitchFamily="18" charset="0"/>
              </a:rPr>
              <a:t> tan </a:t>
            </a:r>
            <a:r>
              <a:rPr lang="en-US" i="1" dirty="0"/>
              <a:t>d</a:t>
            </a:r>
            <a:r>
              <a:rPr lang="el-GR" i="1" dirty="0"/>
              <a:t>θ</a:t>
            </a:r>
            <a:r>
              <a:rPr lang="en-US" dirty="0"/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≅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i="1" dirty="0">
                <a:ea typeface="Cambria Math" panose="02040503050406030204" pitchFamily="18" charset="0"/>
              </a:rPr>
              <a:t>d</a:t>
            </a:r>
            <a:r>
              <a:rPr lang="el-GR" i="1" dirty="0"/>
              <a:t>θ</a:t>
            </a:r>
            <a:r>
              <a:rPr lang="en-US" dirty="0"/>
              <a:t> </a:t>
            </a:r>
            <a:endParaRPr lang="en-US" i="1" dirty="0"/>
          </a:p>
          <a:p>
            <a:pPr lvl="1"/>
            <a:endParaRPr lang="en-US" i="1" dirty="0"/>
          </a:p>
          <a:p>
            <a:pPr lvl="1"/>
            <a:r>
              <a:rPr lang="en-US" dirty="0"/>
              <a:t>cos </a:t>
            </a:r>
            <a:r>
              <a:rPr lang="el-GR" i="1" dirty="0"/>
              <a:t>θ</a:t>
            </a:r>
            <a:r>
              <a:rPr lang="en-US" dirty="0"/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≅</a:t>
            </a:r>
            <a:r>
              <a:rPr lang="en-US" dirty="0"/>
              <a:t> 1   and   cos </a:t>
            </a:r>
            <a:r>
              <a:rPr lang="en-US" i="1" dirty="0"/>
              <a:t>d</a:t>
            </a:r>
            <a:r>
              <a:rPr lang="el-GR" i="1" dirty="0"/>
              <a:t>θ</a:t>
            </a:r>
            <a:r>
              <a:rPr lang="en-US" dirty="0"/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≅</a:t>
            </a:r>
            <a:r>
              <a:rPr lang="en-US" dirty="0"/>
              <a:t> 1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Sample Calculation</a:t>
            </a:r>
          </a:p>
          <a:p>
            <a:pPr lvl="2"/>
            <a:r>
              <a:rPr lang="en-US" dirty="0"/>
              <a:t>1° = 0.017 453 rad, sin 1° = 0.017452, tan 1° = 0.017455, cos 1° = 0.999848</a:t>
            </a:r>
          </a:p>
          <a:p>
            <a:pPr lvl="2"/>
            <a:r>
              <a:rPr lang="en-US" dirty="0"/>
              <a:t>The percent error for the sine function is only 0.51% at 10°.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If more accuracy is required, retain the first two terms in the series expansion of the function.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 convert from degrees to radians, multiply the angle in degrees by </a:t>
            </a:r>
            <a:r>
              <a:rPr lang="el-GR" i="1" dirty="0"/>
              <a:t>π</a:t>
            </a:r>
            <a:r>
              <a:rPr lang="en-US" dirty="0"/>
              <a:t>/180°.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361588"/>
            <a:ext cx="3657600" cy="118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63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1/8  Problem Solving in Statics (1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Dual Thought Process in Statics</a:t>
            </a:r>
          </a:p>
          <a:p>
            <a:pPr lvl="1"/>
            <a:r>
              <a:rPr lang="en-US" dirty="0"/>
              <a:t>Think about the </a:t>
            </a:r>
            <a:r>
              <a:rPr lang="en-US" b="1" dirty="0"/>
              <a:t>physical situation </a:t>
            </a:r>
            <a:r>
              <a:rPr lang="en-US" dirty="0"/>
              <a:t>and the corresponding </a:t>
            </a:r>
            <a:r>
              <a:rPr lang="en-US" b="1" dirty="0"/>
              <a:t>mathematical description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Make Appropriate Assumptions</a:t>
            </a:r>
          </a:p>
          <a:p>
            <a:endParaRPr lang="en-US" dirty="0"/>
          </a:p>
          <a:p>
            <a:r>
              <a:rPr lang="en-US" dirty="0"/>
              <a:t>Use Graphics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Representing a problem geometrically helps us with its physical interpretation.  This is especially true for three-dimensional problems.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Graphical solutions can often be obtained more readily than with a direct mathematical solution.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Charts and graphs are valuable aids for representing results.</a:t>
            </a:r>
          </a:p>
        </p:txBody>
      </p:sp>
    </p:spTree>
    <p:extLst>
      <p:ext uri="{BB962C8B-B14F-4D97-AF65-F5344CB8AC3E}">
        <p14:creationId xmlns:p14="http://schemas.microsoft.com/office/powerpoint/2010/main" val="1491807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1/8  Problem Solving in Statics (2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Formulating Problems and Obtaining Solutions</a:t>
            </a:r>
          </a:p>
          <a:p>
            <a:pPr marL="571500" indent="-342900">
              <a:buFont typeface="+mj-lt"/>
              <a:buAutoNum type="arabicPeriod"/>
            </a:pPr>
            <a:r>
              <a:rPr lang="en-US" dirty="0"/>
              <a:t>Formulate the problem</a:t>
            </a:r>
          </a:p>
          <a:p>
            <a:pPr marL="914400" lvl="1" indent="-342900">
              <a:buFont typeface="+mj-lt"/>
              <a:buAutoNum type="alphaLcParenR"/>
            </a:pPr>
            <a:r>
              <a:rPr lang="en-US" dirty="0"/>
              <a:t>State the given data.</a:t>
            </a:r>
          </a:p>
          <a:p>
            <a:pPr marL="914400" lvl="1" indent="-342900">
              <a:buFont typeface="+mj-lt"/>
              <a:buAutoNum type="alphaLcParenR"/>
            </a:pPr>
            <a:r>
              <a:rPr lang="en-US" dirty="0"/>
              <a:t>State the desired result.</a:t>
            </a:r>
          </a:p>
          <a:p>
            <a:pPr marL="914400" lvl="1" indent="-342900">
              <a:buFont typeface="+mj-lt"/>
              <a:buAutoNum type="alphaLcParenR"/>
            </a:pPr>
            <a:r>
              <a:rPr lang="en-US" dirty="0"/>
              <a:t>State your assumptions and approximations.</a:t>
            </a:r>
          </a:p>
          <a:p>
            <a:pPr marL="571500" indent="-342900">
              <a:buFont typeface="+mj-lt"/>
              <a:buAutoNum type="arabicPeriod"/>
            </a:pPr>
            <a:r>
              <a:rPr lang="en-US" dirty="0"/>
              <a:t>Develop the solution</a:t>
            </a:r>
          </a:p>
          <a:p>
            <a:pPr marL="914400" lvl="1" indent="-342900">
              <a:buFont typeface="+mj-lt"/>
              <a:buAutoNum type="alphaLcParenR"/>
            </a:pPr>
            <a:r>
              <a:rPr lang="en-US" dirty="0"/>
              <a:t>Draw any diagrams you need to understand the relationships.</a:t>
            </a:r>
          </a:p>
          <a:p>
            <a:pPr marL="914400" lvl="1" indent="-342900">
              <a:buFont typeface="+mj-lt"/>
              <a:buAutoNum type="alphaLcParenR"/>
            </a:pPr>
            <a:r>
              <a:rPr lang="en-US" dirty="0"/>
              <a:t>State the governing principles to be applied to your solution.</a:t>
            </a:r>
          </a:p>
          <a:p>
            <a:pPr marL="914400" lvl="1" indent="-342900">
              <a:buFont typeface="+mj-lt"/>
              <a:buAutoNum type="alphaLcParenR"/>
            </a:pPr>
            <a:r>
              <a:rPr lang="en-US" dirty="0"/>
              <a:t>Make your calculations.</a:t>
            </a:r>
          </a:p>
          <a:p>
            <a:pPr marL="914400" lvl="1" indent="-342900">
              <a:buFont typeface="+mj-lt"/>
              <a:buAutoNum type="alphaLcParenR"/>
            </a:pPr>
            <a:r>
              <a:rPr lang="en-US" dirty="0"/>
              <a:t>Ensure that your calculations are consistent with the accuracy justified by the data.</a:t>
            </a:r>
          </a:p>
          <a:p>
            <a:pPr marL="914400" lvl="1" indent="-342900">
              <a:buFont typeface="+mj-lt"/>
              <a:buAutoNum type="alphaLcParenR"/>
            </a:pPr>
            <a:r>
              <a:rPr lang="en-US" dirty="0"/>
              <a:t>Be sure that you have used consistent units throughout your calculations.</a:t>
            </a:r>
          </a:p>
          <a:p>
            <a:pPr marL="914400" lvl="1" indent="-342900">
              <a:buFont typeface="+mj-lt"/>
              <a:buAutoNum type="alphaLcParenR"/>
            </a:pPr>
            <a:r>
              <a:rPr lang="en-US" dirty="0"/>
              <a:t>Ensure that your answers are reasonable in terms of magnitudes, directions, common sense, etc.</a:t>
            </a:r>
          </a:p>
          <a:p>
            <a:pPr marL="914400" lvl="1" indent="-342900">
              <a:buFont typeface="+mj-lt"/>
              <a:buAutoNum type="alphaLcParenR"/>
            </a:pPr>
            <a:r>
              <a:rPr lang="en-US" dirty="0"/>
              <a:t>Draw conclusions.</a:t>
            </a:r>
          </a:p>
        </p:txBody>
      </p:sp>
    </p:spTree>
    <p:extLst>
      <p:ext uri="{BB962C8B-B14F-4D97-AF65-F5344CB8AC3E}">
        <p14:creationId xmlns:p14="http://schemas.microsoft.com/office/powerpoint/2010/main" val="980150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1/8  Problem Solving in Statics (3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Free-Body Diagram</a:t>
            </a:r>
          </a:p>
          <a:p>
            <a:pPr lvl="1"/>
            <a:r>
              <a:rPr lang="en-US" dirty="0"/>
              <a:t>Isolation of a Body from all other Interacting Bodies</a:t>
            </a:r>
          </a:p>
          <a:p>
            <a:pPr lvl="1"/>
            <a:r>
              <a:rPr lang="en-US" dirty="0"/>
              <a:t>Developed Fully in Chapter 3</a:t>
            </a:r>
          </a:p>
          <a:p>
            <a:pPr lvl="1"/>
            <a:r>
              <a:rPr lang="en-US" dirty="0"/>
              <a:t>Single Most Important Step in Equilibrium Problems</a:t>
            </a:r>
          </a:p>
          <a:p>
            <a:pPr lvl="1"/>
            <a:endParaRPr lang="en-US" dirty="0"/>
          </a:p>
          <a:p>
            <a:r>
              <a:rPr lang="en-US" dirty="0"/>
              <a:t>Numerical Values versus Symbols</a:t>
            </a:r>
          </a:p>
          <a:p>
            <a:pPr lvl="1"/>
            <a:r>
              <a:rPr lang="en-US" dirty="0"/>
              <a:t>Symbolic Solutions Advantages</a:t>
            </a:r>
          </a:p>
          <a:p>
            <a:pPr lvl="2"/>
            <a:r>
              <a:rPr lang="en-US" dirty="0"/>
              <a:t>Helps to focus attention on the connection between the physical situation and its related mathematical description.  </a:t>
            </a:r>
          </a:p>
          <a:p>
            <a:pPr lvl="2"/>
            <a:r>
              <a:rPr lang="en-US" dirty="0"/>
              <a:t>Can be used repeatedly for obtaining answers to the same type or problem but having different units or numerical values.</a:t>
            </a:r>
          </a:p>
          <a:p>
            <a:pPr lvl="2"/>
            <a:r>
              <a:rPr lang="en-US" dirty="0"/>
              <a:t>Enables dimensional checks at every step to ensure dimensional homogeneity.</a:t>
            </a:r>
          </a:p>
        </p:txBody>
      </p:sp>
    </p:spTree>
    <p:extLst>
      <p:ext uri="{BB962C8B-B14F-4D97-AF65-F5344CB8AC3E}">
        <p14:creationId xmlns:p14="http://schemas.microsoft.com/office/powerpoint/2010/main" val="3408464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1/8  Problem Solving in Statics (4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Methods</a:t>
            </a:r>
          </a:p>
          <a:p>
            <a:pPr marL="685800" indent="-457200">
              <a:buFont typeface="+mj-lt"/>
              <a:buAutoNum type="arabicPeriod"/>
            </a:pPr>
            <a:r>
              <a:rPr lang="en-US" sz="2400" dirty="0"/>
              <a:t>Obtain mathematical solutions by hand, using either algebraic symbols or numerical values. We can solve most problems this way.</a:t>
            </a:r>
          </a:p>
          <a:p>
            <a:pPr marL="685800" indent="-457200">
              <a:buFont typeface="+mj-lt"/>
              <a:buAutoNum type="arabicPeriod"/>
            </a:pPr>
            <a:endParaRPr lang="en-US" sz="2400" dirty="0"/>
          </a:p>
          <a:p>
            <a:pPr marL="685800" indent="-457200">
              <a:buFont typeface="+mj-lt"/>
              <a:buAutoNum type="arabicPeriod"/>
            </a:pPr>
            <a:r>
              <a:rPr lang="en-US" sz="2400" dirty="0"/>
              <a:t>Obtain graphical solutions for certain problems.</a:t>
            </a:r>
          </a:p>
          <a:p>
            <a:pPr marL="685800" indent="-457200">
              <a:buFont typeface="+mj-lt"/>
              <a:buAutoNum type="arabicPeriod"/>
            </a:pPr>
            <a:endParaRPr lang="en-US" sz="2400" dirty="0"/>
          </a:p>
          <a:p>
            <a:pPr marL="685800" indent="-457200">
              <a:buFont typeface="+mj-lt"/>
              <a:buAutoNum type="arabicPeriod"/>
            </a:pPr>
            <a:r>
              <a:rPr lang="en-US" sz="2400" dirty="0"/>
              <a:t>Solve problems by computer. This is useful when a large number of equations must be solved, when a parameter variation must be studied, or when an intractable equation must be solved.</a:t>
            </a:r>
          </a:p>
        </p:txBody>
      </p:sp>
    </p:spTree>
    <p:extLst>
      <p:ext uri="{BB962C8B-B14F-4D97-AF65-F5344CB8AC3E}">
        <p14:creationId xmlns:p14="http://schemas.microsoft.com/office/powerpoint/2010/main" val="4133532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1/9 – Sample Problem 1/1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pPr marL="457200" lvl="1" indent="0" algn="just">
              <a:buNone/>
            </a:pPr>
            <a:r>
              <a:rPr lang="en-US" sz="2000" dirty="0"/>
              <a:t>Determine the weight in </a:t>
            </a:r>
            <a:r>
              <a:rPr lang="en-US" sz="2000" dirty="0" err="1"/>
              <a:t>newtons</a:t>
            </a:r>
            <a:r>
              <a:rPr lang="en-US" sz="2000" dirty="0"/>
              <a:t> of a car whose mass is 1400 kg. Convert the mass of the car to slugs and then determine its weight in pounds.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1935"/>
            <a:ext cx="2514600" cy="124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54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1/9 – Sample Problem 1/1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361588"/>
            <a:ext cx="2514600" cy="12415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0514"/>
            <a:ext cx="5943600" cy="3359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40" y="2773698"/>
            <a:ext cx="3337560" cy="16330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40" y="4596519"/>
            <a:ext cx="3337560" cy="18638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" y="5422450"/>
            <a:ext cx="7315200" cy="103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54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1/9 – Sample Problem 1/2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pPr marL="457200" lvl="1" indent="0" algn="just">
              <a:buNone/>
            </a:pPr>
            <a:r>
              <a:rPr lang="en-US" sz="2000" dirty="0"/>
              <a:t>Use Newton’s law of universal gravitation to calculate the weight of a 70-kg person standing on the surface of the earth. Then repeat the calculation by using </a:t>
            </a:r>
            <a:r>
              <a:rPr lang="en-US" sz="2000" i="1" dirty="0"/>
              <a:t>W </a:t>
            </a:r>
            <a:r>
              <a:rPr lang="en-US" sz="2000" dirty="0"/>
              <a:t>= </a:t>
            </a:r>
            <a:r>
              <a:rPr lang="en-US" sz="2000" i="1" dirty="0"/>
              <a:t>mg </a:t>
            </a:r>
            <a:r>
              <a:rPr lang="en-US" sz="2000" dirty="0"/>
              <a:t>and compare your two results. Use Table D/2 as needed.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69057"/>
            <a:ext cx="2743200" cy="296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1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1/2  Basic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Space</a:t>
            </a:r>
          </a:p>
          <a:p>
            <a:endParaRPr lang="en-US" dirty="0"/>
          </a:p>
          <a:p>
            <a:r>
              <a:rPr lang="en-US" dirty="0"/>
              <a:t>Time</a:t>
            </a:r>
          </a:p>
          <a:p>
            <a:endParaRPr lang="en-US" dirty="0"/>
          </a:p>
          <a:p>
            <a:r>
              <a:rPr lang="en-US" dirty="0"/>
              <a:t>Mass</a:t>
            </a:r>
          </a:p>
          <a:p>
            <a:endParaRPr lang="en-US" dirty="0"/>
          </a:p>
          <a:p>
            <a:r>
              <a:rPr lang="en-US" dirty="0"/>
              <a:t>Force</a:t>
            </a:r>
          </a:p>
          <a:p>
            <a:endParaRPr lang="en-US" dirty="0"/>
          </a:p>
          <a:p>
            <a:r>
              <a:rPr lang="en-US" dirty="0"/>
              <a:t>Particle</a:t>
            </a:r>
          </a:p>
          <a:p>
            <a:endParaRPr lang="en-US" dirty="0"/>
          </a:p>
          <a:p>
            <a:r>
              <a:rPr lang="en-US" dirty="0"/>
              <a:t>Rigid Body</a:t>
            </a:r>
          </a:p>
        </p:txBody>
      </p:sp>
    </p:spTree>
    <p:extLst>
      <p:ext uri="{BB962C8B-B14F-4D97-AF65-F5344CB8AC3E}">
        <p14:creationId xmlns:p14="http://schemas.microsoft.com/office/powerpoint/2010/main" val="299379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1/9 – Sample Problem 1/2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361588"/>
            <a:ext cx="2743200" cy="29663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2763"/>
            <a:ext cx="5943600" cy="881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45" y="3355777"/>
            <a:ext cx="3337560" cy="6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10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1/9 – Sample Problem 1/3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pPr marL="457200" lvl="1" indent="0">
              <a:buNone/>
            </a:pPr>
            <a:r>
              <a:rPr lang="en-US" sz="2000" dirty="0"/>
              <a:t>For the vectors </a:t>
            </a:r>
            <a:r>
              <a:rPr lang="en-US" sz="2000" b="1" dirty="0"/>
              <a:t>V</a:t>
            </a:r>
            <a:r>
              <a:rPr lang="en-US" sz="2000" baseline="-25000" dirty="0"/>
              <a:t>1</a:t>
            </a:r>
            <a:r>
              <a:rPr lang="en-US" sz="2000" dirty="0"/>
              <a:t> and </a:t>
            </a:r>
            <a:r>
              <a:rPr lang="en-US" sz="2000" b="1" dirty="0"/>
              <a:t>V</a:t>
            </a:r>
            <a:r>
              <a:rPr lang="en-US" sz="2000" baseline="-25000" dirty="0"/>
              <a:t>2</a:t>
            </a:r>
            <a:r>
              <a:rPr lang="en-US" sz="2000" dirty="0"/>
              <a:t> shown in the figure,</a:t>
            </a:r>
          </a:p>
          <a:p>
            <a:pPr marL="800100" indent="-342900">
              <a:spcBef>
                <a:spcPts val="200"/>
              </a:spcBef>
              <a:buFont typeface="+mj-lt"/>
              <a:buAutoNum type="alphaLcParenR"/>
            </a:pPr>
            <a:r>
              <a:rPr lang="en-US" sz="2000" dirty="0"/>
              <a:t>determine the magnitude </a:t>
            </a:r>
            <a:r>
              <a:rPr lang="en-US" sz="2000" i="1" dirty="0"/>
              <a:t>S </a:t>
            </a:r>
            <a:r>
              <a:rPr lang="en-US" sz="2000" dirty="0"/>
              <a:t>of their vector sum </a:t>
            </a:r>
            <a:r>
              <a:rPr lang="en-US" sz="2000" b="1" dirty="0"/>
              <a:t>S </a:t>
            </a:r>
            <a:r>
              <a:rPr lang="en-US" sz="2000" dirty="0"/>
              <a:t>= </a:t>
            </a:r>
            <a:r>
              <a:rPr lang="en-US" sz="2000" b="1" dirty="0"/>
              <a:t>V</a:t>
            </a:r>
            <a:r>
              <a:rPr lang="en-US" sz="2000" baseline="-25000" dirty="0"/>
              <a:t>1</a:t>
            </a:r>
            <a:r>
              <a:rPr lang="en-US" sz="2000" dirty="0"/>
              <a:t> + </a:t>
            </a:r>
            <a:r>
              <a:rPr lang="en-US" sz="2000" b="1" dirty="0"/>
              <a:t>V</a:t>
            </a:r>
            <a:r>
              <a:rPr lang="en-US" sz="2000" baseline="-25000" dirty="0"/>
              <a:t>2</a:t>
            </a:r>
          </a:p>
          <a:p>
            <a:pPr marL="800100" indent="-342900">
              <a:spcBef>
                <a:spcPts val="200"/>
              </a:spcBef>
              <a:buFont typeface="+mj-lt"/>
              <a:buAutoNum type="alphaLcParenR"/>
            </a:pPr>
            <a:r>
              <a:rPr lang="en-US" sz="2000" dirty="0"/>
              <a:t>determine the angle 𝛼 between </a:t>
            </a:r>
            <a:r>
              <a:rPr lang="en-US" sz="2000" b="1" dirty="0"/>
              <a:t>S </a:t>
            </a:r>
            <a:r>
              <a:rPr lang="en-US" sz="2000" dirty="0"/>
              <a:t>and the positive </a:t>
            </a:r>
            <a:r>
              <a:rPr lang="en-US" sz="2000" i="1" dirty="0"/>
              <a:t>x</a:t>
            </a:r>
            <a:r>
              <a:rPr lang="en-US" sz="2000" dirty="0"/>
              <a:t>-axis</a:t>
            </a:r>
          </a:p>
          <a:p>
            <a:pPr marL="800100" indent="-342900">
              <a:spcBef>
                <a:spcPts val="200"/>
              </a:spcBef>
              <a:buFont typeface="+mj-lt"/>
              <a:buAutoNum type="alphaLcParenR"/>
            </a:pPr>
            <a:r>
              <a:rPr lang="en-US" sz="2000" dirty="0"/>
              <a:t>write </a:t>
            </a:r>
            <a:r>
              <a:rPr lang="en-US" sz="2000" b="1" dirty="0"/>
              <a:t>S </a:t>
            </a:r>
            <a:r>
              <a:rPr lang="en-US" sz="2000" dirty="0"/>
              <a:t>as a vector in terms of the unit vectors </a:t>
            </a:r>
            <a:r>
              <a:rPr lang="en-US" sz="2000" b="1" dirty="0" err="1"/>
              <a:t>i</a:t>
            </a:r>
            <a:r>
              <a:rPr lang="en-US" sz="2000" b="1" dirty="0"/>
              <a:t> </a:t>
            </a:r>
            <a:r>
              <a:rPr lang="en-US" sz="2000" dirty="0"/>
              <a:t>and </a:t>
            </a:r>
            <a:r>
              <a:rPr lang="en-US" sz="2000" b="1" dirty="0"/>
              <a:t>j </a:t>
            </a:r>
            <a:r>
              <a:rPr lang="en-US" sz="2000" dirty="0"/>
              <a:t>and then write a unit vector </a:t>
            </a:r>
            <a:r>
              <a:rPr lang="en-US" sz="2000" b="1" dirty="0"/>
              <a:t>n </a:t>
            </a:r>
            <a:r>
              <a:rPr lang="en-US" sz="2000" dirty="0"/>
              <a:t>along the vector sum </a:t>
            </a:r>
            <a:r>
              <a:rPr lang="en-US" sz="2000" b="1" dirty="0"/>
              <a:t>S</a:t>
            </a:r>
          </a:p>
          <a:p>
            <a:pPr marL="800100" indent="-342900">
              <a:spcBef>
                <a:spcPts val="200"/>
              </a:spcBef>
              <a:buFont typeface="+mj-lt"/>
              <a:buAutoNum type="alphaLcParenR"/>
            </a:pPr>
            <a:r>
              <a:rPr lang="en-US" sz="2000" dirty="0"/>
              <a:t>determine the vector difference </a:t>
            </a:r>
            <a:r>
              <a:rPr lang="en-US" sz="2000" b="1" dirty="0"/>
              <a:t>D </a:t>
            </a:r>
            <a:r>
              <a:rPr lang="en-US" sz="2000" dirty="0"/>
              <a:t>= </a:t>
            </a:r>
            <a:r>
              <a:rPr lang="en-US" sz="2000" b="1" dirty="0"/>
              <a:t>V</a:t>
            </a:r>
            <a:r>
              <a:rPr lang="en-US" sz="2000" baseline="-25000" dirty="0"/>
              <a:t>1</a:t>
            </a:r>
            <a:r>
              <a:rPr lang="en-US" sz="2000" dirty="0"/>
              <a:t> − </a:t>
            </a:r>
            <a:r>
              <a:rPr lang="en-US" sz="2000" b="1" dirty="0"/>
              <a:t>V</a:t>
            </a:r>
            <a:r>
              <a:rPr lang="en-US" sz="2000" baseline="-25000" dirty="0"/>
              <a:t>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43103"/>
            <a:ext cx="2743200" cy="290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20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1/9 – Sample Problem 1/3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i="1" dirty="0"/>
              <a:t>a</a:t>
            </a:r>
            <a:r>
              <a:rPr lang="en-US" dirty="0"/>
              <a:t>) – Magnitude of </a:t>
            </a:r>
            <a:r>
              <a:rPr lang="en-US" b="1" dirty="0"/>
              <a:t>S</a:t>
            </a:r>
            <a:endParaRPr lang="en-US" sz="2000" baseline="-25000" dirty="0"/>
          </a:p>
          <a:p>
            <a:endParaRPr lang="en-US" sz="2000" baseline="-25000" dirty="0"/>
          </a:p>
          <a:p>
            <a:endParaRPr lang="en-US" sz="2000" baseline="-25000" dirty="0"/>
          </a:p>
          <a:p>
            <a:endParaRPr lang="en-US" sz="2000" baseline="-25000" dirty="0"/>
          </a:p>
          <a:p>
            <a:r>
              <a:rPr lang="en-US" dirty="0"/>
              <a:t>Part </a:t>
            </a:r>
            <a:r>
              <a:rPr lang="en-US" i="1" dirty="0"/>
              <a:t>b</a:t>
            </a:r>
            <a:r>
              <a:rPr lang="en-US" dirty="0"/>
              <a:t>) – Angle Between </a:t>
            </a:r>
            <a:r>
              <a:rPr lang="en-US" b="1" dirty="0"/>
              <a:t>S</a:t>
            </a:r>
            <a:r>
              <a:rPr lang="en-US" dirty="0"/>
              <a:t> and </a:t>
            </a:r>
            <a:r>
              <a:rPr lang="en-US" i="1" dirty="0"/>
              <a:t>x</a:t>
            </a:r>
            <a:r>
              <a:rPr lang="en-US" dirty="0"/>
              <a:t>-axis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dirty="0"/>
              <a:t>Part </a:t>
            </a:r>
            <a:r>
              <a:rPr lang="en-US" i="1" dirty="0"/>
              <a:t>c</a:t>
            </a:r>
            <a:r>
              <a:rPr lang="en-US" dirty="0"/>
              <a:t>) – Vector Expression for </a:t>
            </a:r>
            <a:r>
              <a:rPr lang="en-US" b="1" dirty="0"/>
              <a:t>S</a:t>
            </a:r>
            <a:r>
              <a:rPr lang="en-US" dirty="0"/>
              <a:t> and </a:t>
            </a:r>
            <a:r>
              <a:rPr lang="en-US" b="1" dirty="0"/>
              <a:t>n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50" y="1263566"/>
            <a:ext cx="3562350" cy="3933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8464"/>
            <a:ext cx="5943600" cy="6066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7" y="3296043"/>
            <a:ext cx="5943600" cy="118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7" y="5061651"/>
            <a:ext cx="5943600" cy="13564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40" y="5783098"/>
            <a:ext cx="333756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55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1/9 – Sample Problem 1/3 (of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i="1" dirty="0"/>
              <a:t>d</a:t>
            </a:r>
            <a:r>
              <a:rPr lang="en-US" dirty="0"/>
              <a:t>) – Vector Difference</a:t>
            </a:r>
            <a:endParaRPr lang="en-US" sz="2000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799" y="1361588"/>
            <a:ext cx="2286000" cy="2422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327" y="3987320"/>
            <a:ext cx="3365583" cy="24596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72188"/>
            <a:ext cx="5943600" cy="5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0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1/3  Scalars and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Scalar Quantity</a:t>
            </a:r>
          </a:p>
          <a:p>
            <a:pPr lvl="1"/>
            <a:r>
              <a:rPr lang="en-US" dirty="0"/>
              <a:t>A quantity with only a magnitude.</a:t>
            </a:r>
          </a:p>
          <a:p>
            <a:pPr lvl="1"/>
            <a:r>
              <a:rPr lang="en-US" dirty="0"/>
              <a:t>Examples:  time, volume, density, speed, energy, and mass</a:t>
            </a:r>
          </a:p>
          <a:p>
            <a:endParaRPr lang="en-US" dirty="0"/>
          </a:p>
          <a:p>
            <a:r>
              <a:rPr lang="en-US" dirty="0"/>
              <a:t>Vector Quantity</a:t>
            </a:r>
          </a:p>
          <a:p>
            <a:pPr lvl="1"/>
            <a:r>
              <a:rPr lang="en-US" dirty="0"/>
              <a:t>Quantity with both a magnitude and a direction.</a:t>
            </a:r>
          </a:p>
          <a:p>
            <a:pPr lvl="1"/>
            <a:r>
              <a:rPr lang="en-US" dirty="0"/>
              <a:t>Obeys the parallelogram law of addition.</a:t>
            </a:r>
          </a:p>
          <a:p>
            <a:pPr lvl="1"/>
            <a:r>
              <a:rPr lang="en-US" dirty="0"/>
              <a:t>Examples:  displacement, velocity, acceleration, force, moment, and momentum.</a:t>
            </a:r>
          </a:p>
        </p:txBody>
      </p:sp>
    </p:spTree>
    <p:extLst>
      <p:ext uri="{BB962C8B-B14F-4D97-AF65-F5344CB8AC3E}">
        <p14:creationId xmlns:p14="http://schemas.microsoft.com/office/powerpoint/2010/main" val="12756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1/3 – Types of Vectors in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Vectors</a:t>
            </a:r>
          </a:p>
          <a:p>
            <a:endParaRPr lang="en-US" dirty="0"/>
          </a:p>
          <a:p>
            <a:pPr lvl="1"/>
            <a:r>
              <a:rPr lang="en-US" dirty="0"/>
              <a:t>Free Vector – one whose action is not confined to or associated with a unique line in space.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Sliding Vector – has a unique line of action in space but not a unique point of application.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Fixed Vector – has a unique line of action and point of application.</a:t>
            </a:r>
          </a:p>
        </p:txBody>
      </p:sp>
    </p:spTree>
    <p:extLst>
      <p:ext uri="{BB962C8B-B14F-4D97-AF65-F5344CB8AC3E}">
        <p14:creationId xmlns:p14="http://schemas.microsoft.com/office/powerpoint/2010/main" val="156517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1/3 – Conventions for Equations and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 Representation</a:t>
            </a:r>
          </a:p>
          <a:p>
            <a:pPr lvl="1"/>
            <a:r>
              <a:rPr lang="en-US" dirty="0"/>
              <a:t>Line Segment  with an Arrowhead to Indicate Direction</a:t>
            </a:r>
          </a:p>
          <a:p>
            <a:pPr lvl="1"/>
            <a:r>
              <a:rPr lang="en-US" dirty="0"/>
              <a:t>Written in Bold, Roman Type, e.g., </a:t>
            </a:r>
            <a:r>
              <a:rPr lang="en-US" b="1" dirty="0"/>
              <a:t>V</a:t>
            </a:r>
            <a:endParaRPr lang="en-US" dirty="0"/>
          </a:p>
          <a:p>
            <a:pPr lvl="1"/>
            <a:r>
              <a:rPr lang="en-US" dirty="0"/>
              <a:t>Magnitude is Written in Lightface, Italic type, e.g., </a:t>
            </a:r>
            <a:r>
              <a:rPr lang="en-US" i="1" dirty="0"/>
              <a:t>V</a:t>
            </a:r>
            <a:endParaRPr lang="en-US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r>
              <a:rPr lang="en-US" dirty="0"/>
              <a:t>Always Distinguish between Scalars and Vectors</a:t>
            </a:r>
          </a:p>
          <a:p>
            <a:pPr lvl="1"/>
            <a:r>
              <a:rPr lang="en-US" dirty="0"/>
              <a:t>Use an underline, over-arrow, under-squiggle, etc., to represent vectors.</a:t>
            </a:r>
          </a:p>
          <a:p>
            <a:pPr lvl="1"/>
            <a:r>
              <a:rPr lang="en-US" dirty="0"/>
              <a:t>Failure to do so causes many mistakes in mechanics.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1361588"/>
            <a:ext cx="2286000" cy="12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2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1/3 – Working with Vectors (1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Drawing Vectors</a:t>
            </a:r>
          </a:p>
          <a:p>
            <a:pPr lvl="1"/>
            <a:r>
              <a:rPr lang="en-US" dirty="0"/>
              <a:t>Line Segment with an Arrowhead to Indicate Direction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Reference Angle </a:t>
            </a:r>
            <a:r>
              <a:rPr lang="el-GR" i="1" dirty="0"/>
              <a:t>θ</a:t>
            </a:r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1361588"/>
            <a:ext cx="2286000" cy="12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5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1/3 – Working with Vectors (2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Parallelogram Law of Addition – Vector Sum </a:t>
            </a:r>
            <a:r>
              <a:rPr lang="en-US" b="1" dirty="0"/>
              <a:t>V</a:t>
            </a:r>
            <a:r>
              <a:rPr lang="en-US" dirty="0"/>
              <a:t> = </a:t>
            </a:r>
            <a:r>
              <a:rPr lang="en-US" b="1" dirty="0"/>
              <a:t>V</a:t>
            </a:r>
            <a:r>
              <a:rPr lang="en-US" baseline="-25000" dirty="0"/>
              <a:t>1</a:t>
            </a:r>
            <a:r>
              <a:rPr lang="en-US" dirty="0"/>
              <a:t> + </a:t>
            </a:r>
            <a:r>
              <a:rPr lang="en-US" b="1" dirty="0"/>
              <a:t>V</a:t>
            </a:r>
            <a:r>
              <a:rPr lang="en-US" baseline="-25000" dirty="0"/>
              <a:t>2</a:t>
            </a:r>
          </a:p>
          <a:p>
            <a:pPr lvl="1" algn="just"/>
            <a:r>
              <a:rPr lang="en-US" sz="2000" dirty="0"/>
              <a:t>Two Vectors, </a:t>
            </a:r>
            <a:r>
              <a:rPr lang="en-US" sz="2000" b="1" dirty="0"/>
              <a:t>V</a:t>
            </a:r>
            <a:r>
              <a:rPr lang="en-US" sz="2000" baseline="-25000" dirty="0"/>
              <a:t>1</a:t>
            </a:r>
            <a:r>
              <a:rPr lang="en-US" sz="2000" dirty="0"/>
              <a:t> and </a:t>
            </a:r>
            <a:r>
              <a:rPr lang="en-US" sz="2000" b="1" dirty="0"/>
              <a:t>V</a:t>
            </a:r>
            <a:r>
              <a:rPr lang="en-US" sz="2000" baseline="-25000" dirty="0"/>
              <a:t>2</a:t>
            </a:r>
            <a:r>
              <a:rPr lang="en-US" sz="2000" dirty="0"/>
              <a:t>, treated as free vectors, may be replaced by their equivalent vector </a:t>
            </a:r>
            <a:r>
              <a:rPr lang="en-US" sz="2000" b="1" dirty="0"/>
              <a:t>V</a:t>
            </a:r>
            <a:r>
              <a:rPr lang="en-US" sz="2000" dirty="0"/>
              <a:t>, which is the diagonal of the parallelogram formed by </a:t>
            </a:r>
            <a:r>
              <a:rPr lang="en-US" sz="2000" b="1" dirty="0"/>
              <a:t>V</a:t>
            </a:r>
            <a:r>
              <a:rPr lang="en-US" sz="2000" baseline="-25000" dirty="0"/>
              <a:t>1</a:t>
            </a:r>
            <a:r>
              <a:rPr lang="en-US" sz="2000" dirty="0"/>
              <a:t> and </a:t>
            </a:r>
            <a:r>
              <a:rPr lang="en-US" sz="2000" b="1" dirty="0"/>
              <a:t>V</a:t>
            </a:r>
            <a:r>
              <a:rPr lang="en-US" sz="2000" baseline="-25000" dirty="0"/>
              <a:t>2</a:t>
            </a:r>
            <a:r>
              <a:rPr lang="en-US" sz="2000" dirty="0"/>
              <a:t>.  This is called a </a:t>
            </a:r>
            <a:r>
              <a:rPr lang="en-US" sz="2000" i="1" dirty="0"/>
              <a:t>vector sum</a:t>
            </a:r>
            <a:r>
              <a:rPr lang="en-US" sz="2000" dirty="0"/>
              <a:t>.</a:t>
            </a:r>
          </a:p>
          <a:p>
            <a:pPr lvl="1" algn="just"/>
            <a:endParaRPr lang="en-US" sz="2000" dirty="0"/>
          </a:p>
          <a:p>
            <a:pPr lvl="1" algn="just"/>
            <a:endParaRPr lang="en-US" sz="2000" dirty="0"/>
          </a:p>
          <a:p>
            <a:pPr lvl="1" algn="just"/>
            <a:endParaRPr lang="en-US" sz="2000" dirty="0"/>
          </a:p>
          <a:p>
            <a:pPr lvl="1" algn="just"/>
            <a:endParaRPr lang="en-US" sz="2000" dirty="0"/>
          </a:p>
          <a:p>
            <a:pPr lvl="1" algn="just"/>
            <a:endParaRPr lang="en-US" sz="2000" dirty="0"/>
          </a:p>
          <a:p>
            <a:pPr algn="just"/>
            <a:r>
              <a:rPr lang="en-US" dirty="0"/>
              <a:t>Vector Difference </a:t>
            </a:r>
            <a:r>
              <a:rPr lang="en-US" b="1" dirty="0"/>
              <a:t>V</a:t>
            </a:r>
            <a:r>
              <a:rPr lang="en-US" dirty="0"/>
              <a:t>′ = </a:t>
            </a:r>
            <a:r>
              <a:rPr lang="en-US" b="1" dirty="0" err="1"/>
              <a:t>V</a:t>
            </a:r>
            <a:r>
              <a:rPr lang="en-US" baseline="-25000" dirty="0" err="1"/>
              <a:t>1</a:t>
            </a:r>
            <a:r>
              <a:rPr lang="en-US" dirty="0"/>
              <a:t> – </a:t>
            </a:r>
            <a:r>
              <a:rPr lang="en-US" b="1" dirty="0" err="1"/>
              <a:t>V</a:t>
            </a:r>
            <a:r>
              <a:rPr lang="en-US" baseline="-25000" dirty="0" err="1"/>
              <a:t>2</a:t>
            </a:r>
            <a:r>
              <a:rPr lang="en-US" dirty="0"/>
              <a:t>  (Adding a Negative)</a:t>
            </a:r>
            <a:endParaRPr lang="en-US" baseline="-25000" dirty="0"/>
          </a:p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7671"/>
            <a:ext cx="4572000" cy="13192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33011"/>
            <a:ext cx="3061654" cy="105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9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1/3 – Working with Vectors (3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 Components</a:t>
            </a:r>
          </a:p>
          <a:p>
            <a:pPr lvl="1"/>
            <a:endParaRPr lang="en-US" sz="1600" dirty="0"/>
          </a:p>
          <a:p>
            <a:pPr lvl="2" algn="just"/>
            <a:endParaRPr lang="en-US" sz="1600" dirty="0"/>
          </a:p>
          <a:p>
            <a:pPr lvl="1" algn="just"/>
            <a:endParaRPr lang="en-US" sz="2000" dirty="0"/>
          </a:p>
          <a:p>
            <a:pPr lvl="1" algn="just"/>
            <a:endParaRPr lang="en-US" sz="2000" dirty="0"/>
          </a:p>
          <a:p>
            <a:pPr algn="just"/>
            <a:r>
              <a:rPr lang="en-US" dirty="0"/>
              <a:t>Rectangular Components (</a:t>
            </a:r>
            <a:r>
              <a:rPr lang="en-US" i="1" dirty="0"/>
              <a:t>x</a:t>
            </a:r>
            <a:r>
              <a:rPr lang="en-US" dirty="0"/>
              <a:t>-</a:t>
            </a:r>
            <a:r>
              <a:rPr lang="en-US" i="1" dirty="0"/>
              <a:t>y</a:t>
            </a:r>
            <a:r>
              <a:rPr lang="en-US" dirty="0"/>
              <a:t>)</a:t>
            </a:r>
          </a:p>
          <a:p>
            <a:pPr algn="just"/>
            <a:endParaRPr lang="en-US" baseline="-25000" dirty="0"/>
          </a:p>
          <a:p>
            <a:pPr algn="just"/>
            <a:endParaRPr lang="en-US" baseline="-25000" dirty="0"/>
          </a:p>
          <a:p>
            <a:pPr algn="just"/>
            <a:endParaRPr lang="en-US" baseline="-25000" dirty="0"/>
          </a:p>
          <a:p>
            <a:pPr algn="just"/>
            <a:r>
              <a:rPr lang="en-US" dirty="0"/>
              <a:t>Axis Orientation</a:t>
            </a:r>
          </a:p>
          <a:p>
            <a:pPr algn="just"/>
            <a:endParaRPr lang="en-US" baseline="-25000" dirty="0"/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4102"/>
            <a:ext cx="1371600" cy="1080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48635"/>
            <a:ext cx="1718989" cy="10803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13168"/>
            <a:ext cx="1550354" cy="14687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38203" y="3826332"/>
            <a:ext cx="1116280" cy="52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35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287887"/>
      </a:hlink>
      <a:folHlink>
        <a:srgbClr val="28788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1828</Words>
  <Application>Microsoft Office PowerPoint</Application>
  <PresentationFormat>Widescreen</PresentationFormat>
  <Paragraphs>291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Source Sans Pro</vt:lpstr>
      <vt:lpstr>Times New Roman</vt:lpstr>
      <vt:lpstr>Office Theme</vt:lpstr>
      <vt:lpstr>CHAPTER 1 INTRODUCTION TO STATICS</vt:lpstr>
      <vt:lpstr>Article 1/1  Mechanics</vt:lpstr>
      <vt:lpstr>Article 1/2  Basic Concepts</vt:lpstr>
      <vt:lpstr>Article 1/3  Scalars and Vectors</vt:lpstr>
      <vt:lpstr>Article 1/3 – Types of Vectors in Mechanics</vt:lpstr>
      <vt:lpstr>Article 1/3 – Conventions for Equations and Diagrams</vt:lpstr>
      <vt:lpstr>Article 1/3 – Working with Vectors (1 of 4)</vt:lpstr>
      <vt:lpstr>Article 1/3 – Working with Vectors (2 of 4)</vt:lpstr>
      <vt:lpstr>Article 1/3 – Working with Vectors (3 of 4)</vt:lpstr>
      <vt:lpstr>Article 1/3 – Working with Vectors (4 of 4)</vt:lpstr>
      <vt:lpstr>Article 1/4  Newton’s Laws</vt:lpstr>
      <vt:lpstr>Article 1/5  Units</vt:lpstr>
      <vt:lpstr>Article 1/5 – SI Units</vt:lpstr>
      <vt:lpstr>Article 1/5 – U.S. Customary Units</vt:lpstr>
      <vt:lpstr>Article 1/5 – Primary Standards (1 of 2)</vt:lpstr>
      <vt:lpstr>Article 1/5 – Primary Standards (1 of 2)</vt:lpstr>
      <vt:lpstr>Article 1/5 – Unit Conversions</vt:lpstr>
      <vt:lpstr>Article 1/6  Law of Gravitation</vt:lpstr>
      <vt:lpstr>Article 1/6 – Gravitational Attraction of the Earth</vt:lpstr>
      <vt:lpstr>Article 1/7  Accuracy, Limits, and Approximations</vt:lpstr>
      <vt:lpstr>Article 1/7 – Differentials</vt:lpstr>
      <vt:lpstr>Article 1/7 – Small-Angle Approximations</vt:lpstr>
      <vt:lpstr>Article 1/8  Problem Solving in Statics (1 of 4)</vt:lpstr>
      <vt:lpstr>Article 1/8  Problem Solving in Statics (2 of 4)</vt:lpstr>
      <vt:lpstr>Article 1/8  Problem Solving in Statics (3 of 4)</vt:lpstr>
      <vt:lpstr>Article 1/8  Problem Solving in Statics (4 of 4)</vt:lpstr>
      <vt:lpstr>Article 1/9 – Sample Problem 1/1 (1 of 2)</vt:lpstr>
      <vt:lpstr>Article 1/9 – Sample Problem 1/1 (2 of 2)</vt:lpstr>
      <vt:lpstr>Article 1/9 – Sample Problem 1/2 (1 of 2)</vt:lpstr>
      <vt:lpstr>Article 1/9 – Sample Problem 1/2 (2 of 2)</vt:lpstr>
      <vt:lpstr>Article 1/9 – Sample Problem 1/3 (1 of 3)</vt:lpstr>
      <vt:lpstr>Article 1/9 – Sample Problem 1/3 (2 of 3)</vt:lpstr>
      <vt:lpstr>Article 1/9 – Sample Problem 1/3 (of 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Bolton</dc:creator>
  <cp:lastModifiedBy>Jeff Bolton</cp:lastModifiedBy>
  <cp:revision>78</cp:revision>
  <dcterms:created xsi:type="dcterms:W3CDTF">2018-02-20T02:32:50Z</dcterms:created>
  <dcterms:modified xsi:type="dcterms:W3CDTF">2018-08-04T01:02:35Z</dcterms:modified>
</cp:coreProperties>
</file>