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60"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261" r:id="rId54"/>
    <p:sldId id="262" r:id="rId55"/>
    <p:sldId id="263" r:id="rId56"/>
    <p:sldId id="264" r:id="rId57"/>
    <p:sldId id="265" r:id="rId58"/>
    <p:sldId id="26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Parts of Speech</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Devesh</a:t>
            </a:r>
            <a:r>
              <a:rPr lang="en-US" dirty="0" smtClean="0"/>
              <a:t> Kr Sharma</a:t>
            </a:r>
            <a:endParaRPr lang="en-US" dirty="0"/>
          </a:p>
        </p:txBody>
      </p:sp>
    </p:spTree>
    <p:extLst>
      <p:ext uri="{BB962C8B-B14F-4D97-AF65-F5344CB8AC3E}">
        <p14:creationId xmlns:p14="http://schemas.microsoft.com/office/powerpoint/2010/main" val="1918271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a:t>
            </a:r>
            <a:r>
              <a:rPr lang="en-US" b="1" dirty="0" smtClean="0"/>
              <a:t>highlighted</a:t>
            </a:r>
            <a:r>
              <a:rPr lang="en-US" dirty="0"/>
              <a:t> words in the following sentences are all abstract nouns:</a:t>
            </a:r>
            <a:br>
              <a:rPr lang="en-US" dirty="0"/>
            </a:br>
            <a:endParaRPr lang="en-US" dirty="0"/>
          </a:p>
        </p:txBody>
      </p:sp>
      <p:sp>
        <p:nvSpPr>
          <p:cNvPr id="3" name="Content Placeholder 2"/>
          <p:cNvSpPr>
            <a:spLocks noGrp="1"/>
          </p:cNvSpPr>
          <p:nvPr>
            <p:ph idx="1"/>
          </p:nvPr>
        </p:nvSpPr>
        <p:spPr/>
        <p:txBody>
          <a:bodyPr/>
          <a:lstStyle/>
          <a:p>
            <a:r>
              <a:rPr lang="en-US" dirty="0"/>
              <a:t>Buying the fire extinguisher was an </a:t>
            </a:r>
            <a:r>
              <a:rPr lang="en-US" b="1" dirty="0"/>
              <a:t>afterthought</a:t>
            </a:r>
            <a:r>
              <a:rPr lang="en-US" dirty="0"/>
              <a:t>.</a:t>
            </a:r>
          </a:p>
          <a:p>
            <a:r>
              <a:rPr lang="en-US" dirty="0"/>
              <a:t>Tillie is amused by people who are nostalgic about </a:t>
            </a:r>
            <a:r>
              <a:rPr lang="en-US" b="1" dirty="0"/>
              <a:t>childhood</a:t>
            </a:r>
            <a:r>
              <a:rPr lang="en-US" dirty="0"/>
              <a:t>.</a:t>
            </a:r>
          </a:p>
          <a:p>
            <a:r>
              <a:rPr lang="en-US" b="1" dirty="0"/>
              <a:t>Justice</a:t>
            </a:r>
            <a:r>
              <a:rPr lang="en-US" dirty="0"/>
              <a:t> often seems to slip out of our grasp.</a:t>
            </a:r>
          </a:p>
          <a:p>
            <a:r>
              <a:rPr lang="en-US" dirty="0"/>
              <a:t>Some scientists believe that </a:t>
            </a:r>
            <a:r>
              <a:rPr lang="en-US" b="1" dirty="0"/>
              <a:t>schizophrenia</a:t>
            </a:r>
            <a:r>
              <a:rPr lang="en-US" dirty="0"/>
              <a:t> is transmitted genetically.</a:t>
            </a:r>
          </a:p>
          <a:p>
            <a:endParaRPr lang="en-US" dirty="0"/>
          </a:p>
        </p:txBody>
      </p:sp>
    </p:spTree>
    <p:extLst>
      <p:ext uri="{BB962C8B-B14F-4D97-AF65-F5344CB8AC3E}">
        <p14:creationId xmlns:p14="http://schemas.microsoft.com/office/powerpoint/2010/main" val="2019053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Countable 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countable noun</a:t>
            </a:r>
            <a:r>
              <a:rPr lang="en-US" dirty="0"/>
              <a:t> (or </a:t>
            </a:r>
            <a:r>
              <a:rPr lang="en-US" b="1" dirty="0"/>
              <a:t>count noun</a:t>
            </a:r>
            <a:r>
              <a:rPr lang="en-US" dirty="0"/>
              <a:t>) is a noun with both a singular and a plural form, and it names anything (or anyone) that you can </a:t>
            </a:r>
            <a:r>
              <a:rPr lang="en-US" i="1" dirty="0"/>
              <a:t>count</a:t>
            </a:r>
            <a:r>
              <a:rPr lang="en-US" dirty="0"/>
              <a:t>. </a:t>
            </a:r>
            <a:endParaRPr lang="en-US" dirty="0" smtClean="0"/>
          </a:p>
          <a:p>
            <a:r>
              <a:rPr lang="en-US" dirty="0" smtClean="0"/>
              <a:t>You </a:t>
            </a:r>
            <a:r>
              <a:rPr lang="en-US" dirty="0"/>
              <a:t>can make a countable noun plural and attach it to a plural verb in a sentence. Countable nouns are the opposite of non-countable nouns and collective nouns.</a:t>
            </a:r>
          </a:p>
          <a:p>
            <a:endParaRPr lang="en-US" dirty="0"/>
          </a:p>
        </p:txBody>
      </p:sp>
    </p:spTree>
    <p:extLst>
      <p:ext uri="{BB962C8B-B14F-4D97-AF65-F5344CB8AC3E}">
        <p14:creationId xmlns:p14="http://schemas.microsoft.com/office/powerpoint/2010/main" val="377202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each of the following sentences, the </a:t>
            </a:r>
            <a:r>
              <a:rPr lang="en-US" b="1" dirty="0"/>
              <a:t>highlighted</a:t>
            </a:r>
            <a:r>
              <a:rPr lang="en-US" dirty="0"/>
              <a:t> words are countable nouns:</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endParaRPr lang="en-US" dirty="0" smtClean="0"/>
          </a:p>
          <a:p>
            <a:r>
              <a:rPr lang="en-US" dirty="0" smtClean="0"/>
              <a:t>We </a:t>
            </a:r>
            <a:r>
              <a:rPr lang="en-US" dirty="0"/>
              <a:t>painted the </a:t>
            </a:r>
            <a:r>
              <a:rPr lang="en-US" b="1" dirty="0"/>
              <a:t>table</a:t>
            </a:r>
            <a:r>
              <a:rPr lang="en-US" dirty="0"/>
              <a:t> red and the </a:t>
            </a:r>
            <a:r>
              <a:rPr lang="en-US" b="1" dirty="0"/>
              <a:t>chairs</a:t>
            </a:r>
            <a:r>
              <a:rPr lang="en-US" dirty="0"/>
              <a:t> blue.</a:t>
            </a:r>
          </a:p>
          <a:p>
            <a:r>
              <a:rPr lang="en-US" dirty="0"/>
              <a:t>Since he inherited his </a:t>
            </a:r>
            <a:r>
              <a:rPr lang="en-US" b="1" dirty="0"/>
              <a:t>aunt's</a:t>
            </a:r>
            <a:r>
              <a:rPr lang="en-US" dirty="0"/>
              <a:t> </a:t>
            </a:r>
            <a:r>
              <a:rPr lang="en-US" b="1" dirty="0"/>
              <a:t>library</a:t>
            </a:r>
            <a:r>
              <a:rPr lang="en-US" dirty="0"/>
              <a:t>, Jerome spends every </a:t>
            </a:r>
            <a:r>
              <a:rPr lang="en-US" b="1" dirty="0"/>
              <a:t>weekend</a:t>
            </a:r>
            <a:r>
              <a:rPr lang="en-US" dirty="0"/>
              <a:t> indexing his </a:t>
            </a:r>
            <a:r>
              <a:rPr lang="en-US" b="1" dirty="0"/>
              <a:t>books</a:t>
            </a:r>
            <a:r>
              <a:rPr lang="en-US" dirty="0"/>
              <a:t>.</a:t>
            </a:r>
          </a:p>
          <a:p>
            <a:r>
              <a:rPr lang="en-US" dirty="0"/>
              <a:t>Miriam found six silver </a:t>
            </a:r>
            <a:r>
              <a:rPr lang="en-US" b="1" dirty="0"/>
              <a:t>dollars</a:t>
            </a:r>
            <a:r>
              <a:rPr lang="en-US" dirty="0"/>
              <a:t> in the </a:t>
            </a:r>
            <a:r>
              <a:rPr lang="en-US" b="1" dirty="0"/>
              <a:t>toe</a:t>
            </a:r>
            <a:r>
              <a:rPr lang="en-US" dirty="0"/>
              <a:t> of a </a:t>
            </a:r>
            <a:r>
              <a:rPr lang="en-US" b="1" dirty="0"/>
              <a:t>sock</a:t>
            </a:r>
            <a:r>
              <a:rPr lang="en-US" dirty="0"/>
              <a:t>.</a:t>
            </a:r>
          </a:p>
          <a:p>
            <a:r>
              <a:rPr lang="en-US" dirty="0"/>
              <a:t>The oak </a:t>
            </a:r>
            <a:r>
              <a:rPr lang="en-US" b="1" dirty="0"/>
              <a:t>tree</a:t>
            </a:r>
            <a:r>
              <a:rPr lang="en-US" dirty="0"/>
              <a:t> lost three </a:t>
            </a:r>
            <a:r>
              <a:rPr lang="en-US" b="1" dirty="0"/>
              <a:t>branches</a:t>
            </a:r>
            <a:r>
              <a:rPr lang="en-US" dirty="0"/>
              <a:t> in the </a:t>
            </a:r>
            <a:r>
              <a:rPr lang="en-US" b="1" dirty="0"/>
              <a:t>hurricane</a:t>
            </a:r>
            <a:r>
              <a:rPr lang="en-US" dirty="0"/>
              <a:t>.</a:t>
            </a:r>
          </a:p>
          <a:p>
            <a:r>
              <a:rPr lang="en-US" dirty="0"/>
              <a:t>Over the </a:t>
            </a:r>
            <a:r>
              <a:rPr lang="en-US" b="1" dirty="0"/>
              <a:t>course</a:t>
            </a:r>
            <a:r>
              <a:rPr lang="en-US" dirty="0"/>
              <a:t> of twenty-seven </a:t>
            </a:r>
            <a:r>
              <a:rPr lang="en-US" b="1" dirty="0"/>
              <a:t>years</a:t>
            </a:r>
            <a:r>
              <a:rPr lang="en-US" dirty="0"/>
              <a:t>, Martha Ballad delivered just over eight hundred </a:t>
            </a:r>
            <a:r>
              <a:rPr lang="en-US" b="1" dirty="0"/>
              <a:t>babies</a:t>
            </a:r>
            <a:r>
              <a:rPr lang="en-US" dirty="0"/>
              <a:t>.</a:t>
            </a:r>
          </a:p>
        </p:txBody>
      </p:sp>
    </p:spTree>
    <p:extLst>
      <p:ext uri="{BB962C8B-B14F-4D97-AF65-F5344CB8AC3E}">
        <p14:creationId xmlns:p14="http://schemas.microsoft.com/office/powerpoint/2010/main" val="3879137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Non-Countable </a:t>
            </a:r>
            <a:r>
              <a:rPr lang="en-US" dirty="0"/>
              <a:t>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non-countable noun</a:t>
            </a:r>
            <a:r>
              <a:rPr lang="en-US" dirty="0"/>
              <a:t> (or </a:t>
            </a:r>
            <a:r>
              <a:rPr lang="en-US" b="1" dirty="0"/>
              <a:t>mass noun</a:t>
            </a:r>
            <a:r>
              <a:rPr lang="en-US" dirty="0"/>
              <a:t>) is a noun which does not have a plural form, and which refers to something that you could (or would) not usually count. A non-countable noun always takes a singular verb in a sentence. Non-countable nouns are similar to collective nouns, and are the opposite of countable nouns.</a:t>
            </a:r>
          </a:p>
          <a:p>
            <a:endParaRPr lang="en-US" dirty="0"/>
          </a:p>
        </p:txBody>
      </p:sp>
    </p:spTree>
    <p:extLst>
      <p:ext uri="{BB962C8B-B14F-4D97-AF65-F5344CB8AC3E}">
        <p14:creationId xmlns:p14="http://schemas.microsoft.com/office/powerpoint/2010/main" val="231432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The</a:t>
            </a:r>
            <a:r>
              <a:rPr lang="en-US" dirty="0"/>
              <a:t> </a:t>
            </a:r>
            <a:r>
              <a:rPr lang="en-US" b="1" dirty="0"/>
              <a:t>highlighted</a:t>
            </a:r>
            <a:r>
              <a:rPr lang="en-US" dirty="0"/>
              <a:t> words in the following sentences are non-countable nouns: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Joseph </a:t>
            </a:r>
            <a:r>
              <a:rPr lang="en-US" dirty="0"/>
              <a:t>Priestly discovered </a:t>
            </a:r>
            <a:r>
              <a:rPr lang="en-US" b="1" dirty="0"/>
              <a:t>oxygen</a:t>
            </a:r>
            <a:r>
              <a:rPr lang="en-US" dirty="0"/>
              <a:t>.</a:t>
            </a:r>
          </a:p>
          <a:p>
            <a:pPr marL="0" indent="0">
              <a:buNone/>
            </a:pPr>
            <a:r>
              <a:rPr lang="en-US" dirty="0"/>
              <a:t>The word "oxygen" cannot normally be made plural.</a:t>
            </a:r>
          </a:p>
          <a:p>
            <a:r>
              <a:rPr lang="en-US" b="1" dirty="0"/>
              <a:t>Oxygen</a:t>
            </a:r>
            <a:r>
              <a:rPr lang="en-US" dirty="0"/>
              <a:t> is essential to human life.</a:t>
            </a:r>
          </a:p>
          <a:p>
            <a:pPr marL="0" indent="0">
              <a:buNone/>
            </a:pPr>
            <a:r>
              <a:rPr lang="en-US" dirty="0"/>
              <a:t>Since "oxygen" is a non-countable noun, it takes the singular verb "is" rather than the plural verb "are."</a:t>
            </a:r>
          </a:p>
          <a:p>
            <a:r>
              <a:rPr lang="en-US" dirty="0"/>
              <a:t>We decided to sell the </a:t>
            </a:r>
            <a:r>
              <a:rPr lang="en-US" b="1" dirty="0"/>
              <a:t>furniture</a:t>
            </a:r>
            <a:r>
              <a:rPr lang="en-US" dirty="0"/>
              <a:t> rather than take it with us when we moved.</a:t>
            </a:r>
          </a:p>
          <a:p>
            <a:pPr marL="0" indent="0">
              <a:buNone/>
            </a:pPr>
            <a:r>
              <a:rPr lang="en-US" dirty="0"/>
              <a:t>You cannot make the noun "furniture" plural.	</a:t>
            </a:r>
          </a:p>
          <a:p>
            <a:r>
              <a:rPr lang="en-US" dirty="0"/>
              <a:t>The </a:t>
            </a:r>
            <a:r>
              <a:rPr lang="en-US" b="1" dirty="0"/>
              <a:t>furniture</a:t>
            </a:r>
            <a:r>
              <a:rPr lang="en-US" dirty="0"/>
              <a:t> is heaped in the middle of the </a:t>
            </a:r>
            <a:r>
              <a:rPr lang="en-US" dirty="0" smtClean="0"/>
              <a:t>room.</a:t>
            </a:r>
          </a:p>
          <a:p>
            <a:pPr marL="0" indent="0">
              <a:buNone/>
            </a:pPr>
            <a:r>
              <a:rPr lang="en-US" dirty="0" smtClean="0"/>
              <a:t>Since </a:t>
            </a:r>
            <a:r>
              <a:rPr lang="en-US" dirty="0"/>
              <a:t>"furniture" is a non-countable noun, it takes a singular verb, "is heaped."</a:t>
            </a:r>
          </a:p>
          <a:p>
            <a:r>
              <a:rPr lang="en-US" dirty="0"/>
              <a:t>The crew spread the </a:t>
            </a:r>
            <a:r>
              <a:rPr lang="en-US" b="1" dirty="0"/>
              <a:t>gravel</a:t>
            </a:r>
            <a:r>
              <a:rPr lang="en-US" dirty="0"/>
              <a:t> over the roadbed.</a:t>
            </a:r>
          </a:p>
          <a:p>
            <a:pPr marL="0" indent="0">
              <a:buNone/>
            </a:pPr>
            <a:r>
              <a:rPr lang="en-US" dirty="0"/>
              <a:t>You cannot make the non-countable noun "gravel" plural.</a:t>
            </a:r>
          </a:p>
          <a:p>
            <a:r>
              <a:rPr lang="en-US" b="1" dirty="0"/>
              <a:t>Gravel</a:t>
            </a:r>
            <a:r>
              <a:rPr lang="en-US" dirty="0"/>
              <a:t> is more expensive than I thought.</a:t>
            </a:r>
          </a:p>
          <a:p>
            <a:endParaRPr lang="en-US" dirty="0"/>
          </a:p>
        </p:txBody>
      </p:sp>
    </p:spTree>
    <p:extLst>
      <p:ext uri="{BB962C8B-B14F-4D97-AF65-F5344CB8AC3E}">
        <p14:creationId xmlns:p14="http://schemas.microsoft.com/office/powerpoint/2010/main" val="1257451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Collective </a:t>
            </a:r>
            <a:r>
              <a:rPr lang="en-US" dirty="0"/>
              <a:t>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collective noun</a:t>
            </a:r>
            <a:r>
              <a:rPr lang="en-US" dirty="0"/>
              <a:t> is a noun naming a group of things, animals, or persons. You could count the individual members of the group, but you usually think of the group as a whole is generally as one unit. You need to be able to </a:t>
            </a:r>
            <a:r>
              <a:rPr lang="en-US" dirty="0" err="1"/>
              <a:t>recognise</a:t>
            </a:r>
            <a:r>
              <a:rPr lang="en-US" dirty="0"/>
              <a:t> collective nouns in order to maintain subject-verb agreement. A collective noun is similar to a non-countable noun, and is roughly the opposite of a countable noun.</a:t>
            </a:r>
          </a:p>
          <a:p>
            <a:endParaRPr lang="en-US" dirty="0"/>
          </a:p>
        </p:txBody>
      </p:sp>
    </p:spTree>
    <p:extLst>
      <p:ext uri="{BB962C8B-B14F-4D97-AF65-F5344CB8AC3E}">
        <p14:creationId xmlns:p14="http://schemas.microsoft.com/office/powerpoint/2010/main" val="3365489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In </a:t>
            </a:r>
            <a:r>
              <a:rPr lang="en-US" dirty="0"/>
              <a:t>each of the following sentences, the </a:t>
            </a:r>
            <a:r>
              <a:rPr lang="en-US" b="1" dirty="0"/>
              <a:t>highlighted</a:t>
            </a:r>
            <a:r>
              <a:rPr lang="en-US" dirty="0"/>
              <a:t> word is a collective noun:</a:t>
            </a:r>
            <a:br>
              <a:rPr lang="en-US" dirty="0"/>
            </a:br>
            <a:endParaRPr lang="en-US" dirty="0"/>
          </a:p>
        </p:txBody>
      </p:sp>
      <p:sp>
        <p:nvSpPr>
          <p:cNvPr id="3" name="Content Placeholder 2"/>
          <p:cNvSpPr>
            <a:spLocks noGrp="1"/>
          </p:cNvSpPr>
          <p:nvPr>
            <p:ph idx="1"/>
          </p:nvPr>
        </p:nvSpPr>
        <p:spPr>
          <a:xfrm>
            <a:off x="533400" y="1981200"/>
            <a:ext cx="8229600" cy="4525963"/>
          </a:xfrm>
        </p:spPr>
        <p:txBody>
          <a:bodyPr>
            <a:normAutofit fontScale="77500" lnSpcReduction="20000"/>
          </a:bodyPr>
          <a:lstStyle/>
          <a:p>
            <a:r>
              <a:rPr lang="en-US" dirty="0" smtClean="0"/>
              <a:t>The</a:t>
            </a:r>
            <a:r>
              <a:rPr lang="en-US" dirty="0"/>
              <a:t> </a:t>
            </a:r>
            <a:r>
              <a:rPr lang="en-US" b="1" dirty="0"/>
              <a:t>flock</a:t>
            </a:r>
            <a:r>
              <a:rPr lang="en-US" dirty="0"/>
              <a:t> of geese spends most of its time in the pasture.</a:t>
            </a:r>
          </a:p>
          <a:p>
            <a:r>
              <a:rPr lang="en-US" dirty="0"/>
              <a:t>The collective noun "flock" takes the singular verb "spends."</a:t>
            </a:r>
          </a:p>
          <a:p>
            <a:r>
              <a:rPr lang="en-US" dirty="0"/>
              <a:t>The </a:t>
            </a:r>
            <a:r>
              <a:rPr lang="en-US" b="1" dirty="0"/>
              <a:t>jury</a:t>
            </a:r>
            <a:r>
              <a:rPr lang="en-US" dirty="0"/>
              <a:t> is dining on take-out chicken tonight.</a:t>
            </a:r>
          </a:p>
          <a:p>
            <a:r>
              <a:rPr lang="en-US" dirty="0"/>
              <a:t>In this example the collective noun "jury" is the subject of the singular compound verb "is dining."</a:t>
            </a:r>
          </a:p>
          <a:p>
            <a:r>
              <a:rPr lang="en-US" dirty="0"/>
              <a:t>The steering </a:t>
            </a:r>
            <a:r>
              <a:rPr lang="en-US" b="1" dirty="0"/>
              <a:t>committee</a:t>
            </a:r>
            <a:r>
              <a:rPr lang="en-US" dirty="0"/>
              <a:t> meets every Wednesday afternoon.</a:t>
            </a:r>
          </a:p>
          <a:p>
            <a:r>
              <a:rPr lang="en-US" dirty="0"/>
              <a:t>Here the collective noun "committee" takes a singular verb, "meets."</a:t>
            </a:r>
          </a:p>
          <a:p>
            <a:r>
              <a:rPr lang="en-US" dirty="0"/>
              <a:t>The </a:t>
            </a:r>
            <a:r>
              <a:rPr lang="en-US" b="1" dirty="0"/>
              <a:t>class</a:t>
            </a:r>
            <a:r>
              <a:rPr lang="en-US" dirty="0"/>
              <a:t> was startled by the bursting light bulb</a:t>
            </a:r>
          </a:p>
        </p:txBody>
      </p:sp>
    </p:spTree>
    <p:extLst>
      <p:ext uri="{BB962C8B-B14F-4D97-AF65-F5344CB8AC3E}">
        <p14:creationId xmlns:p14="http://schemas.microsoft.com/office/powerpoint/2010/main" val="3592629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Pronoun</a:t>
            </a:r>
            <a:endParaRPr lang="en-US" dirty="0"/>
          </a:p>
        </p:txBody>
      </p:sp>
      <p:sp>
        <p:nvSpPr>
          <p:cNvPr id="3" name="Content Placeholder 2"/>
          <p:cNvSpPr>
            <a:spLocks noGrp="1"/>
          </p:cNvSpPr>
          <p:nvPr>
            <p:ph idx="1"/>
          </p:nvPr>
        </p:nvSpPr>
        <p:spPr/>
        <p:txBody>
          <a:bodyPr>
            <a:normAutofit/>
          </a:bodyPr>
          <a:lstStyle/>
          <a:p>
            <a:r>
              <a:rPr lang="en-US" dirty="0"/>
              <a:t> A </a:t>
            </a:r>
            <a:r>
              <a:rPr lang="en-US" b="1" dirty="0"/>
              <a:t>pronoun</a:t>
            </a:r>
            <a:r>
              <a:rPr lang="en-US" dirty="0"/>
              <a:t> can replace a noun or another pronoun. You use pronouns like "he," "which," "none," and "you" to make your </a:t>
            </a:r>
            <a:r>
              <a:rPr lang="en-US" dirty="0" smtClean="0"/>
              <a:t>sentences</a:t>
            </a:r>
            <a:r>
              <a:rPr lang="en-US" dirty="0"/>
              <a:t> less cumbersome and less repetitive</a:t>
            </a:r>
            <a:r>
              <a:rPr lang="en-US" dirty="0" smtClean="0"/>
              <a:t>.</a:t>
            </a:r>
          </a:p>
          <a:p>
            <a:endParaRPr lang="en-US" dirty="0"/>
          </a:p>
        </p:txBody>
      </p:sp>
    </p:spTree>
    <p:extLst>
      <p:ext uri="{BB962C8B-B14F-4D97-AF65-F5344CB8AC3E}">
        <p14:creationId xmlns:p14="http://schemas.microsoft.com/office/powerpoint/2010/main" val="2036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Pronouns</a:t>
            </a:r>
          </a:p>
        </p:txBody>
      </p:sp>
      <p:sp>
        <p:nvSpPr>
          <p:cNvPr id="3" name="Content Placeholder 2"/>
          <p:cNvSpPr>
            <a:spLocks noGrp="1"/>
          </p:cNvSpPr>
          <p:nvPr>
            <p:ph idx="1"/>
          </p:nvPr>
        </p:nvSpPr>
        <p:spPr/>
        <p:txBody>
          <a:bodyPr/>
          <a:lstStyle/>
          <a:p>
            <a:r>
              <a:rPr lang="en-US" dirty="0"/>
              <a:t>A </a:t>
            </a:r>
            <a:r>
              <a:rPr lang="en-US" b="1" dirty="0"/>
              <a:t>personal pronoun</a:t>
            </a:r>
            <a:r>
              <a:rPr lang="en-US" dirty="0"/>
              <a:t> refers to a specific person or thing and changes its form to indicate person, number, gender, and case.</a:t>
            </a:r>
          </a:p>
        </p:txBody>
      </p:sp>
    </p:spTree>
    <p:extLst>
      <p:ext uri="{BB962C8B-B14F-4D97-AF65-F5344CB8AC3E}">
        <p14:creationId xmlns:p14="http://schemas.microsoft.com/office/powerpoint/2010/main" val="2283403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Subjective </a:t>
            </a:r>
            <a:r>
              <a:rPr lang="en-US" dirty="0"/>
              <a:t>Personal Pronouns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subjective personal pronoun</a:t>
            </a:r>
            <a:r>
              <a:rPr lang="en-US" dirty="0"/>
              <a:t> indicates that the pronoun is acting as the subject of the sentence. The subjective personal pronouns are "I," "you," "she," "he," "it," "we," "you," "they."</a:t>
            </a:r>
          </a:p>
          <a:p>
            <a:endParaRPr lang="en-US" dirty="0"/>
          </a:p>
        </p:txBody>
      </p:sp>
    </p:spTree>
    <p:extLst>
      <p:ext uri="{BB962C8B-B14F-4D97-AF65-F5344CB8AC3E}">
        <p14:creationId xmlns:p14="http://schemas.microsoft.com/office/powerpoint/2010/main" val="132421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Parts of Speech</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NOUN</a:t>
            </a:r>
            <a:endParaRPr lang="en-US" b="1" dirty="0"/>
          </a:p>
          <a:p>
            <a:r>
              <a:rPr lang="en-US" b="1" dirty="0" smtClean="0"/>
              <a:t>PRONOUN</a:t>
            </a:r>
          </a:p>
          <a:p>
            <a:r>
              <a:rPr lang="en-US" b="1" dirty="0" smtClean="0"/>
              <a:t>VERB</a:t>
            </a:r>
          </a:p>
          <a:p>
            <a:r>
              <a:rPr lang="en-US" b="1" dirty="0" smtClean="0"/>
              <a:t>ADVERB</a:t>
            </a:r>
          </a:p>
          <a:p>
            <a:r>
              <a:rPr lang="en-US" b="1" dirty="0" smtClean="0"/>
              <a:t>ADJECTIVE</a:t>
            </a:r>
          </a:p>
          <a:p>
            <a:r>
              <a:rPr lang="en-US" b="1" dirty="0" smtClean="0"/>
              <a:t>PREPOSITION</a:t>
            </a:r>
          </a:p>
          <a:p>
            <a:r>
              <a:rPr lang="en-US" b="1" dirty="0" smtClean="0"/>
              <a:t>CONJUCTION</a:t>
            </a:r>
          </a:p>
          <a:p>
            <a:r>
              <a:rPr lang="en-US" b="1" dirty="0" smtClean="0"/>
              <a:t>INTERJECTION</a:t>
            </a:r>
          </a:p>
        </p:txBody>
      </p:sp>
    </p:spTree>
    <p:extLst>
      <p:ext uri="{BB962C8B-B14F-4D97-AF65-F5344CB8AC3E}">
        <p14:creationId xmlns:p14="http://schemas.microsoft.com/office/powerpoint/2010/main" val="92767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In </a:t>
            </a:r>
            <a:r>
              <a:rPr lang="en-US" dirty="0"/>
              <a:t>the following sentences, each of the </a:t>
            </a:r>
            <a:r>
              <a:rPr lang="en-US" b="1" dirty="0"/>
              <a:t>highlighted</a:t>
            </a:r>
            <a:r>
              <a:rPr lang="en-US" dirty="0"/>
              <a:t> words is a subjective personal pronoun and acts as the subject of the sentence: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endParaRPr lang="en-US" b="1" dirty="0" smtClean="0"/>
          </a:p>
          <a:p>
            <a:endParaRPr lang="en-US" b="1" dirty="0"/>
          </a:p>
          <a:p>
            <a:endParaRPr lang="en-US" b="1" dirty="0" smtClean="0"/>
          </a:p>
          <a:p>
            <a:r>
              <a:rPr lang="en-US" b="1" dirty="0" smtClean="0"/>
              <a:t>I</a:t>
            </a:r>
            <a:r>
              <a:rPr lang="en-US" dirty="0"/>
              <a:t> was glad to find the bus pass in the bottom of the green knapsack.</a:t>
            </a:r>
          </a:p>
          <a:p>
            <a:r>
              <a:rPr lang="en-US" b="1" dirty="0"/>
              <a:t>You</a:t>
            </a:r>
            <a:r>
              <a:rPr lang="en-US" dirty="0"/>
              <a:t> are surely the strangest child </a:t>
            </a:r>
            <a:r>
              <a:rPr lang="en-US" b="1" dirty="0"/>
              <a:t>I</a:t>
            </a:r>
            <a:r>
              <a:rPr lang="en-US" dirty="0"/>
              <a:t> have ever met.</a:t>
            </a:r>
          </a:p>
          <a:p>
            <a:r>
              <a:rPr lang="en-US" b="1" dirty="0"/>
              <a:t>He</a:t>
            </a:r>
            <a:r>
              <a:rPr lang="en-US" dirty="0"/>
              <a:t> stole the </a:t>
            </a:r>
            <a:r>
              <a:rPr lang="en-US" dirty="0" err="1"/>
              <a:t>selkie's</a:t>
            </a:r>
            <a:r>
              <a:rPr lang="en-US" dirty="0"/>
              <a:t> skin and forced her to live with him.</a:t>
            </a:r>
          </a:p>
          <a:p>
            <a:r>
              <a:rPr lang="en-US" dirty="0"/>
              <a:t>When </a:t>
            </a:r>
            <a:r>
              <a:rPr lang="en-US" b="1" dirty="0"/>
              <a:t>she</a:t>
            </a:r>
            <a:r>
              <a:rPr lang="en-US" dirty="0"/>
              <a:t> was a young woman, </a:t>
            </a:r>
            <a:r>
              <a:rPr lang="en-US" b="1" dirty="0"/>
              <a:t>she</a:t>
            </a:r>
            <a:r>
              <a:rPr lang="en-US" dirty="0"/>
              <a:t> earned her living as a coal miner.</a:t>
            </a:r>
          </a:p>
          <a:p>
            <a:r>
              <a:rPr lang="en-US" dirty="0"/>
              <a:t>After many years, </a:t>
            </a:r>
            <a:r>
              <a:rPr lang="en-US" b="1" dirty="0"/>
              <a:t>they</a:t>
            </a:r>
            <a:r>
              <a:rPr lang="en-US" dirty="0"/>
              <a:t> returned to their homeland.</a:t>
            </a:r>
          </a:p>
          <a:p>
            <a:r>
              <a:rPr lang="en-US" b="1" dirty="0"/>
              <a:t>We</a:t>
            </a:r>
            <a:r>
              <a:rPr lang="en-US" dirty="0"/>
              <a:t> will meet at the library at 3:30 p.m.</a:t>
            </a:r>
          </a:p>
          <a:p>
            <a:r>
              <a:rPr lang="en-US" b="1" dirty="0"/>
              <a:t>It</a:t>
            </a:r>
            <a:r>
              <a:rPr lang="en-US" dirty="0"/>
              <a:t> is on the counter.</a:t>
            </a:r>
          </a:p>
          <a:p>
            <a:r>
              <a:rPr lang="en-US" dirty="0"/>
              <a:t>Are </a:t>
            </a:r>
            <a:r>
              <a:rPr lang="en-US" b="1" dirty="0"/>
              <a:t>you</a:t>
            </a:r>
            <a:r>
              <a:rPr lang="en-US" dirty="0"/>
              <a:t> the delegates from </a:t>
            </a:r>
            <a:r>
              <a:rPr lang="en-US" dirty="0" err="1"/>
              <a:t>Malagawatch</a:t>
            </a:r>
            <a:r>
              <a:rPr lang="en-US" dirty="0"/>
              <a:t>?</a:t>
            </a:r>
          </a:p>
          <a:p>
            <a:endParaRPr lang="en-US" dirty="0"/>
          </a:p>
        </p:txBody>
      </p:sp>
    </p:spTree>
    <p:extLst>
      <p:ext uri="{BB962C8B-B14F-4D97-AF65-F5344CB8AC3E}">
        <p14:creationId xmlns:p14="http://schemas.microsoft.com/office/powerpoint/2010/main" val="2118330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Personal Pronouns</a:t>
            </a:r>
          </a:p>
        </p:txBody>
      </p:sp>
      <p:sp>
        <p:nvSpPr>
          <p:cNvPr id="3" name="Content Placeholder 2"/>
          <p:cNvSpPr>
            <a:spLocks noGrp="1"/>
          </p:cNvSpPr>
          <p:nvPr>
            <p:ph idx="1"/>
          </p:nvPr>
        </p:nvSpPr>
        <p:spPr/>
        <p:txBody>
          <a:bodyPr/>
          <a:lstStyle/>
          <a:p>
            <a:r>
              <a:rPr lang="en-US" dirty="0"/>
              <a:t>An </a:t>
            </a:r>
            <a:r>
              <a:rPr lang="en-US" b="1" dirty="0"/>
              <a:t>objective personal pronoun</a:t>
            </a:r>
            <a:r>
              <a:rPr lang="en-US" dirty="0"/>
              <a:t> indicates that the pronoun is acting as an object of a verb, compound verb, preposition, or infinitive phrase. The objective personal pronouns are: "me," "you," "her," "him," "it," "us," "you," and "them."</a:t>
            </a:r>
          </a:p>
          <a:p>
            <a:endParaRPr lang="en-US" dirty="0" smtClean="0"/>
          </a:p>
          <a:p>
            <a:endParaRPr lang="en-US" dirty="0"/>
          </a:p>
        </p:txBody>
      </p:sp>
    </p:spTree>
    <p:extLst>
      <p:ext uri="{BB962C8B-B14F-4D97-AF65-F5344CB8AC3E}">
        <p14:creationId xmlns:p14="http://schemas.microsoft.com/office/powerpoint/2010/main" val="3251587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In </a:t>
            </a:r>
            <a:r>
              <a:rPr lang="en-US" dirty="0"/>
              <a:t>the following sentences, each of the </a:t>
            </a:r>
            <a:r>
              <a:rPr lang="en-US" b="1" dirty="0"/>
              <a:t>highlighted</a:t>
            </a:r>
            <a:r>
              <a:rPr lang="en-US" dirty="0"/>
              <a:t> words is an objective personal pronoun: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Seamus </a:t>
            </a:r>
            <a:r>
              <a:rPr lang="en-US" dirty="0"/>
              <a:t>stole the </a:t>
            </a:r>
            <a:r>
              <a:rPr lang="en-US" dirty="0" err="1"/>
              <a:t>selkie's</a:t>
            </a:r>
            <a:r>
              <a:rPr lang="en-US" dirty="0"/>
              <a:t> skin and forced </a:t>
            </a:r>
            <a:r>
              <a:rPr lang="en-US" b="1" dirty="0"/>
              <a:t>her</a:t>
            </a:r>
            <a:r>
              <a:rPr lang="en-US" dirty="0"/>
              <a:t> to live with </a:t>
            </a:r>
            <a:r>
              <a:rPr lang="en-US" b="1" dirty="0"/>
              <a:t>him</a:t>
            </a:r>
            <a:r>
              <a:rPr lang="en-US" dirty="0"/>
              <a:t>.</a:t>
            </a:r>
          </a:p>
          <a:p>
            <a:r>
              <a:rPr lang="en-US" dirty="0"/>
              <a:t>The objective personal pronoun "her" is the direct object of the verb "forced" and the objective personal pronoun "him" is the object of the preposition "with."</a:t>
            </a:r>
          </a:p>
          <a:p>
            <a:r>
              <a:rPr lang="en-US" dirty="0"/>
              <a:t>After reading the pamphlet, Judy threw </a:t>
            </a:r>
            <a:r>
              <a:rPr lang="en-US" b="1" dirty="0"/>
              <a:t>it</a:t>
            </a:r>
            <a:r>
              <a:rPr lang="en-US" dirty="0"/>
              <a:t> into the garbage can.</a:t>
            </a:r>
          </a:p>
          <a:p>
            <a:r>
              <a:rPr lang="en-US" dirty="0"/>
              <a:t>The pronoun "it" is the direct object of the verb "threw."	</a:t>
            </a:r>
          </a:p>
          <a:p>
            <a:r>
              <a:rPr lang="en-US" dirty="0"/>
              <a:t>The agitated assistant stood up and faced the angry delegates and said, "Our leader will address </a:t>
            </a:r>
            <a:r>
              <a:rPr lang="en-US" b="1" dirty="0"/>
              <a:t>you</a:t>
            </a:r>
            <a:r>
              <a:rPr lang="en-US" dirty="0"/>
              <a:t> in five minutes."</a:t>
            </a:r>
          </a:p>
          <a:p>
            <a:r>
              <a:rPr lang="en-US" dirty="0"/>
              <a:t>In this sentence, the pronoun "you" is the direct object of the verb "address."</a:t>
            </a:r>
          </a:p>
          <a:p>
            <a:r>
              <a:rPr lang="en-US" dirty="0"/>
              <a:t>Deborah and Roberta will meet </a:t>
            </a:r>
            <a:r>
              <a:rPr lang="en-US" b="1" dirty="0"/>
              <a:t>us</a:t>
            </a:r>
            <a:r>
              <a:rPr lang="en-US" dirty="0"/>
              <a:t> at the newest café in the market.</a:t>
            </a:r>
          </a:p>
          <a:p>
            <a:r>
              <a:rPr lang="en-US" dirty="0"/>
              <a:t>Here the objective personal pronoun "us" is the direct object of the compound verb "will meet."</a:t>
            </a:r>
          </a:p>
          <a:p>
            <a:r>
              <a:rPr lang="en-US" dirty="0"/>
              <a:t>Give the list to </a:t>
            </a:r>
            <a:r>
              <a:rPr lang="en-US" b="1" dirty="0"/>
              <a:t>me</a:t>
            </a:r>
            <a:r>
              <a:rPr lang="en-US" dirty="0"/>
              <a:t>.</a:t>
            </a:r>
          </a:p>
          <a:p>
            <a:endParaRPr lang="en-US" dirty="0"/>
          </a:p>
        </p:txBody>
      </p:sp>
    </p:spTree>
    <p:extLst>
      <p:ext uri="{BB962C8B-B14F-4D97-AF65-F5344CB8AC3E}">
        <p14:creationId xmlns:p14="http://schemas.microsoft.com/office/powerpoint/2010/main" val="2654595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Possessive Personal Pronouns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possessive pronoun</a:t>
            </a:r>
            <a:r>
              <a:rPr lang="en-US" dirty="0"/>
              <a:t> indicates that the pronoun is acting as a marker of possession and defines who owns a particular object or person. The </a:t>
            </a:r>
            <a:r>
              <a:rPr lang="en-US" b="1" dirty="0"/>
              <a:t>possessive personal pronouns</a:t>
            </a:r>
            <a:r>
              <a:rPr lang="en-US" dirty="0"/>
              <a:t> are "mine," "yours," "hers," "his," "its," "ours," and "theirs." Note that possessive personal pronouns are very similar to possessive adjectives like "my," "her," and "their."</a:t>
            </a:r>
          </a:p>
          <a:p>
            <a:endParaRPr lang="en-US" dirty="0"/>
          </a:p>
        </p:txBody>
      </p:sp>
    </p:spTree>
    <p:extLst>
      <p:ext uri="{BB962C8B-B14F-4D97-AF65-F5344CB8AC3E}">
        <p14:creationId xmlns:p14="http://schemas.microsoft.com/office/powerpoint/2010/main" val="2760833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In </a:t>
            </a:r>
            <a:r>
              <a:rPr lang="en-US" dirty="0"/>
              <a:t>each of the following sentences, the </a:t>
            </a:r>
            <a:r>
              <a:rPr lang="en-US" b="1" dirty="0"/>
              <a:t>highlighted</a:t>
            </a:r>
            <a:r>
              <a:rPr lang="en-US" dirty="0"/>
              <a:t> word is a possessive personal pronoun: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The </a:t>
            </a:r>
            <a:r>
              <a:rPr lang="en-US" dirty="0"/>
              <a:t>smallest gift is </a:t>
            </a:r>
            <a:r>
              <a:rPr lang="en-US" b="1" dirty="0"/>
              <a:t>mine</a:t>
            </a:r>
            <a:r>
              <a:rPr lang="en-US" dirty="0"/>
              <a:t>.</a:t>
            </a:r>
          </a:p>
          <a:p>
            <a:r>
              <a:rPr lang="en-US" dirty="0"/>
              <a:t>Here the possessive pronoun "mine" functions as a subject complement.</a:t>
            </a:r>
          </a:p>
          <a:p>
            <a:r>
              <a:rPr lang="en-US" dirty="0"/>
              <a:t>This is yours.</a:t>
            </a:r>
          </a:p>
          <a:p>
            <a:r>
              <a:rPr lang="en-US" dirty="0"/>
              <a:t>Here too the possessive pronoun "yours" functions as a subject complement.</a:t>
            </a:r>
          </a:p>
          <a:p>
            <a:r>
              <a:rPr lang="en-US" dirty="0"/>
              <a:t>His is on the kitchen counter.</a:t>
            </a:r>
          </a:p>
          <a:p>
            <a:r>
              <a:rPr lang="en-US" dirty="0"/>
              <a:t>In this example, the possessive pronoun "his" acts as the subject of the sentence.</a:t>
            </a:r>
          </a:p>
          <a:p>
            <a:r>
              <a:rPr lang="en-US" dirty="0"/>
              <a:t>Theirs will be delivered tomorrow.</a:t>
            </a:r>
          </a:p>
          <a:p>
            <a:r>
              <a:rPr lang="en-US" dirty="0"/>
              <a:t>In this sentence, the possessive pronoun "theirs" is the subject of the sentence.</a:t>
            </a:r>
          </a:p>
          <a:p>
            <a:r>
              <a:rPr lang="en-US" dirty="0"/>
              <a:t>Ours is the green one on the corner.</a:t>
            </a:r>
          </a:p>
          <a:p>
            <a:r>
              <a:rPr lang="en-US" dirty="0"/>
              <a:t>Here too the possessive pronoun "ours" function as the subject of the sentence.</a:t>
            </a:r>
          </a:p>
          <a:p>
            <a:endParaRPr lang="en-US" dirty="0"/>
          </a:p>
        </p:txBody>
      </p:sp>
    </p:spTree>
    <p:extLst>
      <p:ext uri="{BB962C8B-B14F-4D97-AF65-F5344CB8AC3E}">
        <p14:creationId xmlns:p14="http://schemas.microsoft.com/office/powerpoint/2010/main" val="1077219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Demonstrative Pronouns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demonstrative pronoun</a:t>
            </a:r>
            <a:r>
              <a:rPr lang="en-US" dirty="0"/>
              <a:t> points to and identifies a noun or a pronoun. "This" and "these" refer to things that are nearby either in space or in time, while "that" and "those" refer to things that are farther away in space or time.</a:t>
            </a:r>
          </a:p>
          <a:p>
            <a:endParaRPr lang="en-US" dirty="0"/>
          </a:p>
        </p:txBody>
      </p:sp>
    </p:spTree>
    <p:extLst>
      <p:ext uri="{BB962C8B-B14F-4D97-AF65-F5344CB8AC3E}">
        <p14:creationId xmlns:p14="http://schemas.microsoft.com/office/powerpoint/2010/main" val="2570338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In </a:t>
            </a:r>
            <a:r>
              <a:rPr lang="en-US" dirty="0"/>
              <a:t>the following sentences, each of the </a:t>
            </a:r>
            <a:r>
              <a:rPr lang="en-US" b="1" dirty="0"/>
              <a:t>highlighted</a:t>
            </a:r>
            <a:r>
              <a:rPr lang="en-US" dirty="0"/>
              <a:t> words is a demonstrative pronoun: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endParaRPr lang="en-US" b="1" dirty="0" smtClean="0"/>
          </a:p>
          <a:p>
            <a:r>
              <a:rPr lang="en-US" b="1" dirty="0" smtClean="0"/>
              <a:t>This</a:t>
            </a:r>
            <a:r>
              <a:rPr lang="en-US" dirty="0"/>
              <a:t> must not continue.</a:t>
            </a:r>
          </a:p>
          <a:p>
            <a:r>
              <a:rPr lang="en-US" dirty="0"/>
              <a:t>Here "this" is used as the subject of the compound verb "must not continue."</a:t>
            </a:r>
          </a:p>
          <a:p>
            <a:r>
              <a:rPr lang="en-US" b="1" dirty="0"/>
              <a:t>This</a:t>
            </a:r>
            <a:r>
              <a:rPr lang="en-US" dirty="0"/>
              <a:t> is puny; </a:t>
            </a:r>
            <a:r>
              <a:rPr lang="en-US" b="1" dirty="0"/>
              <a:t>that</a:t>
            </a:r>
            <a:r>
              <a:rPr lang="en-US" dirty="0"/>
              <a:t> is the tree I want.</a:t>
            </a:r>
          </a:p>
          <a:p>
            <a:r>
              <a:rPr lang="en-US" dirty="0"/>
              <a:t>In this example "this" is used as subject and refers to something close to the speaker. The demonstrative pronoun "that" is also a subject but refers to something farther away from the speaker.</a:t>
            </a:r>
          </a:p>
          <a:p>
            <a:r>
              <a:rPr lang="en-US" dirty="0"/>
              <a:t>Three customers wanted </a:t>
            </a:r>
            <a:r>
              <a:rPr lang="en-US" b="1" dirty="0"/>
              <a:t>these</a:t>
            </a:r>
            <a:r>
              <a:rPr lang="en-US" dirty="0"/>
              <a:t>.</a:t>
            </a:r>
          </a:p>
          <a:p>
            <a:r>
              <a:rPr lang="en-US" dirty="0"/>
              <a:t>Here "these" is the direct object of the verb "wanted."</a:t>
            </a:r>
          </a:p>
          <a:p>
            <a:endParaRPr lang="en-US" dirty="0"/>
          </a:p>
        </p:txBody>
      </p:sp>
    </p:spTree>
    <p:extLst>
      <p:ext uri="{BB962C8B-B14F-4D97-AF65-F5344CB8AC3E}">
        <p14:creationId xmlns:p14="http://schemas.microsoft.com/office/powerpoint/2010/main" val="1939054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Interrogative Pronouns</a:t>
            </a:r>
          </a:p>
        </p:txBody>
      </p:sp>
      <p:sp>
        <p:nvSpPr>
          <p:cNvPr id="3" name="Content Placeholder 2"/>
          <p:cNvSpPr>
            <a:spLocks noGrp="1"/>
          </p:cNvSpPr>
          <p:nvPr>
            <p:ph idx="1"/>
          </p:nvPr>
        </p:nvSpPr>
        <p:spPr/>
        <p:txBody>
          <a:bodyPr>
            <a:normAutofit fontScale="77500" lnSpcReduction="20000"/>
          </a:bodyPr>
          <a:lstStyle/>
          <a:p>
            <a:r>
              <a:rPr lang="en-US" dirty="0"/>
              <a:t>An </a:t>
            </a:r>
            <a:r>
              <a:rPr lang="en-US" b="1" dirty="0"/>
              <a:t>interrogative pronoun</a:t>
            </a:r>
            <a:r>
              <a:rPr lang="en-US" dirty="0"/>
              <a:t> is used to ask questions. The interrogative pronouns are "who," "whom," "which," "what" and the compounds formed with the suffix "ever" ("whoever," "whomever," "whichever," and "whatever"). Note that either "which" or "what" can also be used as an interrogative adjective, and that "who," "whom," or "which" can also be used as a relative pronoun.</a:t>
            </a:r>
          </a:p>
          <a:p>
            <a:r>
              <a:rPr lang="en-US" dirty="0"/>
              <a:t>You will find "who," "whom," and occasionally "which" used to refer to people, and "which" and "what" used to refer to things and to animals.</a:t>
            </a:r>
          </a:p>
          <a:p>
            <a:r>
              <a:rPr lang="en-US" dirty="0"/>
              <a:t>"Who" acts as the subject of a verb, while "whom" acts as the object of a verb, preposition, or a verbal.</a:t>
            </a:r>
          </a:p>
          <a:p>
            <a:endParaRPr lang="en-US" dirty="0"/>
          </a:p>
        </p:txBody>
      </p:sp>
    </p:spTree>
    <p:extLst>
      <p:ext uri="{BB962C8B-B14F-4D97-AF65-F5344CB8AC3E}">
        <p14:creationId xmlns:p14="http://schemas.microsoft.com/office/powerpoint/2010/main" val="295098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a:t>
            </a:r>
            <a:r>
              <a:rPr lang="en-US" dirty="0"/>
              <a:t> </a:t>
            </a:r>
            <a:r>
              <a:rPr lang="en-US" b="1" dirty="0"/>
              <a:t>highlighted</a:t>
            </a:r>
            <a:r>
              <a:rPr lang="en-US" dirty="0"/>
              <a:t> word in each of the following sentences is an interrogative pronoun: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Which</a:t>
            </a:r>
            <a:r>
              <a:rPr lang="en-US" dirty="0"/>
              <a:t> wants to see the dentist first?</a:t>
            </a:r>
          </a:p>
          <a:p>
            <a:r>
              <a:rPr lang="en-US" dirty="0"/>
              <a:t>"Which" is the subject of the sentence.</a:t>
            </a:r>
          </a:p>
          <a:p>
            <a:r>
              <a:rPr lang="en-US" b="1" dirty="0"/>
              <a:t>Who</a:t>
            </a:r>
            <a:r>
              <a:rPr lang="en-US" dirty="0"/>
              <a:t> wrote the novel Rockbound?</a:t>
            </a:r>
          </a:p>
          <a:p>
            <a:r>
              <a:rPr lang="en-US" dirty="0"/>
              <a:t>Similarly "who" is the subject of the sentence.</a:t>
            </a:r>
          </a:p>
          <a:p>
            <a:r>
              <a:rPr lang="en-US" b="1" dirty="0"/>
              <a:t>Whom</a:t>
            </a:r>
            <a:r>
              <a:rPr lang="en-US" dirty="0"/>
              <a:t> do you think we should invite?</a:t>
            </a:r>
          </a:p>
          <a:p>
            <a:r>
              <a:rPr lang="en-US" dirty="0"/>
              <a:t>In this sentence, "whom" is the object of the verb "invite."</a:t>
            </a:r>
          </a:p>
          <a:p>
            <a:r>
              <a:rPr lang="en-US" dirty="0"/>
              <a:t>To </a:t>
            </a:r>
            <a:r>
              <a:rPr lang="en-US" b="1" dirty="0"/>
              <a:t>whom</a:t>
            </a:r>
            <a:r>
              <a:rPr lang="en-US" dirty="0"/>
              <a:t> do you wish to speak?</a:t>
            </a:r>
          </a:p>
          <a:p>
            <a:r>
              <a:rPr lang="en-US" dirty="0"/>
              <a:t>Here the interrogative pronoun "whom " is the object of the preposition "to."</a:t>
            </a:r>
          </a:p>
          <a:p>
            <a:r>
              <a:rPr lang="en-US" b="1" dirty="0"/>
              <a:t>Who</a:t>
            </a:r>
            <a:r>
              <a:rPr lang="en-US" dirty="0"/>
              <a:t> will meet the delegates at the train station?</a:t>
            </a:r>
          </a:p>
          <a:p>
            <a:r>
              <a:rPr lang="en-US" dirty="0"/>
              <a:t>In this sentence, the interrogative pronoun "who" is the subject of the compound verb "will meet."</a:t>
            </a:r>
          </a:p>
          <a:p>
            <a:r>
              <a:rPr lang="en-US" dirty="0"/>
              <a:t>To </a:t>
            </a:r>
            <a:r>
              <a:rPr lang="en-US" b="1" dirty="0"/>
              <a:t>whom</a:t>
            </a:r>
            <a:r>
              <a:rPr lang="en-US" dirty="0"/>
              <a:t> did you give the paper?</a:t>
            </a:r>
          </a:p>
          <a:p>
            <a:r>
              <a:rPr lang="en-US" dirty="0"/>
              <a:t>In this example the interrogative pronoun "whom" is the object of the preposition "to."</a:t>
            </a:r>
          </a:p>
          <a:p>
            <a:endParaRPr lang="en-US" dirty="0"/>
          </a:p>
        </p:txBody>
      </p:sp>
    </p:spTree>
    <p:extLst>
      <p:ext uri="{BB962C8B-B14F-4D97-AF65-F5344CB8AC3E}">
        <p14:creationId xmlns:p14="http://schemas.microsoft.com/office/powerpoint/2010/main" val="983677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Pronouns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use a </a:t>
            </a:r>
            <a:r>
              <a:rPr lang="en-US" b="1" dirty="0"/>
              <a:t>relative pronoun</a:t>
            </a:r>
            <a:r>
              <a:rPr lang="en-US" dirty="0"/>
              <a:t> is used to link one phrase or clause to another phrase or clause. The relative pronouns are "who," "whom," "that," and "which." The compounds "whoever," "whomever," and "whichever" are also relative pronouns.</a:t>
            </a:r>
          </a:p>
          <a:p>
            <a:r>
              <a:rPr lang="en-US" dirty="0"/>
              <a:t>You can use the relative pronouns "who" and "whoever" to refer to the subject of a clause or sentence, and "whom" and "whomever" to refer to the objects of a verb, a verbal or a preposition.</a:t>
            </a:r>
          </a:p>
          <a:p>
            <a:endParaRPr lang="en-US" dirty="0"/>
          </a:p>
        </p:txBody>
      </p:sp>
    </p:spTree>
    <p:extLst>
      <p:ext uri="{BB962C8B-B14F-4D97-AF65-F5344CB8AC3E}">
        <p14:creationId xmlns:p14="http://schemas.microsoft.com/office/powerpoint/2010/main" val="411915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NOUN</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Noun is a naming word.</a:t>
            </a:r>
          </a:p>
          <a:p>
            <a:r>
              <a:rPr lang="en-US" dirty="0" smtClean="0"/>
              <a:t>The</a:t>
            </a:r>
            <a:r>
              <a:rPr lang="en-US" dirty="0"/>
              <a:t> </a:t>
            </a:r>
            <a:r>
              <a:rPr lang="en-US" b="1" dirty="0" smtClean="0"/>
              <a:t>highlighted </a:t>
            </a:r>
            <a:r>
              <a:rPr lang="en-US" dirty="0" smtClean="0"/>
              <a:t>words </a:t>
            </a:r>
            <a:r>
              <a:rPr lang="en-US" dirty="0"/>
              <a:t>in the following sentences are all nouns</a:t>
            </a:r>
            <a:r>
              <a:rPr lang="en-US" dirty="0" smtClean="0"/>
              <a:t>:</a:t>
            </a:r>
          </a:p>
          <a:p>
            <a:endParaRPr lang="en-US" dirty="0" smtClean="0"/>
          </a:p>
          <a:p>
            <a:r>
              <a:rPr lang="en-US" dirty="0" smtClean="0"/>
              <a:t>Late </a:t>
            </a:r>
            <a:r>
              <a:rPr lang="en-US" dirty="0"/>
              <a:t>last </a:t>
            </a:r>
            <a:r>
              <a:rPr lang="en-US" b="1" dirty="0"/>
              <a:t>year</a:t>
            </a:r>
            <a:r>
              <a:rPr lang="en-US" dirty="0"/>
              <a:t> our </a:t>
            </a:r>
            <a:r>
              <a:rPr lang="en-US" b="1" dirty="0" err="1"/>
              <a:t>neighbours</a:t>
            </a:r>
            <a:r>
              <a:rPr lang="en-US" dirty="0"/>
              <a:t> bought a </a:t>
            </a:r>
            <a:r>
              <a:rPr lang="en-US" b="1" dirty="0"/>
              <a:t>goat</a:t>
            </a:r>
            <a:r>
              <a:rPr lang="en-US" dirty="0"/>
              <a:t>.</a:t>
            </a:r>
          </a:p>
          <a:p>
            <a:r>
              <a:rPr lang="en-US" b="1" dirty="0"/>
              <a:t>Portia White</a:t>
            </a:r>
            <a:r>
              <a:rPr lang="en-US" dirty="0"/>
              <a:t> was an </a:t>
            </a:r>
            <a:r>
              <a:rPr lang="en-US" b="1" dirty="0"/>
              <a:t>opera singer</a:t>
            </a:r>
            <a:r>
              <a:rPr lang="en-US" dirty="0"/>
              <a:t>.</a:t>
            </a:r>
          </a:p>
          <a:p>
            <a:r>
              <a:rPr lang="en-US" dirty="0"/>
              <a:t>The </a:t>
            </a:r>
            <a:r>
              <a:rPr lang="en-US" b="1" dirty="0"/>
              <a:t>bus inspector</a:t>
            </a:r>
            <a:r>
              <a:rPr lang="en-US" dirty="0"/>
              <a:t> looked at all the </a:t>
            </a:r>
            <a:r>
              <a:rPr lang="en-US" b="1" dirty="0"/>
              <a:t>passengers' passes</a:t>
            </a:r>
            <a:r>
              <a:rPr lang="en-US" dirty="0"/>
              <a:t>.</a:t>
            </a:r>
          </a:p>
          <a:p>
            <a:r>
              <a:rPr lang="en-US" dirty="0"/>
              <a:t>According to </a:t>
            </a:r>
            <a:r>
              <a:rPr lang="en-US" b="1" dirty="0"/>
              <a:t>Plutarch</a:t>
            </a:r>
            <a:r>
              <a:rPr lang="en-US" dirty="0"/>
              <a:t>, the </a:t>
            </a:r>
            <a:r>
              <a:rPr lang="en-US" b="1" dirty="0"/>
              <a:t>library</a:t>
            </a:r>
            <a:r>
              <a:rPr lang="en-US" dirty="0"/>
              <a:t> at </a:t>
            </a:r>
            <a:r>
              <a:rPr lang="en-US" b="1" dirty="0"/>
              <a:t>Alexandria</a:t>
            </a:r>
            <a:r>
              <a:rPr lang="en-US" dirty="0"/>
              <a:t> was destroyed in 48 B.C.</a:t>
            </a:r>
          </a:p>
          <a:p>
            <a:r>
              <a:rPr lang="en-US" b="1" dirty="0"/>
              <a:t>Philosophy</a:t>
            </a:r>
            <a:r>
              <a:rPr lang="en-US" dirty="0"/>
              <a:t> is of little </a:t>
            </a:r>
            <a:r>
              <a:rPr lang="en-US" b="1" dirty="0"/>
              <a:t>comfort</a:t>
            </a:r>
            <a:r>
              <a:rPr lang="en-US" dirty="0"/>
              <a:t> to the </a:t>
            </a:r>
            <a:r>
              <a:rPr lang="en-US" b="1" dirty="0"/>
              <a:t>starving</a:t>
            </a:r>
            <a:r>
              <a:rPr lang="en-US" dirty="0"/>
              <a:t>.</a:t>
            </a:r>
          </a:p>
          <a:p>
            <a:endParaRPr lang="en-US" dirty="0"/>
          </a:p>
        </p:txBody>
      </p:sp>
    </p:spTree>
    <p:extLst>
      <p:ext uri="{BB962C8B-B14F-4D97-AF65-F5344CB8AC3E}">
        <p14:creationId xmlns:p14="http://schemas.microsoft.com/office/powerpoint/2010/main" val="288226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each of the following sentences, the </a:t>
            </a:r>
            <a:r>
              <a:rPr lang="en-US" b="1" dirty="0"/>
              <a:t>highlighted</a:t>
            </a:r>
            <a:r>
              <a:rPr lang="en-US" dirty="0"/>
              <a:t> word is a relative pronoun.</a:t>
            </a:r>
            <a:br>
              <a:rPr lang="en-US" dirty="0"/>
            </a:br>
            <a:endParaRPr lang="en-US" dirty="0"/>
          </a:p>
        </p:txBody>
      </p:sp>
      <p:sp>
        <p:nvSpPr>
          <p:cNvPr id="3" name="Content Placeholder 2"/>
          <p:cNvSpPr>
            <a:spLocks noGrp="1"/>
          </p:cNvSpPr>
          <p:nvPr>
            <p:ph idx="1"/>
          </p:nvPr>
        </p:nvSpPr>
        <p:spPr>
          <a:xfrm>
            <a:off x="762000" y="1981200"/>
            <a:ext cx="8229600" cy="4525963"/>
          </a:xfrm>
        </p:spPr>
        <p:txBody>
          <a:bodyPr>
            <a:normAutofit fontScale="62500" lnSpcReduction="20000"/>
          </a:bodyPr>
          <a:lstStyle/>
          <a:p>
            <a:r>
              <a:rPr lang="en-US" dirty="0" smtClean="0"/>
              <a:t>You </a:t>
            </a:r>
            <a:r>
              <a:rPr lang="en-US" dirty="0"/>
              <a:t>may invite </a:t>
            </a:r>
            <a:r>
              <a:rPr lang="en-US" b="1" dirty="0"/>
              <a:t>whomever</a:t>
            </a:r>
            <a:r>
              <a:rPr lang="en-US" dirty="0"/>
              <a:t> you like to the party.</a:t>
            </a:r>
          </a:p>
          <a:p>
            <a:r>
              <a:rPr lang="en-US" dirty="0"/>
              <a:t>The relative pronoun "whomever" is the direct object of the compound verb "may invite."</a:t>
            </a:r>
          </a:p>
          <a:p>
            <a:r>
              <a:rPr lang="en-US" dirty="0"/>
              <a:t>The candidate </a:t>
            </a:r>
            <a:r>
              <a:rPr lang="en-US" b="1" dirty="0"/>
              <a:t>who</a:t>
            </a:r>
            <a:r>
              <a:rPr lang="en-US" dirty="0"/>
              <a:t> wins the greatest popular vote is not always elected.</a:t>
            </a:r>
          </a:p>
          <a:p>
            <a:r>
              <a:rPr lang="en-US" dirty="0"/>
              <a:t>In this sentence, the relative pronoun is the subject of the verb "wins" and introduces the subordinate clause "who wins the greatest popular vote." This subordinate clause acts as an adjective modifying "candidate."</a:t>
            </a:r>
          </a:p>
          <a:p>
            <a:r>
              <a:rPr lang="en-US" dirty="0"/>
              <a:t>In a time of crisis, the manager asks the workers </a:t>
            </a:r>
            <a:r>
              <a:rPr lang="en-US" b="1" dirty="0"/>
              <a:t>whom</a:t>
            </a:r>
            <a:r>
              <a:rPr lang="en-US" dirty="0"/>
              <a:t> she believes to be the most efficient to arrive an hour earlier than usual.</a:t>
            </a:r>
          </a:p>
          <a:p>
            <a:r>
              <a:rPr lang="en-US" dirty="0"/>
              <a:t>In this sentence "whom" is the direct object of the verb "believes" and introduces the subordinate clause "whom she believes to be the most efficient". This subordinate clause modifies the noun "workers."</a:t>
            </a:r>
          </a:p>
          <a:p>
            <a:r>
              <a:rPr lang="en-US" b="1" dirty="0"/>
              <a:t>Whoever</a:t>
            </a:r>
            <a:r>
              <a:rPr lang="en-US" dirty="0"/>
              <a:t> broke the window will have to replace it.</a:t>
            </a:r>
          </a:p>
          <a:p>
            <a:r>
              <a:rPr lang="en-US" dirty="0"/>
              <a:t>Here "whoever" functions as the subject of the verb "broke."</a:t>
            </a:r>
          </a:p>
        </p:txBody>
      </p:sp>
    </p:spTree>
    <p:extLst>
      <p:ext uri="{BB962C8B-B14F-4D97-AF65-F5344CB8AC3E}">
        <p14:creationId xmlns:p14="http://schemas.microsoft.com/office/powerpoint/2010/main" val="417321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Indefinite Pronouns</a:t>
            </a:r>
            <a:br>
              <a:rPr lang="en-US" dirty="0"/>
            </a:br>
            <a:endParaRPr lang="en-US" dirty="0"/>
          </a:p>
        </p:txBody>
      </p:sp>
      <p:sp>
        <p:nvSpPr>
          <p:cNvPr id="3" name="Content Placeholder 2"/>
          <p:cNvSpPr>
            <a:spLocks noGrp="1"/>
          </p:cNvSpPr>
          <p:nvPr>
            <p:ph idx="1"/>
          </p:nvPr>
        </p:nvSpPr>
        <p:spPr/>
        <p:txBody>
          <a:bodyPr/>
          <a:lstStyle/>
          <a:p>
            <a:r>
              <a:rPr lang="en-US" dirty="0"/>
              <a:t>An </a:t>
            </a:r>
            <a:r>
              <a:rPr lang="en-US" b="1" dirty="0"/>
              <a:t>indefinite pronoun</a:t>
            </a:r>
            <a:r>
              <a:rPr lang="en-US" dirty="0"/>
              <a:t> is a pronoun referring to an identifiable but not specified person or thing. An indefinite pronoun conveys the idea of all, any, none, or some.</a:t>
            </a:r>
          </a:p>
          <a:p>
            <a:endParaRPr lang="en-US" dirty="0"/>
          </a:p>
        </p:txBody>
      </p:sp>
    </p:spTree>
    <p:extLst>
      <p:ext uri="{BB962C8B-B14F-4D97-AF65-F5344CB8AC3E}">
        <p14:creationId xmlns:p14="http://schemas.microsoft.com/office/powerpoint/2010/main" val="484274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a:t>
            </a:r>
            <a:r>
              <a:rPr lang="en-US" dirty="0"/>
              <a:t> </a:t>
            </a:r>
            <a:r>
              <a:rPr lang="en-US" b="1" dirty="0"/>
              <a:t>highlighted</a:t>
            </a:r>
            <a:r>
              <a:rPr lang="en-US" dirty="0"/>
              <a:t> words in the following sentences are indefinite pronouns:</a:t>
            </a:r>
            <a:br>
              <a:rPr lang="en-US" dirty="0"/>
            </a:br>
            <a:endParaRPr lang="en-US" dirty="0"/>
          </a:p>
        </p:txBody>
      </p:sp>
      <p:sp>
        <p:nvSpPr>
          <p:cNvPr id="3" name="Content Placeholder 2"/>
          <p:cNvSpPr>
            <a:spLocks noGrp="1"/>
          </p:cNvSpPr>
          <p:nvPr>
            <p:ph idx="1"/>
          </p:nvPr>
        </p:nvSpPr>
        <p:spPr>
          <a:xfrm>
            <a:off x="415636" y="1447800"/>
            <a:ext cx="8229600" cy="4525963"/>
          </a:xfrm>
        </p:spPr>
        <p:txBody>
          <a:bodyPr>
            <a:normAutofit fontScale="85000" lnSpcReduction="20000"/>
          </a:bodyPr>
          <a:lstStyle/>
          <a:p>
            <a:r>
              <a:rPr lang="en-US" b="1" dirty="0" smtClean="0"/>
              <a:t>Many</a:t>
            </a:r>
            <a:r>
              <a:rPr lang="en-US" dirty="0"/>
              <a:t> were invited to the lunch but only twelve showed up.</a:t>
            </a:r>
          </a:p>
          <a:p>
            <a:r>
              <a:rPr lang="en-US" dirty="0"/>
              <a:t>Here "many" acts as the subject of the compound verb "were invited."</a:t>
            </a:r>
          </a:p>
          <a:p>
            <a:r>
              <a:rPr lang="en-US" dirty="0"/>
              <a:t>The office had been searched and </a:t>
            </a:r>
            <a:r>
              <a:rPr lang="en-US" b="1" dirty="0"/>
              <a:t>everything</a:t>
            </a:r>
            <a:r>
              <a:rPr lang="en-US" dirty="0"/>
              <a:t> was thrown onto the floor.</a:t>
            </a:r>
          </a:p>
          <a:p>
            <a:r>
              <a:rPr lang="en-US" dirty="0"/>
              <a:t>In this example, "everything" acts as a subject of the compound verb "was thrown."</a:t>
            </a:r>
          </a:p>
          <a:p>
            <a:r>
              <a:rPr lang="en-US" dirty="0"/>
              <a:t>We donated </a:t>
            </a:r>
            <a:r>
              <a:rPr lang="en-US" b="1" dirty="0"/>
              <a:t>everything</a:t>
            </a:r>
            <a:r>
              <a:rPr lang="en-US" dirty="0"/>
              <a:t> we found in the attic to the woman's shelter garage sale.</a:t>
            </a:r>
          </a:p>
          <a:p>
            <a:r>
              <a:rPr lang="en-US" dirty="0"/>
              <a:t>In this sentence, "everything" is the direct object of </a:t>
            </a:r>
            <a:r>
              <a:rPr lang="en-US" dirty="0" err="1"/>
              <a:t>theverb</a:t>
            </a:r>
            <a:r>
              <a:rPr lang="en-US" dirty="0"/>
              <a:t> "donated."</a:t>
            </a:r>
          </a:p>
          <a:p>
            <a:endParaRPr lang="en-US" dirty="0"/>
          </a:p>
        </p:txBody>
      </p:sp>
    </p:spTree>
    <p:extLst>
      <p:ext uri="{BB962C8B-B14F-4D97-AF65-F5344CB8AC3E}">
        <p14:creationId xmlns:p14="http://schemas.microsoft.com/office/powerpoint/2010/main" val="3417934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Reflexive Pronouns</a:t>
            </a:r>
            <a:br>
              <a:rPr lang="en-US" dirty="0"/>
            </a:br>
            <a:endParaRPr lang="en-US" dirty="0"/>
          </a:p>
        </p:txBody>
      </p:sp>
      <p:sp>
        <p:nvSpPr>
          <p:cNvPr id="3" name="Content Placeholder 2"/>
          <p:cNvSpPr>
            <a:spLocks noGrp="1"/>
          </p:cNvSpPr>
          <p:nvPr>
            <p:ph idx="1"/>
          </p:nvPr>
        </p:nvSpPr>
        <p:spPr/>
        <p:txBody>
          <a:bodyPr/>
          <a:lstStyle/>
          <a:p>
            <a:r>
              <a:rPr lang="en-US" dirty="0"/>
              <a:t>You can use a </a:t>
            </a:r>
            <a:r>
              <a:rPr lang="en-US" b="1" dirty="0"/>
              <a:t>reflexive pronoun</a:t>
            </a:r>
            <a:r>
              <a:rPr lang="en-US" dirty="0"/>
              <a:t> to refer back to the subject of the clause or sentence.</a:t>
            </a:r>
          </a:p>
          <a:p>
            <a:r>
              <a:rPr lang="en-US" dirty="0"/>
              <a:t>The reflexive pronouns are "myself," "yourself," "herself," "himself," "itself," "ourselves," "yourselves," and "themselves." Note each of these can also act as an intensive pronoun.</a:t>
            </a:r>
          </a:p>
          <a:p>
            <a:endParaRPr lang="en-US" dirty="0"/>
          </a:p>
        </p:txBody>
      </p:sp>
    </p:spTree>
    <p:extLst>
      <p:ext uri="{BB962C8B-B14F-4D97-AF65-F5344CB8AC3E}">
        <p14:creationId xmlns:p14="http://schemas.microsoft.com/office/powerpoint/2010/main" val="3405588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Each </a:t>
            </a:r>
            <a:r>
              <a:rPr lang="en-US" dirty="0"/>
              <a:t>of the </a:t>
            </a:r>
            <a:r>
              <a:rPr lang="en-US" b="1" dirty="0"/>
              <a:t>highlighted</a:t>
            </a:r>
            <a:r>
              <a:rPr lang="en-US" dirty="0"/>
              <a:t> words in the following sentences is a reflexive pronoun: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Diabetics </a:t>
            </a:r>
            <a:r>
              <a:rPr lang="en-US" dirty="0"/>
              <a:t>give </a:t>
            </a:r>
            <a:r>
              <a:rPr lang="en-US" b="1" dirty="0"/>
              <a:t>themselves</a:t>
            </a:r>
            <a:r>
              <a:rPr lang="en-US" dirty="0"/>
              <a:t> insulin shots several times a day.</a:t>
            </a:r>
          </a:p>
          <a:p>
            <a:r>
              <a:rPr lang="en-US" dirty="0"/>
              <a:t>The Dean often does the photocopying </a:t>
            </a:r>
            <a:r>
              <a:rPr lang="en-US" b="1" dirty="0"/>
              <a:t>herself</a:t>
            </a:r>
            <a:r>
              <a:rPr lang="en-US" dirty="0"/>
              <a:t> so that the secretaries can do more important work.</a:t>
            </a:r>
          </a:p>
          <a:p>
            <a:r>
              <a:rPr lang="en-US" dirty="0"/>
              <a:t>After the party, I asked </a:t>
            </a:r>
            <a:r>
              <a:rPr lang="en-US" b="1" dirty="0"/>
              <a:t>myself</a:t>
            </a:r>
            <a:r>
              <a:rPr lang="en-US" dirty="0"/>
              <a:t> why I had faxed invitations to everyone in my office building.</a:t>
            </a:r>
          </a:p>
          <a:p>
            <a:r>
              <a:rPr lang="en-US" dirty="0"/>
              <a:t>Richard usually remembered to send a copy of his e-mail </a:t>
            </a:r>
            <a:r>
              <a:rPr lang="en-US" dirty="0" err="1"/>
              <a:t>to</a:t>
            </a:r>
            <a:r>
              <a:rPr lang="en-US" b="1" dirty="0" err="1"/>
              <a:t>himself</a:t>
            </a:r>
            <a:r>
              <a:rPr lang="en-US" dirty="0"/>
              <a:t>.</a:t>
            </a:r>
          </a:p>
          <a:p>
            <a:r>
              <a:rPr lang="en-US" dirty="0"/>
              <a:t>Although the landlord promised to paint the apartment, we ended up doing it </a:t>
            </a:r>
            <a:r>
              <a:rPr lang="en-US" b="1" dirty="0"/>
              <a:t>ourselves</a:t>
            </a:r>
            <a:r>
              <a:rPr lang="en-US" dirty="0"/>
              <a:t>.</a:t>
            </a:r>
          </a:p>
        </p:txBody>
      </p:sp>
    </p:spTree>
    <p:extLst>
      <p:ext uri="{BB962C8B-B14F-4D97-AF65-F5344CB8AC3E}">
        <p14:creationId xmlns:p14="http://schemas.microsoft.com/office/powerpoint/2010/main" val="1623799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VERB</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verb is perhaps the most important part of the sentence. A </a:t>
            </a:r>
            <a:r>
              <a:rPr lang="en-US" b="1" dirty="0"/>
              <a:t>verb </a:t>
            </a:r>
            <a:r>
              <a:rPr lang="en-US" dirty="0"/>
              <a:t>or compound verb asserts something about the subject of the sentence and express actions, events, or states of being. The verb or compound verb is the critical element of the predicate of a sentence.</a:t>
            </a:r>
          </a:p>
          <a:p>
            <a:endParaRPr lang="en-US" dirty="0"/>
          </a:p>
        </p:txBody>
      </p:sp>
    </p:spTree>
    <p:extLst>
      <p:ext uri="{BB962C8B-B14F-4D97-AF65-F5344CB8AC3E}">
        <p14:creationId xmlns:p14="http://schemas.microsoft.com/office/powerpoint/2010/main" val="3277406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each of the following sentences, the verb or compound verb is </a:t>
            </a:r>
            <a:r>
              <a:rPr lang="en-US" b="1" dirty="0"/>
              <a:t>highlighted</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Dracula</a:t>
            </a:r>
            <a:r>
              <a:rPr lang="en-US" dirty="0"/>
              <a:t> </a:t>
            </a:r>
            <a:r>
              <a:rPr lang="en-US" b="1" dirty="0"/>
              <a:t>bites</a:t>
            </a:r>
            <a:r>
              <a:rPr lang="en-US" dirty="0"/>
              <a:t> his victims on the neck.</a:t>
            </a:r>
          </a:p>
          <a:p>
            <a:r>
              <a:rPr lang="en-US" dirty="0"/>
              <a:t>The verb "bites" describes the action Dracula takes.</a:t>
            </a:r>
          </a:p>
          <a:p>
            <a:r>
              <a:rPr lang="en-US" dirty="0"/>
              <a:t>In early October, Giselle </a:t>
            </a:r>
            <a:r>
              <a:rPr lang="en-US" b="1" dirty="0"/>
              <a:t>will plant</a:t>
            </a:r>
            <a:r>
              <a:rPr lang="en-US" dirty="0"/>
              <a:t> twenty tulip bulbs.</a:t>
            </a:r>
          </a:p>
          <a:p>
            <a:r>
              <a:rPr lang="en-US" dirty="0"/>
              <a:t>Here the compound verb "will plant" describes an action that will take place in the future.</a:t>
            </a:r>
          </a:p>
          <a:p>
            <a:r>
              <a:rPr lang="en-US" dirty="0"/>
              <a:t>My first teacher </a:t>
            </a:r>
            <a:r>
              <a:rPr lang="en-US" b="1" dirty="0"/>
              <a:t>was</a:t>
            </a:r>
            <a:r>
              <a:rPr lang="en-US" dirty="0"/>
              <a:t> Miss Crawford, but I remember the janitor Mr. </a:t>
            </a:r>
            <a:r>
              <a:rPr lang="en-US" dirty="0" err="1" smtClean="0"/>
              <a:t>Weatherbee</a:t>
            </a:r>
            <a:r>
              <a:rPr lang="en-US" dirty="0" smtClean="0"/>
              <a:t> </a:t>
            </a:r>
            <a:r>
              <a:rPr lang="en-US" dirty="0"/>
              <a:t>more vividly.</a:t>
            </a:r>
          </a:p>
        </p:txBody>
      </p:sp>
    </p:spTree>
    <p:extLst>
      <p:ext uri="{BB962C8B-B14F-4D97-AF65-F5344CB8AC3E}">
        <p14:creationId xmlns:p14="http://schemas.microsoft.com/office/powerpoint/2010/main" val="3703710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Verbs</a:t>
            </a:r>
            <a:endParaRPr lang="en-US" dirty="0"/>
          </a:p>
        </p:txBody>
      </p:sp>
      <p:sp>
        <p:nvSpPr>
          <p:cNvPr id="3" name="Content Placeholder 2"/>
          <p:cNvSpPr>
            <a:spLocks noGrp="1"/>
          </p:cNvSpPr>
          <p:nvPr>
            <p:ph idx="1"/>
          </p:nvPr>
        </p:nvSpPr>
        <p:spPr/>
        <p:txBody>
          <a:bodyPr/>
          <a:lstStyle/>
          <a:p>
            <a:r>
              <a:rPr lang="en-US" dirty="0"/>
              <a:t>Action </a:t>
            </a:r>
            <a:r>
              <a:rPr lang="en-US" dirty="0" smtClean="0"/>
              <a:t>Verbs</a:t>
            </a:r>
          </a:p>
          <a:p>
            <a:r>
              <a:rPr lang="en-US" dirty="0"/>
              <a:t>Action verbs are words that express action (give, eat, walk, etc.) or possession (have, own, etc.). </a:t>
            </a:r>
            <a:endParaRPr lang="en-US" dirty="0" smtClean="0"/>
          </a:p>
          <a:p>
            <a:r>
              <a:rPr lang="en-US" dirty="0" smtClean="0"/>
              <a:t>Action </a:t>
            </a:r>
            <a:r>
              <a:rPr lang="en-US" dirty="0"/>
              <a:t>verbs can be either </a:t>
            </a:r>
            <a:r>
              <a:rPr lang="en-US" b="1" dirty="0"/>
              <a:t>transitive or intransitive</a:t>
            </a:r>
            <a:r>
              <a:rPr lang="en-US" b="1" dirty="0" smtClean="0"/>
              <a:t>.</a:t>
            </a:r>
            <a:endParaRPr lang="en-US" b="1" dirty="0"/>
          </a:p>
        </p:txBody>
      </p:sp>
    </p:spTree>
    <p:extLst>
      <p:ext uri="{BB962C8B-B14F-4D97-AF65-F5344CB8AC3E}">
        <p14:creationId xmlns:p14="http://schemas.microsoft.com/office/powerpoint/2010/main" val="251612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Verbs</a:t>
            </a:r>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transitive verb always has a noun that receives the action of the verb, called the direct object. </a:t>
            </a:r>
            <a:endParaRPr lang="en-US" dirty="0" smtClean="0"/>
          </a:p>
          <a:p>
            <a:r>
              <a:rPr lang="en-US" dirty="0" smtClean="0"/>
              <a:t>EXAMPLE</a:t>
            </a:r>
            <a:r>
              <a:rPr lang="en-US" dirty="0"/>
              <a:t>: </a:t>
            </a:r>
            <a:r>
              <a:rPr lang="en-US" dirty="0" err="1"/>
              <a:t>Laurissa</a:t>
            </a:r>
            <a:r>
              <a:rPr lang="en-US" dirty="0"/>
              <a:t> raises her hand. </a:t>
            </a:r>
            <a:endParaRPr lang="en-US" dirty="0" smtClean="0"/>
          </a:p>
          <a:p>
            <a:r>
              <a:rPr lang="en-US" dirty="0" smtClean="0"/>
              <a:t>The </a:t>
            </a:r>
            <a:r>
              <a:rPr lang="en-US" dirty="0"/>
              <a:t>verb is raises. Her hand is the object receiving the verb’s action. Therefore, raises is a transitive verb. Transitive verbs sometimes have indirect objects, which name the object to whom or for whom the action was done. </a:t>
            </a:r>
            <a:endParaRPr lang="en-US" dirty="0" smtClean="0"/>
          </a:p>
          <a:p>
            <a:r>
              <a:rPr lang="en-US" dirty="0" smtClean="0"/>
              <a:t>EXAMPLE</a:t>
            </a:r>
            <a:r>
              <a:rPr lang="en-US" dirty="0"/>
              <a:t>: </a:t>
            </a:r>
            <a:r>
              <a:rPr lang="en-US" dirty="0" err="1"/>
              <a:t>Abdus</a:t>
            </a:r>
            <a:r>
              <a:rPr lang="en-US" dirty="0"/>
              <a:t> gave Becky the pencil. The verb is gave. </a:t>
            </a:r>
            <a:endParaRPr lang="en-US" dirty="0" smtClean="0"/>
          </a:p>
          <a:p>
            <a:r>
              <a:rPr lang="en-US" dirty="0" smtClean="0"/>
              <a:t>The </a:t>
            </a:r>
            <a:r>
              <a:rPr lang="en-US" dirty="0"/>
              <a:t>direct object is the pencil. (What did he give? The pencil.) The indirect object is Becky. (To whom did he give it? To Becky.)</a:t>
            </a:r>
          </a:p>
        </p:txBody>
      </p:sp>
    </p:spTree>
    <p:extLst>
      <p:ext uri="{BB962C8B-B14F-4D97-AF65-F5344CB8AC3E}">
        <p14:creationId xmlns:p14="http://schemas.microsoft.com/office/powerpoint/2010/main" val="2844208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Intransitive Verbs</a:t>
            </a:r>
          </a:p>
        </p:txBody>
      </p:sp>
      <p:sp>
        <p:nvSpPr>
          <p:cNvPr id="3" name="Content Placeholder 2"/>
          <p:cNvSpPr>
            <a:spLocks noGrp="1"/>
          </p:cNvSpPr>
          <p:nvPr>
            <p:ph idx="1"/>
          </p:nvPr>
        </p:nvSpPr>
        <p:spPr/>
        <p:txBody>
          <a:bodyPr/>
          <a:lstStyle/>
          <a:p>
            <a:r>
              <a:rPr lang="en-US" dirty="0" smtClean="0"/>
              <a:t>An </a:t>
            </a:r>
            <a:r>
              <a:rPr lang="en-US" dirty="0"/>
              <a:t>intransitive verb never has a direct or indirect object. Although an intransitive verb may be followed by an adverb or adverbial phrase, there is no object to receive its action.</a:t>
            </a:r>
          </a:p>
        </p:txBody>
      </p:sp>
    </p:spTree>
    <p:extLst>
      <p:ext uri="{BB962C8B-B14F-4D97-AF65-F5344CB8AC3E}">
        <p14:creationId xmlns:p14="http://schemas.microsoft.com/office/powerpoint/2010/main" val="373159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Nouns</a:t>
            </a:r>
          </a:p>
        </p:txBody>
      </p:sp>
      <p:sp>
        <p:nvSpPr>
          <p:cNvPr id="3" name="Content Placeholder 2"/>
          <p:cNvSpPr>
            <a:spLocks noGrp="1"/>
          </p:cNvSpPr>
          <p:nvPr>
            <p:ph idx="1"/>
          </p:nvPr>
        </p:nvSpPr>
        <p:spPr/>
        <p:txBody>
          <a:bodyPr>
            <a:normAutofit/>
          </a:bodyPr>
          <a:lstStyle/>
          <a:p>
            <a:r>
              <a:rPr lang="en-US" dirty="0" smtClean="0"/>
              <a:t>Name of a person, place or thing.</a:t>
            </a:r>
          </a:p>
          <a:p>
            <a:r>
              <a:rPr lang="en-US" dirty="0"/>
              <a:t>You always write a </a:t>
            </a:r>
            <a:r>
              <a:rPr lang="en-US" b="1" dirty="0"/>
              <a:t>proper noun</a:t>
            </a:r>
            <a:r>
              <a:rPr lang="en-US" dirty="0"/>
              <a:t> with a capital </a:t>
            </a:r>
            <a:r>
              <a:rPr lang="en-US" dirty="0" smtClean="0"/>
              <a:t>letter.</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589830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a:t>EXAMPLE: </a:t>
            </a:r>
            <a:r>
              <a:rPr lang="en-US" dirty="0" err="1"/>
              <a:t>Laurissa</a:t>
            </a:r>
            <a:r>
              <a:rPr lang="en-US" dirty="0"/>
              <a:t> rises slowly from her seat. </a:t>
            </a:r>
            <a:endParaRPr lang="en-US" dirty="0" smtClean="0"/>
          </a:p>
          <a:p>
            <a:r>
              <a:rPr lang="en-US" dirty="0" smtClean="0"/>
              <a:t>The </a:t>
            </a:r>
            <a:r>
              <a:rPr lang="en-US" dirty="0"/>
              <a:t>verb is rises. </a:t>
            </a:r>
            <a:endParaRPr lang="en-US" dirty="0" smtClean="0"/>
          </a:p>
          <a:p>
            <a:r>
              <a:rPr lang="en-US" dirty="0" smtClean="0"/>
              <a:t>The </a:t>
            </a:r>
            <a:r>
              <a:rPr lang="en-US" dirty="0"/>
              <a:t>phrase, slowly from her seat, modifies the verb, but no object receives the action.</a:t>
            </a:r>
          </a:p>
        </p:txBody>
      </p:sp>
    </p:spTree>
    <p:extLst>
      <p:ext uri="{BB962C8B-B14F-4D97-AF65-F5344CB8AC3E}">
        <p14:creationId xmlns:p14="http://schemas.microsoft.com/office/powerpoint/2010/main" val="57919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or Intransitive?</a:t>
            </a:r>
          </a:p>
        </p:txBody>
      </p:sp>
      <p:sp>
        <p:nvSpPr>
          <p:cNvPr id="3" name="Content Placeholder 2"/>
          <p:cNvSpPr>
            <a:spLocks noGrp="1"/>
          </p:cNvSpPr>
          <p:nvPr>
            <p:ph idx="1"/>
          </p:nvPr>
        </p:nvSpPr>
        <p:spPr/>
        <p:txBody>
          <a:bodyPr/>
          <a:lstStyle/>
          <a:p>
            <a:r>
              <a:rPr lang="en-US" dirty="0" smtClean="0"/>
              <a:t>To </a:t>
            </a:r>
            <a:r>
              <a:rPr lang="en-US" dirty="0"/>
              <a:t>determine whether a verb is transitive or intransitive, follow these two steps:</a:t>
            </a:r>
          </a:p>
        </p:txBody>
      </p:sp>
    </p:spTree>
    <p:extLst>
      <p:ext uri="{BB962C8B-B14F-4D97-AF65-F5344CB8AC3E}">
        <p14:creationId xmlns:p14="http://schemas.microsoft.com/office/powerpoint/2010/main" val="3845798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Find the verb in the sentence. </a:t>
            </a:r>
            <a:endParaRPr lang="en-US" dirty="0" smtClean="0"/>
          </a:p>
          <a:p>
            <a:r>
              <a:rPr lang="en-US" dirty="0" smtClean="0"/>
              <a:t>EXAMPLE </a:t>
            </a:r>
            <a:r>
              <a:rPr lang="en-US" dirty="0"/>
              <a:t>1: Dustin will lay down his book. What is the action? will </a:t>
            </a:r>
            <a:r>
              <a:rPr lang="en-US" dirty="0" smtClean="0"/>
              <a:t>lay</a:t>
            </a:r>
          </a:p>
          <a:p>
            <a:r>
              <a:rPr lang="en-US" dirty="0" smtClean="0"/>
              <a:t> </a:t>
            </a:r>
            <a:r>
              <a:rPr lang="en-US" dirty="0"/>
              <a:t>EXAMPLE 2: His book will lie there all day. What is the action? will lie</a:t>
            </a:r>
          </a:p>
        </p:txBody>
      </p:sp>
    </p:spTree>
    <p:extLst>
      <p:ext uri="{BB962C8B-B14F-4D97-AF65-F5344CB8AC3E}">
        <p14:creationId xmlns:p14="http://schemas.microsoft.com/office/powerpoint/2010/main" val="2376307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Auxiliary Verbs</a:t>
            </a:r>
          </a:p>
          <a:p>
            <a:r>
              <a:rPr lang="en-US" dirty="0" smtClean="0"/>
              <a:t>Main Verb</a:t>
            </a:r>
          </a:p>
          <a:p>
            <a:endParaRPr lang="en-US" dirty="0" smtClean="0"/>
          </a:p>
        </p:txBody>
      </p:sp>
    </p:spTree>
    <p:extLst>
      <p:ext uri="{BB962C8B-B14F-4D97-AF65-F5344CB8AC3E}">
        <p14:creationId xmlns:p14="http://schemas.microsoft.com/office/powerpoint/2010/main" val="180615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Present </a:t>
            </a:r>
          </a:p>
          <a:p>
            <a:r>
              <a:rPr lang="en-US" dirty="0" smtClean="0"/>
              <a:t>Past</a:t>
            </a:r>
          </a:p>
          <a:p>
            <a:r>
              <a:rPr lang="en-US" dirty="0" smtClean="0"/>
              <a:t>Past Participle </a:t>
            </a:r>
          </a:p>
          <a:p>
            <a:r>
              <a:rPr lang="en-US" dirty="0" smtClean="0"/>
              <a:t>Gerund</a:t>
            </a:r>
            <a:endParaRPr lang="en-US" dirty="0"/>
          </a:p>
        </p:txBody>
      </p:sp>
    </p:spTree>
    <p:extLst>
      <p:ext uri="{BB962C8B-B14F-4D97-AF65-F5344CB8AC3E}">
        <p14:creationId xmlns:p14="http://schemas.microsoft.com/office/powerpoint/2010/main" val="2587680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ADVERB</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An </a:t>
            </a:r>
            <a:r>
              <a:rPr lang="en-US" b="1" dirty="0"/>
              <a:t>adverb</a:t>
            </a:r>
            <a:r>
              <a:rPr lang="en-US" dirty="0"/>
              <a:t> can modify a verb, an adjective, another adverb, a phrase, or a clause. An adverb indicates manner, time, place, cause, or degree and answers questions such as "how," "when," "where," "how much".</a:t>
            </a:r>
          </a:p>
          <a:p>
            <a:r>
              <a:rPr lang="en-US" dirty="0"/>
              <a:t>While some adverbs can be identified by their characteristic "</a:t>
            </a:r>
            <a:r>
              <a:rPr lang="en-US" dirty="0" err="1"/>
              <a:t>ly</a:t>
            </a:r>
            <a:r>
              <a:rPr lang="en-US" dirty="0"/>
              <a:t>" suffix, most of them must be identified by untangling the grammatical relationships within the sentence or clause as a whole. Unlike an adjective, an adverb can be found in various places within the sentence.</a:t>
            </a:r>
          </a:p>
          <a:p>
            <a:endParaRPr lang="en-US" dirty="0"/>
          </a:p>
        </p:txBody>
      </p:sp>
    </p:spTree>
    <p:extLst>
      <p:ext uri="{BB962C8B-B14F-4D97-AF65-F5344CB8AC3E}">
        <p14:creationId xmlns:p14="http://schemas.microsoft.com/office/powerpoint/2010/main" val="24726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the following examples, each of the </a:t>
            </a:r>
            <a:r>
              <a:rPr lang="en-US" b="1" dirty="0"/>
              <a:t>highlighted</a:t>
            </a:r>
            <a:r>
              <a:rPr lang="en-US" dirty="0"/>
              <a:t> words is an adverb:</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The seamstress </a:t>
            </a:r>
            <a:r>
              <a:rPr lang="en-US" b="1" dirty="0"/>
              <a:t>quickly</a:t>
            </a:r>
            <a:r>
              <a:rPr lang="en-US" dirty="0"/>
              <a:t> made the mourning clothes.</a:t>
            </a:r>
          </a:p>
          <a:p>
            <a:r>
              <a:rPr lang="en-US" dirty="0"/>
              <a:t>In this sentence, the adverb "quickly" modifies the verb "made" and indicates in what manner (or how fast) the clothing was constructed.</a:t>
            </a:r>
          </a:p>
          <a:p>
            <a:r>
              <a:rPr lang="en-US" dirty="0"/>
              <a:t>The midwives waited </a:t>
            </a:r>
            <a:r>
              <a:rPr lang="en-US" b="1" dirty="0"/>
              <a:t>patiently</a:t>
            </a:r>
            <a:r>
              <a:rPr lang="en-US" dirty="0"/>
              <a:t> through a long </a:t>
            </a:r>
            <a:r>
              <a:rPr lang="en-US" dirty="0" err="1"/>
              <a:t>labour</a:t>
            </a:r>
            <a:r>
              <a:rPr lang="en-US" dirty="0"/>
              <a:t>.</a:t>
            </a:r>
          </a:p>
          <a:p>
            <a:r>
              <a:rPr lang="en-US" dirty="0"/>
              <a:t>Similarly in this sentence, the adverb "patiently" modifies the verb "waited" and describes the manner in which the midwives waited.</a:t>
            </a:r>
          </a:p>
          <a:p>
            <a:r>
              <a:rPr lang="en-US" dirty="0"/>
              <a:t>The </a:t>
            </a:r>
            <a:r>
              <a:rPr lang="en-US" b="1" dirty="0"/>
              <a:t>boldly </a:t>
            </a:r>
            <a:r>
              <a:rPr lang="en-US" dirty="0"/>
              <a:t>spoken words would return to haunt the rebel.</a:t>
            </a:r>
          </a:p>
          <a:p>
            <a:r>
              <a:rPr lang="en-US" dirty="0"/>
              <a:t>In this sentence the adverb "boldly" modifies the adjective "spoken."</a:t>
            </a:r>
          </a:p>
          <a:p>
            <a:r>
              <a:rPr lang="en-US" dirty="0"/>
              <a:t>We urged him to dial the number more </a:t>
            </a:r>
            <a:r>
              <a:rPr lang="en-US" b="1" dirty="0"/>
              <a:t>expeditiously</a:t>
            </a:r>
            <a:r>
              <a:rPr lang="en-US" dirty="0"/>
              <a:t>.</a:t>
            </a:r>
          </a:p>
          <a:p>
            <a:r>
              <a:rPr lang="en-US" dirty="0"/>
              <a:t>Here the adverb "more" modifies the adverb "expeditiously."</a:t>
            </a:r>
          </a:p>
          <a:p>
            <a:r>
              <a:rPr lang="en-US" b="1" dirty="0"/>
              <a:t>Unfortunately</a:t>
            </a:r>
            <a:r>
              <a:rPr lang="en-US" dirty="0"/>
              <a:t>, the bank closed at three </a:t>
            </a:r>
            <a:r>
              <a:rPr lang="en-US" b="1" dirty="0"/>
              <a:t>today</a:t>
            </a:r>
            <a:r>
              <a:rPr lang="en-US" dirty="0"/>
              <a:t>.</a:t>
            </a:r>
          </a:p>
          <a:p>
            <a:r>
              <a:rPr lang="en-US" dirty="0"/>
              <a:t>In this example, the adverb "unfortunately" modifies the entire sentence</a:t>
            </a:r>
            <a:r>
              <a:rPr lang="en-US" dirty="0" smtClean="0"/>
              <a:t>.</a:t>
            </a:r>
            <a:endParaRPr lang="en-US" dirty="0"/>
          </a:p>
        </p:txBody>
      </p:sp>
    </p:spTree>
    <p:extLst>
      <p:ext uri="{BB962C8B-B14F-4D97-AF65-F5344CB8AC3E}">
        <p14:creationId xmlns:p14="http://schemas.microsoft.com/office/powerpoint/2010/main" val="354739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Conjunctive </a:t>
            </a:r>
            <a:r>
              <a:rPr lang="en-US" dirty="0"/>
              <a:t>Adverbs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use a </a:t>
            </a:r>
            <a:r>
              <a:rPr lang="en-US" b="1" dirty="0"/>
              <a:t>conjunctive adverb</a:t>
            </a:r>
            <a:r>
              <a:rPr lang="en-US" dirty="0"/>
              <a:t> to join two clauses together. Some of the most common conjunctive adverbs are "also," "consequently," "finally," "furthermore," "hence," "however," "incidentally," "indeed," "instead," "likewise," "meanwhile," "nevertheless," "next," "nonetheless," "otherwise," "still," "then," "therefore," and "thus." A conjunctive adverb is </a:t>
            </a:r>
            <a:r>
              <a:rPr lang="en-US" i="1" dirty="0"/>
              <a:t>not</a:t>
            </a:r>
            <a:r>
              <a:rPr lang="en-US" dirty="0"/>
              <a:t> strong enough to join two independent clauses without the aid of a semicolon.</a:t>
            </a:r>
          </a:p>
          <a:p>
            <a:endParaRPr lang="en-US" dirty="0"/>
          </a:p>
        </p:txBody>
      </p:sp>
    </p:spTree>
    <p:extLst>
      <p:ext uri="{BB962C8B-B14F-4D97-AF65-F5344CB8AC3E}">
        <p14:creationId xmlns:p14="http://schemas.microsoft.com/office/powerpoint/2010/main" val="4190200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a:t>
            </a:r>
            <a:r>
              <a:rPr lang="en-US" dirty="0"/>
              <a:t> </a:t>
            </a:r>
            <a:r>
              <a:rPr lang="en-US" b="1" dirty="0"/>
              <a:t>highlighted</a:t>
            </a:r>
            <a:r>
              <a:rPr lang="en-US" dirty="0"/>
              <a:t> words in the following sentences are conjunctive adverbs: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government has cut university budgets; </a:t>
            </a:r>
            <a:r>
              <a:rPr lang="en-US" b="1" dirty="0"/>
              <a:t>consequently</a:t>
            </a:r>
            <a:r>
              <a:rPr lang="en-US" dirty="0"/>
              <a:t>, class sizes have been increased.</a:t>
            </a:r>
          </a:p>
          <a:p>
            <a:r>
              <a:rPr lang="en-US" dirty="0"/>
              <a:t>He did not have all the ingredients the recipe called </a:t>
            </a:r>
            <a:r>
              <a:rPr lang="en-US" dirty="0" err="1"/>
              <a:t>for;</a:t>
            </a:r>
            <a:r>
              <a:rPr lang="en-US" b="1" dirty="0" err="1"/>
              <a:t>therefore</a:t>
            </a:r>
            <a:r>
              <a:rPr lang="en-US" dirty="0"/>
              <a:t>, he decided to make something else.</a:t>
            </a:r>
          </a:p>
          <a:p>
            <a:r>
              <a:rPr lang="en-US" dirty="0"/>
              <a:t>The report recommended several changes to the ways the corporation accounted for donations; </a:t>
            </a:r>
            <a:r>
              <a:rPr lang="en-US" b="1" dirty="0"/>
              <a:t>furthermore</a:t>
            </a:r>
            <a:r>
              <a:rPr lang="en-US" dirty="0"/>
              <a:t>, it suggested that a new auditor be appointed immediately.</a:t>
            </a:r>
          </a:p>
          <a:p>
            <a:r>
              <a:rPr lang="en-US" dirty="0"/>
              <a:t>The crowd waited patiently for three hours; </a:t>
            </a:r>
            <a:r>
              <a:rPr lang="en-US" b="1" dirty="0"/>
              <a:t>finally</a:t>
            </a:r>
            <a:r>
              <a:rPr lang="en-US" dirty="0"/>
              <a:t>, the doors to the stadium were opened.</a:t>
            </a:r>
          </a:p>
          <a:p>
            <a:r>
              <a:rPr lang="en-US" dirty="0"/>
              <a:t>Batman and Robin fruitlessly searched the building; </a:t>
            </a:r>
            <a:r>
              <a:rPr lang="en-US" b="1" dirty="0"/>
              <a:t>indeed</a:t>
            </a:r>
            <a:r>
              <a:rPr lang="en-US" dirty="0"/>
              <a:t>, the Joker had escaped through a secret door in the basement.</a:t>
            </a:r>
          </a:p>
          <a:p>
            <a:endParaRPr lang="en-US" dirty="0"/>
          </a:p>
        </p:txBody>
      </p:sp>
    </p:spTree>
    <p:extLst>
      <p:ext uri="{BB962C8B-B14F-4D97-AF65-F5344CB8AC3E}">
        <p14:creationId xmlns:p14="http://schemas.microsoft.com/office/powerpoint/2010/main" val="2935742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ADJECTIVE</a:t>
            </a:r>
            <a:endParaRPr lang="en-US" dirty="0"/>
          </a:p>
        </p:txBody>
      </p:sp>
      <p:sp>
        <p:nvSpPr>
          <p:cNvPr id="3" name="Content Placeholder 2"/>
          <p:cNvSpPr>
            <a:spLocks noGrp="1"/>
          </p:cNvSpPr>
          <p:nvPr>
            <p:ph idx="1"/>
          </p:nvPr>
        </p:nvSpPr>
        <p:spPr/>
        <p:txBody>
          <a:bodyPr/>
          <a:lstStyle/>
          <a:p>
            <a:r>
              <a:rPr lang="en-US" dirty="0"/>
              <a:t>An </a:t>
            </a:r>
            <a:r>
              <a:rPr lang="en-US" b="1" dirty="0"/>
              <a:t>adjective</a:t>
            </a:r>
            <a:r>
              <a:rPr lang="en-US" dirty="0"/>
              <a:t> modifies a noun or a pronoun by describing, identifying, or quantifying words. An adjective usually precedes the noun or the pronoun which it modifies.</a:t>
            </a:r>
          </a:p>
          <a:p>
            <a:endParaRPr lang="en-US" dirty="0"/>
          </a:p>
        </p:txBody>
      </p:sp>
    </p:spTree>
    <p:extLst>
      <p:ext uri="{BB962C8B-B14F-4D97-AF65-F5344CB8AC3E}">
        <p14:creationId xmlns:p14="http://schemas.microsoft.com/office/powerpoint/2010/main" val="263430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each of the following sentences, the proper nouns are </a:t>
            </a:r>
            <a:r>
              <a:rPr lang="en-US" b="1" dirty="0"/>
              <a:t>highlighted</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a:t>
            </a:r>
            <a:r>
              <a:rPr lang="en-US" dirty="0"/>
              <a:t> </a:t>
            </a:r>
            <a:r>
              <a:rPr lang="en-US" b="1" dirty="0" err="1"/>
              <a:t>Marroons</a:t>
            </a:r>
            <a:r>
              <a:rPr lang="en-US" dirty="0"/>
              <a:t> were transported from </a:t>
            </a:r>
            <a:r>
              <a:rPr lang="en-US" b="1" dirty="0"/>
              <a:t>Jamaica</a:t>
            </a:r>
            <a:r>
              <a:rPr lang="en-US" dirty="0"/>
              <a:t> and forced to build the fortifications in </a:t>
            </a:r>
            <a:r>
              <a:rPr lang="en-US" b="1" dirty="0"/>
              <a:t>Halifax</a:t>
            </a:r>
            <a:r>
              <a:rPr lang="en-US" dirty="0"/>
              <a:t>.</a:t>
            </a:r>
          </a:p>
          <a:p>
            <a:r>
              <a:rPr lang="en-US" dirty="0"/>
              <a:t>Many people dread </a:t>
            </a:r>
            <a:r>
              <a:rPr lang="en-US" b="1" dirty="0"/>
              <a:t>Monday</a:t>
            </a:r>
            <a:r>
              <a:rPr lang="en-US" dirty="0"/>
              <a:t> mornings.</a:t>
            </a:r>
          </a:p>
          <a:p>
            <a:r>
              <a:rPr lang="en-US" b="1" dirty="0"/>
              <a:t>Beltane</a:t>
            </a:r>
            <a:r>
              <a:rPr lang="en-US" dirty="0"/>
              <a:t> is celebrated on the first of </a:t>
            </a:r>
            <a:r>
              <a:rPr lang="en-US" b="1" dirty="0"/>
              <a:t>May</a:t>
            </a:r>
            <a:r>
              <a:rPr lang="en-US" dirty="0"/>
              <a:t>.</a:t>
            </a:r>
          </a:p>
          <a:p>
            <a:r>
              <a:rPr lang="en-US" b="1" dirty="0"/>
              <a:t>Abraham</a:t>
            </a:r>
            <a:r>
              <a:rPr lang="en-US" dirty="0"/>
              <a:t> appears in the </a:t>
            </a:r>
            <a:r>
              <a:rPr lang="en-US" b="1" dirty="0"/>
              <a:t>Talmud</a:t>
            </a:r>
            <a:r>
              <a:rPr lang="en-US" dirty="0"/>
              <a:t> and in the </a:t>
            </a:r>
            <a:r>
              <a:rPr lang="en-US" b="1" dirty="0"/>
              <a:t>Koran</a:t>
            </a:r>
            <a:r>
              <a:rPr lang="en-US" dirty="0"/>
              <a:t>.</a:t>
            </a:r>
          </a:p>
          <a:p>
            <a:r>
              <a:rPr lang="en-US" dirty="0"/>
              <a:t>Last year, I had a </a:t>
            </a:r>
            <a:r>
              <a:rPr lang="en-US" b="1" dirty="0"/>
              <a:t>Baptist</a:t>
            </a:r>
            <a:r>
              <a:rPr lang="en-US" dirty="0"/>
              <a:t>, a </a:t>
            </a:r>
            <a:r>
              <a:rPr lang="en-US" b="1" dirty="0"/>
              <a:t>Buddhist</a:t>
            </a:r>
            <a:r>
              <a:rPr lang="en-US" dirty="0"/>
              <a:t>, and a </a:t>
            </a:r>
            <a:r>
              <a:rPr lang="en-US" b="1" dirty="0"/>
              <a:t>Gardnerian Witch</a:t>
            </a:r>
            <a:r>
              <a:rPr lang="en-US" dirty="0"/>
              <a:t> as roommates.</a:t>
            </a:r>
          </a:p>
          <a:p>
            <a:endParaRPr lang="en-US" dirty="0"/>
          </a:p>
        </p:txBody>
      </p:sp>
    </p:spTree>
    <p:extLst>
      <p:ext uri="{BB962C8B-B14F-4D97-AF65-F5344CB8AC3E}">
        <p14:creationId xmlns:p14="http://schemas.microsoft.com/office/powerpoint/2010/main" val="114836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 </a:t>
            </a:r>
            <a:r>
              <a:rPr lang="en-US" dirty="0"/>
              <a:t>the following examples, the </a:t>
            </a:r>
            <a:r>
              <a:rPr lang="en-US" b="1" dirty="0"/>
              <a:t>highlighted</a:t>
            </a:r>
            <a:r>
              <a:rPr lang="en-US" dirty="0"/>
              <a:t> words are adjectives: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a:t>
            </a:r>
            <a:r>
              <a:rPr lang="en-US" dirty="0"/>
              <a:t> </a:t>
            </a:r>
            <a:r>
              <a:rPr lang="en-US" b="1" dirty="0"/>
              <a:t>truck-shaped</a:t>
            </a:r>
            <a:r>
              <a:rPr lang="en-US" dirty="0"/>
              <a:t> balloon floated over the treetops.</a:t>
            </a:r>
          </a:p>
          <a:p>
            <a:r>
              <a:rPr lang="en-US" dirty="0"/>
              <a:t>Mrs. Morrison papered her </a:t>
            </a:r>
            <a:r>
              <a:rPr lang="en-US" b="1" dirty="0"/>
              <a:t>kitchen</a:t>
            </a:r>
            <a:r>
              <a:rPr lang="en-US" dirty="0"/>
              <a:t> walls with </a:t>
            </a:r>
            <a:r>
              <a:rPr lang="en-US" b="1" dirty="0"/>
              <a:t>hideous</a:t>
            </a:r>
            <a:r>
              <a:rPr lang="en-US" dirty="0"/>
              <a:t> wall paper.</a:t>
            </a:r>
          </a:p>
          <a:p>
            <a:r>
              <a:rPr lang="en-US" dirty="0"/>
              <a:t>The </a:t>
            </a:r>
            <a:r>
              <a:rPr lang="en-US" b="1" dirty="0"/>
              <a:t>small</a:t>
            </a:r>
            <a:r>
              <a:rPr lang="en-US" dirty="0"/>
              <a:t> boat foundered on the </a:t>
            </a:r>
            <a:r>
              <a:rPr lang="en-US" b="1" dirty="0"/>
              <a:t>wine dark</a:t>
            </a:r>
            <a:r>
              <a:rPr lang="en-US" dirty="0"/>
              <a:t> sea.</a:t>
            </a:r>
          </a:p>
          <a:p>
            <a:r>
              <a:rPr lang="en-US" dirty="0"/>
              <a:t>The </a:t>
            </a:r>
            <a:r>
              <a:rPr lang="en-US" b="1" dirty="0"/>
              <a:t>coal</a:t>
            </a:r>
            <a:r>
              <a:rPr lang="en-US" dirty="0"/>
              <a:t> mines are </a:t>
            </a:r>
            <a:r>
              <a:rPr lang="en-US" b="1" dirty="0"/>
              <a:t>dark</a:t>
            </a:r>
            <a:r>
              <a:rPr lang="en-US" dirty="0"/>
              <a:t> and </a:t>
            </a:r>
            <a:r>
              <a:rPr lang="en-US" b="1" dirty="0"/>
              <a:t>dank</a:t>
            </a:r>
            <a:r>
              <a:rPr lang="en-US" dirty="0"/>
              <a:t>.</a:t>
            </a:r>
          </a:p>
          <a:p>
            <a:r>
              <a:rPr lang="en-US" b="1" dirty="0"/>
              <a:t>Many</a:t>
            </a:r>
            <a:r>
              <a:rPr lang="en-US" dirty="0"/>
              <a:t> stores have already begun to play </a:t>
            </a:r>
            <a:r>
              <a:rPr lang="en-US" b="1" dirty="0"/>
              <a:t>irritating</a:t>
            </a:r>
            <a:r>
              <a:rPr lang="en-US" dirty="0"/>
              <a:t> </a:t>
            </a:r>
            <a:r>
              <a:rPr lang="en-US" b="1" dirty="0" err="1"/>
              <a:t>Christmas</a:t>
            </a:r>
            <a:r>
              <a:rPr lang="en-US" dirty="0" err="1"/>
              <a:t>music</a:t>
            </a:r>
            <a:r>
              <a:rPr lang="en-US" dirty="0"/>
              <a:t>.</a:t>
            </a:r>
          </a:p>
          <a:p>
            <a:r>
              <a:rPr lang="en-US" dirty="0"/>
              <a:t>A </a:t>
            </a:r>
            <a:r>
              <a:rPr lang="en-US" b="1" dirty="0"/>
              <a:t>battered</a:t>
            </a:r>
            <a:r>
              <a:rPr lang="en-US" dirty="0"/>
              <a:t> </a:t>
            </a:r>
            <a:r>
              <a:rPr lang="en-US" b="1" dirty="0"/>
              <a:t>music</a:t>
            </a:r>
            <a:r>
              <a:rPr lang="en-US" dirty="0"/>
              <a:t> box sat on the </a:t>
            </a:r>
            <a:r>
              <a:rPr lang="en-US" b="1" dirty="0"/>
              <a:t>mahogany</a:t>
            </a:r>
            <a:r>
              <a:rPr lang="en-US" dirty="0"/>
              <a:t> sideboard.</a:t>
            </a:r>
          </a:p>
          <a:p>
            <a:r>
              <a:rPr lang="en-US" dirty="0"/>
              <a:t>The back room was filled with </a:t>
            </a:r>
            <a:r>
              <a:rPr lang="en-US" b="1" dirty="0"/>
              <a:t>large</a:t>
            </a:r>
            <a:r>
              <a:rPr lang="en-US" dirty="0"/>
              <a:t>, </a:t>
            </a:r>
            <a:r>
              <a:rPr lang="en-US" b="1" dirty="0"/>
              <a:t>yellow</a:t>
            </a:r>
            <a:r>
              <a:rPr lang="en-US" dirty="0"/>
              <a:t> rain boots.</a:t>
            </a:r>
          </a:p>
          <a:p>
            <a:endParaRPr lang="en-US" dirty="0"/>
          </a:p>
        </p:txBody>
      </p:sp>
    </p:spTree>
    <p:extLst>
      <p:ext uri="{BB962C8B-B14F-4D97-AF65-F5344CB8AC3E}">
        <p14:creationId xmlns:p14="http://schemas.microsoft.com/office/powerpoint/2010/main" val="1711553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Preposition</a:t>
            </a:r>
            <a:r>
              <a:rPr lang="en-US" b="1" dirty="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preposition</a:t>
            </a:r>
            <a:r>
              <a:rPr lang="en-US" dirty="0"/>
              <a:t> links nouns, pronouns and phrases to other words in a sentence. The word or phrase that the preposition introduces is called the object of the preposition.</a:t>
            </a:r>
          </a:p>
          <a:p>
            <a:endParaRPr lang="en-US" dirty="0"/>
          </a:p>
        </p:txBody>
      </p:sp>
    </p:spTree>
    <p:extLst>
      <p:ext uri="{BB962C8B-B14F-4D97-AF65-F5344CB8AC3E}">
        <p14:creationId xmlns:p14="http://schemas.microsoft.com/office/powerpoint/2010/main" val="16860151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dirty="0" smtClean="0"/>
              <a:t/>
            </a:r>
            <a:br>
              <a:rPr lang="en-US" dirty="0" smtClean="0"/>
            </a:br>
            <a:r>
              <a:rPr lang="en-US" dirty="0"/>
              <a:t/>
            </a:r>
            <a:br>
              <a:rPr lang="en-US" dirty="0"/>
            </a:br>
            <a:r>
              <a:rPr lang="en-US" dirty="0" smtClean="0"/>
              <a:t>A </a:t>
            </a:r>
            <a:r>
              <a:rPr lang="en-US" dirty="0"/>
              <a:t>preposition usually indicates the temporal, spatial or logical relationship of its object to the rest of the sentence as in the following examples:</a:t>
            </a:r>
          </a:p>
        </p:txBody>
      </p:sp>
      <p:sp>
        <p:nvSpPr>
          <p:cNvPr id="3" name="Content Placeholder 2"/>
          <p:cNvSpPr>
            <a:spLocks noGrp="1"/>
          </p:cNvSpPr>
          <p:nvPr>
            <p:ph idx="1"/>
          </p:nvPr>
        </p:nvSpPr>
        <p:spPr/>
        <p:txBody>
          <a:bodyPr>
            <a:normAutofit lnSpcReduction="10000"/>
          </a:bodyPr>
          <a:lstStyle/>
          <a:p>
            <a:endParaRPr lang="en-US" dirty="0"/>
          </a:p>
          <a:p>
            <a:endParaRPr lang="en-US"/>
          </a:p>
          <a:p>
            <a:r>
              <a:rPr lang="en-US" smtClean="0"/>
              <a:t>The </a:t>
            </a:r>
            <a:r>
              <a:rPr lang="en-US" dirty="0"/>
              <a:t>book is </a:t>
            </a:r>
            <a:r>
              <a:rPr lang="en-US" b="1" dirty="0"/>
              <a:t>on</a:t>
            </a:r>
            <a:r>
              <a:rPr lang="en-US" dirty="0"/>
              <a:t> the table.</a:t>
            </a:r>
          </a:p>
          <a:p>
            <a:r>
              <a:rPr lang="en-US" dirty="0"/>
              <a:t>The book is </a:t>
            </a:r>
            <a:r>
              <a:rPr lang="en-US" b="1" dirty="0"/>
              <a:t>beneath</a:t>
            </a:r>
            <a:r>
              <a:rPr lang="en-US" dirty="0"/>
              <a:t> the table.</a:t>
            </a:r>
          </a:p>
          <a:p>
            <a:r>
              <a:rPr lang="en-US" dirty="0"/>
              <a:t>The book is leaning </a:t>
            </a:r>
            <a:r>
              <a:rPr lang="en-US" b="1" dirty="0"/>
              <a:t>against</a:t>
            </a:r>
            <a:r>
              <a:rPr lang="en-US" dirty="0"/>
              <a:t> the table.</a:t>
            </a:r>
          </a:p>
          <a:p>
            <a:r>
              <a:rPr lang="en-US" dirty="0"/>
              <a:t>The book is </a:t>
            </a:r>
            <a:r>
              <a:rPr lang="en-US" b="1" dirty="0"/>
              <a:t>beside</a:t>
            </a:r>
            <a:r>
              <a:rPr lang="en-US" dirty="0"/>
              <a:t> the table.</a:t>
            </a:r>
          </a:p>
          <a:p>
            <a:r>
              <a:rPr lang="en-US" dirty="0"/>
              <a:t>She held the book </a:t>
            </a:r>
            <a:r>
              <a:rPr lang="en-US" b="1" dirty="0"/>
              <a:t>over</a:t>
            </a:r>
            <a:r>
              <a:rPr lang="en-US" dirty="0"/>
              <a:t> the table.</a:t>
            </a:r>
          </a:p>
          <a:p>
            <a:r>
              <a:rPr lang="en-US" dirty="0"/>
              <a:t>She read the book </a:t>
            </a:r>
            <a:r>
              <a:rPr lang="en-US" b="1" dirty="0"/>
              <a:t>during</a:t>
            </a:r>
            <a:r>
              <a:rPr lang="en-US" dirty="0"/>
              <a:t> class.</a:t>
            </a:r>
          </a:p>
          <a:p>
            <a:endParaRPr lang="en-US" dirty="0"/>
          </a:p>
        </p:txBody>
      </p:sp>
    </p:spTree>
    <p:extLst>
      <p:ext uri="{BB962C8B-B14F-4D97-AF65-F5344CB8AC3E}">
        <p14:creationId xmlns:p14="http://schemas.microsoft.com/office/powerpoint/2010/main" val="1818511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Adjectives </a:t>
            </a:r>
            <a:endParaRPr lang="en-US" dirty="0"/>
          </a:p>
        </p:txBody>
      </p:sp>
      <p:sp>
        <p:nvSpPr>
          <p:cNvPr id="3" name="Content Placeholder 2"/>
          <p:cNvSpPr>
            <a:spLocks noGrp="1"/>
          </p:cNvSpPr>
          <p:nvPr>
            <p:ph idx="1"/>
          </p:nvPr>
        </p:nvSpPr>
        <p:spPr/>
        <p:txBody>
          <a:bodyPr/>
          <a:lstStyle/>
          <a:p>
            <a:r>
              <a:rPr lang="en-US" dirty="0"/>
              <a:t>An </a:t>
            </a:r>
            <a:r>
              <a:rPr lang="en-US" b="1" dirty="0"/>
              <a:t>adjective</a:t>
            </a:r>
            <a:r>
              <a:rPr lang="en-US" dirty="0"/>
              <a:t> modifies a noun or a pronoun by describing, identifying, or quantifying words. An adjective usually precedes the noun or the pronoun which it </a:t>
            </a:r>
            <a:r>
              <a:rPr lang="en-US" dirty="0" smtClean="0"/>
              <a:t>modifies.</a:t>
            </a:r>
            <a:endParaRPr lang="en-US" dirty="0"/>
          </a:p>
        </p:txBody>
      </p:sp>
    </p:spTree>
    <p:extLst>
      <p:ext uri="{BB962C8B-B14F-4D97-AF65-F5344CB8AC3E}">
        <p14:creationId xmlns:p14="http://schemas.microsoft.com/office/powerpoint/2010/main" val="23724568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Indefinite Adjectives</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Many</a:t>
            </a:r>
          </a:p>
          <a:p>
            <a:endParaRPr lang="en-US" dirty="0" smtClean="0"/>
          </a:p>
          <a:p>
            <a:endParaRPr lang="en-US" dirty="0"/>
          </a:p>
          <a:p>
            <a:r>
              <a:rPr lang="en-US" dirty="0" smtClean="0"/>
              <a:t>Much </a:t>
            </a:r>
          </a:p>
        </p:txBody>
      </p:sp>
    </p:spTree>
    <p:extLst>
      <p:ext uri="{BB962C8B-B14F-4D97-AF65-F5344CB8AC3E}">
        <p14:creationId xmlns:p14="http://schemas.microsoft.com/office/powerpoint/2010/main" val="30307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ADVERB:</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An </a:t>
            </a:r>
            <a:r>
              <a:rPr lang="en-US" b="1" dirty="0"/>
              <a:t>adverb</a:t>
            </a:r>
            <a:r>
              <a:rPr lang="en-US" dirty="0"/>
              <a:t> can modify a verb, an adjective, another adverb, a phrase, or a clause. An adverb indicates manner, time, place, cause, or degree and answers questions such as "how," "when," </a:t>
            </a:r>
            <a:r>
              <a:rPr lang="en-US" dirty="0" smtClean="0"/>
              <a:t>"where”.</a:t>
            </a:r>
          </a:p>
          <a:p>
            <a:endParaRPr lang="en-US" dirty="0"/>
          </a:p>
          <a:p>
            <a:r>
              <a:rPr lang="en-US" dirty="0"/>
              <a:t>The seamstress </a:t>
            </a:r>
            <a:r>
              <a:rPr lang="en-US" b="1" dirty="0"/>
              <a:t>quickly</a:t>
            </a:r>
            <a:r>
              <a:rPr lang="en-US" dirty="0"/>
              <a:t> made the mourning clothes.</a:t>
            </a:r>
          </a:p>
          <a:p>
            <a:r>
              <a:rPr lang="en-US" dirty="0"/>
              <a:t>The midwives waited </a:t>
            </a:r>
            <a:r>
              <a:rPr lang="en-US" b="1" dirty="0"/>
              <a:t>patiently</a:t>
            </a:r>
            <a:r>
              <a:rPr lang="en-US" dirty="0"/>
              <a:t> through a long </a:t>
            </a:r>
            <a:r>
              <a:rPr lang="en-US" dirty="0" err="1"/>
              <a:t>labour</a:t>
            </a:r>
            <a:r>
              <a:rPr lang="en-US" dirty="0"/>
              <a:t>.</a:t>
            </a:r>
          </a:p>
          <a:p>
            <a:endParaRPr lang="en-US" dirty="0" smtClean="0"/>
          </a:p>
          <a:p>
            <a:endParaRPr lang="en-US" dirty="0"/>
          </a:p>
        </p:txBody>
      </p:sp>
    </p:spTree>
    <p:extLst>
      <p:ext uri="{BB962C8B-B14F-4D97-AF65-F5344CB8AC3E}">
        <p14:creationId xmlns:p14="http://schemas.microsoft.com/office/powerpoint/2010/main" val="17850840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Preposition: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preposition</a:t>
            </a:r>
            <a:r>
              <a:rPr lang="en-US" dirty="0"/>
              <a:t> links nouns, pronouns and phrases to other words in a sentence. The word or phrase that the preposition introduces is called the object of the preposition.</a:t>
            </a:r>
          </a:p>
          <a:p>
            <a:endParaRPr lang="en-US" dirty="0" smtClean="0"/>
          </a:p>
          <a:p>
            <a:r>
              <a:rPr lang="en-US" dirty="0"/>
              <a:t>The book is </a:t>
            </a:r>
            <a:r>
              <a:rPr lang="en-US" b="1" dirty="0"/>
              <a:t>on</a:t>
            </a:r>
            <a:r>
              <a:rPr lang="en-US" dirty="0"/>
              <a:t> the table.</a:t>
            </a:r>
          </a:p>
          <a:p>
            <a:r>
              <a:rPr lang="en-US" dirty="0"/>
              <a:t>The book is </a:t>
            </a:r>
            <a:r>
              <a:rPr lang="en-US" b="1" dirty="0"/>
              <a:t>beneath</a:t>
            </a:r>
            <a:r>
              <a:rPr lang="en-US" dirty="0"/>
              <a:t> the table.</a:t>
            </a:r>
          </a:p>
          <a:p>
            <a:r>
              <a:rPr lang="en-US" dirty="0"/>
              <a:t>The book is leaning </a:t>
            </a:r>
            <a:r>
              <a:rPr lang="en-US" b="1" dirty="0"/>
              <a:t>against</a:t>
            </a:r>
            <a:r>
              <a:rPr lang="en-US" dirty="0"/>
              <a:t> the table.</a:t>
            </a:r>
          </a:p>
          <a:p>
            <a:r>
              <a:rPr lang="en-US" dirty="0"/>
              <a:t>The book is </a:t>
            </a:r>
            <a:r>
              <a:rPr lang="en-US" b="1" dirty="0"/>
              <a:t>beside</a:t>
            </a:r>
            <a:r>
              <a:rPr lang="en-US" dirty="0"/>
              <a:t> the table.</a:t>
            </a:r>
          </a:p>
          <a:p>
            <a:endParaRPr lang="en-US" dirty="0"/>
          </a:p>
        </p:txBody>
      </p:sp>
    </p:spTree>
    <p:extLst>
      <p:ext uri="{BB962C8B-B14F-4D97-AF65-F5344CB8AC3E}">
        <p14:creationId xmlns:p14="http://schemas.microsoft.com/office/powerpoint/2010/main" val="64504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Conjunctions</a:t>
            </a:r>
            <a:endParaRPr lang="en-US" dirty="0"/>
          </a:p>
        </p:txBody>
      </p:sp>
      <p:sp>
        <p:nvSpPr>
          <p:cNvPr id="3" name="Content Placeholder 2"/>
          <p:cNvSpPr>
            <a:spLocks noGrp="1"/>
          </p:cNvSpPr>
          <p:nvPr>
            <p:ph idx="1"/>
          </p:nvPr>
        </p:nvSpPr>
        <p:spPr/>
        <p:txBody>
          <a:bodyPr/>
          <a:lstStyle/>
          <a:p>
            <a:r>
              <a:rPr lang="en-US" dirty="0"/>
              <a:t>You can use a </a:t>
            </a:r>
            <a:r>
              <a:rPr lang="en-US" b="1" dirty="0"/>
              <a:t>conjunction</a:t>
            </a:r>
            <a:r>
              <a:rPr lang="en-US" dirty="0"/>
              <a:t> to link words, phrases, and clauses, as in the following example:</a:t>
            </a:r>
          </a:p>
          <a:p>
            <a:r>
              <a:rPr lang="en-US" dirty="0"/>
              <a:t>I ate the pizza </a:t>
            </a:r>
            <a:r>
              <a:rPr lang="en-US" b="1" dirty="0"/>
              <a:t>and</a:t>
            </a:r>
            <a:r>
              <a:rPr lang="en-US" dirty="0"/>
              <a:t> the pasta.</a:t>
            </a:r>
          </a:p>
          <a:p>
            <a:r>
              <a:rPr lang="en-US" dirty="0"/>
              <a:t>Call the movers </a:t>
            </a:r>
            <a:r>
              <a:rPr lang="en-US" b="1" dirty="0"/>
              <a:t>when</a:t>
            </a:r>
            <a:r>
              <a:rPr lang="en-US" dirty="0"/>
              <a:t> you are ready.</a:t>
            </a:r>
          </a:p>
          <a:p>
            <a:endParaRPr lang="en-US" dirty="0"/>
          </a:p>
        </p:txBody>
      </p:sp>
    </p:spTree>
    <p:extLst>
      <p:ext uri="{BB962C8B-B14F-4D97-AF65-F5344CB8AC3E}">
        <p14:creationId xmlns:p14="http://schemas.microsoft.com/office/powerpoint/2010/main" val="27237278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Interjection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 </a:t>
            </a:r>
            <a:r>
              <a:rPr lang="en-US" b="1" dirty="0"/>
              <a:t>interjection</a:t>
            </a:r>
            <a:r>
              <a:rPr lang="en-US" dirty="0"/>
              <a:t> is a word added to a sentence to convey emotion. It is not grammatically related to any other part of the sentence.</a:t>
            </a:r>
          </a:p>
          <a:p>
            <a:r>
              <a:rPr lang="en-US" dirty="0"/>
              <a:t>You usually follow an interjection with an exclamation mark. Interjections are uncommon in formal academic prose, except in direct quotations.</a:t>
            </a:r>
          </a:p>
          <a:p>
            <a:r>
              <a:rPr lang="en-US" dirty="0"/>
              <a:t>The </a:t>
            </a:r>
            <a:r>
              <a:rPr lang="en-US" b="1" dirty="0"/>
              <a:t>highlighted</a:t>
            </a:r>
            <a:r>
              <a:rPr lang="en-US" dirty="0"/>
              <a:t> words in the following sentences are interjections:</a:t>
            </a:r>
          </a:p>
          <a:p>
            <a:r>
              <a:rPr lang="en-US" b="1" dirty="0"/>
              <a:t>Ouch</a:t>
            </a:r>
            <a:r>
              <a:rPr lang="en-US" dirty="0"/>
              <a:t>, that hurt!</a:t>
            </a:r>
          </a:p>
          <a:p>
            <a:r>
              <a:rPr lang="en-US" b="1" dirty="0"/>
              <a:t>Oh no</a:t>
            </a:r>
            <a:r>
              <a:rPr lang="en-US" dirty="0"/>
              <a:t>, I forgot that the exam was today.</a:t>
            </a:r>
          </a:p>
          <a:p>
            <a:r>
              <a:rPr lang="en-US" b="1" dirty="0"/>
              <a:t>Hey</a:t>
            </a:r>
            <a:r>
              <a:rPr lang="en-US" dirty="0"/>
              <a:t>! Put that down!	</a:t>
            </a:r>
          </a:p>
          <a:p>
            <a:r>
              <a:rPr lang="en-US" dirty="0"/>
              <a:t>I heard one guy say to another guy, "He has a new car, </a:t>
            </a:r>
            <a:r>
              <a:rPr lang="en-US" b="1" dirty="0"/>
              <a:t>eh</a:t>
            </a:r>
            <a:r>
              <a:rPr lang="en-US" dirty="0"/>
              <a:t>?"</a:t>
            </a:r>
          </a:p>
          <a:p>
            <a:r>
              <a:rPr lang="en-US" dirty="0"/>
              <a:t>I don't know about you but, </a:t>
            </a:r>
            <a:r>
              <a:rPr lang="en-US" b="1" dirty="0"/>
              <a:t>good lord</a:t>
            </a:r>
            <a:r>
              <a:rPr lang="en-US" dirty="0"/>
              <a:t>, I think taxes are too high!</a:t>
            </a:r>
          </a:p>
          <a:p>
            <a:endParaRPr lang="en-US" dirty="0"/>
          </a:p>
        </p:txBody>
      </p:sp>
    </p:spTree>
    <p:extLst>
      <p:ext uri="{BB962C8B-B14F-4D97-AF65-F5344CB8AC3E}">
        <p14:creationId xmlns:p14="http://schemas.microsoft.com/office/powerpoint/2010/main" val="412390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Common </a:t>
            </a:r>
            <a:r>
              <a:rPr lang="en-US" dirty="0"/>
              <a:t>Nouns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 </a:t>
            </a:r>
            <a:r>
              <a:rPr lang="en-US" b="1" dirty="0"/>
              <a:t>common noun</a:t>
            </a:r>
            <a:r>
              <a:rPr lang="en-US" dirty="0"/>
              <a:t> is a noun referring to a person, place, or thing in a general </a:t>
            </a:r>
            <a:r>
              <a:rPr lang="en-US" dirty="0" smtClean="0"/>
              <a:t>sense.</a:t>
            </a:r>
          </a:p>
          <a:p>
            <a:pPr marL="0" indent="0">
              <a:buNone/>
            </a:pPr>
            <a:r>
              <a:rPr lang="en-US" dirty="0"/>
              <a:t>In each of the following sentences, the common nouns are </a:t>
            </a:r>
            <a:r>
              <a:rPr lang="en-US" b="1" dirty="0"/>
              <a:t>highlighted</a:t>
            </a:r>
            <a:r>
              <a:rPr lang="en-US" dirty="0"/>
              <a:t>:</a:t>
            </a:r>
          </a:p>
          <a:p>
            <a:r>
              <a:rPr lang="en-US" dirty="0"/>
              <a:t>According to the </a:t>
            </a:r>
            <a:r>
              <a:rPr lang="en-US" b="1" dirty="0"/>
              <a:t>sign</a:t>
            </a:r>
            <a:r>
              <a:rPr lang="en-US" dirty="0"/>
              <a:t>, the nearest </a:t>
            </a:r>
            <a:r>
              <a:rPr lang="en-US" b="1" dirty="0"/>
              <a:t>town</a:t>
            </a:r>
            <a:r>
              <a:rPr lang="en-US" dirty="0"/>
              <a:t> is 60 </a:t>
            </a:r>
            <a:r>
              <a:rPr lang="en-US" b="1" dirty="0"/>
              <a:t>miles</a:t>
            </a:r>
            <a:r>
              <a:rPr lang="en-US" dirty="0"/>
              <a:t> away.</a:t>
            </a:r>
          </a:p>
          <a:p>
            <a:r>
              <a:rPr lang="en-US" dirty="0"/>
              <a:t>All the </a:t>
            </a:r>
            <a:r>
              <a:rPr lang="en-US" b="1" dirty="0"/>
              <a:t>gardens</a:t>
            </a:r>
            <a:r>
              <a:rPr lang="en-US" dirty="0"/>
              <a:t> in the </a:t>
            </a:r>
            <a:r>
              <a:rPr lang="en-US" b="1" dirty="0" err="1"/>
              <a:t>neighbourhood</a:t>
            </a:r>
            <a:r>
              <a:rPr lang="en-US" dirty="0"/>
              <a:t> were invaded by </a:t>
            </a:r>
            <a:r>
              <a:rPr lang="en-US" b="1" dirty="0"/>
              <a:t>beetles</a:t>
            </a:r>
            <a:r>
              <a:rPr lang="en-US" dirty="0"/>
              <a:t> this </a:t>
            </a:r>
            <a:r>
              <a:rPr lang="en-US" b="1" dirty="0"/>
              <a:t>summer</a:t>
            </a:r>
            <a:r>
              <a:rPr lang="en-US" dirty="0"/>
              <a:t>.</a:t>
            </a:r>
          </a:p>
          <a:p>
            <a:r>
              <a:rPr lang="en-US" dirty="0"/>
              <a:t>I don't understand why some </a:t>
            </a:r>
            <a:r>
              <a:rPr lang="en-US" b="1" dirty="0"/>
              <a:t>people</a:t>
            </a:r>
            <a:r>
              <a:rPr lang="en-US" dirty="0"/>
              <a:t> insist on having six different </a:t>
            </a:r>
            <a:r>
              <a:rPr lang="en-US" b="1" dirty="0"/>
              <a:t>kinds</a:t>
            </a:r>
            <a:r>
              <a:rPr lang="en-US" dirty="0"/>
              <a:t> of </a:t>
            </a:r>
            <a:r>
              <a:rPr lang="en-US" b="1" dirty="0"/>
              <a:t>mustard</a:t>
            </a:r>
            <a:r>
              <a:rPr lang="en-US" dirty="0"/>
              <a:t> in their </a:t>
            </a:r>
            <a:r>
              <a:rPr lang="en-US" b="1" dirty="0"/>
              <a:t>cupboards</a:t>
            </a:r>
            <a:r>
              <a:rPr lang="en-US" dirty="0"/>
              <a:t>.</a:t>
            </a:r>
          </a:p>
          <a:p>
            <a:r>
              <a:rPr lang="en-US" dirty="0"/>
              <a:t>The road </a:t>
            </a:r>
            <a:r>
              <a:rPr lang="en-US" b="1" dirty="0"/>
              <a:t>crew</a:t>
            </a:r>
            <a:r>
              <a:rPr lang="en-US" dirty="0"/>
              <a:t> was startled by the </a:t>
            </a:r>
            <a:r>
              <a:rPr lang="en-US" b="1" dirty="0"/>
              <a:t>sight</a:t>
            </a:r>
            <a:r>
              <a:rPr lang="en-US" dirty="0"/>
              <a:t> of three large </a:t>
            </a:r>
            <a:r>
              <a:rPr lang="en-US" b="1" dirty="0"/>
              <a:t>moose</a:t>
            </a:r>
            <a:r>
              <a:rPr lang="en-US" dirty="0"/>
              <a:t> crossing the </a:t>
            </a:r>
            <a:r>
              <a:rPr lang="en-US" b="1" dirty="0"/>
              <a:t>road</a:t>
            </a:r>
            <a:r>
              <a:rPr lang="en-US" dirty="0"/>
              <a:t>.</a:t>
            </a:r>
          </a:p>
          <a:p>
            <a:r>
              <a:rPr lang="en-US" dirty="0"/>
              <a:t>Many child-care </a:t>
            </a:r>
            <a:r>
              <a:rPr lang="en-US" b="1" dirty="0"/>
              <a:t>workers</a:t>
            </a:r>
            <a:r>
              <a:rPr lang="en-US" dirty="0"/>
              <a:t> are underpaid.</a:t>
            </a:r>
          </a:p>
          <a:p>
            <a:endParaRPr lang="en-US" dirty="0"/>
          </a:p>
        </p:txBody>
      </p:sp>
    </p:spTree>
    <p:extLst>
      <p:ext uri="{BB962C8B-B14F-4D97-AF65-F5344CB8AC3E}">
        <p14:creationId xmlns:p14="http://schemas.microsoft.com/office/powerpoint/2010/main" val="4192473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Concrete Nouns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concrete noun</a:t>
            </a:r>
            <a:r>
              <a:rPr lang="en-US" dirty="0"/>
              <a:t> is a noun which names anything (or anyone) that you can perceive through your physical senses: touch, sight, taste, hearing, or smell. </a:t>
            </a:r>
            <a:endParaRPr lang="en-US" dirty="0" smtClean="0"/>
          </a:p>
          <a:p>
            <a:r>
              <a:rPr lang="en-US" dirty="0" smtClean="0"/>
              <a:t>A </a:t>
            </a:r>
            <a:r>
              <a:rPr lang="en-US" dirty="0"/>
              <a:t>concrete noun is the opposite of a abstract noun.</a:t>
            </a:r>
          </a:p>
          <a:p>
            <a:endParaRPr lang="en-US" dirty="0"/>
          </a:p>
        </p:txBody>
      </p:sp>
    </p:spTree>
    <p:extLst>
      <p:ext uri="{BB962C8B-B14F-4D97-AF65-F5344CB8AC3E}">
        <p14:creationId xmlns:p14="http://schemas.microsoft.com/office/powerpoint/2010/main" val="2607569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b="1" dirty="0"/>
              <a:t>highlighted</a:t>
            </a:r>
            <a:r>
              <a:rPr lang="en-US" dirty="0"/>
              <a:t> words in the following sentences are all concrete nouns: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a:t>
            </a:r>
            <a:r>
              <a:rPr lang="en-US" dirty="0"/>
              <a:t> </a:t>
            </a:r>
            <a:r>
              <a:rPr lang="en-US" b="1" dirty="0"/>
              <a:t>judge</a:t>
            </a:r>
            <a:r>
              <a:rPr lang="en-US" dirty="0"/>
              <a:t> handed the </a:t>
            </a:r>
            <a:r>
              <a:rPr lang="en-US" b="1" dirty="0"/>
              <a:t>files</a:t>
            </a:r>
            <a:r>
              <a:rPr lang="en-US" dirty="0"/>
              <a:t> to the </a:t>
            </a:r>
            <a:r>
              <a:rPr lang="en-US" b="1" dirty="0"/>
              <a:t>clerk</a:t>
            </a:r>
            <a:r>
              <a:rPr lang="en-US" dirty="0"/>
              <a:t>.</a:t>
            </a:r>
          </a:p>
          <a:p>
            <a:r>
              <a:rPr lang="en-US" dirty="0"/>
              <a:t>Whenever they take the </a:t>
            </a:r>
            <a:r>
              <a:rPr lang="en-US" b="1" dirty="0"/>
              <a:t>dog</a:t>
            </a:r>
            <a:r>
              <a:rPr lang="en-US" dirty="0"/>
              <a:t> to the </a:t>
            </a:r>
            <a:r>
              <a:rPr lang="en-US" b="1" dirty="0"/>
              <a:t>beach</a:t>
            </a:r>
            <a:r>
              <a:rPr lang="en-US" dirty="0"/>
              <a:t>, it spends hours chasing </a:t>
            </a:r>
            <a:r>
              <a:rPr lang="en-US" b="1" dirty="0"/>
              <a:t>waves</a:t>
            </a:r>
            <a:r>
              <a:rPr lang="en-US" dirty="0"/>
              <a:t>.</a:t>
            </a:r>
          </a:p>
          <a:p>
            <a:r>
              <a:rPr lang="en-US" dirty="0"/>
              <a:t>The real estate </a:t>
            </a:r>
            <a:r>
              <a:rPr lang="en-US" b="1" dirty="0"/>
              <a:t>agent</a:t>
            </a:r>
            <a:r>
              <a:rPr lang="en-US" dirty="0"/>
              <a:t> urged the </a:t>
            </a:r>
            <a:r>
              <a:rPr lang="en-US" b="1" dirty="0"/>
              <a:t>couple</a:t>
            </a:r>
            <a:r>
              <a:rPr lang="en-US" dirty="0"/>
              <a:t> to buy the second </a:t>
            </a:r>
            <a:r>
              <a:rPr lang="en-US" b="1" dirty="0"/>
              <a:t>house</a:t>
            </a:r>
            <a:r>
              <a:rPr lang="en-US" dirty="0"/>
              <a:t> because it had new </a:t>
            </a:r>
            <a:r>
              <a:rPr lang="en-US" b="1" dirty="0"/>
              <a:t>shingles</a:t>
            </a:r>
            <a:r>
              <a:rPr lang="en-US" dirty="0"/>
              <a:t>.</a:t>
            </a:r>
          </a:p>
          <a:p>
            <a:r>
              <a:rPr lang="en-US" dirty="0"/>
              <a:t>As the </a:t>
            </a:r>
            <a:r>
              <a:rPr lang="en-US" b="1" dirty="0"/>
              <a:t>car</a:t>
            </a:r>
            <a:r>
              <a:rPr lang="en-US" dirty="0"/>
              <a:t> drove past the </a:t>
            </a:r>
            <a:r>
              <a:rPr lang="en-US" b="1" dirty="0"/>
              <a:t>park</a:t>
            </a:r>
            <a:r>
              <a:rPr lang="en-US" dirty="0"/>
              <a:t>, the </a:t>
            </a:r>
            <a:r>
              <a:rPr lang="en-US" b="1" dirty="0"/>
              <a:t>thump</a:t>
            </a:r>
            <a:r>
              <a:rPr lang="en-US" dirty="0"/>
              <a:t> of a disco </a:t>
            </a:r>
            <a:r>
              <a:rPr lang="en-US" b="1" dirty="0"/>
              <a:t>tune</a:t>
            </a:r>
            <a:r>
              <a:rPr lang="en-US" dirty="0"/>
              <a:t> overwhelmed the string </a:t>
            </a:r>
            <a:r>
              <a:rPr lang="en-US" b="1" dirty="0"/>
              <a:t>quartet's</a:t>
            </a:r>
            <a:r>
              <a:rPr lang="en-US" dirty="0"/>
              <a:t> </a:t>
            </a:r>
            <a:r>
              <a:rPr lang="en-US" b="1" dirty="0"/>
              <a:t>rendition</a:t>
            </a:r>
            <a:r>
              <a:rPr lang="en-US" dirty="0"/>
              <a:t> of a </a:t>
            </a:r>
            <a:r>
              <a:rPr lang="en-US" b="1" dirty="0"/>
              <a:t>minuet</a:t>
            </a:r>
            <a:r>
              <a:rPr lang="en-US" dirty="0"/>
              <a:t>.</a:t>
            </a:r>
          </a:p>
          <a:p>
            <a:r>
              <a:rPr lang="en-US" dirty="0"/>
              <a:t>The </a:t>
            </a:r>
            <a:r>
              <a:rPr lang="en-US" b="1" dirty="0"/>
              <a:t>book binder</a:t>
            </a:r>
            <a:r>
              <a:rPr lang="en-US" dirty="0"/>
              <a:t> replaced the flimsy paper </a:t>
            </a:r>
            <a:r>
              <a:rPr lang="en-US" b="1" dirty="0"/>
              <a:t>cover</a:t>
            </a:r>
            <a:r>
              <a:rPr lang="en-US" dirty="0"/>
              <a:t> with a sturdy, cloth-covered </a:t>
            </a:r>
            <a:r>
              <a:rPr lang="en-US" b="1" dirty="0"/>
              <a:t>board</a:t>
            </a:r>
            <a:r>
              <a:rPr lang="en-US" dirty="0"/>
              <a:t>.</a:t>
            </a:r>
          </a:p>
          <a:p>
            <a:endParaRPr lang="en-US" dirty="0"/>
          </a:p>
        </p:txBody>
      </p:sp>
    </p:spTree>
    <p:extLst>
      <p:ext uri="{BB962C8B-B14F-4D97-AF65-F5344CB8AC3E}">
        <p14:creationId xmlns:p14="http://schemas.microsoft.com/office/powerpoint/2010/main" val="3556400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Nouns</a:t>
            </a:r>
            <a:br>
              <a:rPr lang="en-US" dirty="0"/>
            </a:br>
            <a:endParaRPr lang="en-US" dirty="0"/>
          </a:p>
        </p:txBody>
      </p:sp>
      <p:sp>
        <p:nvSpPr>
          <p:cNvPr id="3" name="Content Placeholder 2"/>
          <p:cNvSpPr>
            <a:spLocks noGrp="1"/>
          </p:cNvSpPr>
          <p:nvPr>
            <p:ph idx="1"/>
          </p:nvPr>
        </p:nvSpPr>
        <p:spPr/>
        <p:txBody>
          <a:bodyPr/>
          <a:lstStyle/>
          <a:p>
            <a:r>
              <a:rPr lang="en-US" dirty="0"/>
              <a:t>An </a:t>
            </a:r>
            <a:r>
              <a:rPr lang="en-US" b="1" dirty="0"/>
              <a:t>abstract noun</a:t>
            </a:r>
            <a:r>
              <a:rPr lang="en-US" dirty="0"/>
              <a:t> is a noun which names anything which you can </a:t>
            </a:r>
            <a:r>
              <a:rPr lang="en-US" i="1" dirty="0"/>
              <a:t>not</a:t>
            </a:r>
            <a:r>
              <a:rPr lang="en-US" dirty="0"/>
              <a:t> perceive through your five physical senses, and is the opposite of a concrete noun. </a:t>
            </a:r>
            <a:endParaRPr lang="en-US" dirty="0" smtClean="0"/>
          </a:p>
          <a:p>
            <a:endParaRPr lang="en-US" dirty="0"/>
          </a:p>
        </p:txBody>
      </p:sp>
    </p:spTree>
    <p:extLst>
      <p:ext uri="{BB962C8B-B14F-4D97-AF65-F5344CB8AC3E}">
        <p14:creationId xmlns:p14="http://schemas.microsoft.com/office/powerpoint/2010/main" val="3178580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479</Words>
  <Application>Microsoft Office PowerPoint</Application>
  <PresentationFormat>On-screen Show (4:3)</PresentationFormat>
  <Paragraphs>302</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Parts of Speech</vt:lpstr>
      <vt:lpstr>Parts of Speech </vt:lpstr>
      <vt:lpstr> NOUN:- </vt:lpstr>
      <vt:lpstr>Proper Nouns</vt:lpstr>
      <vt:lpstr> In each of the following sentences, the proper nouns are highlighted: </vt:lpstr>
      <vt:lpstr> Common Nouns </vt:lpstr>
      <vt:lpstr>Concrete Nouns </vt:lpstr>
      <vt:lpstr>The highlighted words in the following sentences are all concrete nouns: </vt:lpstr>
      <vt:lpstr>Abstract Nouns </vt:lpstr>
      <vt:lpstr> The highlighted words in the following sentences are all abstract nouns: </vt:lpstr>
      <vt:lpstr>Countable Nouns </vt:lpstr>
      <vt:lpstr> In each of the following sentences, the highlighted words are countable nouns: </vt:lpstr>
      <vt:lpstr> Non-Countable Nouns </vt:lpstr>
      <vt:lpstr>  The highlighted words in the following sentences are non-countable nouns: </vt:lpstr>
      <vt:lpstr> Collective Nouns </vt:lpstr>
      <vt:lpstr>  In each of the following sentences, the highlighted word is a collective noun: </vt:lpstr>
      <vt:lpstr>Pronoun</vt:lpstr>
      <vt:lpstr>Personal Pronouns</vt:lpstr>
      <vt:lpstr> Subjective Personal Pronouns </vt:lpstr>
      <vt:lpstr>   In the following sentences, each of the highlighted words is a subjective personal pronoun and acts as the subject of the sentence: </vt:lpstr>
      <vt:lpstr>Objective Personal Pronouns</vt:lpstr>
      <vt:lpstr>  In the following sentences, each of the highlighted words is an objective personal pronoun: </vt:lpstr>
      <vt:lpstr>Possessive Personal Pronouns </vt:lpstr>
      <vt:lpstr>  In each of the following sentences, the highlighted word is a possessive personal pronoun: </vt:lpstr>
      <vt:lpstr>Demonstrative Pronouns </vt:lpstr>
      <vt:lpstr>  In the following sentences, each of the highlighted words is a demonstrative pronoun: </vt:lpstr>
      <vt:lpstr>Interrogative Pronouns</vt:lpstr>
      <vt:lpstr> The highlighted word in each of the following sentences is an interrogative pronoun: </vt:lpstr>
      <vt:lpstr>Relative Pronouns </vt:lpstr>
      <vt:lpstr> In each of the following sentences, the highlighted word is a relative pronoun. </vt:lpstr>
      <vt:lpstr>Indefinite Pronouns </vt:lpstr>
      <vt:lpstr> The highlighted words in the following sentences are indefinite pronouns: </vt:lpstr>
      <vt:lpstr>Reflexive Pronouns </vt:lpstr>
      <vt:lpstr> Each of the highlighted words in the following sentences is a reflexive pronoun: </vt:lpstr>
      <vt:lpstr>VERB </vt:lpstr>
      <vt:lpstr> In each of the following sentences, the verb or compound verb is highlighted: </vt:lpstr>
      <vt:lpstr>Types of Verbs</vt:lpstr>
      <vt:lpstr>Transitive Verbs</vt:lpstr>
      <vt:lpstr>Intransitive Verbs</vt:lpstr>
      <vt:lpstr>…</vt:lpstr>
      <vt:lpstr>Transitive or Intransitive?</vt:lpstr>
      <vt:lpstr>PowerPoint Presentation</vt:lpstr>
      <vt:lpstr>Types</vt:lpstr>
      <vt:lpstr>Forms</vt:lpstr>
      <vt:lpstr> ADVERB </vt:lpstr>
      <vt:lpstr> In the following examples, each of the highlighted words is an adverb: </vt:lpstr>
      <vt:lpstr> Conjunctive Adverbs </vt:lpstr>
      <vt:lpstr> The highlighted words in the following sentences are conjunctive adverbs: </vt:lpstr>
      <vt:lpstr>ADJECTIVE</vt:lpstr>
      <vt:lpstr> In the following examples, the highlighted words are adjectives: </vt:lpstr>
      <vt:lpstr> Preposition: </vt:lpstr>
      <vt:lpstr>  A preposition usually indicates the temporal, spatial or logical relationship of its object to the rest of the sentence as in the following examples:</vt:lpstr>
      <vt:lpstr>Adjectives </vt:lpstr>
      <vt:lpstr>Indefinite Adjectives </vt:lpstr>
      <vt:lpstr>ADVERB: </vt:lpstr>
      <vt:lpstr>Preposition: </vt:lpstr>
      <vt:lpstr>Conjunctions</vt:lpstr>
      <vt:lpstr>Interjection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Speech</dc:title>
  <dc:creator>user</dc:creator>
  <cp:lastModifiedBy>user</cp:lastModifiedBy>
  <cp:revision>48</cp:revision>
  <dcterms:created xsi:type="dcterms:W3CDTF">2006-08-16T00:00:00Z</dcterms:created>
  <dcterms:modified xsi:type="dcterms:W3CDTF">2019-10-09T03:16:21Z</dcterms:modified>
</cp:coreProperties>
</file>