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D14D4F-DF1C-4337-A875-0C8BA00D0163}">
  <a:tblStyle styleId="{C3D14D4F-DF1C-4337-A875-0C8BA00D016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83ef9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83ef9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30103ec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30103ec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f3cc41999_2_1742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6f3cc41999_2_1742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b30103e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b30103e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f3cc41999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6f3cc41999_7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f3cc41999_2_114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6f3cc41999_2_114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f3cc41999_2_100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6f3cc41999_2_100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f3cc41999_2_461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6f3cc41999_2_461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f3cc41999_2_1558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6f3cc41999_2_1558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f3cc41999_2_81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6f3cc41999_2_81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f3cc41999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6f3cc41999_7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f3cc41999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6f3cc41999_7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OBJECT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634968" y="121990"/>
            <a:ext cx="5566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815955" y="1113883"/>
            <a:ext cx="70899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800">
                <a:solidFill>
                  <a:srgbClr val="5B52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5.png"/><Relationship Id="rId13" Type="http://schemas.openxmlformats.org/officeDocument/2006/relationships/image" Target="../media/image13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5" Type="http://schemas.openxmlformats.org/officeDocument/2006/relationships/image" Target="../media/image12.png"/><Relationship Id="rId1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722000" y="299450"/>
            <a:ext cx="57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Direct Alcohol Fuel Cells</a:t>
            </a:r>
            <a:endParaRPr sz="3000"/>
          </a:p>
        </p:txBody>
      </p:sp>
      <p:sp>
        <p:nvSpPr>
          <p:cNvPr id="65" name="Google Shape;65;p15"/>
          <p:cNvSpPr txBox="1"/>
          <p:nvPr/>
        </p:nvSpPr>
        <p:spPr>
          <a:xfrm>
            <a:off x="2415750" y="1370100"/>
            <a:ext cx="43125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Keywords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DAFC - Direct Alcohol Fuel Cells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DMFC - Direct Methanol Fuel Cells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DEFC - Direct Ethanol Fuel Cells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PEMFC -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Proton-Exchange Membrane Fuel Cells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CH - Carbon Hydrogen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CC - Carbon Carbon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 - Carbon Oxygen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Pt - Platinum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Ru - Ruthenium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4"/>
          <p:cNvPicPr preferRelativeResize="0"/>
          <p:nvPr/>
        </p:nvPicPr>
        <p:blipFill rotWithShape="1">
          <a:blip r:embed="rId3">
            <a:alphaModFix/>
          </a:blip>
          <a:srcRect b="758" l="0" r="0" t="748"/>
          <a:stretch/>
        </p:blipFill>
        <p:spPr>
          <a:xfrm>
            <a:off x="1245413" y="1083800"/>
            <a:ext cx="6653174" cy="37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/>
          <p:nvPr/>
        </p:nvSpPr>
        <p:spPr>
          <a:xfrm>
            <a:off x="1855200" y="325325"/>
            <a:ext cx="5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Anode Problem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/>
          <p:nvPr/>
        </p:nvSpPr>
        <p:spPr>
          <a:xfrm>
            <a:off x="1286273" y="105164"/>
            <a:ext cx="62658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" name="Google Shape;362;p25"/>
          <p:cNvSpPr txBox="1"/>
          <p:nvPr>
            <p:ph type="title"/>
          </p:nvPr>
        </p:nvSpPr>
        <p:spPr>
          <a:xfrm>
            <a:off x="1634968" y="121990"/>
            <a:ext cx="5566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on Direct Alcohol</a:t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3480321" y="443209"/>
            <a:ext cx="1876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Alkaline FC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4" name="Google Shape;364;p25"/>
          <p:cNvGraphicFramePr/>
          <p:nvPr/>
        </p:nvGraphicFramePr>
        <p:xfrm>
          <a:off x="451615" y="9558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{C3D14D4F-DF1C-4337-A875-0C8BA00D0163}</a:tableStyleId>
              </a:tblPr>
              <a:tblGrid>
                <a:gridCol w="1129625"/>
                <a:gridCol w="941775"/>
                <a:gridCol w="990175"/>
                <a:gridCol w="1078675"/>
                <a:gridCol w="1029000"/>
                <a:gridCol w="1144900"/>
                <a:gridCol w="601725"/>
                <a:gridCol w="150250"/>
                <a:gridCol w="1064025"/>
                <a:gridCol w="178275"/>
              </a:tblGrid>
              <a:tr h="309175">
                <a:tc rowSpan="3">
                  <a:txBody>
                    <a:bodyPr/>
                    <a:lstStyle/>
                    <a:p>
                      <a:pPr indent="0" lvl="0" marL="127000" marR="279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Fuel/  oxidant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5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571500" marR="0" rtl="0" algn="l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information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rowSpan="3">
                  <a:txBody>
                    <a:bodyPr/>
                    <a:lstStyle/>
                    <a:p>
                      <a:pPr indent="0" lvl="0" marL="127000" marR="1143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Operat-  ing temp.  (</a:t>
                      </a:r>
                      <a:r>
                        <a:rPr b="1" baseline="30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1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C)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45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127000" marR="152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Current  density  (mA cm</a:t>
                      </a:r>
                      <a:r>
                        <a:rPr b="1" baseline="30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5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50800" marR="88900" rtl="0" algn="l">
                        <a:lnSpc>
                          <a:spcPct val="11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OCV  (V)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3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5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4925">
                <a:tc vMerge="1"/>
                <a:tc row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Anode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55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Cathode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55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Electrolye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55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25"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04975">
                <a:tc>
                  <a:txBody>
                    <a:bodyPr/>
                    <a:lstStyle/>
                    <a:p>
                      <a:pPr indent="0" lvl="0" marL="127000" marR="304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MeOH/  air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Carbon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393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10M  KOH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317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Vielstich  (1965)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3825">
                <a:tc>
                  <a:txBody>
                    <a:bodyPr/>
                    <a:lstStyle/>
                    <a:p>
                      <a:pPr indent="0" lvl="0" marL="127000" marR="304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MeOH/  air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Pt/Pd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	M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00" marR="0" rtl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KOH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Perry (1976)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00000">
                <a:tc>
                  <a:txBody>
                    <a:bodyPr/>
                    <a:lstStyle/>
                    <a:p>
                      <a:pPr indent="0" lvl="0" marL="127000" marR="2286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MeOH/  not  specified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Fe(III)-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00" marR="1397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treated  graphite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Ag(I)-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00" marR="1778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treated  graphite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M KOH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Verma et al.  (2000)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4975">
                <a:tc>
                  <a:txBody>
                    <a:bodyPr/>
                    <a:lstStyle/>
                    <a:p>
                      <a:pPr indent="0" lvl="0" marL="127000" marR="304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MeOH/  air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Pt/C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Pt/C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AEM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69.3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Yu	et	al.  (2004)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03050">
                <a:tc>
                  <a:txBody>
                    <a:bodyPr/>
                    <a:lstStyle/>
                    <a:p>
                      <a:pPr indent="0" lvl="0" marL="127000" marR="2921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NaBH</a:t>
                      </a:r>
                      <a:r>
                        <a:rPr baseline="-25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 air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Au/Pt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 specified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AEM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152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152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Amendola  et al. (1999)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04775">
                <a:tc>
                  <a:txBody>
                    <a:bodyPr/>
                    <a:lstStyle/>
                    <a:p>
                      <a:pPr indent="0" lvl="0" marL="127000" marR="2921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NaBH</a:t>
                      </a:r>
                      <a:r>
                        <a:rPr baseline="-25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 H</a:t>
                      </a:r>
                      <a:r>
                        <a:rPr baseline="-25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aseline="-25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-25000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LaCeNd  PrNiAl  MnCo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55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Pt/C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Pretreated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00" marR="266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Nafion-  117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9675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152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Choudhury  et al. (2003)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65" name="Google Shape;365;p25"/>
          <p:cNvSpPr txBox="1"/>
          <p:nvPr/>
        </p:nvSpPr>
        <p:spPr>
          <a:xfrm>
            <a:off x="535879" y="4639722"/>
            <a:ext cx="8139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3850" lvl="0" marL="419100" marR="304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Clr>
                <a:srgbClr val="0B0A09"/>
              </a:buClr>
              <a:buSzPts val="1500"/>
              <a:buFont typeface="Noto Sans Symbols"/>
              <a:buChar char="❖"/>
            </a:pPr>
            <a:r>
              <a:rPr b="1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cell voltage of 700 mA cm</a:t>
            </a:r>
            <a:r>
              <a:rPr b="1" baseline="30000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 </a:t>
            </a:r>
            <a:r>
              <a:rPr b="1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0.6 V is treated as a  good PEMFC operation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873280" y="2356208"/>
            <a:ext cx="70899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7"/>
          <p:cNvGrpSpPr/>
          <p:nvPr/>
        </p:nvGrpSpPr>
        <p:grpSpPr>
          <a:xfrm>
            <a:off x="1975511" y="891604"/>
            <a:ext cx="5408077" cy="1853668"/>
            <a:chOff x="1970023" y="1184402"/>
            <a:chExt cx="5393055" cy="2462403"/>
          </a:xfrm>
        </p:grpSpPr>
        <p:sp>
          <p:nvSpPr>
            <p:cNvPr id="76" name="Google Shape;76;p17"/>
            <p:cNvSpPr/>
            <p:nvPr/>
          </p:nvSpPr>
          <p:spPr>
            <a:xfrm>
              <a:off x="4667503" y="2825750"/>
              <a:ext cx="2695575" cy="821055"/>
            </a:xfrm>
            <a:custGeom>
              <a:rect b="b" l="l" r="r" t="t"/>
              <a:pathLst>
                <a:path extrusionOk="0" h="821054" w="2695575">
                  <a:moveTo>
                    <a:pt x="2695194" y="820673"/>
                  </a:moveTo>
                  <a:lnTo>
                    <a:pt x="2695194" y="706373"/>
                  </a:lnTo>
                  <a:lnTo>
                    <a:pt x="0" y="706374"/>
                  </a:lnTo>
                  <a:lnTo>
                    <a:pt x="0" y="0"/>
                  </a:lnTo>
                </a:path>
              </a:pathLst>
            </a:custGeom>
            <a:noFill/>
            <a:ln cap="flat" cmpd="sng" w="28550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4667503" y="2825750"/>
              <a:ext cx="1905" cy="821055"/>
            </a:xfrm>
            <a:custGeom>
              <a:rect b="b" l="l" r="r" t="t"/>
              <a:pathLst>
                <a:path extrusionOk="0" h="821054" w="1904">
                  <a:moveTo>
                    <a:pt x="0" y="820674"/>
                  </a:moveTo>
                  <a:lnTo>
                    <a:pt x="1524" y="0"/>
                  </a:lnTo>
                </a:path>
              </a:pathLst>
            </a:custGeom>
            <a:noFill/>
            <a:ln cap="flat" cmpd="sng" w="2857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970023" y="2825750"/>
              <a:ext cx="2697480" cy="821055"/>
            </a:xfrm>
            <a:custGeom>
              <a:rect b="b" l="l" r="r" t="t"/>
              <a:pathLst>
                <a:path extrusionOk="0" h="821054" w="2697479">
                  <a:moveTo>
                    <a:pt x="0" y="820674"/>
                  </a:moveTo>
                  <a:lnTo>
                    <a:pt x="0" y="706374"/>
                  </a:lnTo>
                  <a:lnTo>
                    <a:pt x="2697479" y="706374"/>
                  </a:lnTo>
                  <a:lnTo>
                    <a:pt x="2697479" y="0"/>
                  </a:lnTo>
                </a:path>
              </a:pathLst>
            </a:custGeom>
            <a:noFill/>
            <a:ln cap="flat" cmpd="sng" w="2857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511549" y="1184402"/>
              <a:ext cx="2310130" cy="1641475"/>
            </a:xfrm>
            <a:custGeom>
              <a:rect b="b" l="l" r="r" t="t"/>
              <a:pathLst>
                <a:path extrusionOk="0" h="1641475" w="2310129">
                  <a:moveTo>
                    <a:pt x="2309622" y="1367789"/>
                  </a:moveTo>
                  <a:lnTo>
                    <a:pt x="2309622" y="273557"/>
                  </a:lnTo>
                  <a:lnTo>
                    <a:pt x="2305207" y="224439"/>
                  </a:lnTo>
                  <a:lnTo>
                    <a:pt x="2292483" y="178187"/>
                  </a:lnTo>
                  <a:lnTo>
                    <a:pt x="2272227" y="135579"/>
                  </a:lnTo>
                  <a:lnTo>
                    <a:pt x="2245216" y="97392"/>
                  </a:lnTo>
                  <a:lnTo>
                    <a:pt x="2212229" y="64405"/>
                  </a:lnTo>
                  <a:lnTo>
                    <a:pt x="2174042" y="37394"/>
                  </a:lnTo>
                  <a:lnTo>
                    <a:pt x="2131434" y="17138"/>
                  </a:lnTo>
                  <a:lnTo>
                    <a:pt x="2085182" y="4414"/>
                  </a:lnTo>
                  <a:lnTo>
                    <a:pt x="2036064" y="0"/>
                  </a:lnTo>
                  <a:lnTo>
                    <a:pt x="273558" y="0"/>
                  </a:ln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7"/>
                  </a:lnTo>
                  <a:lnTo>
                    <a:pt x="0" y="1367789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6064" y="1641347"/>
                  </a:lnTo>
                  <a:lnTo>
                    <a:pt x="2085182" y="1636933"/>
                  </a:lnTo>
                  <a:lnTo>
                    <a:pt x="2131434" y="1624209"/>
                  </a:lnTo>
                  <a:lnTo>
                    <a:pt x="2174042" y="1603953"/>
                  </a:lnTo>
                  <a:lnTo>
                    <a:pt x="2212229" y="1576942"/>
                  </a:lnTo>
                  <a:lnTo>
                    <a:pt x="2245216" y="1543955"/>
                  </a:lnTo>
                  <a:lnTo>
                    <a:pt x="2272227" y="1505768"/>
                  </a:lnTo>
                  <a:lnTo>
                    <a:pt x="2292483" y="1463160"/>
                  </a:lnTo>
                  <a:lnTo>
                    <a:pt x="2305207" y="1416908"/>
                  </a:lnTo>
                  <a:lnTo>
                    <a:pt x="2309622" y="1367789"/>
                  </a:lnTo>
                  <a:close/>
                </a:path>
              </a:pathLst>
            </a:custGeom>
            <a:solidFill>
              <a:srgbClr val="C9DD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3511549" y="1184402"/>
              <a:ext cx="2310130" cy="1641475"/>
            </a:xfrm>
            <a:custGeom>
              <a:rect b="b" l="l" r="r" t="t"/>
              <a:pathLst>
                <a:path extrusionOk="0" h="1641475" w="2310129">
                  <a:moveTo>
                    <a:pt x="273558" y="0"/>
                  </a:move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7"/>
                  </a:lnTo>
                  <a:lnTo>
                    <a:pt x="0" y="1367789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6064" y="1641347"/>
                  </a:lnTo>
                  <a:lnTo>
                    <a:pt x="2085182" y="1636933"/>
                  </a:lnTo>
                  <a:lnTo>
                    <a:pt x="2131434" y="1624209"/>
                  </a:lnTo>
                  <a:lnTo>
                    <a:pt x="2174042" y="1603953"/>
                  </a:lnTo>
                  <a:lnTo>
                    <a:pt x="2212229" y="1576942"/>
                  </a:lnTo>
                  <a:lnTo>
                    <a:pt x="2245216" y="1543955"/>
                  </a:lnTo>
                  <a:lnTo>
                    <a:pt x="2272227" y="1505768"/>
                  </a:lnTo>
                  <a:lnTo>
                    <a:pt x="2292483" y="1463160"/>
                  </a:lnTo>
                  <a:lnTo>
                    <a:pt x="2305207" y="1416908"/>
                  </a:lnTo>
                  <a:lnTo>
                    <a:pt x="2309622" y="1367789"/>
                  </a:lnTo>
                  <a:lnTo>
                    <a:pt x="2309622" y="273557"/>
                  </a:lnTo>
                  <a:lnTo>
                    <a:pt x="2305207" y="224439"/>
                  </a:lnTo>
                  <a:lnTo>
                    <a:pt x="2292483" y="178187"/>
                  </a:lnTo>
                  <a:lnTo>
                    <a:pt x="2272227" y="135579"/>
                  </a:lnTo>
                  <a:lnTo>
                    <a:pt x="2245216" y="97392"/>
                  </a:lnTo>
                  <a:lnTo>
                    <a:pt x="2212229" y="64405"/>
                  </a:lnTo>
                  <a:lnTo>
                    <a:pt x="2174042" y="37394"/>
                  </a:lnTo>
                  <a:lnTo>
                    <a:pt x="2131434" y="17138"/>
                  </a:lnTo>
                  <a:lnTo>
                    <a:pt x="2085182" y="4414"/>
                  </a:lnTo>
                  <a:lnTo>
                    <a:pt x="2036064" y="0"/>
                  </a:lnTo>
                  <a:lnTo>
                    <a:pt x="27355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3559791" y="1170002"/>
            <a:ext cx="2153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7675" lvl="0" marL="4597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Direct Alcohol  Fuel Cell</a:t>
            </a:r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>
            <a:off x="816337" y="2744984"/>
            <a:ext cx="2318475" cy="1235683"/>
            <a:chOff x="814069" y="3646423"/>
            <a:chExt cx="2312035" cy="1641475"/>
          </a:xfrm>
        </p:grpSpPr>
        <p:sp>
          <p:nvSpPr>
            <p:cNvPr id="83" name="Google Shape;83;p17"/>
            <p:cNvSpPr/>
            <p:nvPr/>
          </p:nvSpPr>
          <p:spPr>
            <a:xfrm>
              <a:off x="814069" y="3646423"/>
              <a:ext cx="2312035" cy="1641475"/>
            </a:xfrm>
            <a:custGeom>
              <a:rect b="b" l="l" r="r" t="t"/>
              <a:pathLst>
                <a:path extrusionOk="0" h="1641475" w="2312035">
                  <a:moveTo>
                    <a:pt x="2311907" y="1367789"/>
                  </a:moveTo>
                  <a:lnTo>
                    <a:pt x="2311907" y="273558"/>
                  </a:lnTo>
                  <a:lnTo>
                    <a:pt x="2307493" y="224439"/>
                  </a:lnTo>
                  <a:lnTo>
                    <a:pt x="2294769" y="178187"/>
                  </a:lnTo>
                  <a:lnTo>
                    <a:pt x="2274513" y="135579"/>
                  </a:lnTo>
                  <a:lnTo>
                    <a:pt x="2247502" y="97392"/>
                  </a:lnTo>
                  <a:lnTo>
                    <a:pt x="2214515" y="64405"/>
                  </a:lnTo>
                  <a:lnTo>
                    <a:pt x="2176328" y="37394"/>
                  </a:lnTo>
                  <a:lnTo>
                    <a:pt x="2133720" y="17138"/>
                  </a:lnTo>
                  <a:lnTo>
                    <a:pt x="2087468" y="4414"/>
                  </a:lnTo>
                  <a:lnTo>
                    <a:pt x="2038350" y="0"/>
                  </a:lnTo>
                  <a:lnTo>
                    <a:pt x="273558" y="0"/>
                  </a:ln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8"/>
                  </a:lnTo>
                  <a:lnTo>
                    <a:pt x="0" y="1367789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8350" y="1641348"/>
                  </a:lnTo>
                  <a:lnTo>
                    <a:pt x="2087468" y="1636933"/>
                  </a:lnTo>
                  <a:lnTo>
                    <a:pt x="2133720" y="1624209"/>
                  </a:lnTo>
                  <a:lnTo>
                    <a:pt x="2176328" y="1603953"/>
                  </a:lnTo>
                  <a:lnTo>
                    <a:pt x="2214515" y="1576942"/>
                  </a:lnTo>
                  <a:lnTo>
                    <a:pt x="2247502" y="1543955"/>
                  </a:lnTo>
                  <a:lnTo>
                    <a:pt x="2274513" y="1505768"/>
                  </a:lnTo>
                  <a:lnTo>
                    <a:pt x="2294769" y="1463160"/>
                  </a:lnTo>
                  <a:lnTo>
                    <a:pt x="2307493" y="1416908"/>
                  </a:lnTo>
                  <a:lnTo>
                    <a:pt x="2311907" y="1367789"/>
                  </a:lnTo>
                  <a:close/>
                </a:path>
              </a:pathLst>
            </a:custGeom>
            <a:solidFill>
              <a:srgbClr val="C9DD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814069" y="3646423"/>
              <a:ext cx="2312035" cy="1641475"/>
            </a:xfrm>
            <a:custGeom>
              <a:rect b="b" l="l" r="r" t="t"/>
              <a:pathLst>
                <a:path extrusionOk="0" h="1641475" w="2312035">
                  <a:moveTo>
                    <a:pt x="273558" y="0"/>
                  </a:move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8"/>
                  </a:lnTo>
                  <a:lnTo>
                    <a:pt x="0" y="1367789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8350" y="1641348"/>
                  </a:lnTo>
                  <a:lnTo>
                    <a:pt x="2087468" y="1636933"/>
                  </a:lnTo>
                  <a:lnTo>
                    <a:pt x="2133720" y="1624209"/>
                  </a:lnTo>
                  <a:lnTo>
                    <a:pt x="2176328" y="1603953"/>
                  </a:lnTo>
                  <a:lnTo>
                    <a:pt x="2214515" y="1576942"/>
                  </a:lnTo>
                  <a:lnTo>
                    <a:pt x="2247502" y="1543955"/>
                  </a:lnTo>
                  <a:lnTo>
                    <a:pt x="2274513" y="1505768"/>
                  </a:lnTo>
                  <a:lnTo>
                    <a:pt x="2294769" y="1463160"/>
                  </a:lnTo>
                  <a:lnTo>
                    <a:pt x="2307493" y="1416908"/>
                  </a:lnTo>
                  <a:lnTo>
                    <a:pt x="2311907" y="1367789"/>
                  </a:lnTo>
                  <a:lnTo>
                    <a:pt x="2311907" y="273558"/>
                  </a:lnTo>
                  <a:lnTo>
                    <a:pt x="2307493" y="224439"/>
                  </a:lnTo>
                  <a:lnTo>
                    <a:pt x="2294769" y="178187"/>
                  </a:lnTo>
                  <a:lnTo>
                    <a:pt x="2274513" y="135579"/>
                  </a:lnTo>
                  <a:lnTo>
                    <a:pt x="2247502" y="97392"/>
                  </a:lnTo>
                  <a:lnTo>
                    <a:pt x="2214515" y="64405"/>
                  </a:lnTo>
                  <a:lnTo>
                    <a:pt x="2176328" y="37394"/>
                  </a:lnTo>
                  <a:lnTo>
                    <a:pt x="2133720" y="17138"/>
                  </a:lnTo>
                  <a:lnTo>
                    <a:pt x="2087468" y="4414"/>
                  </a:lnTo>
                  <a:lnTo>
                    <a:pt x="2038350" y="0"/>
                  </a:lnTo>
                  <a:lnTo>
                    <a:pt x="27355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" name="Google Shape;85;p17"/>
          <p:cNvSpPr txBox="1"/>
          <p:nvPr/>
        </p:nvSpPr>
        <p:spPr>
          <a:xfrm>
            <a:off x="991578" y="3116884"/>
            <a:ext cx="1903939" cy="47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7970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Alcohol  Alkaline Fuel Cell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6" name="Google Shape;86;p17"/>
          <p:cNvGrpSpPr/>
          <p:nvPr/>
        </p:nvGrpSpPr>
        <p:grpSpPr>
          <a:xfrm>
            <a:off x="3521331" y="2744984"/>
            <a:ext cx="2316565" cy="1235683"/>
            <a:chOff x="3511550" y="3646423"/>
            <a:chExt cx="2310130" cy="1641475"/>
          </a:xfrm>
        </p:grpSpPr>
        <p:sp>
          <p:nvSpPr>
            <p:cNvPr id="87" name="Google Shape;87;p17"/>
            <p:cNvSpPr/>
            <p:nvPr/>
          </p:nvSpPr>
          <p:spPr>
            <a:xfrm>
              <a:off x="3511550" y="3646423"/>
              <a:ext cx="2310130" cy="1641475"/>
            </a:xfrm>
            <a:custGeom>
              <a:rect b="b" l="l" r="r" t="t"/>
              <a:pathLst>
                <a:path extrusionOk="0" h="1641475" w="2310129">
                  <a:moveTo>
                    <a:pt x="2309622" y="1367789"/>
                  </a:moveTo>
                  <a:lnTo>
                    <a:pt x="2309622" y="273558"/>
                  </a:lnTo>
                  <a:lnTo>
                    <a:pt x="2305207" y="224439"/>
                  </a:lnTo>
                  <a:lnTo>
                    <a:pt x="2292483" y="178187"/>
                  </a:lnTo>
                  <a:lnTo>
                    <a:pt x="2272227" y="135579"/>
                  </a:lnTo>
                  <a:lnTo>
                    <a:pt x="2245216" y="97392"/>
                  </a:lnTo>
                  <a:lnTo>
                    <a:pt x="2212229" y="64405"/>
                  </a:lnTo>
                  <a:lnTo>
                    <a:pt x="2174042" y="37394"/>
                  </a:lnTo>
                  <a:lnTo>
                    <a:pt x="2131434" y="17138"/>
                  </a:lnTo>
                  <a:lnTo>
                    <a:pt x="2085182" y="4414"/>
                  </a:lnTo>
                  <a:lnTo>
                    <a:pt x="2036064" y="0"/>
                  </a:lnTo>
                  <a:lnTo>
                    <a:pt x="273558" y="0"/>
                  </a:ln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8"/>
                  </a:lnTo>
                  <a:lnTo>
                    <a:pt x="0" y="1367790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6064" y="1641348"/>
                  </a:lnTo>
                  <a:lnTo>
                    <a:pt x="2085182" y="1636933"/>
                  </a:lnTo>
                  <a:lnTo>
                    <a:pt x="2131434" y="1624209"/>
                  </a:lnTo>
                  <a:lnTo>
                    <a:pt x="2174042" y="1603953"/>
                  </a:lnTo>
                  <a:lnTo>
                    <a:pt x="2212229" y="1576942"/>
                  </a:lnTo>
                  <a:lnTo>
                    <a:pt x="2245216" y="1543955"/>
                  </a:lnTo>
                  <a:lnTo>
                    <a:pt x="2272227" y="1505768"/>
                  </a:lnTo>
                  <a:lnTo>
                    <a:pt x="2292483" y="1463160"/>
                  </a:lnTo>
                  <a:lnTo>
                    <a:pt x="2305207" y="1416908"/>
                  </a:lnTo>
                  <a:lnTo>
                    <a:pt x="2309622" y="1367789"/>
                  </a:lnTo>
                  <a:close/>
                </a:path>
              </a:pathLst>
            </a:custGeom>
            <a:solidFill>
              <a:srgbClr val="C9DD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511550" y="3646423"/>
              <a:ext cx="2310130" cy="1641475"/>
            </a:xfrm>
            <a:custGeom>
              <a:rect b="b" l="l" r="r" t="t"/>
              <a:pathLst>
                <a:path extrusionOk="0" h="1641475" w="2310129">
                  <a:moveTo>
                    <a:pt x="273558" y="0"/>
                  </a:move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8"/>
                  </a:lnTo>
                  <a:lnTo>
                    <a:pt x="0" y="1367790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6064" y="1641348"/>
                  </a:lnTo>
                  <a:lnTo>
                    <a:pt x="2085182" y="1636933"/>
                  </a:lnTo>
                  <a:lnTo>
                    <a:pt x="2131434" y="1624209"/>
                  </a:lnTo>
                  <a:lnTo>
                    <a:pt x="2174042" y="1603953"/>
                  </a:lnTo>
                  <a:lnTo>
                    <a:pt x="2212229" y="1576942"/>
                  </a:lnTo>
                  <a:lnTo>
                    <a:pt x="2245216" y="1543955"/>
                  </a:lnTo>
                  <a:lnTo>
                    <a:pt x="2272227" y="1505768"/>
                  </a:lnTo>
                  <a:lnTo>
                    <a:pt x="2292483" y="1463160"/>
                  </a:lnTo>
                  <a:lnTo>
                    <a:pt x="2305207" y="1416908"/>
                  </a:lnTo>
                  <a:lnTo>
                    <a:pt x="2309622" y="1367789"/>
                  </a:lnTo>
                  <a:lnTo>
                    <a:pt x="2309622" y="273558"/>
                  </a:lnTo>
                  <a:lnTo>
                    <a:pt x="2305207" y="224439"/>
                  </a:lnTo>
                  <a:lnTo>
                    <a:pt x="2292483" y="178187"/>
                  </a:lnTo>
                  <a:lnTo>
                    <a:pt x="2272227" y="135579"/>
                  </a:lnTo>
                  <a:lnTo>
                    <a:pt x="2245216" y="97392"/>
                  </a:lnTo>
                  <a:lnTo>
                    <a:pt x="2212229" y="64405"/>
                  </a:lnTo>
                  <a:lnTo>
                    <a:pt x="2174042" y="37394"/>
                  </a:lnTo>
                  <a:lnTo>
                    <a:pt x="2131434" y="17138"/>
                  </a:lnTo>
                  <a:lnTo>
                    <a:pt x="2085182" y="4414"/>
                  </a:lnTo>
                  <a:lnTo>
                    <a:pt x="2036064" y="0"/>
                  </a:lnTo>
                  <a:lnTo>
                    <a:pt x="27355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9" name="Google Shape;89;p17"/>
          <p:cNvSpPr txBox="1"/>
          <p:nvPr/>
        </p:nvSpPr>
        <p:spPr>
          <a:xfrm>
            <a:off x="3874610" y="3116884"/>
            <a:ext cx="1581097" cy="47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9209" lvl="0" marL="412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Alcohol  PEM Fuel Cell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6224033" y="2744984"/>
            <a:ext cx="2318475" cy="1235683"/>
            <a:chOff x="6206744" y="3646423"/>
            <a:chExt cx="2312035" cy="1641475"/>
          </a:xfrm>
        </p:grpSpPr>
        <p:sp>
          <p:nvSpPr>
            <p:cNvPr id="91" name="Google Shape;91;p17"/>
            <p:cNvSpPr/>
            <p:nvPr/>
          </p:nvSpPr>
          <p:spPr>
            <a:xfrm>
              <a:off x="6206744" y="3646423"/>
              <a:ext cx="2312035" cy="1641475"/>
            </a:xfrm>
            <a:custGeom>
              <a:rect b="b" l="l" r="r" t="t"/>
              <a:pathLst>
                <a:path extrusionOk="0" h="1641475" w="2312034">
                  <a:moveTo>
                    <a:pt x="2311907" y="1367789"/>
                  </a:moveTo>
                  <a:lnTo>
                    <a:pt x="2311907" y="273558"/>
                  </a:lnTo>
                  <a:lnTo>
                    <a:pt x="2307493" y="224439"/>
                  </a:lnTo>
                  <a:lnTo>
                    <a:pt x="2294769" y="178187"/>
                  </a:lnTo>
                  <a:lnTo>
                    <a:pt x="2274513" y="135579"/>
                  </a:lnTo>
                  <a:lnTo>
                    <a:pt x="2247502" y="97392"/>
                  </a:lnTo>
                  <a:lnTo>
                    <a:pt x="2214515" y="64405"/>
                  </a:lnTo>
                  <a:lnTo>
                    <a:pt x="2176328" y="37394"/>
                  </a:lnTo>
                  <a:lnTo>
                    <a:pt x="2133720" y="17138"/>
                  </a:lnTo>
                  <a:lnTo>
                    <a:pt x="2087468" y="4414"/>
                  </a:lnTo>
                  <a:lnTo>
                    <a:pt x="2038350" y="0"/>
                  </a:lnTo>
                  <a:lnTo>
                    <a:pt x="274320" y="0"/>
                  </a:lnTo>
                  <a:lnTo>
                    <a:pt x="224975" y="4414"/>
                  </a:lnTo>
                  <a:lnTo>
                    <a:pt x="178546" y="17138"/>
                  </a:lnTo>
                  <a:lnTo>
                    <a:pt x="135805" y="37394"/>
                  </a:lnTo>
                  <a:lnTo>
                    <a:pt x="97523" y="64405"/>
                  </a:lnTo>
                  <a:lnTo>
                    <a:pt x="64472" y="97392"/>
                  </a:lnTo>
                  <a:lnTo>
                    <a:pt x="37422" y="135579"/>
                  </a:lnTo>
                  <a:lnTo>
                    <a:pt x="17146" y="178187"/>
                  </a:lnTo>
                  <a:lnTo>
                    <a:pt x="4415" y="224439"/>
                  </a:lnTo>
                  <a:lnTo>
                    <a:pt x="0" y="273558"/>
                  </a:lnTo>
                  <a:lnTo>
                    <a:pt x="0" y="1367789"/>
                  </a:lnTo>
                  <a:lnTo>
                    <a:pt x="4415" y="1416908"/>
                  </a:lnTo>
                  <a:lnTo>
                    <a:pt x="17146" y="1463160"/>
                  </a:lnTo>
                  <a:lnTo>
                    <a:pt x="37422" y="1505768"/>
                  </a:lnTo>
                  <a:lnTo>
                    <a:pt x="64472" y="1543955"/>
                  </a:lnTo>
                  <a:lnTo>
                    <a:pt x="97523" y="1576942"/>
                  </a:lnTo>
                  <a:lnTo>
                    <a:pt x="135805" y="1603953"/>
                  </a:lnTo>
                  <a:lnTo>
                    <a:pt x="178546" y="1624209"/>
                  </a:lnTo>
                  <a:lnTo>
                    <a:pt x="224975" y="1636933"/>
                  </a:lnTo>
                  <a:lnTo>
                    <a:pt x="274320" y="1641348"/>
                  </a:lnTo>
                  <a:lnTo>
                    <a:pt x="2038350" y="1641348"/>
                  </a:lnTo>
                  <a:lnTo>
                    <a:pt x="2087468" y="1636933"/>
                  </a:lnTo>
                  <a:lnTo>
                    <a:pt x="2133720" y="1624209"/>
                  </a:lnTo>
                  <a:lnTo>
                    <a:pt x="2176328" y="1603953"/>
                  </a:lnTo>
                  <a:lnTo>
                    <a:pt x="2214515" y="1576942"/>
                  </a:lnTo>
                  <a:lnTo>
                    <a:pt x="2247502" y="1543955"/>
                  </a:lnTo>
                  <a:lnTo>
                    <a:pt x="2274513" y="1505768"/>
                  </a:lnTo>
                  <a:lnTo>
                    <a:pt x="2294769" y="1463160"/>
                  </a:lnTo>
                  <a:lnTo>
                    <a:pt x="2307493" y="1416908"/>
                  </a:lnTo>
                  <a:lnTo>
                    <a:pt x="2311907" y="1367789"/>
                  </a:lnTo>
                  <a:close/>
                </a:path>
              </a:pathLst>
            </a:custGeom>
            <a:solidFill>
              <a:srgbClr val="C9DD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6206744" y="3646423"/>
              <a:ext cx="2312035" cy="1641475"/>
            </a:xfrm>
            <a:custGeom>
              <a:rect b="b" l="l" r="r" t="t"/>
              <a:pathLst>
                <a:path extrusionOk="0" h="1641475" w="2312034">
                  <a:moveTo>
                    <a:pt x="274320" y="0"/>
                  </a:moveTo>
                  <a:lnTo>
                    <a:pt x="224975" y="4414"/>
                  </a:lnTo>
                  <a:lnTo>
                    <a:pt x="178546" y="17138"/>
                  </a:lnTo>
                  <a:lnTo>
                    <a:pt x="135805" y="37394"/>
                  </a:lnTo>
                  <a:lnTo>
                    <a:pt x="97523" y="64405"/>
                  </a:lnTo>
                  <a:lnTo>
                    <a:pt x="64472" y="97392"/>
                  </a:lnTo>
                  <a:lnTo>
                    <a:pt x="37422" y="135579"/>
                  </a:lnTo>
                  <a:lnTo>
                    <a:pt x="17146" y="178187"/>
                  </a:lnTo>
                  <a:lnTo>
                    <a:pt x="4415" y="224439"/>
                  </a:lnTo>
                  <a:lnTo>
                    <a:pt x="0" y="273558"/>
                  </a:lnTo>
                  <a:lnTo>
                    <a:pt x="0" y="1367789"/>
                  </a:lnTo>
                  <a:lnTo>
                    <a:pt x="4415" y="1416908"/>
                  </a:lnTo>
                  <a:lnTo>
                    <a:pt x="17146" y="1463160"/>
                  </a:lnTo>
                  <a:lnTo>
                    <a:pt x="37422" y="1505768"/>
                  </a:lnTo>
                  <a:lnTo>
                    <a:pt x="64472" y="1543955"/>
                  </a:lnTo>
                  <a:lnTo>
                    <a:pt x="97523" y="1576942"/>
                  </a:lnTo>
                  <a:lnTo>
                    <a:pt x="135805" y="1603953"/>
                  </a:lnTo>
                  <a:lnTo>
                    <a:pt x="178546" y="1624209"/>
                  </a:lnTo>
                  <a:lnTo>
                    <a:pt x="224975" y="1636933"/>
                  </a:lnTo>
                  <a:lnTo>
                    <a:pt x="274320" y="1641348"/>
                  </a:lnTo>
                  <a:lnTo>
                    <a:pt x="2038350" y="1641348"/>
                  </a:lnTo>
                  <a:lnTo>
                    <a:pt x="2087468" y="1636933"/>
                  </a:lnTo>
                  <a:lnTo>
                    <a:pt x="2133720" y="1624209"/>
                  </a:lnTo>
                  <a:lnTo>
                    <a:pt x="2176328" y="1603953"/>
                  </a:lnTo>
                  <a:lnTo>
                    <a:pt x="2214515" y="1576942"/>
                  </a:lnTo>
                  <a:lnTo>
                    <a:pt x="2247502" y="1543955"/>
                  </a:lnTo>
                  <a:lnTo>
                    <a:pt x="2274513" y="1505768"/>
                  </a:lnTo>
                  <a:lnTo>
                    <a:pt x="2294769" y="1463160"/>
                  </a:lnTo>
                  <a:lnTo>
                    <a:pt x="2307493" y="1416908"/>
                  </a:lnTo>
                  <a:lnTo>
                    <a:pt x="2311907" y="1367789"/>
                  </a:lnTo>
                  <a:lnTo>
                    <a:pt x="2311907" y="273558"/>
                  </a:lnTo>
                  <a:lnTo>
                    <a:pt x="2307493" y="224439"/>
                  </a:lnTo>
                  <a:lnTo>
                    <a:pt x="2294769" y="178187"/>
                  </a:lnTo>
                  <a:lnTo>
                    <a:pt x="2274513" y="135579"/>
                  </a:lnTo>
                  <a:lnTo>
                    <a:pt x="2247502" y="97392"/>
                  </a:lnTo>
                  <a:lnTo>
                    <a:pt x="2214515" y="64405"/>
                  </a:lnTo>
                  <a:lnTo>
                    <a:pt x="2176328" y="37394"/>
                  </a:lnTo>
                  <a:lnTo>
                    <a:pt x="2133720" y="17138"/>
                  </a:lnTo>
                  <a:lnTo>
                    <a:pt x="2087468" y="4414"/>
                  </a:lnTo>
                  <a:lnTo>
                    <a:pt x="2038350" y="0"/>
                  </a:lnTo>
                  <a:lnTo>
                    <a:pt x="27432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3" name="Google Shape;93;p17"/>
          <p:cNvSpPr txBox="1"/>
          <p:nvPr/>
        </p:nvSpPr>
        <p:spPr>
          <a:xfrm>
            <a:off x="6579605" y="3116884"/>
            <a:ext cx="1600837" cy="47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6350" lvl="0" marL="184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Alcohol  AEM Fuel Cell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560034" y="108665"/>
            <a:ext cx="50064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3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Methanol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044" lvl="0" marL="276860" marR="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✔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 fuel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044" lvl="0" marL="276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✔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transport and distribute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76225" marR="0" rtl="0" algn="l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✔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KWh/l (6 KWh/Kg) energy density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762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✔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electrons per molecule of methanol oxidized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044" lvl="0" marL="276860" marR="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✔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Electrooxidation is easy in alkaline condition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763788" y="907128"/>
            <a:ext cx="2611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275">
            <a:spAutoFit/>
          </a:bodyPr>
          <a:lstStyle/>
          <a:p>
            <a:pPr indent="-262255" lvl="0" marL="331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primary fuel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2255" lvl="0" marL="33147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Toxic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60022" y="3801892"/>
            <a:ext cx="4476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125">
            <a:spAutoFit/>
          </a:bodyPr>
          <a:lstStyle/>
          <a:p>
            <a:pPr indent="-241934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electrons per molecule of ethanol oxidized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7305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Electrooxidation is easy in alkaline condition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73050" marR="0" rtl="0" algn="l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toxic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60022" y="2400087"/>
            <a:ext cx="68655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Ethanol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7305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Non-conventional liquid fuel - method of production is well established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7305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transport and distribute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73050" marR="0" rtl="0" algn="l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5.9 KWh/l (7.44 KWh/Kg) energy density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721495" y="3615777"/>
            <a:ext cx="26961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955" lvl="0" marL="332105" marR="50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C-C bond cleavage  at low temperature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9"/>
          <p:cNvGrpSpPr/>
          <p:nvPr/>
        </p:nvGrpSpPr>
        <p:grpSpPr>
          <a:xfrm>
            <a:off x="2132904" y="1123818"/>
            <a:ext cx="5186175" cy="2737667"/>
            <a:chOff x="2331974" y="1532635"/>
            <a:chExt cx="5171694" cy="3636646"/>
          </a:xfrm>
        </p:grpSpPr>
        <p:sp>
          <p:nvSpPr>
            <p:cNvPr id="108" name="Google Shape;108;p19"/>
            <p:cNvSpPr/>
            <p:nvPr/>
          </p:nvSpPr>
          <p:spPr>
            <a:xfrm>
              <a:off x="2383028" y="5117846"/>
              <a:ext cx="5120640" cy="0"/>
            </a:xfrm>
            <a:custGeom>
              <a:rect b="b" l="l" r="r" t="t"/>
              <a:pathLst>
                <a:path extrusionOk="0" h="120000" w="5120640">
                  <a:moveTo>
                    <a:pt x="0" y="0"/>
                  </a:moveTo>
                  <a:lnTo>
                    <a:pt x="5120640" y="0"/>
                  </a:lnTo>
                </a:path>
              </a:pathLst>
            </a:custGeom>
            <a:noFill/>
            <a:ln cap="flat" cmpd="sng" w="25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2383028" y="5117846"/>
              <a:ext cx="5120640" cy="51435"/>
            </a:xfrm>
            <a:custGeom>
              <a:rect b="b" l="l" r="r" t="t"/>
              <a:pathLst>
                <a:path extrusionOk="0" h="51435" w="5120640">
                  <a:moveTo>
                    <a:pt x="0" y="51054"/>
                  </a:moveTo>
                  <a:lnTo>
                    <a:pt x="0" y="0"/>
                  </a:lnTo>
                </a:path>
                <a:path extrusionOk="0" h="51435" w="5120640">
                  <a:moveTo>
                    <a:pt x="1280159" y="51054"/>
                  </a:moveTo>
                  <a:lnTo>
                    <a:pt x="1280159" y="0"/>
                  </a:lnTo>
                </a:path>
                <a:path extrusionOk="0" h="51435" w="5120640">
                  <a:moveTo>
                    <a:pt x="2560320" y="51054"/>
                  </a:moveTo>
                  <a:lnTo>
                    <a:pt x="2560320" y="0"/>
                  </a:lnTo>
                </a:path>
                <a:path extrusionOk="0" h="51435" w="5120640">
                  <a:moveTo>
                    <a:pt x="3840479" y="51053"/>
                  </a:moveTo>
                  <a:lnTo>
                    <a:pt x="3840479" y="0"/>
                  </a:lnTo>
                </a:path>
                <a:path extrusionOk="0" h="51435" w="5120640">
                  <a:moveTo>
                    <a:pt x="5120640" y="51053"/>
                  </a:moveTo>
                  <a:lnTo>
                    <a:pt x="5120640" y="0"/>
                  </a:lnTo>
                </a:path>
              </a:pathLst>
            </a:custGeom>
            <a:noFill/>
            <a:ln cap="flat" cmpd="sng" w="10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2383028" y="1532635"/>
              <a:ext cx="5120640" cy="3585210"/>
            </a:xfrm>
            <a:custGeom>
              <a:rect b="b" l="l" r="r" t="t"/>
              <a:pathLst>
                <a:path extrusionOk="0" h="3585210" w="5120640">
                  <a:moveTo>
                    <a:pt x="0" y="0"/>
                  </a:moveTo>
                  <a:lnTo>
                    <a:pt x="5120640" y="0"/>
                  </a:lnTo>
                </a:path>
                <a:path extrusionOk="0" h="3585210" w="5120640">
                  <a:moveTo>
                    <a:pt x="0" y="3585210"/>
                  </a:moveTo>
                  <a:lnTo>
                    <a:pt x="0" y="0"/>
                  </a:lnTo>
                </a:path>
              </a:pathLst>
            </a:custGeom>
            <a:noFill/>
            <a:ln cap="flat" cmpd="sng" w="25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331974" y="1532635"/>
              <a:ext cx="51435" cy="3585210"/>
            </a:xfrm>
            <a:custGeom>
              <a:rect b="b" l="l" r="r" t="t"/>
              <a:pathLst>
                <a:path extrusionOk="0" h="3585210" w="51435">
                  <a:moveTo>
                    <a:pt x="0" y="3585210"/>
                  </a:moveTo>
                  <a:lnTo>
                    <a:pt x="51054" y="3585210"/>
                  </a:lnTo>
                </a:path>
                <a:path extrusionOk="0" h="3585210" w="51435">
                  <a:moveTo>
                    <a:pt x="0" y="2689098"/>
                  </a:moveTo>
                  <a:lnTo>
                    <a:pt x="51054" y="2689098"/>
                  </a:lnTo>
                </a:path>
                <a:path extrusionOk="0" h="3585210" w="51435">
                  <a:moveTo>
                    <a:pt x="0" y="1792986"/>
                  </a:moveTo>
                  <a:lnTo>
                    <a:pt x="51054" y="1792986"/>
                  </a:lnTo>
                </a:path>
                <a:path extrusionOk="0" h="3585210" w="51435">
                  <a:moveTo>
                    <a:pt x="0" y="895350"/>
                  </a:moveTo>
                  <a:lnTo>
                    <a:pt x="51053" y="895350"/>
                  </a:lnTo>
                </a:path>
                <a:path extrusionOk="0" h="3585210" w="51435">
                  <a:moveTo>
                    <a:pt x="0" y="0"/>
                  </a:moveTo>
                  <a:lnTo>
                    <a:pt x="51053" y="0"/>
                  </a:lnTo>
                </a:path>
              </a:pathLst>
            </a:custGeom>
            <a:noFill/>
            <a:ln cap="flat" cmpd="sng" w="10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7503667" y="1532635"/>
              <a:ext cx="0" cy="3585210"/>
            </a:xfrm>
            <a:custGeom>
              <a:rect b="b" l="l" r="r" t="t"/>
              <a:pathLst>
                <a:path extrusionOk="0" h="3585210" w="120000">
                  <a:moveTo>
                    <a:pt x="0" y="3585210"/>
                  </a:moveTo>
                  <a:lnTo>
                    <a:pt x="0" y="0"/>
                  </a:lnTo>
                </a:path>
              </a:pathLst>
            </a:custGeom>
            <a:noFill/>
            <a:ln cap="flat" cmpd="sng" w="25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383028" y="2652775"/>
              <a:ext cx="6350" cy="90170"/>
            </a:xfrm>
            <a:custGeom>
              <a:rect b="b" l="l" r="r" t="t"/>
              <a:pathLst>
                <a:path extrusionOk="0" h="90169" w="6350">
                  <a:moveTo>
                    <a:pt x="3048" y="-15875"/>
                  </a:moveTo>
                  <a:lnTo>
                    <a:pt x="3048" y="105791"/>
                  </a:lnTo>
                </a:path>
              </a:pathLst>
            </a:custGeom>
            <a:noFill/>
            <a:ln cap="flat" cmpd="sng" w="37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389124" y="2742691"/>
              <a:ext cx="1914525" cy="179070"/>
            </a:xfrm>
            <a:custGeom>
              <a:rect b="b" l="l" r="r" t="t"/>
              <a:pathLst>
                <a:path extrusionOk="0" h="179069" w="1914525">
                  <a:moveTo>
                    <a:pt x="0" y="0"/>
                  </a:moveTo>
                  <a:lnTo>
                    <a:pt x="25907" y="0"/>
                  </a:lnTo>
                  <a:lnTo>
                    <a:pt x="57150" y="0"/>
                  </a:lnTo>
                  <a:lnTo>
                    <a:pt x="121919" y="0"/>
                  </a:lnTo>
                  <a:lnTo>
                    <a:pt x="569213" y="0"/>
                  </a:lnTo>
                  <a:lnTo>
                    <a:pt x="633983" y="0"/>
                  </a:lnTo>
                </a:path>
                <a:path extrusionOk="0" h="179069" w="1914525">
                  <a:moveTo>
                    <a:pt x="633983" y="0"/>
                  </a:moveTo>
                  <a:lnTo>
                    <a:pt x="697229" y="44958"/>
                  </a:lnTo>
                </a:path>
                <a:path extrusionOk="0" h="179069" w="1914525">
                  <a:moveTo>
                    <a:pt x="697229" y="44958"/>
                  </a:moveTo>
                  <a:lnTo>
                    <a:pt x="761999" y="44958"/>
                  </a:lnTo>
                  <a:lnTo>
                    <a:pt x="825245" y="44958"/>
                  </a:lnTo>
                  <a:lnTo>
                    <a:pt x="890015" y="44958"/>
                  </a:lnTo>
                  <a:lnTo>
                    <a:pt x="953261" y="44958"/>
                  </a:lnTo>
                  <a:lnTo>
                    <a:pt x="1018031" y="44958"/>
                  </a:lnTo>
                </a:path>
                <a:path extrusionOk="0" h="179069" w="1914525">
                  <a:moveTo>
                    <a:pt x="1018031" y="44958"/>
                  </a:moveTo>
                  <a:lnTo>
                    <a:pt x="1081277" y="89154"/>
                  </a:lnTo>
                </a:path>
                <a:path extrusionOk="0" h="179069" w="1914525">
                  <a:moveTo>
                    <a:pt x="1081277" y="89154"/>
                  </a:moveTo>
                  <a:lnTo>
                    <a:pt x="1146047" y="89154"/>
                  </a:lnTo>
                  <a:lnTo>
                    <a:pt x="1209293" y="89154"/>
                  </a:lnTo>
                  <a:lnTo>
                    <a:pt x="1274063" y="89154"/>
                  </a:lnTo>
                  <a:lnTo>
                    <a:pt x="1337309" y="89154"/>
                  </a:lnTo>
                  <a:lnTo>
                    <a:pt x="1402079" y="89154"/>
                  </a:lnTo>
                </a:path>
                <a:path extrusionOk="0" h="179069" w="1914525">
                  <a:moveTo>
                    <a:pt x="1402079" y="89154"/>
                  </a:moveTo>
                  <a:lnTo>
                    <a:pt x="1465325" y="134112"/>
                  </a:lnTo>
                </a:path>
                <a:path extrusionOk="0" h="179069" w="1914525">
                  <a:moveTo>
                    <a:pt x="1465325" y="134112"/>
                  </a:moveTo>
                  <a:lnTo>
                    <a:pt x="1465325" y="134112"/>
                  </a:lnTo>
                  <a:lnTo>
                    <a:pt x="1786127" y="134112"/>
                  </a:lnTo>
                  <a:lnTo>
                    <a:pt x="1849373" y="134112"/>
                  </a:lnTo>
                </a:path>
                <a:path extrusionOk="0" h="179069" w="1914525">
                  <a:moveTo>
                    <a:pt x="1849373" y="134112"/>
                  </a:moveTo>
                  <a:lnTo>
                    <a:pt x="1914143" y="17907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4303268" y="2921761"/>
              <a:ext cx="191770" cy="0"/>
            </a:xfrm>
            <a:custGeom>
              <a:rect b="b" l="l" r="r" t="t"/>
              <a:pathLst>
                <a:path extrusionOk="0" h="120000" w="191770">
                  <a:moveTo>
                    <a:pt x="0" y="0"/>
                  </a:moveTo>
                  <a:lnTo>
                    <a:pt x="19126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494530" y="2921761"/>
              <a:ext cx="128270" cy="179070"/>
            </a:xfrm>
            <a:custGeom>
              <a:rect b="b" l="l" r="r" t="t"/>
              <a:pathLst>
                <a:path extrusionOk="0" h="179069" w="128270">
                  <a:moveTo>
                    <a:pt x="0" y="0"/>
                  </a:moveTo>
                  <a:lnTo>
                    <a:pt x="64770" y="44958"/>
                  </a:lnTo>
                </a:path>
                <a:path extrusionOk="0" h="179069" w="128270">
                  <a:moveTo>
                    <a:pt x="64770" y="44958"/>
                  </a:moveTo>
                  <a:lnTo>
                    <a:pt x="128016" y="17907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622546" y="3100831"/>
              <a:ext cx="128270" cy="0"/>
            </a:xfrm>
            <a:custGeom>
              <a:rect b="b" l="l" r="r" t="t"/>
              <a:pathLst>
                <a:path extrusionOk="0" h="120000" w="128270">
                  <a:moveTo>
                    <a:pt x="0" y="0"/>
                  </a:moveTo>
                  <a:lnTo>
                    <a:pt x="12801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750562" y="3100831"/>
              <a:ext cx="64769" cy="89535"/>
            </a:xfrm>
            <a:custGeom>
              <a:rect b="b" l="l" r="r" t="t"/>
              <a:pathLst>
                <a:path extrusionOk="0" h="89535" w="64770">
                  <a:moveTo>
                    <a:pt x="0" y="0"/>
                  </a:moveTo>
                  <a:lnTo>
                    <a:pt x="64770" y="89153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815332" y="3189985"/>
              <a:ext cx="128270" cy="0"/>
            </a:xfrm>
            <a:custGeom>
              <a:rect b="b" l="l" r="r" t="t"/>
              <a:pathLst>
                <a:path extrusionOk="0" h="120000" w="128270">
                  <a:moveTo>
                    <a:pt x="0" y="0"/>
                  </a:moveTo>
                  <a:lnTo>
                    <a:pt x="12801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943348" y="3189985"/>
              <a:ext cx="640080" cy="852805"/>
            </a:xfrm>
            <a:custGeom>
              <a:rect b="b" l="l" r="r" t="t"/>
              <a:pathLst>
                <a:path extrusionOk="0" h="852804" w="640079">
                  <a:moveTo>
                    <a:pt x="0" y="0"/>
                  </a:moveTo>
                  <a:lnTo>
                    <a:pt x="63246" y="135636"/>
                  </a:lnTo>
                </a:path>
                <a:path extrusionOk="0" h="852804" w="640079">
                  <a:moveTo>
                    <a:pt x="63246" y="135636"/>
                  </a:moveTo>
                  <a:lnTo>
                    <a:pt x="128015" y="314705"/>
                  </a:lnTo>
                </a:path>
                <a:path extrusionOk="0" h="852804" w="640079">
                  <a:moveTo>
                    <a:pt x="128015" y="314705"/>
                  </a:moveTo>
                  <a:lnTo>
                    <a:pt x="191262" y="448817"/>
                  </a:lnTo>
                </a:path>
                <a:path extrusionOk="0" h="852804" w="640079">
                  <a:moveTo>
                    <a:pt x="191262" y="448817"/>
                  </a:moveTo>
                  <a:lnTo>
                    <a:pt x="256031" y="537972"/>
                  </a:lnTo>
                </a:path>
                <a:path extrusionOk="0" h="852804" w="640079">
                  <a:moveTo>
                    <a:pt x="256031" y="537972"/>
                  </a:moveTo>
                  <a:lnTo>
                    <a:pt x="319277" y="627888"/>
                  </a:lnTo>
                </a:path>
                <a:path extrusionOk="0" h="852804" w="640079">
                  <a:moveTo>
                    <a:pt x="319277" y="627888"/>
                  </a:moveTo>
                  <a:lnTo>
                    <a:pt x="384048" y="672846"/>
                  </a:lnTo>
                </a:path>
                <a:path extrusionOk="0" h="852804" w="640079">
                  <a:moveTo>
                    <a:pt x="384048" y="672846"/>
                  </a:moveTo>
                  <a:lnTo>
                    <a:pt x="447293" y="717041"/>
                  </a:lnTo>
                </a:path>
                <a:path extrusionOk="0" h="852804" w="640079">
                  <a:moveTo>
                    <a:pt x="447293" y="717041"/>
                  </a:moveTo>
                  <a:lnTo>
                    <a:pt x="512063" y="761999"/>
                  </a:lnTo>
                </a:path>
                <a:path extrusionOk="0" h="852804" w="640079">
                  <a:moveTo>
                    <a:pt x="512063" y="761999"/>
                  </a:moveTo>
                  <a:lnTo>
                    <a:pt x="575310" y="807719"/>
                  </a:lnTo>
                </a:path>
                <a:path extrusionOk="0" h="852804" w="640079">
                  <a:moveTo>
                    <a:pt x="575310" y="807719"/>
                  </a:moveTo>
                  <a:lnTo>
                    <a:pt x="640079" y="852677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2383028" y="2338831"/>
              <a:ext cx="5715" cy="90805"/>
            </a:xfrm>
            <a:custGeom>
              <a:rect b="b" l="l" r="r" t="t"/>
              <a:pathLst>
                <a:path extrusionOk="0" h="90805" w="5714">
                  <a:moveTo>
                    <a:pt x="2667" y="-15875"/>
                  </a:moveTo>
                  <a:lnTo>
                    <a:pt x="2667" y="106553"/>
                  </a:lnTo>
                </a:path>
              </a:pathLst>
            </a:custGeom>
            <a:noFill/>
            <a:ln cap="flat" cmpd="sng" w="37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2391410" y="242950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2388362" y="2429509"/>
              <a:ext cx="3175" cy="0"/>
            </a:xfrm>
            <a:custGeom>
              <a:rect b="b" l="l" r="r" t="t"/>
              <a:pathLst>
                <a:path extrusionOk="0" h="120000" w="3175">
                  <a:moveTo>
                    <a:pt x="-14350" y="0"/>
                  </a:moveTo>
                  <a:lnTo>
                    <a:pt x="17399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2453894" y="2429509"/>
              <a:ext cx="57150" cy="0"/>
            </a:xfrm>
            <a:custGeom>
              <a:rect b="b" l="l" r="r" t="t"/>
              <a:pathLst>
                <a:path extrusionOk="0" h="120000"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546096" y="242950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511044" y="2429509"/>
              <a:ext cx="128270" cy="0"/>
            </a:xfrm>
            <a:custGeom>
              <a:rect b="b" l="l" r="r" t="t"/>
              <a:pathLst>
                <a:path extrusionOk="0" h="120000" w="128269">
                  <a:moveTo>
                    <a:pt x="0" y="0"/>
                  </a:moveTo>
                  <a:lnTo>
                    <a:pt x="35051" y="0"/>
                  </a:lnTo>
                </a:path>
                <a:path extrusionOk="0" h="120000" w="128269">
                  <a:moveTo>
                    <a:pt x="97536" y="0"/>
                  </a:moveTo>
                  <a:lnTo>
                    <a:pt x="12801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00782" y="242950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39060" y="2429509"/>
              <a:ext cx="62230" cy="0"/>
            </a:xfrm>
            <a:custGeom>
              <a:rect b="b" l="l" r="r" t="t"/>
              <a:pathLst>
                <a:path extrusionOk="0" h="120000" w="62230">
                  <a:moveTo>
                    <a:pt x="0" y="0"/>
                  </a:moveTo>
                  <a:lnTo>
                    <a:pt x="6172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763266" y="2429509"/>
              <a:ext cx="3810" cy="0"/>
            </a:xfrm>
            <a:custGeom>
              <a:rect b="b" l="l" r="r" t="t"/>
              <a:pathLst>
                <a:path extrusionOk="0" h="120000" w="3810">
                  <a:moveTo>
                    <a:pt x="1905" y="0"/>
                  </a:moveTo>
                  <a:lnTo>
                    <a:pt x="19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767076" y="2429509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4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855468" y="242950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830322" y="2429509"/>
              <a:ext cx="25400" cy="0"/>
            </a:xfrm>
            <a:custGeom>
              <a:rect b="b" l="l" r="r" t="t"/>
              <a:pathLst>
                <a:path extrusionOk="0" h="120000" w="25400">
                  <a:moveTo>
                    <a:pt x="0" y="0"/>
                  </a:moveTo>
                  <a:lnTo>
                    <a:pt x="2514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3" name="Google Shape;13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17952" y="2413634"/>
              <a:ext cx="107314" cy="66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9"/>
            <p:cNvSpPr/>
            <p:nvPr/>
          </p:nvSpPr>
          <p:spPr>
            <a:xfrm>
              <a:off x="3071876" y="2472944"/>
              <a:ext cx="14604" cy="0"/>
            </a:xfrm>
            <a:custGeom>
              <a:rect b="b" l="l" r="r" t="t"/>
              <a:pathLst>
                <a:path extrusionOk="0" h="120000" w="14605">
                  <a:moveTo>
                    <a:pt x="7238" y="0"/>
                  </a:moveTo>
                  <a:lnTo>
                    <a:pt x="7238" y="0"/>
                  </a:lnTo>
                </a:path>
              </a:pathLst>
            </a:custGeom>
            <a:noFill/>
            <a:ln cap="flat" cmpd="sng" w="1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086354" y="2472944"/>
              <a:ext cx="64769" cy="0"/>
            </a:xfrm>
            <a:custGeom>
              <a:rect b="b" l="l" r="r" t="t"/>
              <a:pathLst>
                <a:path extrusionOk="0" h="120000" w="64769">
                  <a:moveTo>
                    <a:pt x="0" y="0"/>
                  </a:moveTo>
                  <a:lnTo>
                    <a:pt x="6477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164078" y="2472944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151124" y="2472944"/>
              <a:ext cx="13335" cy="0"/>
            </a:xfrm>
            <a:custGeom>
              <a:rect b="b" l="l" r="r" t="t"/>
              <a:pathLst>
                <a:path extrusionOk="0" h="120000" w="13335">
                  <a:moveTo>
                    <a:pt x="6476" y="0"/>
                  </a:moveTo>
                  <a:lnTo>
                    <a:pt x="6476" y="0"/>
                  </a:lnTo>
                </a:path>
              </a:pathLst>
            </a:custGeom>
            <a:noFill/>
            <a:ln cap="flat" cmpd="sng" w="12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226562" y="2472944"/>
              <a:ext cx="52705" cy="0"/>
            </a:xfrm>
            <a:custGeom>
              <a:rect b="b" l="l" r="r" t="t"/>
              <a:pathLst>
                <a:path extrusionOk="0" h="120000" w="52704">
                  <a:moveTo>
                    <a:pt x="0" y="0"/>
                  </a:moveTo>
                  <a:lnTo>
                    <a:pt x="5257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318764" y="2472944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279140" y="2472944"/>
              <a:ext cx="40005" cy="0"/>
            </a:xfrm>
            <a:custGeom>
              <a:rect b="b" l="l" r="r" t="t"/>
              <a:pathLst>
                <a:path extrusionOk="0" h="120000" w="40004">
                  <a:moveTo>
                    <a:pt x="0" y="0"/>
                  </a:moveTo>
                  <a:lnTo>
                    <a:pt x="39624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381248" y="2499613"/>
              <a:ext cx="26034" cy="17780"/>
            </a:xfrm>
            <a:custGeom>
              <a:rect b="b" l="l" r="r" t="t"/>
              <a:pathLst>
                <a:path extrusionOk="0" h="17780" w="26035">
                  <a:moveTo>
                    <a:pt x="0" y="0"/>
                  </a:moveTo>
                  <a:lnTo>
                    <a:pt x="25907" y="17526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407156" y="2517139"/>
              <a:ext cx="63500" cy="1270"/>
            </a:xfrm>
            <a:custGeom>
              <a:rect b="b" l="l" r="r" t="t"/>
              <a:pathLst>
                <a:path extrusionOk="0" h="1269" w="63500">
                  <a:moveTo>
                    <a:pt x="-15875" y="381"/>
                  </a:moveTo>
                  <a:lnTo>
                    <a:pt x="79121" y="381"/>
                  </a:lnTo>
                </a:path>
              </a:pathLst>
            </a:custGeom>
            <a:noFill/>
            <a:ln cap="flat" cmpd="sng" w="32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473450" y="251790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456051" y="2517902"/>
              <a:ext cx="142875" cy="0"/>
            </a:xfrm>
            <a:custGeom>
              <a:rect b="b" l="l" r="r" t="t"/>
              <a:pathLst>
                <a:path extrusionOk="0" h="120000" w="142875">
                  <a:moveTo>
                    <a:pt x="0" y="0"/>
                  </a:moveTo>
                  <a:lnTo>
                    <a:pt x="31750" y="0"/>
                  </a:lnTo>
                </a:path>
                <a:path extrusionOk="0" h="120000" w="142875">
                  <a:moveTo>
                    <a:pt x="79883" y="0"/>
                  </a:moveTo>
                  <a:lnTo>
                    <a:pt x="14236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628136" y="251790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598418" y="2517902"/>
              <a:ext cx="29845" cy="0"/>
            </a:xfrm>
            <a:custGeom>
              <a:rect b="b" l="l" r="r" t="t"/>
              <a:pathLst>
                <a:path extrusionOk="0" h="120000" w="29845">
                  <a:moveTo>
                    <a:pt x="0" y="0"/>
                  </a:moveTo>
                  <a:lnTo>
                    <a:pt x="29718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90620" y="2502027"/>
              <a:ext cx="108076" cy="71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9"/>
            <p:cNvSpPr/>
            <p:nvPr/>
          </p:nvSpPr>
          <p:spPr>
            <a:xfrm>
              <a:off x="3845306" y="2563622"/>
              <a:ext cx="9525" cy="0"/>
            </a:xfrm>
            <a:custGeom>
              <a:rect b="b" l="l" r="r" t="t"/>
              <a:pathLst>
                <a:path extrusionOk="0" h="120000" w="9525">
                  <a:moveTo>
                    <a:pt x="4572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854450" y="2563622"/>
              <a:ext cx="64769" cy="0"/>
            </a:xfrm>
            <a:custGeom>
              <a:rect b="b" l="l" r="r" t="t"/>
              <a:pathLst>
                <a:path extrusionOk="0" h="120000" w="64770">
                  <a:moveTo>
                    <a:pt x="0" y="0"/>
                  </a:moveTo>
                  <a:lnTo>
                    <a:pt x="6477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937508" y="256362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919220" y="2563622"/>
              <a:ext cx="128270" cy="0"/>
            </a:xfrm>
            <a:custGeom>
              <a:rect b="b" l="l" r="r" t="t"/>
              <a:pathLst>
                <a:path extrusionOk="0" h="120000" w="128270">
                  <a:moveTo>
                    <a:pt x="0" y="0"/>
                  </a:moveTo>
                  <a:lnTo>
                    <a:pt x="18288" y="0"/>
                  </a:lnTo>
                </a:path>
                <a:path extrusionOk="0" h="120000" w="128270">
                  <a:moveTo>
                    <a:pt x="80771" y="0"/>
                  </a:moveTo>
                  <a:lnTo>
                    <a:pt x="12801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092194" y="256362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047236" y="2563622"/>
              <a:ext cx="45085" cy="0"/>
            </a:xfrm>
            <a:custGeom>
              <a:rect b="b" l="l" r="r" t="t"/>
              <a:pathLst>
                <a:path extrusionOk="0" h="120000" w="45085">
                  <a:moveTo>
                    <a:pt x="0" y="0"/>
                  </a:moveTo>
                  <a:lnTo>
                    <a:pt x="44958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4" name="Google Shape;154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54678" y="2547747"/>
              <a:ext cx="108076" cy="751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/>
            <p:nvPr/>
          </p:nvSpPr>
          <p:spPr>
            <a:xfrm>
              <a:off x="4309364" y="2607055"/>
              <a:ext cx="57150" cy="0"/>
            </a:xfrm>
            <a:custGeom>
              <a:rect b="b" l="l" r="r" t="t"/>
              <a:pathLst>
                <a:path extrusionOk="0" h="120000"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401566" y="2607055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366514" y="2607055"/>
              <a:ext cx="35560" cy="0"/>
            </a:xfrm>
            <a:custGeom>
              <a:rect b="b" l="l" r="r" t="t"/>
              <a:pathLst>
                <a:path extrusionOk="0" h="120000" w="35560">
                  <a:moveTo>
                    <a:pt x="0" y="0"/>
                  </a:moveTo>
                  <a:lnTo>
                    <a:pt x="3505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464050" y="2629916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0" y="0"/>
                  </a:moveTo>
                  <a:lnTo>
                    <a:pt x="30479" y="21335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556252" y="2652775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4494530" y="2651252"/>
              <a:ext cx="62230" cy="1905"/>
            </a:xfrm>
            <a:custGeom>
              <a:rect b="b" l="l" r="r" t="t"/>
              <a:pathLst>
                <a:path extrusionOk="0" h="1905" w="62229">
                  <a:moveTo>
                    <a:pt x="-15875" y="762"/>
                  </a:moveTo>
                  <a:lnTo>
                    <a:pt x="77597" y="762"/>
                  </a:lnTo>
                </a:path>
              </a:pathLst>
            </a:custGeom>
            <a:noFill/>
            <a:ln cap="flat" cmpd="sng" w="3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4618736" y="2652775"/>
              <a:ext cx="3810" cy="0"/>
            </a:xfrm>
            <a:custGeom>
              <a:rect b="b" l="l" r="r" t="t"/>
              <a:pathLst>
                <a:path extrusionOk="0" h="120000" w="3810">
                  <a:moveTo>
                    <a:pt x="1905" y="0"/>
                  </a:moveTo>
                  <a:lnTo>
                    <a:pt x="19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622546" y="2652775"/>
              <a:ext cx="64769" cy="0"/>
            </a:xfrm>
            <a:custGeom>
              <a:rect b="b" l="l" r="r" t="t"/>
              <a:pathLst>
                <a:path extrusionOk="0" h="120000" w="64770">
                  <a:moveTo>
                    <a:pt x="0" y="0"/>
                  </a:moveTo>
                  <a:lnTo>
                    <a:pt x="64769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4710938" y="2668777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4687316" y="2652775"/>
              <a:ext cx="24130" cy="16510"/>
            </a:xfrm>
            <a:custGeom>
              <a:rect b="b" l="l" r="r" t="t"/>
              <a:pathLst>
                <a:path extrusionOk="0" h="16510" w="24129">
                  <a:moveTo>
                    <a:pt x="0" y="0"/>
                  </a:moveTo>
                  <a:lnTo>
                    <a:pt x="23622" y="16001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805426" y="2812033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761230" y="2719831"/>
              <a:ext cx="44450" cy="92710"/>
            </a:xfrm>
            <a:custGeom>
              <a:rect b="b" l="l" r="r" t="t"/>
              <a:pathLst>
                <a:path extrusionOk="0" h="92710" w="44450">
                  <a:moveTo>
                    <a:pt x="0" y="0"/>
                  </a:moveTo>
                  <a:lnTo>
                    <a:pt x="44196" y="92202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4862576" y="29667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829810" y="2874517"/>
              <a:ext cx="113030" cy="226695"/>
            </a:xfrm>
            <a:custGeom>
              <a:rect b="b" l="l" r="r" t="t"/>
              <a:pathLst>
                <a:path extrusionOk="0" h="226694" w="113029">
                  <a:moveTo>
                    <a:pt x="0" y="0"/>
                  </a:moveTo>
                  <a:lnTo>
                    <a:pt x="32765" y="92202"/>
                  </a:lnTo>
                </a:path>
                <a:path extrusionOk="0" h="226694" w="113029">
                  <a:moveTo>
                    <a:pt x="61722" y="154686"/>
                  </a:moveTo>
                  <a:lnTo>
                    <a:pt x="112775" y="226314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957826" y="3121405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4942586" y="3100831"/>
              <a:ext cx="63500" cy="89535"/>
            </a:xfrm>
            <a:custGeom>
              <a:rect b="b" l="l" r="r" t="t"/>
              <a:pathLst>
                <a:path extrusionOk="0" h="89535" w="63500">
                  <a:moveTo>
                    <a:pt x="0" y="0"/>
                  </a:moveTo>
                  <a:lnTo>
                    <a:pt x="15239" y="20573"/>
                  </a:lnTo>
                </a:path>
                <a:path extrusionOk="0" h="89535" w="63500">
                  <a:moveTo>
                    <a:pt x="59436" y="83057"/>
                  </a:moveTo>
                  <a:lnTo>
                    <a:pt x="63246" y="89153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047742" y="3276091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005832" y="3189985"/>
              <a:ext cx="41910" cy="86360"/>
            </a:xfrm>
            <a:custGeom>
              <a:rect b="b" l="l" r="r" t="t"/>
              <a:pathLst>
                <a:path extrusionOk="0" h="86360" w="41910">
                  <a:moveTo>
                    <a:pt x="0" y="0"/>
                  </a:moveTo>
                  <a:lnTo>
                    <a:pt x="41909" y="86105"/>
                  </a:lnTo>
                </a:path>
              </a:pathLst>
            </a:custGeom>
            <a:noFill/>
            <a:ln cap="flat" cmpd="sng" w="31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085080" y="3325622"/>
              <a:ext cx="49530" cy="0"/>
            </a:xfrm>
            <a:custGeom>
              <a:rect b="b" l="l" r="r" t="t"/>
              <a:pathLst>
                <a:path extrusionOk="0" h="120000" w="49529">
                  <a:moveTo>
                    <a:pt x="0" y="0"/>
                  </a:moveTo>
                  <a:lnTo>
                    <a:pt x="4953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177282" y="3325622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134610" y="3325622"/>
              <a:ext cx="128270" cy="0"/>
            </a:xfrm>
            <a:custGeom>
              <a:rect b="b" l="l" r="r" t="t"/>
              <a:pathLst>
                <a:path extrusionOk="0" h="120000" w="128270">
                  <a:moveTo>
                    <a:pt x="0" y="0"/>
                  </a:moveTo>
                  <a:lnTo>
                    <a:pt x="42672" y="0"/>
                  </a:lnTo>
                </a:path>
                <a:path extrusionOk="0" h="120000" w="128270">
                  <a:moveTo>
                    <a:pt x="105156" y="0"/>
                  </a:moveTo>
                  <a:lnTo>
                    <a:pt x="12801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312156" y="3394201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262626" y="3325622"/>
              <a:ext cx="49530" cy="68580"/>
            </a:xfrm>
            <a:custGeom>
              <a:rect b="b" l="l" r="r" t="t"/>
              <a:pathLst>
                <a:path extrusionOk="0" h="68579" w="49529">
                  <a:moveTo>
                    <a:pt x="0" y="0"/>
                  </a:moveTo>
                  <a:lnTo>
                    <a:pt x="49529" y="68579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369306" y="3414776"/>
              <a:ext cx="21590" cy="0"/>
            </a:xfrm>
            <a:custGeom>
              <a:rect b="b" l="l" r="r" t="t"/>
              <a:pathLst>
                <a:path extrusionOk="0" h="120000" w="21589">
                  <a:moveTo>
                    <a:pt x="0" y="0"/>
                  </a:moveTo>
                  <a:lnTo>
                    <a:pt x="2133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390642" y="3414776"/>
              <a:ext cx="64769" cy="0"/>
            </a:xfrm>
            <a:custGeom>
              <a:rect b="b" l="l" r="r" t="t"/>
              <a:pathLst>
                <a:path extrusionOk="0" h="120000" w="64770">
                  <a:moveTo>
                    <a:pt x="0" y="0"/>
                  </a:moveTo>
                  <a:lnTo>
                    <a:pt x="6477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461508" y="3414776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5455412" y="3414776"/>
              <a:ext cx="6350" cy="0"/>
            </a:xfrm>
            <a:custGeom>
              <a:rect b="b" l="l" r="r" t="t"/>
              <a:pathLst>
                <a:path extrusionOk="0" h="120000" w="6350">
                  <a:moveTo>
                    <a:pt x="3048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523992" y="3414776"/>
              <a:ext cx="59690" cy="0"/>
            </a:xfrm>
            <a:custGeom>
              <a:rect b="b" l="l" r="r" t="t"/>
              <a:pathLst>
                <a:path extrusionOk="0" h="120000"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616194" y="3436873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583428" y="3414776"/>
              <a:ext cx="33020" cy="22225"/>
            </a:xfrm>
            <a:custGeom>
              <a:rect b="b" l="l" r="r" t="t"/>
              <a:pathLst>
                <a:path extrusionOk="0" h="22225" w="33020">
                  <a:moveTo>
                    <a:pt x="0" y="0"/>
                  </a:moveTo>
                  <a:lnTo>
                    <a:pt x="32766" y="22098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5678678" y="3459733"/>
              <a:ext cx="33020" cy="0"/>
            </a:xfrm>
            <a:custGeom>
              <a:rect b="b" l="l" r="r" t="t"/>
              <a:pathLst>
                <a:path extrusionOk="0" h="120000" w="33020">
                  <a:moveTo>
                    <a:pt x="0" y="0"/>
                  </a:moveTo>
                  <a:lnTo>
                    <a:pt x="3276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5770879" y="3459733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5711444" y="3459733"/>
              <a:ext cx="59690" cy="0"/>
            </a:xfrm>
            <a:custGeom>
              <a:rect b="b" l="l" r="r" t="t"/>
              <a:pathLst>
                <a:path extrusionOk="0" h="120000" w="59689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833364" y="3459733"/>
              <a:ext cx="6350" cy="0"/>
            </a:xfrm>
            <a:custGeom>
              <a:rect b="b" l="l" r="r" t="t"/>
              <a:pathLst>
                <a:path extrusionOk="0" h="120000" w="6350">
                  <a:moveTo>
                    <a:pt x="3048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839460" y="3459733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4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925566" y="3459733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902705" y="3459733"/>
              <a:ext cx="22860" cy="0"/>
            </a:xfrm>
            <a:custGeom>
              <a:rect b="b" l="l" r="r" t="t"/>
              <a:pathLst>
                <a:path extrusionOk="0" h="120000" w="22860">
                  <a:moveTo>
                    <a:pt x="0" y="0"/>
                  </a:moveTo>
                  <a:lnTo>
                    <a:pt x="22859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2" name="Google Shape;192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88050" y="3443858"/>
              <a:ext cx="93599" cy="805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67153" y="1964816"/>
              <a:ext cx="86614" cy="121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88184" y="2018156"/>
              <a:ext cx="119507" cy="68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19"/>
            <p:cNvSpPr/>
            <p:nvPr/>
          </p:nvSpPr>
          <p:spPr>
            <a:xfrm>
              <a:off x="2621534" y="1970023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621534" y="1970023"/>
              <a:ext cx="0" cy="1905"/>
            </a:xfrm>
            <a:custGeom>
              <a:rect b="b" l="l" r="r" t="t"/>
              <a:pathLst>
                <a:path extrusionOk="0" h="1905" w="120000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2652014" y="1963927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651252" y="1963165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9" name="Google Shape;199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65095" y="2010536"/>
              <a:ext cx="132333" cy="75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9"/>
            <p:cNvSpPr/>
            <p:nvPr/>
          </p:nvSpPr>
          <p:spPr>
            <a:xfrm>
              <a:off x="2844800" y="2025650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844038" y="2025650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2908046" y="2034793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907284" y="2034031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0" y="0"/>
                  </a:moveTo>
                  <a:lnTo>
                    <a:pt x="762" y="762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4" name="Google Shape;204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54655" y="2063114"/>
              <a:ext cx="147574" cy="67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9"/>
            <p:cNvSpPr/>
            <p:nvPr/>
          </p:nvSpPr>
          <p:spPr>
            <a:xfrm>
              <a:off x="3157220" y="2114804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3156458" y="2114804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20466" y="210946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219704" y="210946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0" y="762"/>
                  </a:moveTo>
                  <a:lnTo>
                    <a:pt x="76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9" name="Google Shape;209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82950" y="2054732"/>
              <a:ext cx="120269" cy="94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9"/>
            <p:cNvSpPr/>
            <p:nvPr/>
          </p:nvSpPr>
          <p:spPr>
            <a:xfrm>
              <a:off x="3445256" y="215976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43732" y="2159761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08502" y="215976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492246" y="2159761"/>
              <a:ext cx="106680" cy="0"/>
            </a:xfrm>
            <a:custGeom>
              <a:rect b="b" l="l" r="r" t="t"/>
              <a:pathLst>
                <a:path extrusionOk="0" h="120000" w="106679">
                  <a:moveTo>
                    <a:pt x="0" y="0"/>
                  </a:moveTo>
                  <a:lnTo>
                    <a:pt x="31750" y="0"/>
                  </a:lnTo>
                </a:path>
                <a:path extrusionOk="0" h="120000" w="106679">
                  <a:moveTo>
                    <a:pt x="78739" y="0"/>
                  </a:moveTo>
                  <a:lnTo>
                    <a:pt x="10617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598418" y="2159761"/>
              <a:ext cx="64769" cy="0"/>
            </a:xfrm>
            <a:custGeom>
              <a:rect b="b" l="l" r="r" t="t"/>
              <a:pathLst>
                <a:path extrusionOk="0" h="120000" w="64770">
                  <a:moveTo>
                    <a:pt x="0" y="0"/>
                  </a:moveTo>
                  <a:lnTo>
                    <a:pt x="6477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693668" y="215976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663188" y="2159761"/>
              <a:ext cx="30480" cy="0"/>
            </a:xfrm>
            <a:custGeom>
              <a:rect b="b" l="l" r="r" t="t"/>
              <a:pathLst>
                <a:path extrusionOk="0" h="120000"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757676" y="2180336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756152" y="2180336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820922" y="22047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804666" y="2204719"/>
              <a:ext cx="177800" cy="0"/>
            </a:xfrm>
            <a:custGeom>
              <a:rect b="b" l="l" r="r" t="t"/>
              <a:pathLst>
                <a:path extrusionOk="0" h="120000" w="177800">
                  <a:moveTo>
                    <a:pt x="0" y="0"/>
                  </a:moveTo>
                  <a:lnTo>
                    <a:pt x="31750" y="0"/>
                  </a:lnTo>
                </a:path>
                <a:path extrusionOk="0" h="120000" w="177800">
                  <a:moveTo>
                    <a:pt x="78739" y="0"/>
                  </a:moveTo>
                  <a:lnTo>
                    <a:pt x="114553" y="0"/>
                  </a:lnTo>
                </a:path>
                <a:path extrusionOk="0" h="120000" w="177800">
                  <a:moveTo>
                    <a:pt x="114553" y="0"/>
                  </a:moveTo>
                  <a:lnTo>
                    <a:pt x="17780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006088" y="22047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982466" y="2204719"/>
              <a:ext cx="24130" cy="0"/>
            </a:xfrm>
            <a:custGeom>
              <a:rect b="b" l="l" r="r" t="t"/>
              <a:pathLst>
                <a:path extrusionOk="0" h="120000" w="24129">
                  <a:moveTo>
                    <a:pt x="0" y="0"/>
                  </a:moveTo>
                  <a:lnTo>
                    <a:pt x="2362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070096" y="22047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4068572" y="2204719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4133342" y="22047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132580" y="2204719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195826" y="2219197"/>
              <a:ext cx="43180" cy="29845"/>
            </a:xfrm>
            <a:custGeom>
              <a:rect b="b" l="l" r="r" t="t"/>
              <a:pathLst>
                <a:path extrusionOk="0" h="29844" w="43179">
                  <a:moveTo>
                    <a:pt x="0" y="0"/>
                  </a:moveTo>
                  <a:lnTo>
                    <a:pt x="42672" y="29717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238498" y="2248915"/>
              <a:ext cx="64769" cy="1270"/>
            </a:xfrm>
            <a:custGeom>
              <a:rect b="b" l="l" r="r" t="t"/>
              <a:pathLst>
                <a:path extrusionOk="0" h="1269" w="64770">
                  <a:moveTo>
                    <a:pt x="-15875" y="381"/>
                  </a:moveTo>
                  <a:lnTo>
                    <a:pt x="80644" y="381"/>
                  </a:lnTo>
                </a:path>
              </a:pathLst>
            </a:custGeom>
            <a:noFill/>
            <a:ln cap="flat" cmpd="sng" w="32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318508" y="2249677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303268" y="2249677"/>
              <a:ext cx="15240" cy="0"/>
            </a:xfrm>
            <a:custGeom>
              <a:rect b="b" l="l" r="r" t="t"/>
              <a:pathLst>
                <a:path extrusionOk="0" h="120000" w="15239">
                  <a:moveTo>
                    <a:pt x="7620" y="0"/>
                  </a:moveTo>
                  <a:lnTo>
                    <a:pt x="7620" y="0"/>
                  </a:lnTo>
                </a:path>
              </a:pathLst>
            </a:custGeom>
            <a:noFill/>
            <a:ln cap="flat" cmpd="sng" w="1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382516" y="2249677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4380992" y="2249677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445762" y="225882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429506" y="2258822"/>
              <a:ext cx="193040" cy="35560"/>
            </a:xfrm>
            <a:custGeom>
              <a:rect b="b" l="l" r="r" t="t"/>
              <a:pathLst>
                <a:path extrusionOk="0" h="35560" w="193039">
                  <a:moveTo>
                    <a:pt x="0" y="0"/>
                  </a:moveTo>
                  <a:lnTo>
                    <a:pt x="31750" y="0"/>
                  </a:lnTo>
                </a:path>
                <a:path extrusionOk="0" h="35560" w="193039">
                  <a:moveTo>
                    <a:pt x="78740" y="35051"/>
                  </a:moveTo>
                  <a:lnTo>
                    <a:pt x="129794" y="35051"/>
                  </a:lnTo>
                </a:path>
                <a:path extrusionOk="0" h="35560" w="193039">
                  <a:moveTo>
                    <a:pt x="129794" y="35051"/>
                  </a:moveTo>
                  <a:lnTo>
                    <a:pt x="193040" y="35051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630928" y="2293873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622546" y="2293873"/>
              <a:ext cx="8890" cy="0"/>
            </a:xfrm>
            <a:custGeom>
              <a:rect b="b" l="l" r="r" t="t"/>
              <a:pathLst>
                <a:path extrusionOk="0" h="120000" w="8889">
                  <a:moveTo>
                    <a:pt x="4190" y="0"/>
                  </a:moveTo>
                  <a:lnTo>
                    <a:pt x="419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694174" y="2297683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4693412" y="2297683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4755896" y="234645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4755134" y="2344927"/>
              <a:ext cx="123825" cy="85090"/>
            </a:xfrm>
            <a:custGeom>
              <a:rect b="b" l="l" r="r" t="t"/>
              <a:pathLst>
                <a:path extrusionOk="0" h="85089" w="123825">
                  <a:moveTo>
                    <a:pt x="0" y="0"/>
                  </a:moveTo>
                  <a:lnTo>
                    <a:pt x="762" y="1523"/>
                  </a:lnTo>
                </a:path>
                <a:path extrusionOk="0" h="85089" w="123825">
                  <a:moveTo>
                    <a:pt x="44957" y="64007"/>
                  </a:moveTo>
                  <a:lnTo>
                    <a:pt x="59436" y="84581"/>
                  </a:lnTo>
                </a:path>
                <a:path extrusionOk="0" h="85089" w="123825">
                  <a:moveTo>
                    <a:pt x="59436" y="84581"/>
                  </a:moveTo>
                  <a:lnTo>
                    <a:pt x="123443" y="84581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917440" y="242950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878578" y="2429509"/>
              <a:ext cx="39370" cy="0"/>
            </a:xfrm>
            <a:custGeom>
              <a:rect b="b" l="l" r="r" t="t"/>
              <a:pathLst>
                <a:path extrusionOk="0" h="120000" w="39370">
                  <a:moveTo>
                    <a:pt x="0" y="0"/>
                  </a:moveTo>
                  <a:lnTo>
                    <a:pt x="3886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4970018" y="2466847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969256" y="2466086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0" y="0"/>
                  </a:moveTo>
                  <a:lnTo>
                    <a:pt x="762" y="762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019548" y="251790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018024" y="2517902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7" name="Google Shape;247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066157" y="2509647"/>
              <a:ext cx="149859" cy="744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9"/>
            <p:cNvSpPr/>
            <p:nvPr/>
          </p:nvSpPr>
          <p:spPr>
            <a:xfrm>
              <a:off x="5223002" y="263220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223002" y="2630677"/>
              <a:ext cx="0" cy="1905"/>
            </a:xfrm>
            <a:custGeom>
              <a:rect b="b" l="l" r="r" t="t"/>
              <a:pathLst>
                <a:path extrusionOk="0" h="1905" w="120000">
                  <a:moveTo>
                    <a:pt x="0" y="0"/>
                  </a:moveTo>
                  <a:lnTo>
                    <a:pt x="0" y="1523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5245862" y="2695447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245862" y="2694686"/>
              <a:ext cx="0" cy="1270"/>
            </a:xfrm>
            <a:custGeom>
              <a:rect b="b" l="l" r="r" t="t"/>
              <a:pathLst>
                <a:path extrusionOk="0" h="1269" w="12000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52" name="Google Shape;252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278628" y="2726816"/>
              <a:ext cx="117221" cy="10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9"/>
            <p:cNvSpPr/>
            <p:nvPr/>
          </p:nvSpPr>
          <p:spPr>
            <a:xfrm>
              <a:off x="5439410" y="2831845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5437886" y="2831845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5476748" y="287908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476748" y="2877566"/>
              <a:ext cx="106680" cy="89535"/>
            </a:xfrm>
            <a:custGeom>
              <a:rect b="b" l="l" r="r" t="t"/>
              <a:pathLst>
                <a:path extrusionOk="0" h="89535" w="106679">
                  <a:moveTo>
                    <a:pt x="0" y="0"/>
                  </a:moveTo>
                  <a:lnTo>
                    <a:pt x="0" y="1524"/>
                  </a:lnTo>
                </a:path>
                <a:path extrusionOk="0" h="89535" w="106679">
                  <a:moveTo>
                    <a:pt x="29717" y="64008"/>
                  </a:moveTo>
                  <a:lnTo>
                    <a:pt x="41148" y="89154"/>
                  </a:lnTo>
                </a:path>
                <a:path extrusionOk="0" h="89535" w="106679">
                  <a:moveTo>
                    <a:pt x="41148" y="89154"/>
                  </a:moveTo>
                  <a:lnTo>
                    <a:pt x="106679" y="89154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616194" y="2989580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583428" y="2966719"/>
              <a:ext cx="33020" cy="22860"/>
            </a:xfrm>
            <a:custGeom>
              <a:rect b="b" l="l" r="r" t="t"/>
              <a:pathLst>
                <a:path extrusionOk="0" h="22860" w="33020">
                  <a:moveTo>
                    <a:pt x="0" y="0"/>
                  </a:moveTo>
                  <a:lnTo>
                    <a:pt x="32766" y="22859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679440" y="3010916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678678" y="3010916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732779" y="30429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732779" y="3041395"/>
              <a:ext cx="0" cy="1905"/>
            </a:xfrm>
            <a:custGeom>
              <a:rect b="b" l="l" r="r" t="t"/>
              <a:pathLst>
                <a:path extrusionOk="0" h="1905" w="120000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779261" y="3100831"/>
              <a:ext cx="60325" cy="0"/>
            </a:xfrm>
            <a:custGeom>
              <a:rect b="b" l="l" r="r" t="t"/>
              <a:pathLst>
                <a:path extrusionOk="0" h="120000"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901944" y="310083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839460" y="3100831"/>
              <a:ext cx="62865" cy="0"/>
            </a:xfrm>
            <a:custGeom>
              <a:rect b="b" l="l" r="r" t="t"/>
              <a:pathLst>
                <a:path extrusionOk="0" h="120000" w="62864">
                  <a:moveTo>
                    <a:pt x="0" y="0"/>
                  </a:moveTo>
                  <a:lnTo>
                    <a:pt x="62484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965190" y="310083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964428" y="3100831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6029198" y="310083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6027673" y="3100831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0" name="Google Shape;270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079617" y="3084956"/>
              <a:ext cx="87375" cy="150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6207505" y="3234944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1" y="762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1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205982" y="3234944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6270752" y="3225038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1" y="762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1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6269990" y="3225038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5" name="Google Shape;275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317360" y="3215258"/>
              <a:ext cx="154432" cy="637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9"/>
            <p:cNvSpPr/>
            <p:nvPr/>
          </p:nvSpPr>
          <p:spPr>
            <a:xfrm>
              <a:off x="6519926" y="3280663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1" y="762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1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518402" y="3280663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3" y="0"/>
                  </a:moveTo>
                  <a:lnTo>
                    <a:pt x="1663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6583172" y="3280663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1" y="762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1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6582410" y="3280663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6645655" y="3307333"/>
              <a:ext cx="26034" cy="17145"/>
            </a:xfrm>
            <a:custGeom>
              <a:rect b="b" l="l" r="r" t="t"/>
              <a:pathLst>
                <a:path extrusionOk="0" h="17145" w="26034">
                  <a:moveTo>
                    <a:pt x="0" y="0"/>
                  </a:moveTo>
                  <a:lnTo>
                    <a:pt x="25908" y="16763"/>
                  </a:lnTo>
                </a:path>
              </a:pathLst>
            </a:custGeom>
            <a:noFill/>
            <a:ln cap="flat" cmpd="sng" w="31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671564" y="3324098"/>
              <a:ext cx="64135" cy="1905"/>
            </a:xfrm>
            <a:custGeom>
              <a:rect b="b" l="l" r="r" t="t"/>
              <a:pathLst>
                <a:path extrusionOk="0" h="1904" w="64134">
                  <a:moveTo>
                    <a:pt x="-15875" y="762"/>
                  </a:moveTo>
                  <a:lnTo>
                    <a:pt x="79882" y="762"/>
                  </a:lnTo>
                </a:path>
              </a:pathLst>
            </a:custGeom>
            <a:noFill/>
            <a:ln cap="flat" cmpd="sng" w="3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768338" y="3325622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1" y="762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1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6735572" y="3325622"/>
              <a:ext cx="33020" cy="0"/>
            </a:xfrm>
            <a:custGeom>
              <a:rect b="b" l="l" r="r" t="t"/>
              <a:pathLst>
                <a:path extrusionOk="0" h="120000" w="33020">
                  <a:moveTo>
                    <a:pt x="0" y="0"/>
                  </a:moveTo>
                  <a:lnTo>
                    <a:pt x="3276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2527046" y="4348988"/>
              <a:ext cx="937260" cy="0"/>
            </a:xfrm>
            <a:custGeom>
              <a:rect b="b" l="l" r="r" t="t"/>
              <a:pathLst>
                <a:path extrusionOk="0" h="120000" w="937260">
                  <a:moveTo>
                    <a:pt x="0" y="0"/>
                  </a:moveTo>
                  <a:lnTo>
                    <a:pt x="937259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619248" y="459663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527046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773934" y="459663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681732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928620" y="459663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836418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083306" y="459663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991104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237992" y="459663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3145790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392678" y="4596638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300476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3455162" y="4596638"/>
              <a:ext cx="9525" cy="0"/>
            </a:xfrm>
            <a:custGeom>
              <a:rect b="b" l="l" r="r" t="t"/>
              <a:pathLst>
                <a:path extrusionOk="0" h="120000" w="9525">
                  <a:moveTo>
                    <a:pt x="4571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8" name="Google Shape;298;p19"/>
          <p:cNvSpPr txBox="1"/>
          <p:nvPr/>
        </p:nvSpPr>
        <p:spPr>
          <a:xfrm>
            <a:off x="2115549" y="3911361"/>
            <a:ext cx="28152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	200	400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5854970" y="3911361"/>
            <a:ext cx="359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600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7139637" y="3911361"/>
            <a:ext cx="359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800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 rot="-5400000">
            <a:off x="755102" y="2165712"/>
            <a:ext cx="11868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Cell voltage (V)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1742657" y="3714608"/>
            <a:ext cx="303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0.0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1742657" y="3040026"/>
            <a:ext cx="303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0.2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1742657" y="2364875"/>
            <a:ext cx="303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0.4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1742657" y="1689726"/>
            <a:ext cx="303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0.6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1742657" y="1015713"/>
            <a:ext cx="303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0.8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241068" y="2935200"/>
            <a:ext cx="3163500" cy="82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1273175" marR="1054735" rtl="0" algn="l">
              <a:lnSpc>
                <a:spcPct val="10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Ethanol  Methanol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0" marL="1273175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Sodium borohydride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9"/>
          <p:cNvGrpSpPr/>
          <p:nvPr/>
        </p:nvGrpSpPr>
        <p:grpSpPr>
          <a:xfrm>
            <a:off x="2328521" y="3616830"/>
            <a:ext cx="878499" cy="956"/>
            <a:chOff x="2527045" y="4844288"/>
            <a:chExt cx="876046" cy="1270"/>
          </a:xfrm>
        </p:grpSpPr>
        <p:sp>
          <p:nvSpPr>
            <p:cNvPr id="309" name="Google Shape;309;p19"/>
            <p:cNvSpPr/>
            <p:nvPr/>
          </p:nvSpPr>
          <p:spPr>
            <a:xfrm>
              <a:off x="2650489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527045" y="4844288"/>
              <a:ext cx="123825" cy="0"/>
            </a:xfrm>
            <a:custGeom>
              <a:rect b="b" l="l" r="r" t="t"/>
              <a:pathLst>
                <a:path extrusionOk="0" h="120000" w="123825">
                  <a:moveTo>
                    <a:pt x="0" y="0"/>
                  </a:moveTo>
                  <a:lnTo>
                    <a:pt x="123443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713735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712973" y="4844288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776981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776219" y="4844288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962909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839465" y="4844288"/>
              <a:ext cx="123825" cy="0"/>
            </a:xfrm>
            <a:custGeom>
              <a:rect b="b" l="l" r="r" t="t"/>
              <a:pathLst>
                <a:path extrusionOk="0" h="120000" w="123825">
                  <a:moveTo>
                    <a:pt x="0" y="0"/>
                  </a:moveTo>
                  <a:lnTo>
                    <a:pt x="123444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3026155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3025393" y="4844288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3089401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3088639" y="4844288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275329" y="4844288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151885" y="4844288"/>
              <a:ext cx="123825" cy="0"/>
            </a:xfrm>
            <a:custGeom>
              <a:rect b="b" l="l" r="r" t="t"/>
              <a:pathLst>
                <a:path extrusionOk="0" h="120000" w="123825">
                  <a:moveTo>
                    <a:pt x="0" y="0"/>
                  </a:moveTo>
                  <a:lnTo>
                    <a:pt x="123443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3338575" y="4844288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3337813" y="4844288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401821" y="4844288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401059" y="4844288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9"/>
          <p:cNvSpPr txBox="1"/>
          <p:nvPr>
            <p:ph type="title"/>
          </p:nvPr>
        </p:nvSpPr>
        <p:spPr>
          <a:xfrm>
            <a:off x="1361409" y="187602"/>
            <a:ext cx="6421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0A09"/>
                </a:solidFill>
              </a:rPr>
              <a:t>Performance of fuel cell for different fuels</a:t>
            </a:r>
            <a:endParaRPr/>
          </a:p>
        </p:txBody>
      </p:sp>
      <p:sp>
        <p:nvSpPr>
          <p:cNvPr id="328" name="Google Shape;328;p19"/>
          <p:cNvSpPr txBox="1"/>
          <p:nvPr/>
        </p:nvSpPr>
        <p:spPr>
          <a:xfrm>
            <a:off x="324445" y="4085643"/>
            <a:ext cx="8495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3575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peration time (hours)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894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618921" y="38242"/>
            <a:ext cx="5311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0605"/>
                </a:solidFill>
              </a:rPr>
              <a:t>PEMFC/DAFC Challenges</a:t>
            </a:r>
            <a:endParaRPr sz="3600"/>
          </a:p>
        </p:txBody>
      </p:sp>
      <p:sp>
        <p:nvSpPr>
          <p:cNvPr id="334" name="Google Shape;334;p20"/>
          <p:cNvSpPr txBox="1"/>
          <p:nvPr/>
        </p:nvSpPr>
        <p:spPr>
          <a:xfrm>
            <a:off x="292925" y="973866"/>
            <a:ext cx="87237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438150" lvl="0" marL="469900" marR="50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■"/>
            </a:pPr>
            <a:r>
              <a:rPr b="1" lang="en" sz="1500" u="sng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Membrane</a:t>
            </a: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 temp operation, high proton conductivity, no  electron conductivity, low fuel cross-over, thermal, mechanical and  chemical stability, low cost	</a:t>
            </a:r>
            <a:r>
              <a:rPr b="1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Polyfuel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368935" rtl="0" algn="l">
              <a:lnSpc>
                <a:spcPct val="107916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215" lvl="0" marL="469265" marR="368935" rtl="0" algn="l">
              <a:lnSpc>
                <a:spcPct val="107916"/>
              </a:lnSpc>
              <a:spcBef>
                <a:spcPts val="81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■"/>
            </a:pPr>
            <a:r>
              <a:rPr b="1" lang="en" sz="1500" u="sng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GDL</a:t>
            </a: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uniform distribution of fuel/oxidant on to electrode,  excellent electron conductivity, heat conductivity, catalyst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support, reasonably stiff and flexural strength, low cost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ndigenous development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69900" marR="51435" rtl="0" algn="l">
              <a:lnSpc>
                <a:spcPct val="89900"/>
              </a:lnSpc>
              <a:spcBef>
                <a:spcPts val="57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■"/>
            </a:pPr>
            <a:r>
              <a:rPr b="1" lang="en" sz="1500" u="sng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Bipolar Plate</a:t>
            </a: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thinner plate and low density material, excellent  electron conductor, fuel, oxidant and by product transport  (corrosion resistant), high heat conductivity, high flexural strength,  low cost	(graphite/SS)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215" lvl="0" marL="469265" marR="643255" rtl="0" algn="l">
              <a:lnSpc>
                <a:spcPct val="1098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■"/>
            </a:pPr>
            <a:r>
              <a:rPr b="1" lang="en" sz="1500" u="sng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Catalyst</a:t>
            </a: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low loading, new catalyst – no deactivation, CO tol.  C-C bond cleavage at low temp.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699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■"/>
            </a:pPr>
            <a:r>
              <a:rPr b="1" lang="en" sz="1500" u="sng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Eng.</a:t>
            </a: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Improved BOP, thermal and water management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612571" y="569991"/>
            <a:ext cx="7078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2A3D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Obstacles associated with the use of hydrogen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576975" y="1796100"/>
            <a:ext cx="80604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Generation of hydrogen gas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—&gt; </a:t>
            </a: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cost</a:t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Explosion hazard</a:t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store and distribute</a:t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power output per unit weight of the fuel cell and fuel processor</a:t>
            </a: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energy density: </a:t>
            </a:r>
            <a:r>
              <a:rPr b="1" lang="en" sz="2000">
                <a:solidFill>
                  <a:srgbClr val="FF0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0.002772 KWh/l at atm. conditions </a:t>
            </a: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(33 kWh/kg)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