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18A-5CC7-42A6-9242-167DC0405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3E5A-1EED-4B9F-A26C-5A453B7E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1B30-F8C1-433F-B4BB-F26CC6E3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89DF-5791-485C-A7DF-5C92914E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4102-9622-432A-BAAD-6D37542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8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29B9-FEAD-4383-AEAB-B5D869CB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6B1B9-E72F-478E-8AAB-B3CFF849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C4CD-1359-4A64-875A-C3AE3A02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47B4-2BEC-4862-8534-305D1234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16C2-E022-4488-A2E8-0BC045D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78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18F71-AB79-43D0-86F2-4E607D965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A142C-111E-414D-B5F4-ABF99392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B55A-BFBC-4C24-88B3-AD8118A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B96A-FC6F-4B83-B8EE-1B18131D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A589-5A84-4962-B773-5B111E5C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76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BD64-083F-4DE5-914E-C875956C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8915-1A9E-4E6C-A67F-24AFD0C1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6299-F2DD-4AA6-8957-80865EE5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89BA-585B-48A6-8C69-A0034234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D9EB-8AB7-49E0-AC2F-2B996B7B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67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1FB0-D8A5-47DC-B84E-E8A13B7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2C2D-9983-4463-9381-678B8A1C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7E17-1270-4DF1-9FDF-05684D71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9F3C-665A-41D8-8D53-124DE009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FC2B-D2B9-4875-B47C-F041E51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3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07B-E30A-4DE1-850D-4573624D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3910-E845-4AEE-BECF-6B83B363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F0D3-2FE3-4C61-A5B8-0F4A8AC9E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30294-6534-4FE3-9D37-EE66A379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F97E5-C07D-4338-83EE-BCFC1C85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5BAA-384F-4B0E-BD2B-E6A25CB1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70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5EFF-ADE5-4533-BF7E-D1989BBD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2045-9593-4548-9433-AAD26BFD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F7A85-6C96-45E7-A273-0536F9EA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7C76B-575F-4F6D-81A7-8255D85A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7109D-C494-450D-A1A6-808538FF6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8EE7E-9D98-4B11-8DD6-9317BEE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E7F56-96A0-46E0-8FDB-1E1EB4B7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07E59-2AAC-4577-B7DA-3E80833B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695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8EBA-BCDE-481D-802F-BF821EBB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46D9-E499-4C2E-872A-70FE3DAC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2F6D0-6509-49DF-A476-9CEC06E8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87C27-99CF-43A1-896E-0F1B4ED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521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B222D-5BC3-41E8-ACAC-1F48AF1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F5756-FEE6-4189-8C33-0C08417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494C-AAE2-4169-8FCA-C7A906A5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34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37C5-05B7-46CC-B497-B8A6C417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3F52-8FB8-4BC2-8C1F-5A430F92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47A99-D3B0-486D-BCCF-3CF81460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CBC70-ADCE-430B-B21D-D959F705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CC40-2A79-4BE8-8DDB-9308119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21CF-D7F2-457B-89DE-020766F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08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9AD-87FB-469B-B84B-C0158EE8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5571D-9324-42E2-8B7E-A64AF7936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D7E-23D6-4200-9B44-86EB7E79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24A1-C9E2-449A-BBC2-AE2B92EA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BBF1-BBB8-4DF8-91C2-D2880476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482C-0BE7-4CE7-AA21-B5B17D04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20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CADA-2564-4EFC-A4F6-C800389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49B3-6838-46AC-9DF9-AC154148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69ED-9943-4817-BB32-3FD83CD4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1EFD-BCC4-495F-8BA4-F7D86D60C290}" type="datetimeFigureOut">
              <a:rPr lang="en-MY" smtClean="0"/>
              <a:t>5/10/2021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FBA1-209D-4480-BCE4-CE5A42AD4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5854-A10E-4EE1-805D-717250642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0000-6B47-4364-B339-F6FE537619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254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21EF-56D5-41A2-B07F-DB0A1CECB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Worked Problems on Chapter 21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81F8-8675-41D2-B3C2-AAC9FD2D2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57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8ADB6-75D5-46E5-9A91-31AD75A2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3" y="944880"/>
            <a:ext cx="5777929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FBB46-A733-4766-A31E-BDA07C1D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3" y="2659542"/>
            <a:ext cx="10462073" cy="17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230806-AB57-4AFF-A9CC-E76AFE4D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7" y="828468"/>
            <a:ext cx="5552797" cy="3255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FD5B2-28D6-4D78-927B-AFB71C96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91" y="1548301"/>
            <a:ext cx="3619038" cy="715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20E3F-5820-458B-B0CA-76D65859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91" y="2456190"/>
            <a:ext cx="3818248" cy="39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3C8FD-C741-4BF0-971D-0C0F65DB7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1" y="4083915"/>
            <a:ext cx="8356162" cy="35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FD303-1E6D-404E-84B8-A43DA01D2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61" y="4484467"/>
            <a:ext cx="2440202" cy="520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15D3A7-4237-4C15-8733-8CFD3BC65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02903"/>
            <a:ext cx="9969240" cy="1367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63922-A7A8-44EC-9386-E537331CC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90" y="6182048"/>
            <a:ext cx="4022940" cy="5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90B0-6060-4EE9-8289-56C37E9C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term General Physics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8DC-D9FA-4C9C-95BC-B3902548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8000" dirty="0"/>
              <a:t>21 October 2021 9-10:30 am</a:t>
            </a:r>
          </a:p>
          <a:p>
            <a:r>
              <a:rPr lang="en-US" sz="8000" dirty="0"/>
              <a:t>In person</a:t>
            </a:r>
          </a:p>
          <a:p>
            <a:r>
              <a:rPr lang="en-US" sz="8000" dirty="0"/>
              <a:t>1.5 </a:t>
            </a:r>
            <a:r>
              <a:rPr lang="en-US" sz="8000" dirty="0" err="1"/>
              <a:t>hr</a:t>
            </a:r>
            <a:r>
              <a:rPr lang="en-US" sz="8000" dirty="0"/>
              <a:t> exam</a:t>
            </a:r>
          </a:p>
          <a:p>
            <a:r>
              <a:rPr lang="en-US" sz="8000" dirty="0"/>
              <a:t>6Qs Problem solving on Coulomb’ Law a</a:t>
            </a:r>
            <a:r>
              <a:rPr lang="en-MY" sz="8000" dirty="0" err="1"/>
              <a:t>nd</a:t>
            </a:r>
            <a:r>
              <a:rPr lang="en-MY" sz="8000" dirty="0"/>
              <a:t> Gauss’s Law </a:t>
            </a:r>
            <a:r>
              <a:rPr lang="en-US" sz="8000" dirty="0"/>
              <a:t>(you choose 4) (60%)</a:t>
            </a:r>
          </a:p>
          <a:p>
            <a:r>
              <a:rPr lang="en-MY" sz="8000" dirty="0"/>
              <a:t>20 Multiple choice </a:t>
            </a:r>
            <a:r>
              <a:rPr lang="en-MY" sz="8000" dirty="0" err="1"/>
              <a:t>qs</a:t>
            </a:r>
            <a:r>
              <a:rPr lang="en-MY" sz="8000" dirty="0"/>
              <a:t>.(40%)</a:t>
            </a:r>
          </a:p>
        </p:txBody>
      </p:sp>
    </p:spTree>
    <p:extLst>
      <p:ext uri="{BB962C8B-B14F-4D97-AF65-F5344CB8AC3E}">
        <p14:creationId xmlns:p14="http://schemas.microsoft.com/office/powerpoint/2010/main" val="383511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514EE-BCFF-4BE4-B561-8286A5B02E10}"/>
              </a:ext>
            </a:extLst>
          </p:cNvPr>
          <p:cNvSpPr txBox="1"/>
          <p:nvPr/>
        </p:nvSpPr>
        <p:spPr>
          <a:xfrm>
            <a:off x="524934" y="238036"/>
            <a:ext cx="114977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LTStd-Roman"/>
              </a:rPr>
              <a:t>Three point charges are arranged along the </a:t>
            </a:r>
            <a:r>
              <a:rPr lang="en-US" sz="2800" b="0" i="1" u="none" strike="noStrike" baseline="0" dirty="0">
                <a:latin typeface="TimesLTStd-Italic"/>
              </a:rPr>
              <a:t>x</a:t>
            </a:r>
            <a:r>
              <a:rPr lang="en-US" sz="2800" b="0" i="0" u="none" strike="noStrike" baseline="0" dirty="0">
                <a:latin typeface="TimesLTStd-Roman"/>
              </a:rPr>
              <a:t>-axis. Charge </a:t>
            </a:r>
            <a:r>
              <a:rPr lang="en-US" sz="2800" b="0" i="1" u="none" strike="noStrike" baseline="0" dirty="0">
                <a:latin typeface="TimesLTStd-Italic"/>
              </a:rPr>
              <a:t>q</a:t>
            </a:r>
            <a:r>
              <a:rPr lang="en-US" sz="2800" b="0" i="0" u="none" strike="noStrike" baseline="0" dirty="0">
                <a:latin typeface="TimesLTStd-Roman"/>
              </a:rPr>
              <a:t>1 </a:t>
            </a:r>
            <a:r>
              <a:rPr lang="en-US" sz="2800" b="0" i="0" u="none" strike="noStrike" baseline="0" dirty="0">
                <a:latin typeface="PearsonMATHPRO02"/>
              </a:rPr>
              <a:t>= +</a:t>
            </a:r>
            <a:r>
              <a:rPr lang="en-US" sz="2800" b="0" i="0" u="none" strike="noStrike" baseline="0" dirty="0">
                <a:latin typeface="TimesLTStd-Roman"/>
              </a:rPr>
              <a:t>3.00 </a:t>
            </a:r>
            <a:r>
              <a:rPr lang="en-US" sz="2800" dirty="0" err="1">
                <a:latin typeface="PearsonMATHPRO01"/>
              </a:rPr>
              <a:t>u</a:t>
            </a:r>
            <a:r>
              <a:rPr lang="en-US" sz="2800" b="0" i="0" u="none" strike="noStrike" baseline="0" dirty="0" err="1">
                <a:latin typeface="TimesLTStd-Roman"/>
              </a:rPr>
              <a:t>C</a:t>
            </a:r>
            <a:r>
              <a:rPr lang="en-US" sz="2800" b="0" i="0" u="none" strike="noStrike" baseline="0" dirty="0">
                <a:latin typeface="TimesLTStd-Roman"/>
              </a:rPr>
              <a:t> is at the origin, and charge </a:t>
            </a:r>
            <a:r>
              <a:rPr lang="en-US" sz="2800" b="0" i="1" u="none" strike="noStrike" baseline="0" dirty="0">
                <a:latin typeface="TimesLTStd-Italic"/>
              </a:rPr>
              <a:t>q</a:t>
            </a:r>
            <a:r>
              <a:rPr lang="en-US" sz="2800" b="0" i="0" u="none" strike="noStrike" baseline="0" dirty="0">
                <a:latin typeface="TimesLTStd-Roman"/>
              </a:rPr>
              <a:t>2 </a:t>
            </a:r>
            <a:r>
              <a:rPr lang="en-US" sz="2800" b="0" i="0" u="none" strike="noStrike" baseline="0" dirty="0">
                <a:latin typeface="PearsonMATHPRO02"/>
              </a:rPr>
              <a:t>= -</a:t>
            </a:r>
            <a:r>
              <a:rPr lang="en-US" sz="2800" b="0" i="0" u="none" strike="noStrike" baseline="0" dirty="0">
                <a:latin typeface="TimesLTStd-Roman"/>
              </a:rPr>
              <a:t>5.00 </a:t>
            </a:r>
            <a:r>
              <a:rPr lang="en-US" sz="2800" dirty="0" err="1">
                <a:latin typeface="PearsonMATHPRO01"/>
              </a:rPr>
              <a:t>u</a:t>
            </a:r>
            <a:r>
              <a:rPr lang="en-US" sz="2800" b="0" i="0" u="none" strike="noStrike" baseline="0" dirty="0" err="1">
                <a:latin typeface="TimesLTStd-Roman"/>
              </a:rPr>
              <a:t>C</a:t>
            </a:r>
            <a:r>
              <a:rPr lang="en-US" sz="2800" b="0" i="0" u="none" strike="noStrike" baseline="0" dirty="0">
                <a:latin typeface="TimesLTStd-Roman"/>
              </a:rPr>
              <a:t> is at </a:t>
            </a:r>
            <a:r>
              <a:rPr lang="en-US" sz="2800" b="0" i="1" u="none" strike="noStrike" baseline="0" dirty="0">
                <a:latin typeface="TimesLTStd-Italic"/>
              </a:rPr>
              <a:t>x </a:t>
            </a:r>
            <a:r>
              <a:rPr lang="en-US" sz="2800" b="0" i="0" u="none" strike="noStrike" baseline="0" dirty="0">
                <a:latin typeface="PearsonMATHPRO02"/>
              </a:rPr>
              <a:t>= </a:t>
            </a:r>
            <a:r>
              <a:rPr lang="en-US" sz="2800" b="0" i="0" u="none" strike="noStrike" baseline="0" dirty="0">
                <a:latin typeface="TimesLTStd-Roman"/>
              </a:rPr>
              <a:t>0.200 m. Charge </a:t>
            </a:r>
            <a:r>
              <a:rPr lang="en-US" sz="2800" b="0" i="1" u="none" strike="noStrike" baseline="0" dirty="0">
                <a:latin typeface="TimesLTStd-Italic"/>
              </a:rPr>
              <a:t>q</a:t>
            </a:r>
            <a:r>
              <a:rPr lang="en-US" sz="2800" b="0" i="0" u="none" strike="noStrike" baseline="0" dirty="0">
                <a:latin typeface="TimesLTStd-Roman"/>
              </a:rPr>
              <a:t>3 </a:t>
            </a:r>
            <a:r>
              <a:rPr lang="en-US" sz="2800" b="0" i="0" u="none" strike="noStrike" baseline="0" dirty="0">
                <a:latin typeface="PearsonMATHPRO02"/>
              </a:rPr>
              <a:t>= -</a:t>
            </a:r>
            <a:r>
              <a:rPr lang="en-US" sz="2800" b="0" i="0" u="none" strike="noStrike" baseline="0" dirty="0">
                <a:latin typeface="TimesLTStd-Roman"/>
              </a:rPr>
              <a:t>8.00 </a:t>
            </a:r>
            <a:r>
              <a:rPr lang="en-US" sz="2800" dirty="0" err="1">
                <a:latin typeface="PearsonMATHPRO01"/>
              </a:rPr>
              <a:t>u</a:t>
            </a:r>
            <a:r>
              <a:rPr lang="en-US" sz="2800" b="0" i="0" u="none" strike="noStrike" baseline="0" dirty="0" err="1">
                <a:latin typeface="TimesLTStd-Roman"/>
              </a:rPr>
              <a:t>C</a:t>
            </a:r>
            <a:r>
              <a:rPr lang="en-US" sz="2800" b="0" i="0" u="none" strike="noStrike" baseline="0" dirty="0">
                <a:latin typeface="TimesLTStd-Roman"/>
              </a:rPr>
              <a:t>. Where is </a:t>
            </a:r>
            <a:r>
              <a:rPr lang="en-US" sz="2800" b="0" i="1" u="none" strike="noStrike" baseline="0" dirty="0">
                <a:latin typeface="TimesLTStd-Italic"/>
              </a:rPr>
              <a:t>q</a:t>
            </a:r>
            <a:r>
              <a:rPr lang="en-US" sz="2800" b="0" i="0" u="none" strike="noStrike" baseline="0" dirty="0">
                <a:latin typeface="TimesLTStd-Roman"/>
              </a:rPr>
              <a:t>3 located if the net force on </a:t>
            </a:r>
            <a:r>
              <a:rPr lang="en-US" sz="2800" b="0" i="1" u="none" strike="noStrike" baseline="0" dirty="0">
                <a:latin typeface="TimesLTStd-Italic"/>
              </a:rPr>
              <a:t>q</a:t>
            </a:r>
            <a:r>
              <a:rPr lang="en-US" sz="2800" b="0" i="0" u="none" strike="noStrike" baseline="0" dirty="0">
                <a:latin typeface="TimesLTStd-Roman"/>
              </a:rPr>
              <a:t>1 is 7.00 N in the </a:t>
            </a:r>
            <a:r>
              <a:rPr lang="en-US" sz="2800" b="0" i="0" u="none" strike="noStrike" baseline="0" dirty="0">
                <a:latin typeface="PearsonMATHPRO02"/>
              </a:rPr>
              <a:t>–</a:t>
            </a:r>
            <a:r>
              <a:rPr lang="en-US" sz="2800" b="0" i="1" u="none" strike="noStrike" baseline="0" dirty="0">
                <a:latin typeface="TimesLTStd-Italic"/>
              </a:rPr>
              <a:t>x</a:t>
            </a:r>
            <a:r>
              <a:rPr lang="en-US" sz="2800" dirty="0">
                <a:latin typeface="PearsonMATHPRO11"/>
              </a:rPr>
              <a:t>-</a:t>
            </a:r>
            <a:r>
              <a:rPr lang="en-US" sz="2800" b="0" i="0" u="none" strike="noStrike" baseline="0" dirty="0">
                <a:latin typeface="TimesLTStd-Roman"/>
              </a:rPr>
              <a:t>direction ?</a:t>
            </a:r>
            <a:endParaRPr lang="en-MY" sz="2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DD92F2-2874-4C65-9357-627DCAD992B7}"/>
              </a:ext>
            </a:extLst>
          </p:cNvPr>
          <p:cNvCxnSpPr/>
          <p:nvPr/>
        </p:nvCxnSpPr>
        <p:spPr>
          <a:xfrm>
            <a:off x="5135875" y="2336789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5C37B7-E769-48A7-A204-961F94D5F8A4}"/>
              </a:ext>
            </a:extLst>
          </p:cNvPr>
          <p:cNvGrpSpPr/>
          <p:nvPr/>
        </p:nvGrpSpPr>
        <p:grpSpPr>
          <a:xfrm>
            <a:off x="4945923" y="4226245"/>
            <a:ext cx="375922" cy="453168"/>
            <a:chOff x="5532125" y="4657960"/>
            <a:chExt cx="375922" cy="453168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1B3C266-0A48-482B-9B56-AB7B44F7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C457BEA6-2394-43DC-A5B3-A140BF8A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25" y="4657960"/>
              <a:ext cx="278130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+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2E64BB-3783-4494-B753-F55FB011C75C}"/>
              </a:ext>
            </a:extLst>
          </p:cNvPr>
          <p:cNvGrpSpPr/>
          <p:nvPr/>
        </p:nvGrpSpPr>
        <p:grpSpPr>
          <a:xfrm>
            <a:off x="2654345" y="4182478"/>
            <a:ext cx="348615" cy="584775"/>
            <a:chOff x="5559432" y="4616706"/>
            <a:chExt cx="348615" cy="584775"/>
          </a:xfrm>
        </p:grpSpPr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03F84924-6F7C-4209-AE71-17A68D7A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C2FA1D2-2EFC-4D92-8AF6-CC9FA6963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63" y="4616706"/>
              <a:ext cx="2781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-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F13BB-F1FB-4860-A475-964EE4F777CF}"/>
              </a:ext>
            </a:extLst>
          </p:cNvPr>
          <p:cNvCxnSpPr>
            <a:cxnSpLocks/>
          </p:cNvCxnSpPr>
          <p:nvPr/>
        </p:nvCxnSpPr>
        <p:spPr>
          <a:xfrm>
            <a:off x="1727200" y="4487724"/>
            <a:ext cx="8834273" cy="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4716D7-7D47-4D2B-9B70-72F96C4BA277}"/>
              </a:ext>
            </a:extLst>
          </p:cNvPr>
          <p:cNvSpPr txBox="1"/>
          <p:nvPr/>
        </p:nvSpPr>
        <p:spPr>
          <a:xfrm>
            <a:off x="10561473" y="4244034"/>
            <a:ext cx="39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4B15C-348A-4BCB-9B9D-41D6406162CC}"/>
              </a:ext>
            </a:extLst>
          </p:cNvPr>
          <p:cNvSpPr txBox="1"/>
          <p:nvPr/>
        </p:nvSpPr>
        <p:spPr>
          <a:xfrm>
            <a:off x="4922022" y="1828792"/>
            <a:ext cx="39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6D8D1A-6FC5-4791-97AF-62197654045B}"/>
              </a:ext>
            </a:extLst>
          </p:cNvPr>
          <p:cNvSpPr txBox="1"/>
          <p:nvPr/>
        </p:nvSpPr>
        <p:spPr>
          <a:xfrm>
            <a:off x="4972821" y="3796731"/>
            <a:ext cx="53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q1</a:t>
            </a:r>
            <a:r>
              <a:rPr lang="en-US" sz="2400" i="1" baseline="-25000" dirty="0"/>
              <a:t> </a:t>
            </a:r>
            <a:endParaRPr lang="en-US" sz="2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8493E5-E6F1-4150-8A34-69603D641CCD}"/>
              </a:ext>
            </a:extLst>
          </p:cNvPr>
          <p:cNvCxnSpPr>
            <a:cxnSpLocks/>
          </p:cNvCxnSpPr>
          <p:nvPr/>
        </p:nvCxnSpPr>
        <p:spPr>
          <a:xfrm flipH="1" flipV="1">
            <a:off x="3860800" y="3796731"/>
            <a:ext cx="12602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498B33-A350-43BB-99F4-39F86512C6A1}"/>
              </a:ext>
            </a:extLst>
          </p:cNvPr>
          <p:cNvCxnSpPr>
            <a:cxnSpLocks/>
          </p:cNvCxnSpPr>
          <p:nvPr/>
        </p:nvCxnSpPr>
        <p:spPr>
          <a:xfrm>
            <a:off x="5376980" y="4507354"/>
            <a:ext cx="532598" cy="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6B3915-E6A1-4AB3-8813-629D15672E3C}"/>
              </a:ext>
            </a:extLst>
          </p:cNvPr>
          <p:cNvSpPr txBox="1"/>
          <p:nvPr/>
        </p:nvSpPr>
        <p:spPr>
          <a:xfrm>
            <a:off x="5745649" y="3958836"/>
            <a:ext cx="112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</a:t>
            </a:r>
            <a:r>
              <a:rPr lang="en-US" sz="2400" i="1" baseline="-25000" dirty="0"/>
              <a:t>21</a:t>
            </a:r>
            <a:endParaRPr 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2F271CC-3133-427D-AFBB-83A2403FD500}"/>
              </a:ext>
            </a:extLst>
          </p:cNvPr>
          <p:cNvGrpSpPr/>
          <p:nvPr/>
        </p:nvGrpSpPr>
        <p:grpSpPr>
          <a:xfrm>
            <a:off x="7101424" y="4182479"/>
            <a:ext cx="348615" cy="584775"/>
            <a:chOff x="5559432" y="4616706"/>
            <a:chExt cx="348615" cy="584775"/>
          </a:xfrm>
        </p:grpSpPr>
        <p:sp>
          <p:nvSpPr>
            <p:cNvPr id="70" name="Oval 17">
              <a:extLst>
                <a:ext uri="{FF2B5EF4-FFF2-40B4-BE49-F238E27FC236}">
                  <a16:creationId xmlns:a16="http://schemas.microsoft.com/office/drawing/2014/main" id="{50CE18C6-B008-4027-A714-9160373C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D0711FBA-EBE9-4B87-8766-61D2208BC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63" y="4616706"/>
              <a:ext cx="2781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-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9554854-B76F-48B7-9A8F-449E5E614EF2}"/>
              </a:ext>
            </a:extLst>
          </p:cNvPr>
          <p:cNvSpPr txBox="1"/>
          <p:nvPr/>
        </p:nvSpPr>
        <p:spPr>
          <a:xfrm>
            <a:off x="6933724" y="3827518"/>
            <a:ext cx="53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q2</a:t>
            </a:r>
            <a:r>
              <a:rPr lang="en-US" sz="2400" i="1" baseline="-25000" dirty="0"/>
              <a:t> </a:t>
            </a:r>
            <a:endParaRPr lang="en-US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0B02C6-709D-4B1D-9CED-EF43EE219BD6}"/>
              </a:ext>
            </a:extLst>
          </p:cNvPr>
          <p:cNvSpPr txBox="1"/>
          <p:nvPr/>
        </p:nvSpPr>
        <p:spPr>
          <a:xfrm>
            <a:off x="3071612" y="3235795"/>
            <a:ext cx="247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F</a:t>
            </a:r>
            <a:r>
              <a:rPr lang="en-US" sz="2400" b="1" i="1" baseline="-25000" dirty="0" err="1"/>
              <a:t>Net</a:t>
            </a:r>
            <a:r>
              <a:rPr lang="en-US" sz="2400" b="1" dirty="0"/>
              <a:t>= </a:t>
            </a:r>
            <a:r>
              <a:rPr lang="en-US" sz="2400" dirty="0"/>
              <a:t>7.00 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58A3AB-1AC3-4C8F-853B-919FB21BCBE7}"/>
              </a:ext>
            </a:extLst>
          </p:cNvPr>
          <p:cNvCxnSpPr>
            <a:cxnSpLocks/>
          </p:cNvCxnSpPr>
          <p:nvPr/>
        </p:nvCxnSpPr>
        <p:spPr>
          <a:xfrm flipH="1">
            <a:off x="3989990" y="4529628"/>
            <a:ext cx="929540" cy="4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D1E14E2-3FBB-43EA-B17B-D248AB28A35F}"/>
              </a:ext>
            </a:extLst>
          </p:cNvPr>
          <p:cNvSpPr txBox="1"/>
          <p:nvPr/>
        </p:nvSpPr>
        <p:spPr>
          <a:xfrm>
            <a:off x="3635696" y="3978570"/>
            <a:ext cx="112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</a:t>
            </a:r>
            <a:r>
              <a:rPr lang="en-US" sz="2400" b="1" i="1" baseline="-25000" dirty="0"/>
              <a:t>3</a:t>
            </a:r>
            <a:r>
              <a:rPr lang="en-US" sz="2400" i="1" baseline="-25000" dirty="0"/>
              <a:t>1</a:t>
            </a:r>
            <a:endParaRPr lang="en-US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817E95-6CF2-4599-9774-C9FF5B0EF221}"/>
              </a:ext>
            </a:extLst>
          </p:cNvPr>
          <p:cNvSpPr txBox="1"/>
          <p:nvPr/>
        </p:nvSpPr>
        <p:spPr>
          <a:xfrm>
            <a:off x="2514661" y="3825062"/>
            <a:ext cx="53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q3</a:t>
            </a:r>
            <a:r>
              <a:rPr lang="en-US" sz="2400" i="1" baseline="-250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3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4DC230-5C30-4EB5-ABD4-D9A1CC10F9B5}"/>
                  </a:ext>
                </a:extLst>
              </p:cNvPr>
              <p:cNvSpPr txBox="1"/>
              <p:nvPr/>
            </p:nvSpPr>
            <p:spPr>
              <a:xfrm>
                <a:off x="508000" y="400335"/>
                <a:ext cx="7535588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5.00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.00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0.200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=3.37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4DC230-5C30-4EB5-ABD4-D9A1CC10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0335"/>
                <a:ext cx="7535588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F1AA9-3C10-41EA-92C2-DCA0F06E2444}"/>
                  </a:ext>
                </a:extLst>
              </p:cNvPr>
              <p:cNvSpPr txBox="1"/>
              <p:nvPr/>
            </p:nvSpPr>
            <p:spPr>
              <a:xfrm>
                <a:off x="557853" y="1427483"/>
                <a:ext cx="2398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F1AA9-3C10-41EA-92C2-DCA0F06E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3" y="1427483"/>
                <a:ext cx="2398349" cy="369332"/>
              </a:xfrm>
              <a:prstGeom prst="rect">
                <a:avLst/>
              </a:prstGeom>
              <a:blipFill>
                <a:blip r:embed="rId3"/>
                <a:stretch>
                  <a:fillRect l="-4580" b="-1639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047F5-EA74-4E70-93D3-3581870B53A0}"/>
                  </a:ext>
                </a:extLst>
              </p:cNvPr>
              <p:cNvSpPr txBox="1"/>
              <p:nvPr/>
            </p:nvSpPr>
            <p:spPr>
              <a:xfrm>
                <a:off x="508000" y="2021179"/>
                <a:ext cx="11573164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(−8.00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+3.37 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=−7.00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047F5-EA74-4E70-93D3-3581870B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021179"/>
                <a:ext cx="11573164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9E009-4C26-451D-AB54-D3333FBAC1C6}"/>
                  </a:ext>
                </a:extLst>
              </p:cNvPr>
              <p:cNvSpPr txBox="1"/>
              <p:nvPr/>
            </p:nvSpPr>
            <p:spPr>
              <a:xfrm>
                <a:off x="557853" y="2943355"/>
                <a:ext cx="10307783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(−8.00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.00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10.37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9E009-4C26-451D-AB54-D3333FBA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3" y="2943355"/>
                <a:ext cx="10307783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B78603-33B9-4F36-9832-A3F2942C7A10}"/>
                  </a:ext>
                </a:extLst>
              </p:cNvPr>
              <p:cNvSpPr txBox="1"/>
              <p:nvPr/>
            </p:nvSpPr>
            <p:spPr>
              <a:xfrm>
                <a:off x="557853" y="3948796"/>
                <a:ext cx="10307783" cy="855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(−8.00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.00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−7.00 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+3.37 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B78603-33B9-4F36-9832-A3F2942C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3" y="3948796"/>
                <a:ext cx="10307783" cy="855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D7F3F8-AD61-43EF-9A84-E23FAC41162D}"/>
                  </a:ext>
                </a:extLst>
              </p:cNvPr>
              <p:cNvSpPr txBox="1"/>
              <p:nvPr/>
            </p:nvSpPr>
            <p:spPr>
              <a:xfrm>
                <a:off x="557853" y="4976680"/>
                <a:ext cx="23983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=±0.144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D7F3F8-AD61-43EF-9A84-E23FAC411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3" y="4976680"/>
                <a:ext cx="2398349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86B122-BEC1-415B-ADA1-0A702097DA4D}"/>
                  </a:ext>
                </a:extLst>
              </p:cNvPr>
              <p:cNvSpPr txBox="1"/>
              <p:nvPr/>
            </p:nvSpPr>
            <p:spPr>
              <a:xfrm>
                <a:off x="557853" y="5610289"/>
                <a:ext cx="23983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=−0.144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MY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86B122-BEC1-415B-ADA1-0A702097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3" y="5610289"/>
                <a:ext cx="23983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DC783F-E511-4C6C-B873-E024C2588F5E}"/>
              </a:ext>
            </a:extLst>
          </p:cNvPr>
          <p:cNvSpPr txBox="1"/>
          <p:nvPr/>
        </p:nvSpPr>
        <p:spPr>
          <a:xfrm>
            <a:off x="350981" y="164950"/>
            <a:ext cx="116008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  <a:latin typeface="MyriadPro-Bold"/>
              </a:rPr>
              <a:t>21.24 </a:t>
            </a:r>
            <a:r>
              <a:rPr lang="en-US" sz="2800" b="1" i="0" u="none" strike="noStrike" baseline="0" dirty="0">
                <a:solidFill>
                  <a:srgbClr val="00FFFF"/>
                </a:solidFill>
                <a:latin typeface="TimesLTStd-ExtraBold"/>
              </a:rPr>
              <a:t>.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LTStd-Roman"/>
              </a:rPr>
              <a:t>A particle has charge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PearsonMATHPRO02"/>
              </a:rPr>
              <a:t>-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LTStd-Roman"/>
              </a:rPr>
              <a:t>5.00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LTStd-Roman"/>
              </a:rPr>
              <a:t>nC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LTStd-Roman"/>
              </a:rPr>
              <a:t>. (a) Find the magnitude and direction of the electric field due to this particle at a point 0.250 m directly above it. (b) At what distance from this particle does its electric field have a magnitude of 12.0 N</a:t>
            </a:r>
            <a:r>
              <a:rPr lang="en-US" sz="2800" dirty="0">
                <a:solidFill>
                  <a:srgbClr val="000000"/>
                </a:solidFill>
                <a:latin typeface="PearsonMATHPRO18"/>
              </a:rPr>
              <a:t>/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LTStd-Roman"/>
              </a:rPr>
              <a:t>C?</a:t>
            </a:r>
            <a:endParaRPr lang="en-MY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3F98DB-D74C-4D4C-9643-35B3D3C6C936}"/>
              </a:ext>
            </a:extLst>
          </p:cNvPr>
          <p:cNvGrpSpPr/>
          <p:nvPr/>
        </p:nvGrpSpPr>
        <p:grpSpPr>
          <a:xfrm>
            <a:off x="1361254" y="3979278"/>
            <a:ext cx="348615" cy="584775"/>
            <a:chOff x="5559432" y="4616706"/>
            <a:chExt cx="348615" cy="584775"/>
          </a:xfrm>
        </p:grpSpPr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2CB1D241-8FF4-4378-A23B-1EA8F406F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63765AE1-8356-42A4-9825-E46D0BA61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63" y="4616706"/>
              <a:ext cx="2781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-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175FEE-6CD4-4445-8A47-CE1C73E3A7D2}"/>
              </a:ext>
            </a:extLst>
          </p:cNvPr>
          <p:cNvCxnSpPr/>
          <p:nvPr/>
        </p:nvCxnSpPr>
        <p:spPr>
          <a:xfrm>
            <a:off x="1542930" y="2170535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0F2420-FDC4-4F69-9825-FACE5FC9D796}"/>
              </a:ext>
            </a:extLst>
          </p:cNvPr>
          <p:cNvSpPr/>
          <p:nvPr/>
        </p:nvSpPr>
        <p:spPr>
          <a:xfrm>
            <a:off x="1470970" y="2981198"/>
            <a:ext cx="147720" cy="15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E3512-9661-490B-8684-1F05928431FF}"/>
              </a:ext>
            </a:extLst>
          </p:cNvPr>
          <p:cNvCxnSpPr/>
          <p:nvPr/>
        </p:nvCxnSpPr>
        <p:spPr>
          <a:xfrm>
            <a:off x="1874982" y="3058346"/>
            <a:ext cx="0" cy="125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29627F-8291-40A9-A180-F543C3FB0973}"/>
              </a:ext>
            </a:extLst>
          </p:cNvPr>
          <p:cNvSpPr txBox="1"/>
          <p:nvPr/>
        </p:nvSpPr>
        <p:spPr>
          <a:xfrm>
            <a:off x="1874981" y="3429000"/>
            <a:ext cx="1265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0.250 m</a:t>
            </a:r>
            <a:endParaRPr lang="en-MY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F5E15D-5D57-4A67-9CBD-59DEA7400942}"/>
              </a:ext>
            </a:extLst>
          </p:cNvPr>
          <p:cNvCxnSpPr>
            <a:stCxn id="8" idx="4"/>
          </p:cNvCxnSpPr>
          <p:nvPr/>
        </p:nvCxnSpPr>
        <p:spPr>
          <a:xfrm flipH="1">
            <a:off x="1542930" y="3135494"/>
            <a:ext cx="1900" cy="66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6DF63-ADA4-42BF-B70D-2131E380DA8A}"/>
                  </a:ext>
                </a:extLst>
              </p:cNvPr>
              <p:cNvSpPr txBox="1"/>
              <p:nvPr/>
            </p:nvSpPr>
            <p:spPr>
              <a:xfrm>
                <a:off x="3113482" y="1778489"/>
                <a:ext cx="6785384" cy="591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=(9×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=719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6DF63-ADA4-42BF-B70D-2131E380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82" y="1778489"/>
                <a:ext cx="6785384" cy="591509"/>
              </a:xfrm>
              <a:prstGeom prst="rect">
                <a:avLst/>
              </a:prstGeom>
              <a:blipFill>
                <a:blip r:embed="rId2"/>
                <a:stretch>
                  <a:fillRect l="-2785" b="-1752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AB1EC6-1A7F-4BC0-8931-1D11BC988E86}"/>
                  </a:ext>
                </a:extLst>
              </p:cNvPr>
              <p:cNvSpPr txBox="1"/>
              <p:nvPr/>
            </p:nvSpPr>
            <p:spPr>
              <a:xfrm>
                <a:off x="3113482" y="2809987"/>
                <a:ext cx="6629892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=(9×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AB1EC6-1A7F-4BC0-8931-1D11BC98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82" y="2809987"/>
                <a:ext cx="6629892" cy="632417"/>
              </a:xfrm>
              <a:prstGeom prst="rect">
                <a:avLst/>
              </a:prstGeom>
              <a:blipFill>
                <a:blip r:embed="rId3"/>
                <a:stretch>
                  <a:fillRect l="-2852" b="-96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23B482-C67F-4347-B755-640A0EBB39A4}"/>
                  </a:ext>
                </a:extLst>
              </p:cNvPr>
              <p:cNvSpPr txBox="1"/>
              <p:nvPr/>
            </p:nvSpPr>
            <p:spPr>
              <a:xfrm>
                <a:off x="3191228" y="3680310"/>
                <a:ext cx="542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5.00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23B482-C67F-4347-B755-640A0EBB3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28" y="3680310"/>
                <a:ext cx="5429884" cy="369332"/>
              </a:xfrm>
              <a:prstGeom prst="rect">
                <a:avLst/>
              </a:prstGeom>
              <a:blipFill>
                <a:blip r:embed="rId4"/>
                <a:stretch>
                  <a:fillRect l="-898" t="-1667" b="-35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555F49-22B2-4471-B23D-6A1EE192C918}"/>
                  </a:ext>
                </a:extLst>
              </p:cNvPr>
              <p:cNvSpPr txBox="1"/>
              <p:nvPr/>
            </p:nvSpPr>
            <p:spPr>
              <a:xfrm>
                <a:off x="3191228" y="4432146"/>
                <a:ext cx="551285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5.00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555F49-22B2-4471-B23D-6A1EE192C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28" y="4432146"/>
                <a:ext cx="5512856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171FD7-9677-4138-99E3-64EC70457356}"/>
                  </a:ext>
                </a:extLst>
              </p:cNvPr>
              <p:cNvSpPr txBox="1"/>
              <p:nvPr/>
            </p:nvSpPr>
            <p:spPr>
              <a:xfrm>
                <a:off x="3191228" y="5702146"/>
                <a:ext cx="6809108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5.00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=1.94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ra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171FD7-9677-4138-99E3-64EC7045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28" y="5702146"/>
                <a:ext cx="6809108" cy="1091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74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68FC2-2423-4984-BD9A-22160C28E50E}"/>
                  </a:ext>
                </a:extLst>
              </p:cNvPr>
              <p:cNvSpPr txBox="1"/>
              <p:nvPr/>
            </p:nvSpPr>
            <p:spPr>
              <a:xfrm>
                <a:off x="480291" y="192706"/>
                <a:ext cx="11139054" cy="1613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MyriadPro-Bold"/>
                  </a:rPr>
                  <a:t>21.33 </a:t>
                </a:r>
                <a:r>
                  <a:rPr lang="en-US" sz="2400" b="1" i="0" u="none" strike="noStrike" baseline="0" dirty="0">
                    <a:solidFill>
                      <a:srgbClr val="00FFFF"/>
                    </a:solidFill>
                    <a:latin typeface="TimesLTStd-ExtraBold"/>
                  </a:rPr>
                  <a:t>.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A point charge is at the origin. With this point charge as the source point, what is the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3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in the direction of the field point (a) at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x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0,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y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-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1.35 m; (b) at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x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12.0 cm,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y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12.0 cm; (c) at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x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-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1.10 m, 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LTStd-Italic"/>
                  </a:rPr>
                  <a:t>y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2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2.60 m ? Express your results in terms of the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PearsonMATHPRO03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LTStd-Roman"/>
                  </a:rPr>
                  <a:t>.</a:t>
                </a:r>
                <a:endParaRPr lang="en-M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68FC2-2423-4984-BD9A-22160C28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" y="192706"/>
                <a:ext cx="11139054" cy="1613840"/>
              </a:xfrm>
              <a:prstGeom prst="rect">
                <a:avLst/>
              </a:prstGeom>
              <a:blipFill>
                <a:blip r:embed="rId2"/>
                <a:stretch>
                  <a:fillRect l="-876" t="-3409" b="-49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9CE4C-F664-4F32-9C57-F8DB2B060F99}"/>
                  </a:ext>
                </a:extLst>
              </p:cNvPr>
              <p:cNvSpPr txBox="1"/>
              <p:nvPr/>
            </p:nvSpPr>
            <p:spPr>
              <a:xfrm>
                <a:off x="734291" y="2059709"/>
                <a:ext cx="969111" cy="778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MY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9CE4C-F664-4F32-9C57-F8DB2B06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2059709"/>
                <a:ext cx="969111" cy="778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D18EAB-CC09-4C6F-ACEB-8710DDAE31E0}"/>
                  </a:ext>
                </a:extLst>
              </p:cNvPr>
              <p:cNvSpPr txBox="1"/>
              <p:nvPr/>
            </p:nvSpPr>
            <p:spPr>
              <a:xfrm>
                <a:off x="4636655" y="2265214"/>
                <a:ext cx="2063193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D18EAB-CC09-4C6F-ACEB-8710DDAE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55" y="2265214"/>
                <a:ext cx="2063193" cy="447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6E64B4-F226-4C76-85E3-75F7703DF963}"/>
                  </a:ext>
                </a:extLst>
              </p:cNvPr>
              <p:cNvSpPr txBox="1"/>
              <p:nvPr/>
            </p:nvSpPr>
            <p:spPr>
              <a:xfrm>
                <a:off x="2538813" y="2304167"/>
                <a:ext cx="1550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6E64B4-F226-4C76-85E3-75F7703D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13" y="2304167"/>
                <a:ext cx="1550233" cy="369332"/>
              </a:xfrm>
              <a:prstGeom prst="rect">
                <a:avLst/>
              </a:prstGeom>
              <a:blipFill>
                <a:blip r:embed="rId5"/>
                <a:stretch>
                  <a:fillRect l="-4314" t="-37705" r="-26275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5E525-D795-40DB-B16E-0AE14214F163}"/>
                  </a:ext>
                </a:extLst>
              </p:cNvPr>
              <p:cNvSpPr txBox="1"/>
              <p:nvPr/>
            </p:nvSpPr>
            <p:spPr>
              <a:xfrm>
                <a:off x="734290" y="3090970"/>
                <a:ext cx="3538084" cy="60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sz="2400" dirty="0"/>
                  <a:t>(a)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acc>
                          <m:accPr>
                            <m:chr m:val="̂"/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−1.35 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acc>
                          <m:accPr>
                            <m:chr m:val="̂"/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1.35 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5E525-D795-40DB-B16E-0AE14214F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090970"/>
                <a:ext cx="3538084" cy="600101"/>
              </a:xfrm>
              <a:prstGeom prst="rect">
                <a:avLst/>
              </a:prstGeom>
              <a:blipFill>
                <a:blip r:embed="rId6"/>
                <a:stretch>
                  <a:fillRect l="-5164" b="-122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DD8AB-0FE8-4F0A-B357-DE37E9B805C2}"/>
                  </a:ext>
                </a:extLst>
              </p:cNvPr>
              <p:cNvSpPr txBox="1"/>
              <p:nvPr/>
            </p:nvSpPr>
            <p:spPr>
              <a:xfrm>
                <a:off x="769771" y="3944234"/>
                <a:ext cx="5171416" cy="60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sz="2400" dirty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acc>
                          <m:accPr>
                            <m:chr m:val="̂"/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acc>
                          <m:accPr>
                            <m:chr m:val="̂"/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0.707</m:t>
                    </m:r>
                    <m:acc>
                      <m:accPr>
                        <m:chr m:val="̂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0.707</m:t>
                    </m:r>
                    <m:acc>
                      <m:accPr>
                        <m:chr m:val="̂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DD8AB-0FE8-4F0A-B357-DE37E9B8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71" y="3944234"/>
                <a:ext cx="5171416" cy="600101"/>
              </a:xfrm>
              <a:prstGeom prst="rect">
                <a:avLst/>
              </a:prstGeom>
              <a:blipFill>
                <a:blip r:embed="rId7"/>
                <a:stretch>
                  <a:fillRect l="-3534" b="-122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3080F-E1BE-4B79-8EC2-B8DF94AE459F}"/>
                  </a:ext>
                </a:extLst>
              </p:cNvPr>
              <p:cNvSpPr txBox="1"/>
              <p:nvPr/>
            </p:nvSpPr>
            <p:spPr>
              <a:xfrm>
                <a:off x="769771" y="4797498"/>
                <a:ext cx="3558346" cy="60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sz="2400" dirty="0"/>
                  <a:t>(c)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=−0.39</m:t>
                    </m:r>
                    <m:acc>
                      <m:accPr>
                        <m:chr m:val="̂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0.92</m:t>
                    </m:r>
                    <m:acc>
                      <m:accPr>
                        <m:chr m:val="̂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3080F-E1BE-4B79-8EC2-B8DF94AE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71" y="4797498"/>
                <a:ext cx="3558346" cy="600101"/>
              </a:xfrm>
              <a:prstGeom prst="rect">
                <a:avLst/>
              </a:prstGeom>
              <a:blipFill>
                <a:blip r:embed="rId8"/>
                <a:stretch>
                  <a:fillRect l="-5137" b="-112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8C6E7-5553-4F4F-B664-FE3CB051158D}"/>
              </a:ext>
            </a:extLst>
          </p:cNvPr>
          <p:cNvSpPr txBox="1"/>
          <p:nvPr/>
        </p:nvSpPr>
        <p:spPr>
          <a:xfrm>
            <a:off x="443346" y="220644"/>
            <a:ext cx="113053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MyriadPro-Bold"/>
              </a:rPr>
              <a:t>21.38 </a:t>
            </a:r>
            <a:r>
              <a:rPr lang="en-US" sz="2400" b="1" i="0" u="none" strike="noStrike" baseline="0" dirty="0">
                <a:solidFill>
                  <a:srgbClr val="00FFFF"/>
                </a:solidFill>
                <a:latin typeface="TimesLTStd-ExtraBold"/>
              </a:rPr>
              <a:t>.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The two charges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q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latin typeface="TimesLTStd-Roman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q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latin typeface="TimesLTStd-Roman"/>
              </a:rPr>
              <a:t>2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shown in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LTStd-Bold"/>
              </a:rPr>
              <a:t>Fig. E21.38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have equal magnitudes. What is the direction of the net electric field due to these two charges at points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(midway between the charges),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B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,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C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if (a) both charges are negative, (b) both charges are positive, (c)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q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1 is positive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q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latin typeface="TimesLTStd-Roman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 is </a:t>
            </a:r>
            <a:r>
              <a:rPr lang="en-MY" sz="2400" b="0" i="0" u="none" strike="noStrike" baseline="0" dirty="0">
                <a:solidFill>
                  <a:srgbClr val="000000"/>
                </a:solidFill>
                <a:latin typeface="TimesLTStd-Roman"/>
              </a:rPr>
              <a:t>negative.</a:t>
            </a:r>
            <a:endParaRPr lang="en-MY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5BFBAA-BECC-42A8-9A9D-1BD49A7D1C2E}"/>
              </a:ext>
            </a:extLst>
          </p:cNvPr>
          <p:cNvGrpSpPr/>
          <p:nvPr/>
        </p:nvGrpSpPr>
        <p:grpSpPr>
          <a:xfrm>
            <a:off x="296155" y="1930400"/>
            <a:ext cx="3556122" cy="3934691"/>
            <a:chOff x="443346" y="1930400"/>
            <a:chExt cx="3740501" cy="4226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1FBB4D-C2CC-4EA8-A093-C94B0160F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46" y="1930400"/>
              <a:ext cx="3740501" cy="422613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B240A4-7488-44AF-8AE0-27484F2AD45D}"/>
                </a:ext>
              </a:extLst>
            </p:cNvPr>
            <p:cNvCxnSpPr/>
            <p:nvPr/>
          </p:nvCxnSpPr>
          <p:spPr>
            <a:xfrm>
              <a:off x="2336801" y="443345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8730AE-248B-4E1C-B632-BD9CAD5825F0}"/>
                </a:ext>
              </a:extLst>
            </p:cNvPr>
            <p:cNvCxnSpPr/>
            <p:nvPr/>
          </p:nvCxnSpPr>
          <p:spPr>
            <a:xfrm>
              <a:off x="1270004" y="4438077"/>
              <a:ext cx="1080655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F0FC9-7992-400E-9D16-D7A198A36527}"/>
                </a:ext>
              </a:extLst>
            </p:cNvPr>
            <p:cNvSpPr txBox="1"/>
            <p:nvPr/>
          </p:nvSpPr>
          <p:spPr>
            <a:xfrm>
              <a:off x="3163567" y="3812634"/>
              <a:ext cx="600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E</a:t>
              </a:r>
              <a:r>
                <a:rPr lang="en-US" sz="2400" b="1" i="1" baseline="-25000" dirty="0"/>
                <a:t>2</a:t>
              </a:r>
              <a:endParaRPr lang="en-MY" sz="2400" b="1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994F67-80A4-4F6A-956F-9F31B553905C}"/>
                </a:ext>
              </a:extLst>
            </p:cNvPr>
            <p:cNvSpPr txBox="1"/>
            <p:nvPr/>
          </p:nvSpPr>
          <p:spPr>
            <a:xfrm>
              <a:off x="1173134" y="3812633"/>
              <a:ext cx="600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E</a:t>
              </a:r>
              <a:r>
                <a:rPr lang="en-US" sz="2400" b="1" i="1" baseline="-25000" dirty="0"/>
                <a:t>1</a:t>
              </a:r>
              <a:endParaRPr lang="en-MY" sz="2400" b="1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C5E255-2BBA-4911-B94F-EE5E9AF7A8CD}"/>
              </a:ext>
            </a:extLst>
          </p:cNvPr>
          <p:cNvGrpSpPr/>
          <p:nvPr/>
        </p:nvGrpSpPr>
        <p:grpSpPr>
          <a:xfrm>
            <a:off x="4224313" y="1865744"/>
            <a:ext cx="3532694" cy="4064000"/>
            <a:chOff x="4627417" y="1930400"/>
            <a:chExt cx="3740501" cy="42261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AE7A98-65B1-4ACF-A4A0-2A67CD28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7417" y="1930400"/>
              <a:ext cx="3740501" cy="422613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00912D-BFB8-4BC6-B648-62AE37BB9D2D}"/>
                </a:ext>
              </a:extLst>
            </p:cNvPr>
            <p:cNvCxnSpPr/>
            <p:nvPr/>
          </p:nvCxnSpPr>
          <p:spPr>
            <a:xfrm>
              <a:off x="6553204" y="443345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5DBAE9-3337-4945-B66C-C299CDC2B3EB}"/>
                </a:ext>
              </a:extLst>
            </p:cNvPr>
            <p:cNvCxnSpPr/>
            <p:nvPr/>
          </p:nvCxnSpPr>
          <p:spPr>
            <a:xfrm>
              <a:off x="5486407" y="4438077"/>
              <a:ext cx="1080655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71AD94-F66C-4CDE-AC54-05EBFA58D01C}"/>
                </a:ext>
              </a:extLst>
            </p:cNvPr>
            <p:cNvSpPr txBox="1"/>
            <p:nvPr/>
          </p:nvSpPr>
          <p:spPr>
            <a:xfrm>
              <a:off x="7379970" y="3812634"/>
              <a:ext cx="600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E</a:t>
              </a:r>
              <a:r>
                <a:rPr lang="en-US" sz="2400" b="1" i="1" baseline="-25000" dirty="0"/>
                <a:t>1</a:t>
              </a:r>
              <a:endParaRPr lang="en-MY" sz="2400" b="1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75173-64A4-4ED0-A0AC-02D9B20848D1}"/>
                </a:ext>
              </a:extLst>
            </p:cNvPr>
            <p:cNvSpPr txBox="1"/>
            <p:nvPr/>
          </p:nvSpPr>
          <p:spPr>
            <a:xfrm>
              <a:off x="5389537" y="3812633"/>
              <a:ext cx="600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E</a:t>
              </a:r>
              <a:r>
                <a:rPr lang="en-US" sz="2400" b="1" i="1" baseline="-25000" dirty="0"/>
                <a:t>2</a:t>
              </a:r>
              <a:endParaRPr lang="en-MY" sz="2400" b="1" i="1" baseline="-250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85CD1-E1FA-4019-8DBB-8C41424B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43" y="1790304"/>
            <a:ext cx="3527927" cy="4165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DCEA4-9B8B-4BA7-86CE-6605691E205A}"/>
              </a:ext>
            </a:extLst>
          </p:cNvPr>
          <p:cNvCxnSpPr/>
          <p:nvPr/>
        </p:nvCxnSpPr>
        <p:spPr>
          <a:xfrm>
            <a:off x="9945387" y="4165143"/>
            <a:ext cx="1019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D882EA-E6EC-47D6-8F69-1A9DA01415F9}"/>
              </a:ext>
            </a:extLst>
          </p:cNvPr>
          <p:cNvCxnSpPr/>
          <p:nvPr/>
        </p:nvCxnSpPr>
        <p:spPr>
          <a:xfrm>
            <a:off x="9945978" y="4354421"/>
            <a:ext cx="101924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C1808E-84FB-403D-BB0B-7F3A35F56E44}"/>
              </a:ext>
            </a:extLst>
          </p:cNvPr>
          <p:cNvSpPr txBox="1"/>
          <p:nvPr/>
        </p:nvSpPr>
        <p:spPr>
          <a:xfrm>
            <a:off x="10872982" y="3868895"/>
            <a:ext cx="566245" cy="45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</a:t>
            </a:r>
            <a:r>
              <a:rPr lang="en-US" sz="2400" b="1" i="1" baseline="-25000" dirty="0"/>
              <a:t>1</a:t>
            </a:r>
            <a:endParaRPr lang="en-MY" sz="2400" b="1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08820-BF90-418D-94C9-D0B3ECDD863C}"/>
              </a:ext>
            </a:extLst>
          </p:cNvPr>
          <p:cNvSpPr txBox="1"/>
          <p:nvPr/>
        </p:nvSpPr>
        <p:spPr>
          <a:xfrm>
            <a:off x="10872982" y="4191060"/>
            <a:ext cx="566245" cy="45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</a:t>
            </a:r>
            <a:r>
              <a:rPr lang="en-US" sz="2400" b="1" i="1" baseline="-25000" dirty="0"/>
              <a:t>2</a:t>
            </a:r>
            <a:endParaRPr lang="en-MY" sz="2400" b="1" i="1" baseline="-25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7C4686-91DC-465B-9891-A4588383DCCB}"/>
              </a:ext>
            </a:extLst>
          </p:cNvPr>
          <p:cNvCxnSpPr>
            <a:cxnSpLocks/>
          </p:cNvCxnSpPr>
          <p:nvPr/>
        </p:nvCxnSpPr>
        <p:spPr>
          <a:xfrm>
            <a:off x="9945387" y="3911139"/>
            <a:ext cx="2080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4C3C39-DF71-454B-A87C-152A5BE87C28}"/>
              </a:ext>
            </a:extLst>
          </p:cNvPr>
          <p:cNvSpPr txBox="1"/>
          <p:nvPr/>
        </p:nvSpPr>
        <p:spPr>
          <a:xfrm>
            <a:off x="10261600" y="3442689"/>
            <a:ext cx="1847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</a:t>
            </a:r>
            <a:r>
              <a:rPr lang="en-US" sz="2400" b="1" i="1" baseline="-25000" dirty="0" err="1"/>
              <a:t>net</a:t>
            </a:r>
            <a:r>
              <a:rPr lang="en-US" sz="2400" b="1" i="1" dirty="0"/>
              <a:t>=E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+E</a:t>
            </a:r>
            <a:r>
              <a:rPr lang="en-US" sz="2400" b="1" i="1" baseline="-25000" dirty="0"/>
              <a:t>2</a:t>
            </a:r>
            <a:endParaRPr lang="en-MY" sz="2400" b="1" i="1" baseline="-25000" dirty="0"/>
          </a:p>
          <a:p>
            <a:endParaRPr lang="en-MY" sz="2400" b="1" i="1" baseline="-25000" dirty="0"/>
          </a:p>
          <a:p>
            <a:endParaRPr lang="en-MY" sz="2400" b="1" i="1" dirty="0"/>
          </a:p>
        </p:txBody>
      </p:sp>
    </p:spTree>
    <p:extLst>
      <p:ext uri="{BB962C8B-B14F-4D97-AF65-F5344CB8AC3E}">
        <p14:creationId xmlns:p14="http://schemas.microsoft.com/office/powerpoint/2010/main" val="4045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BDE9E-05EF-40C0-BEC9-F9090DDA8B89}"/>
              </a:ext>
            </a:extLst>
          </p:cNvPr>
          <p:cNvSpPr txBox="1"/>
          <p:nvPr/>
        </p:nvSpPr>
        <p:spPr>
          <a:xfrm>
            <a:off x="554182" y="294443"/>
            <a:ext cx="10843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MyriadPro-Bold"/>
              </a:rPr>
              <a:t>21.43 </a:t>
            </a:r>
            <a:r>
              <a:rPr lang="en-US" sz="2400" b="1" i="0" u="none" strike="noStrike" baseline="0" dirty="0">
                <a:solidFill>
                  <a:srgbClr val="00FFFF"/>
                </a:solidFill>
                <a:latin typeface="TimesLTStd-ExtraBold"/>
              </a:rPr>
              <a:t>.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Two point charges are separated by 25.0 cm (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LTStd-Bold"/>
              </a:rPr>
              <a:t>Fig. E21.43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). Find the net electric field these charges produce at point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LTStd-Italic"/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LTStd-Roman"/>
              </a:rPr>
              <a:t>. (b) What would be the magnitude and direction of the electric force this combination of charges would produce on a </a:t>
            </a:r>
            <a:r>
              <a:rPr lang="en-MY" sz="2400" b="0" i="0" u="none" strike="noStrike" baseline="0" dirty="0">
                <a:solidFill>
                  <a:srgbClr val="000000"/>
                </a:solidFill>
                <a:latin typeface="TimesLTStd-Roman"/>
              </a:rPr>
              <a:t>proton at </a:t>
            </a:r>
            <a:r>
              <a:rPr lang="en-MY" sz="2400" b="0" i="1" u="none" strike="noStrike" baseline="0" dirty="0">
                <a:solidFill>
                  <a:srgbClr val="000000"/>
                </a:solidFill>
                <a:latin typeface="TimesLTStd-Italic"/>
              </a:rPr>
              <a:t>A</a:t>
            </a:r>
            <a:r>
              <a:rPr lang="en-MY" sz="2400" b="0" i="0" u="none" strike="noStrike" baseline="0" dirty="0">
                <a:solidFill>
                  <a:srgbClr val="000000"/>
                </a:solidFill>
                <a:latin typeface="TimesLTStd-Roman"/>
              </a:rPr>
              <a:t>?</a:t>
            </a:r>
            <a:endParaRPr lang="en-MY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378820-E294-4AA6-84E4-A68CC3A580EE}"/>
              </a:ext>
            </a:extLst>
          </p:cNvPr>
          <p:cNvGrpSpPr/>
          <p:nvPr/>
        </p:nvGrpSpPr>
        <p:grpSpPr>
          <a:xfrm>
            <a:off x="2349545" y="2201278"/>
            <a:ext cx="348615" cy="584775"/>
            <a:chOff x="5559432" y="4616706"/>
            <a:chExt cx="348615" cy="584775"/>
          </a:xfrm>
        </p:grpSpPr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98631959-3960-43D6-9ABE-70C17B793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64BE4FAB-0C96-427D-A597-26D751767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63" y="4616706"/>
              <a:ext cx="2781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-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77C25-2F9E-4A52-9C15-626219B33F1C}"/>
              </a:ext>
            </a:extLst>
          </p:cNvPr>
          <p:cNvCxnSpPr>
            <a:cxnSpLocks/>
          </p:cNvCxnSpPr>
          <p:nvPr/>
        </p:nvCxnSpPr>
        <p:spPr>
          <a:xfrm>
            <a:off x="1422400" y="2506524"/>
            <a:ext cx="8834273" cy="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54662E-5B3D-4BE8-A414-1735F5D251CA}"/>
              </a:ext>
            </a:extLst>
          </p:cNvPr>
          <p:cNvSpPr txBox="1"/>
          <p:nvPr/>
        </p:nvSpPr>
        <p:spPr>
          <a:xfrm>
            <a:off x="10256673" y="2262834"/>
            <a:ext cx="39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D5B3CB-ACE2-45CC-9065-DE0A9C8D3D4A}"/>
              </a:ext>
            </a:extLst>
          </p:cNvPr>
          <p:cNvCxnSpPr>
            <a:cxnSpLocks/>
          </p:cNvCxnSpPr>
          <p:nvPr/>
        </p:nvCxnSpPr>
        <p:spPr>
          <a:xfrm flipH="1">
            <a:off x="4565186" y="2555624"/>
            <a:ext cx="558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F93C9B-3860-47C2-8AF0-5F731E3949BC}"/>
              </a:ext>
            </a:extLst>
          </p:cNvPr>
          <p:cNvSpPr txBox="1"/>
          <p:nvPr/>
        </p:nvSpPr>
        <p:spPr>
          <a:xfrm>
            <a:off x="5943142" y="1962003"/>
            <a:ext cx="112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</a:t>
            </a:r>
            <a:r>
              <a:rPr lang="en-US" sz="2400" i="1" baseline="-25000" dirty="0"/>
              <a:t>2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7C0F4-6069-41F1-B2DA-D1A7C8B7AE40}"/>
              </a:ext>
            </a:extLst>
          </p:cNvPr>
          <p:cNvGrpSpPr/>
          <p:nvPr/>
        </p:nvGrpSpPr>
        <p:grpSpPr>
          <a:xfrm>
            <a:off x="6796624" y="2201279"/>
            <a:ext cx="348615" cy="584775"/>
            <a:chOff x="5559432" y="4616706"/>
            <a:chExt cx="348615" cy="584775"/>
          </a:xfrm>
        </p:grpSpPr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AA86AB6-C77B-4BF0-8CE3-593A23ADF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32" y="4789183"/>
              <a:ext cx="348615" cy="3219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81B63BA4-0484-4AF4-99BD-26DA67ABD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63" y="4616706"/>
              <a:ext cx="2781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/>
                <a:t>-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C57AE8A-96C7-439C-A6B9-905AA4E489CF}"/>
              </a:ext>
            </a:extLst>
          </p:cNvPr>
          <p:cNvSpPr txBox="1"/>
          <p:nvPr/>
        </p:nvSpPr>
        <p:spPr>
          <a:xfrm>
            <a:off x="3735221" y="3226153"/>
            <a:ext cx="247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25.0 cm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F5F6F-5D5E-414E-A32C-A5DBE5FE6DDD}"/>
              </a:ext>
            </a:extLst>
          </p:cNvPr>
          <p:cNvCxnSpPr>
            <a:cxnSpLocks/>
          </p:cNvCxnSpPr>
          <p:nvPr/>
        </p:nvCxnSpPr>
        <p:spPr>
          <a:xfrm flipV="1">
            <a:off x="5295463" y="2551103"/>
            <a:ext cx="918196" cy="3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DDE495-87FE-46E0-B1E8-5D5B7CF17400}"/>
              </a:ext>
            </a:extLst>
          </p:cNvPr>
          <p:cNvSpPr txBox="1"/>
          <p:nvPr/>
        </p:nvSpPr>
        <p:spPr>
          <a:xfrm>
            <a:off x="4122022" y="1971785"/>
            <a:ext cx="112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</a:t>
            </a:r>
            <a:r>
              <a:rPr lang="en-US" sz="2400" i="1" baseline="-25000" dirty="0"/>
              <a:t>1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E598A2-01D8-4B0C-9B62-780E2E3C71F5}"/>
              </a:ext>
            </a:extLst>
          </p:cNvPr>
          <p:cNvSpPr txBox="1"/>
          <p:nvPr/>
        </p:nvSpPr>
        <p:spPr>
          <a:xfrm>
            <a:off x="2209861" y="1843862"/>
            <a:ext cx="253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q1=-</a:t>
            </a:r>
            <a:r>
              <a:rPr lang="en-US" sz="2400" dirty="0"/>
              <a:t>6.25 </a:t>
            </a:r>
            <a:r>
              <a:rPr lang="en-US" sz="2400" dirty="0" err="1"/>
              <a:t>nC</a:t>
            </a:r>
            <a:r>
              <a:rPr lang="en-US" sz="2400" baseline="-25000" dirty="0"/>
              <a:t> 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FCC509-9540-4170-B339-097A6FFCC32D}"/>
              </a:ext>
            </a:extLst>
          </p:cNvPr>
          <p:cNvSpPr/>
          <p:nvPr/>
        </p:nvSpPr>
        <p:spPr>
          <a:xfrm>
            <a:off x="5143220" y="2433450"/>
            <a:ext cx="147720" cy="15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04357-C729-434D-97AF-C34688D24D01}"/>
              </a:ext>
            </a:extLst>
          </p:cNvPr>
          <p:cNvSpPr txBox="1"/>
          <p:nvPr/>
        </p:nvSpPr>
        <p:spPr>
          <a:xfrm>
            <a:off x="6661522" y="1772014"/>
            <a:ext cx="253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q2=-12.5</a:t>
            </a:r>
            <a:r>
              <a:rPr lang="en-US" sz="2400" dirty="0"/>
              <a:t> </a:t>
            </a:r>
            <a:r>
              <a:rPr lang="en-US" sz="2400" dirty="0" err="1"/>
              <a:t>nC</a:t>
            </a:r>
            <a:r>
              <a:rPr lang="en-US" sz="2400" baseline="-25000" dirty="0"/>
              <a:t> 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69CE36-E636-4D0C-AF1E-F8B02260D0E0}"/>
              </a:ext>
            </a:extLst>
          </p:cNvPr>
          <p:cNvCxnSpPr/>
          <p:nvPr/>
        </p:nvCxnSpPr>
        <p:spPr>
          <a:xfrm>
            <a:off x="2523852" y="3166533"/>
            <a:ext cx="444707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9E9562-64F3-4552-A210-8F6468A017D3}"/>
              </a:ext>
            </a:extLst>
          </p:cNvPr>
          <p:cNvCxnSpPr>
            <a:endCxn id="20" idx="2"/>
          </p:cNvCxnSpPr>
          <p:nvPr/>
        </p:nvCxnSpPr>
        <p:spPr>
          <a:xfrm>
            <a:off x="5290940" y="2786053"/>
            <a:ext cx="1667580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966398-0FCA-4C28-AF34-D84C61B292A4}"/>
              </a:ext>
            </a:extLst>
          </p:cNvPr>
          <p:cNvSpPr txBox="1"/>
          <p:nvPr/>
        </p:nvSpPr>
        <p:spPr>
          <a:xfrm>
            <a:off x="5671127" y="2753654"/>
            <a:ext cx="247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10.0 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78B739-F88F-4D04-B082-A1011EC7996F}"/>
                  </a:ext>
                </a:extLst>
              </p:cNvPr>
              <p:cNvSpPr txBox="1"/>
              <p:nvPr/>
            </p:nvSpPr>
            <p:spPr>
              <a:xfrm>
                <a:off x="947020" y="3724731"/>
                <a:ext cx="829983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=(9×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−6.25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78B739-F88F-4D04-B082-A1011EC7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20" y="3724731"/>
                <a:ext cx="8299836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0E3B53-EF52-4409-BDF4-A7BF067C91FE}"/>
                  </a:ext>
                </a:extLst>
              </p:cNvPr>
              <p:cNvSpPr txBox="1"/>
              <p:nvPr/>
            </p:nvSpPr>
            <p:spPr>
              <a:xfrm>
                <a:off x="929082" y="4518207"/>
                <a:ext cx="847687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=(9×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−12.5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=1.124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0E3B53-EF52-4409-BDF4-A7BF067C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82" y="4518207"/>
                <a:ext cx="8476872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6F9902-226D-4FE6-A853-454CF9B4948A}"/>
                  </a:ext>
                </a:extLst>
              </p:cNvPr>
              <p:cNvSpPr txBox="1"/>
              <p:nvPr/>
            </p:nvSpPr>
            <p:spPr>
              <a:xfrm>
                <a:off x="947020" y="5369951"/>
                <a:ext cx="10053778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=1.124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2.50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=8.74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6F9902-226D-4FE6-A853-454CF9B4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20" y="5369951"/>
                <a:ext cx="10053778" cy="691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525ADD-80B5-4589-95BF-2DBAD77205F5}"/>
                  </a:ext>
                </a:extLst>
              </p:cNvPr>
              <p:cNvSpPr txBox="1"/>
              <p:nvPr/>
            </p:nvSpPr>
            <p:spPr>
              <a:xfrm>
                <a:off x="947020" y="6189969"/>
                <a:ext cx="5587299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−15   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    to the right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525ADD-80B5-4589-95BF-2DBAD7720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20" y="6189969"/>
                <a:ext cx="5587299" cy="373500"/>
              </a:xfrm>
              <a:prstGeom prst="rect">
                <a:avLst/>
              </a:prstGeom>
              <a:blipFill>
                <a:blip r:embed="rId5"/>
                <a:stretch>
                  <a:fillRect l="-1854" t="-24194" r="-2617" b="-467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1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811E0-8CDF-4FBC-859F-999072A5D878}"/>
              </a:ext>
            </a:extLst>
          </p:cNvPr>
          <p:cNvSpPr txBox="1"/>
          <p:nvPr/>
        </p:nvSpPr>
        <p:spPr>
          <a:xfrm>
            <a:off x="457200" y="382012"/>
            <a:ext cx="10195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</a:rPr>
              <a:t>21.52 </a:t>
            </a:r>
            <a:r>
              <a:rPr lang="en-US" sz="2400" b="1" i="0" u="none" strike="noStrike" baseline="0" dirty="0">
                <a:solidFill>
                  <a:srgbClr val="00FFFF"/>
                </a:solidFill>
              </a:rPr>
              <a:t>..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A straight, nonconducting plastic wire 8.50 cm long carries a charge density of +175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nC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m distributed uniformly along its length. It is lying on a horizontal tabletop. (a) Find the magnitude and direction of the electric field this wire produces at a point 6.00 cm directly above its midpoint. (b) If the wire is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now bent into a circle lying flat on the table, find the magnitude and direction of the electric field it produces at a point 6.00 cm </a:t>
            </a:r>
            <a:r>
              <a:rPr lang="en-MY" sz="2400" b="0" i="0" u="none" strike="noStrike" baseline="0" dirty="0">
                <a:solidFill>
                  <a:srgbClr val="000000"/>
                </a:solidFill>
              </a:rPr>
              <a:t>directly above its </a:t>
            </a:r>
            <a:r>
              <a:rPr lang="en-MY" sz="2400" b="0" i="0" u="none" strike="noStrike" baseline="0" dirty="0" err="1">
                <a:solidFill>
                  <a:srgbClr val="000000"/>
                </a:solidFill>
              </a:rPr>
              <a:t>center</a:t>
            </a:r>
            <a:r>
              <a:rPr lang="en-MY" sz="2400" b="0" i="0" u="none" strike="noStrike" baseline="0" dirty="0">
                <a:solidFill>
                  <a:srgbClr val="000000"/>
                </a:solidFill>
              </a:rPr>
              <a:t>.</a:t>
            </a:r>
            <a:endParaRPr lang="en-MY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81D5E-801E-45BC-97E4-5809EDFA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1969"/>
            <a:ext cx="4332247" cy="345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0DA80-B4A5-488E-980A-A85A9C48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80" y="2863943"/>
            <a:ext cx="2732166" cy="897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AE9B9-3F42-4964-96FE-00D245956C7E}"/>
              </a:ext>
            </a:extLst>
          </p:cNvPr>
          <p:cNvSpPr txBox="1"/>
          <p:nvPr/>
        </p:nvSpPr>
        <p:spPr>
          <a:xfrm>
            <a:off x="5602355" y="37616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At a &gt;&gt; x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FA9C4-37C1-481D-A2F1-A0E5BD710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482" y="4256330"/>
            <a:ext cx="1231581" cy="364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189DA-B43F-42C2-A45F-7F8C4136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80" y="4748978"/>
            <a:ext cx="340661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745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MyriadPro-Bold</vt:lpstr>
      <vt:lpstr>PearsonMATHPRO01</vt:lpstr>
      <vt:lpstr>PearsonMATHPRO02</vt:lpstr>
      <vt:lpstr>PearsonMATHPRO03</vt:lpstr>
      <vt:lpstr>PearsonMATHPRO11</vt:lpstr>
      <vt:lpstr>PearsonMATHPRO18</vt:lpstr>
      <vt:lpstr>TimesLTStd-Bold</vt:lpstr>
      <vt:lpstr>TimesLTStd-ExtraBold</vt:lpstr>
      <vt:lpstr>TimesLTStd-Italic</vt:lpstr>
      <vt:lpstr>TimesLTStd-Roman</vt:lpstr>
      <vt:lpstr>Arial</vt:lpstr>
      <vt:lpstr>Calibri</vt:lpstr>
      <vt:lpstr>Calibri Light</vt:lpstr>
      <vt:lpstr>Cambria Math</vt:lpstr>
      <vt:lpstr>Office Theme</vt:lpstr>
      <vt:lpstr>Worked Problems on Chapter 21</vt:lpstr>
      <vt:lpstr>Mid term General Physics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Zainal Abidin</dc:creator>
  <cp:lastModifiedBy>Talib Zainal Abidin</cp:lastModifiedBy>
  <cp:revision>10</cp:revision>
  <dcterms:created xsi:type="dcterms:W3CDTF">2021-10-03T04:29:34Z</dcterms:created>
  <dcterms:modified xsi:type="dcterms:W3CDTF">2021-10-05T03:08:33Z</dcterms:modified>
</cp:coreProperties>
</file>