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3" r:id="rId17"/>
    <p:sldId id="272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9E2A26-E3F9-4F34-B989-94EF010ACD93}" type="datetimeFigureOut">
              <a:rPr lang="en-MY" smtClean="0"/>
              <a:t>30/9/2021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731812-3F9B-4D68-9E2A-AC99CA4B714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56997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DB1FC-4491-4207-A861-32B20CADAC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7E6E09-1E02-4217-B50C-BC202358AF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2270B5-8CDC-4C1F-94CC-B4F7F053D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46273-BFC8-49D6-927E-B9336D4A9F03}" type="datetimeFigureOut">
              <a:rPr lang="en-MY" smtClean="0"/>
              <a:t>30/9/2021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BF4FA4-2A4F-4E1C-A876-DC7E0AD57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FDACEA-CBBA-4A58-8B6C-D5ED6E25E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1A51F-0589-4876-996B-A31CF9E63E0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07418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DF6D4-EA66-4AF6-89E9-FB177DDE3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0C510F-7988-4600-9F8B-FFD8A359EB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5E705A-2913-4183-B4E0-32961CF30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46273-BFC8-49D6-927E-B9336D4A9F03}" type="datetimeFigureOut">
              <a:rPr lang="en-MY" smtClean="0"/>
              <a:t>30/9/2021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5BFDD0-83F1-46AF-BC6D-AF22B2232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C90045-412E-4E7F-BADA-4D016C513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1A51F-0589-4876-996B-A31CF9E63E0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191581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0D0535-AE3E-411F-8DA5-B5D58A118E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A3F9C7-7DB4-4AFF-A7CC-C0FD1718A8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D31725-B0A1-4A71-8F9B-158F9BFF4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46273-BFC8-49D6-927E-B9336D4A9F03}" type="datetimeFigureOut">
              <a:rPr lang="en-MY" smtClean="0"/>
              <a:t>30/9/2021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C0E924-69B6-4EBF-899C-4BAA7CD77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6725E9-4A01-4331-9080-57BEFA39B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1A51F-0589-4876-996B-A31CF9E63E0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606090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3AB84-DAB9-44D9-9116-11840DE79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36FA9-E5AD-42B3-A050-41A855BCF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1FB45-2B3F-42D2-8B05-1C304C144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46273-BFC8-49D6-927E-B9336D4A9F03}" type="datetimeFigureOut">
              <a:rPr lang="en-MY" smtClean="0"/>
              <a:t>30/9/2021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657E28-22BB-495B-BD87-86ED572EA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AF334-3A63-48D8-8C8D-61C0D2923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1A51F-0589-4876-996B-A31CF9E63E0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747103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BE71C-3AC5-4054-B9E1-05EFCF661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7B3EED-076A-4ACF-93E2-445874AB31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E1726C-F134-4787-8D53-96983EBAF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46273-BFC8-49D6-927E-B9336D4A9F03}" type="datetimeFigureOut">
              <a:rPr lang="en-MY" smtClean="0"/>
              <a:t>30/9/2021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C0A30-8779-4BD1-AD15-4DA16CE6D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0DB319-ABB3-4E78-AD27-358B026E6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1A51F-0589-4876-996B-A31CF9E63E0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506976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59841-01A0-4618-8161-FBBB57BBA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3F811-EE96-4958-A06F-790CD20C5B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EF169B-F8EB-491E-88DE-E1C10D7135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9CFB5D-0D99-421E-9F3C-4C58E37FB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46273-BFC8-49D6-927E-B9336D4A9F03}" type="datetimeFigureOut">
              <a:rPr lang="en-MY" smtClean="0"/>
              <a:t>30/9/2021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D24123-9794-4950-AC0A-FE3B44572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28A603-F355-4D28-9CA5-6681B3C29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1A51F-0589-4876-996B-A31CF9E63E0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42686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0D639-C0D5-4EA6-AB1A-30D41FEAE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DAD91C-AC82-46EC-81EC-725C84E237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CC553A-181D-4BD8-9AAA-7BDBAC3717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E62A4B-5645-4200-A060-B025ADB976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B84DD5-86E5-46D5-A0F0-559EB3CDEB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87F720-3279-42C8-9B55-72184E3F4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46273-BFC8-49D6-927E-B9336D4A9F03}" type="datetimeFigureOut">
              <a:rPr lang="en-MY" smtClean="0"/>
              <a:t>30/9/2021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B66FC3-5BDE-44B5-A227-C0294448C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BC5951-0F90-4B18-9F51-A822540B7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1A51F-0589-4876-996B-A31CF9E63E0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63822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B4A29-B0B8-476C-9B38-065EDD6B0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31C60D-B49E-4362-A964-DABFB77BC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46273-BFC8-49D6-927E-B9336D4A9F03}" type="datetimeFigureOut">
              <a:rPr lang="en-MY" smtClean="0"/>
              <a:t>30/9/2021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162911-55D4-4A1B-AE6F-40A0E06AC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6B18A5-75CD-42C4-9A90-7805AC866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1A51F-0589-4876-996B-A31CF9E63E0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01060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5485E4-40DD-4B98-B7D6-AB217F0D0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46273-BFC8-49D6-927E-B9336D4A9F03}" type="datetimeFigureOut">
              <a:rPr lang="en-MY" smtClean="0"/>
              <a:t>30/9/2021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27EDCE-EA05-4F5A-9470-FCC69CA67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F487A6-9ADD-4966-BCA9-E11143754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1A51F-0589-4876-996B-A31CF9E63E0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846131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CED8D-2ABF-44DA-9B49-87CC285AA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87597-9269-41FD-BE18-EE7B1F87DC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2212B0-EC57-46A9-AF80-92B38EFC35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395FBF-D5AB-4189-A836-1FE24BE10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46273-BFC8-49D6-927E-B9336D4A9F03}" type="datetimeFigureOut">
              <a:rPr lang="en-MY" smtClean="0"/>
              <a:t>30/9/2021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1C4C3D-2CE8-47C2-B079-73A621686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094D68-87BD-413D-BC28-00238DD6F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1A51F-0589-4876-996B-A31CF9E63E0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30350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16A6F-FC1E-40FE-AA2B-B7D3293B5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F27977-5901-45E9-AB94-58903718A2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3879CA-61D1-42CC-A6C8-DC17CF24A1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AAB052-3D5E-4B0B-834A-BB2085FA5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46273-BFC8-49D6-927E-B9336D4A9F03}" type="datetimeFigureOut">
              <a:rPr lang="en-MY" smtClean="0"/>
              <a:t>30/9/2021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10F648-0977-49A9-BA4B-EB3EE9C65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1185C3-C602-47AD-AB15-D57FFC7F9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1A51F-0589-4876-996B-A31CF9E63E0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4243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CCA1C6-7C0E-4D81-8643-3BBA75211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7B0B06-F1B9-4621-B032-09600E81E1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E313F-760E-48DC-A115-FC830ABE30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646273-BFC8-49D6-927E-B9336D4A9F03}" type="datetimeFigureOut">
              <a:rPr lang="en-MY" smtClean="0"/>
              <a:t>30/9/2021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36ED19-22FD-4511-AC9E-5442F28722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18C921-75F6-470E-842B-D1164F9ECF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41A51F-0589-4876-996B-A31CF9E63E0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095414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8340B-F668-4C5A-90E4-E1BE0ED1A3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Gauss’s Law</a:t>
            </a:r>
            <a:endParaRPr lang="en-MY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467D57-C2EA-4FDE-B544-49A9ED391A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46670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FC5AD2C-FF35-47E4-AA68-BF58312411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516" y="1443335"/>
            <a:ext cx="3371913" cy="299631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E24CF2C-7CF1-4F38-BAB4-FC71C3AD61B9}"/>
                  </a:ext>
                </a:extLst>
              </p:cNvPr>
              <p:cNvSpPr txBox="1"/>
              <p:nvPr/>
            </p:nvSpPr>
            <p:spPr>
              <a:xfrm>
                <a:off x="4825879" y="448946"/>
                <a:ext cx="5051255" cy="14546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m:rPr>
                          <m:nor/>
                        </m:rPr>
                        <a:rPr lang="en-MY" sz="4400" dirty="0">
                          <a:sym typeface="Symbol" panose="05050102010706020507" pitchFamily="18" charset="2"/>
                        </a:rPr>
                        <m:t>4</m:t>
                      </m:r>
                      <m:sSup>
                        <m:sSupPr>
                          <m:ctrlPr>
                            <a:rPr lang="en-MY" sz="4400" i="1" dirty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pPr>
                        <m:e>
                          <m:r>
                            <a:rPr lang="en-US" sz="4400" b="0" i="1" dirty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𝑟</m:t>
                          </m:r>
                        </m:e>
                        <m:sup>
                          <m:r>
                            <a:rPr lang="en-US" sz="4400" b="0" i="1" dirty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2</m:t>
                          </m:r>
                        </m:sup>
                      </m:sSup>
                      <m:r>
                        <a:rPr lang="en-US" sz="4400" b="0" i="1" dirty="0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=</m:t>
                      </m:r>
                      <m:f>
                        <m:fPr>
                          <m:ctrlPr>
                            <a:rPr lang="en-US" sz="4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4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US" sz="4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</m:nary>
                            </m:e>
                            <m:sub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𝑒𝑛𝑐𝑙𝑜𝑠𝑒𝑑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4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sz="4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MY" sz="4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E24CF2C-7CF1-4F38-BAB4-FC71C3AD61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5879" y="448946"/>
                <a:ext cx="5051255" cy="14546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328F8959-D8B8-49C8-838F-CC2EB7B4B37A}"/>
              </a:ext>
            </a:extLst>
          </p:cNvPr>
          <p:cNvSpPr txBox="1"/>
          <p:nvPr/>
        </p:nvSpPr>
        <p:spPr>
          <a:xfrm>
            <a:off x="4719933" y="2156664"/>
            <a:ext cx="704527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200" b="0" i="0" u="none" strike="noStrike" baseline="0" dirty="0"/>
              <a:t>The amount of charge enclosed within the Gaussian surface depends on </a:t>
            </a:r>
            <a:r>
              <a:rPr lang="en-US" sz="3200" b="0" i="1" u="none" strike="noStrike" baseline="0" dirty="0"/>
              <a:t>r</a:t>
            </a:r>
            <a:r>
              <a:rPr lang="en-US" sz="3200" b="0" i="0" u="none" strike="noStrike" baseline="0" dirty="0"/>
              <a:t>. To find </a:t>
            </a:r>
            <a:r>
              <a:rPr lang="en-US" sz="3200" b="0" i="1" u="none" strike="noStrike" baseline="0" dirty="0"/>
              <a:t>E inside </a:t>
            </a:r>
            <a:r>
              <a:rPr lang="en-US" sz="3200" b="0" i="0" u="none" strike="noStrike" baseline="0" dirty="0"/>
              <a:t>the sphere, we choose </a:t>
            </a:r>
            <a:r>
              <a:rPr lang="en-US" sz="3200" b="0" i="1" u="none" strike="noStrike" baseline="0" dirty="0"/>
              <a:t>r </a:t>
            </a:r>
            <a:r>
              <a:rPr lang="en-US" sz="3200" dirty="0"/>
              <a:t>&lt;</a:t>
            </a:r>
            <a:r>
              <a:rPr lang="en-US" sz="3200" b="0" i="0" u="none" strike="noStrike" baseline="0" dirty="0"/>
              <a:t> </a:t>
            </a:r>
            <a:r>
              <a:rPr lang="en-US" sz="3200" b="0" i="1" u="none" strike="noStrike" baseline="0" dirty="0"/>
              <a:t>R</a:t>
            </a:r>
            <a:r>
              <a:rPr lang="en-US" sz="3200" b="0" i="0" u="none" strike="noStrike" baseline="0" dirty="0"/>
              <a:t>.</a:t>
            </a:r>
            <a:endParaRPr lang="en-MY" sz="3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8A26E6-8929-41E8-A6CD-0A9F846BD8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429" y="4701308"/>
            <a:ext cx="3670086" cy="174761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2D3DB4C-A349-4FF0-B634-CBD0B15448DE}"/>
              </a:ext>
            </a:extLst>
          </p:cNvPr>
          <p:cNvSpPr txBox="1"/>
          <p:nvPr/>
        </p:nvSpPr>
        <p:spPr>
          <a:xfrm>
            <a:off x="4719933" y="5036508"/>
            <a:ext cx="725573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The volume enclosed by the Gaussian surface is 4/3</a:t>
            </a:r>
            <a:r>
              <a:rPr lang="en-US" sz="3200" dirty="0">
                <a:sym typeface="Symbol" panose="05050102010706020507" pitchFamily="18" charset="2"/>
              </a:rPr>
              <a:t></a:t>
            </a:r>
            <a:r>
              <a:rPr lang="en-US" sz="3200" i="1" dirty="0">
                <a:sym typeface="Symbol" panose="05050102010706020507" pitchFamily="18" charset="2"/>
              </a:rPr>
              <a:t>r</a:t>
            </a:r>
            <a:r>
              <a:rPr lang="en-US" sz="3200" i="1" baseline="30000" dirty="0">
                <a:sym typeface="Symbol" panose="05050102010706020507" pitchFamily="18" charset="2"/>
              </a:rPr>
              <a:t>3</a:t>
            </a:r>
            <a:endParaRPr lang="en-MY" sz="3200" i="1" dirty="0"/>
          </a:p>
        </p:txBody>
      </p:sp>
    </p:spTree>
    <p:extLst>
      <p:ext uri="{BB962C8B-B14F-4D97-AF65-F5344CB8AC3E}">
        <p14:creationId xmlns:p14="http://schemas.microsoft.com/office/powerpoint/2010/main" val="27763899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4C0BF2A-F5AC-4C07-ABAD-A5FE235F1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516" y="1443335"/>
            <a:ext cx="3371913" cy="299631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4428350-795F-4E60-BEAF-2A15080A9F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2220" y="332702"/>
            <a:ext cx="7753078" cy="146401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3012AB9-95E9-4D6B-8993-448AF66A4790}"/>
                  </a:ext>
                </a:extLst>
              </p:cNvPr>
              <p:cNvSpPr txBox="1"/>
              <p:nvPr/>
            </p:nvSpPr>
            <p:spPr>
              <a:xfrm>
                <a:off x="5073131" y="1824789"/>
                <a:ext cx="5051255" cy="14546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m:rPr>
                          <m:nor/>
                        </m:rPr>
                        <a:rPr lang="en-MY" sz="4400" dirty="0">
                          <a:sym typeface="Symbol" panose="05050102010706020507" pitchFamily="18" charset="2"/>
                        </a:rPr>
                        <m:t>4</m:t>
                      </m:r>
                      <m:sSup>
                        <m:sSupPr>
                          <m:ctrlPr>
                            <a:rPr lang="en-MY" sz="4400" i="1" dirty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pPr>
                        <m:e>
                          <m:r>
                            <a:rPr lang="en-US" sz="4400" b="0" i="1" dirty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𝑟</m:t>
                          </m:r>
                        </m:e>
                        <m:sup>
                          <m:r>
                            <a:rPr lang="en-US" sz="4400" b="0" i="1" dirty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2</m:t>
                          </m:r>
                        </m:sup>
                      </m:sSup>
                      <m:r>
                        <a:rPr lang="en-US" sz="4400" b="0" i="1" dirty="0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=</m:t>
                      </m:r>
                      <m:f>
                        <m:fPr>
                          <m:ctrlPr>
                            <a:rPr lang="en-US" sz="4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4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US" sz="4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</m:nary>
                            </m:e>
                            <m:sub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𝑒𝑛𝑐𝑙𝑜𝑠𝑒𝑑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4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sz="4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MY" sz="4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3012AB9-95E9-4D6B-8993-448AF66A47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3131" y="1824789"/>
                <a:ext cx="5051255" cy="14546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2F9A3A9-A9A9-4014-ADA0-CC1923713CD0}"/>
                  </a:ext>
                </a:extLst>
              </p:cNvPr>
              <p:cNvSpPr txBox="1"/>
              <p:nvPr/>
            </p:nvSpPr>
            <p:spPr>
              <a:xfrm>
                <a:off x="5073130" y="3424990"/>
                <a:ext cx="3666452" cy="15141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m:rPr>
                          <m:nor/>
                        </m:rPr>
                        <a:rPr lang="en-MY" sz="4400" dirty="0">
                          <a:sym typeface="Symbol" panose="05050102010706020507" pitchFamily="18" charset="2"/>
                        </a:rPr>
                        <m:t>4</m:t>
                      </m:r>
                      <m:sSup>
                        <m:sSupPr>
                          <m:ctrlPr>
                            <a:rPr lang="en-MY" sz="4400" i="1" dirty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pPr>
                        <m:e>
                          <m:r>
                            <a:rPr lang="en-US" sz="4400" b="0" i="1" dirty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𝑟</m:t>
                          </m:r>
                        </m:e>
                        <m:sup>
                          <m:r>
                            <a:rPr lang="en-US" sz="4400" b="0" i="1" dirty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2</m:t>
                          </m:r>
                        </m:sup>
                      </m:sSup>
                      <m:r>
                        <a:rPr lang="en-US" sz="4400" b="0" i="1" dirty="0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=</m:t>
                      </m:r>
                      <m:f>
                        <m:fPr>
                          <m:ctrlPr>
                            <a:rPr lang="en-US" sz="4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4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𝑄𝑟</m:t>
                              </m:r>
                            </m:e>
                            <m:sup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sSub>
                            <m:sSubPr>
                              <m:ctrlPr>
                                <a:rPr lang="en-US" sz="4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sz="4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4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MY" sz="4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2F9A3A9-A9A9-4014-ADA0-CC1923713C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3130" y="3424990"/>
                <a:ext cx="3666452" cy="15141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01248E4-B320-4FB2-8543-EE21D047B8BB}"/>
                  </a:ext>
                </a:extLst>
              </p:cNvPr>
              <p:cNvSpPr txBox="1"/>
              <p:nvPr/>
            </p:nvSpPr>
            <p:spPr>
              <a:xfrm>
                <a:off x="2901065" y="5181057"/>
                <a:ext cx="2991588" cy="13864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lang="en-US" sz="4400" b="0" i="1" dirty="0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=</m:t>
                      </m:r>
                      <m:f>
                        <m:fPr>
                          <m:ctrlPr>
                            <a:rPr lang="en-US" sz="4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𝑄𝑟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MY" sz="4400" dirty="0" smtClean="0">
                              <a:sym typeface="Symbol" panose="05050102010706020507" pitchFamily="18" charset="2"/>
                            </a:rPr>
                            <m:t>4</m:t>
                          </m:r>
                          <m:sSub>
                            <m:sSubPr>
                              <m:ctrlPr>
                                <a:rPr lang="en-US" sz="4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sz="4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4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MY" sz="4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01248E4-B320-4FB2-8543-EE21D047B8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1065" y="5181057"/>
                <a:ext cx="2991588" cy="138640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E964D90B-8781-4DEB-ABB7-996A6D63242F}"/>
              </a:ext>
            </a:extLst>
          </p:cNvPr>
          <p:cNvSpPr txBox="1"/>
          <p:nvPr/>
        </p:nvSpPr>
        <p:spPr>
          <a:xfrm>
            <a:off x="6299348" y="5490244"/>
            <a:ext cx="557362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0" i="0" u="none" strike="noStrike" baseline="0" dirty="0"/>
              <a:t>(field inside a uniformly charged sphere)</a:t>
            </a:r>
            <a:endParaRPr lang="en-MY" sz="3200" dirty="0"/>
          </a:p>
        </p:txBody>
      </p:sp>
    </p:spTree>
    <p:extLst>
      <p:ext uri="{BB962C8B-B14F-4D97-AF65-F5344CB8AC3E}">
        <p14:creationId xmlns:p14="http://schemas.microsoft.com/office/powerpoint/2010/main" val="9879729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70D0D30-B6E2-446A-8DB9-AC8613D19500}"/>
              </a:ext>
            </a:extLst>
          </p:cNvPr>
          <p:cNvSpPr txBox="1"/>
          <p:nvPr/>
        </p:nvSpPr>
        <p:spPr>
          <a:xfrm>
            <a:off x="5630779" y="280555"/>
            <a:ext cx="60960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0" i="0" u="none" strike="noStrike" baseline="0" dirty="0"/>
              <a:t>To find </a:t>
            </a:r>
            <a:r>
              <a:rPr lang="en-US" sz="3200" b="0" i="1" u="none" strike="noStrike" baseline="0" dirty="0"/>
              <a:t>E outside </a:t>
            </a:r>
            <a:r>
              <a:rPr lang="en-US" sz="3200" b="0" i="0" u="none" strike="noStrike" baseline="0" dirty="0"/>
              <a:t>the sphere, we take </a:t>
            </a:r>
            <a:r>
              <a:rPr lang="en-US" sz="3200" b="0" i="1" u="none" strike="noStrike" baseline="0" dirty="0"/>
              <a:t>r </a:t>
            </a:r>
            <a:r>
              <a:rPr lang="en-US" sz="3200" dirty="0"/>
              <a:t>&gt; </a:t>
            </a:r>
            <a:r>
              <a:rPr lang="en-US" sz="3200" b="0" i="1" u="none" strike="noStrike" baseline="0" dirty="0"/>
              <a:t>R</a:t>
            </a:r>
            <a:r>
              <a:rPr lang="en-US" sz="3200" b="0" i="0" u="none" strike="noStrike" baseline="0" dirty="0"/>
              <a:t>.</a:t>
            </a:r>
            <a:endParaRPr lang="en-MY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7F231A-1B9A-4D8D-8C4F-7C66B7F5E0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516" y="1443335"/>
            <a:ext cx="3371913" cy="299631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B05974D-1C0C-4748-B0E5-F362007BA00E}"/>
                  </a:ext>
                </a:extLst>
              </p:cNvPr>
              <p:cNvSpPr txBox="1"/>
              <p:nvPr/>
            </p:nvSpPr>
            <p:spPr>
              <a:xfrm>
                <a:off x="5073131" y="1824789"/>
                <a:ext cx="5051255" cy="14546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m:rPr>
                          <m:nor/>
                        </m:rPr>
                        <a:rPr lang="en-MY" sz="4400" dirty="0">
                          <a:sym typeface="Symbol" panose="05050102010706020507" pitchFamily="18" charset="2"/>
                        </a:rPr>
                        <m:t>4</m:t>
                      </m:r>
                      <m:sSup>
                        <m:sSupPr>
                          <m:ctrlPr>
                            <a:rPr lang="en-MY" sz="4400" i="1" dirty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pPr>
                        <m:e>
                          <m:r>
                            <a:rPr lang="en-US" sz="4400" b="0" i="1" dirty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𝑟</m:t>
                          </m:r>
                        </m:e>
                        <m:sup>
                          <m:r>
                            <a:rPr lang="en-US" sz="4400" b="0" i="1" dirty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2</m:t>
                          </m:r>
                        </m:sup>
                      </m:sSup>
                      <m:r>
                        <a:rPr lang="en-US" sz="4400" b="0" i="1" dirty="0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=</m:t>
                      </m:r>
                      <m:f>
                        <m:fPr>
                          <m:ctrlPr>
                            <a:rPr lang="en-US" sz="4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4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US" sz="4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</m:nary>
                            </m:e>
                            <m:sub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𝑒𝑛𝑐𝑙𝑜𝑠𝑒𝑑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4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sz="4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MY" sz="4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B05974D-1C0C-4748-B0E5-F362007BA0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3131" y="1824789"/>
                <a:ext cx="5051255" cy="14546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763F192-5C36-4DD2-8880-25BECADBCFB5}"/>
                  </a:ext>
                </a:extLst>
              </p:cNvPr>
              <p:cNvSpPr txBox="1"/>
              <p:nvPr/>
            </p:nvSpPr>
            <p:spPr>
              <a:xfrm>
                <a:off x="5257616" y="3578583"/>
                <a:ext cx="2889124" cy="13864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m:rPr>
                          <m:nor/>
                        </m:rPr>
                        <a:rPr lang="en-MY" sz="4400" dirty="0">
                          <a:sym typeface="Symbol" panose="05050102010706020507" pitchFamily="18" charset="2"/>
                        </a:rPr>
                        <m:t>4</m:t>
                      </m:r>
                      <m:sSup>
                        <m:sSupPr>
                          <m:ctrlPr>
                            <a:rPr lang="en-MY" sz="4400" i="1" dirty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pPr>
                        <m:e>
                          <m:r>
                            <a:rPr lang="en-US" sz="4400" b="0" i="1" dirty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𝑟</m:t>
                          </m:r>
                        </m:e>
                        <m:sup>
                          <m:r>
                            <a:rPr lang="en-US" sz="4400" b="0" i="1" dirty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2</m:t>
                          </m:r>
                        </m:sup>
                      </m:sSup>
                      <m:r>
                        <a:rPr lang="en-US" sz="4400" b="0" i="1" dirty="0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=</m:t>
                      </m:r>
                      <m:f>
                        <m:fPr>
                          <m:ctrlPr>
                            <a:rPr lang="en-US" sz="4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num>
                        <m:den>
                          <m:sSub>
                            <m:sSubPr>
                              <m:ctrlPr>
                                <a:rPr lang="en-US" sz="4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sz="4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MY" sz="4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763F192-5C36-4DD2-8880-25BECADBCF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616" y="3578583"/>
                <a:ext cx="2889124" cy="13864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58E14DD-1EBB-4DA5-AE6F-95AB98CE4FFD}"/>
                  </a:ext>
                </a:extLst>
              </p:cNvPr>
              <p:cNvSpPr txBox="1"/>
              <p:nvPr/>
            </p:nvSpPr>
            <p:spPr>
              <a:xfrm>
                <a:off x="2719597" y="5109559"/>
                <a:ext cx="2911182" cy="13864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lang="en-US" sz="4400" b="0" i="1" dirty="0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=</m:t>
                      </m:r>
                      <m:f>
                        <m:fPr>
                          <m:ctrlPr>
                            <a:rPr lang="en-US" sz="4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MY" sz="4400" dirty="0" smtClean="0">
                              <a:sym typeface="Symbol" panose="05050102010706020507" pitchFamily="18" charset="2"/>
                            </a:rPr>
                            <m:t>4</m:t>
                          </m:r>
                          <m:sSup>
                            <m:sSupPr>
                              <m:ctrlPr>
                                <a:rPr lang="en-MY" sz="4400" i="1" dirty="0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4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sz="4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  <m:r>
                                <a:rPr lang="en-US" sz="4400" b="0" i="1" dirty="0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sz="4400" b="0" i="1" dirty="0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MY" sz="4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58E14DD-1EBB-4DA5-AE6F-95AB98CE4F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9597" y="5109559"/>
                <a:ext cx="2911182" cy="138640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601153F3-C736-41C1-8180-622C09A15351}"/>
              </a:ext>
            </a:extLst>
          </p:cNvPr>
          <p:cNvSpPr txBox="1"/>
          <p:nvPr/>
        </p:nvSpPr>
        <p:spPr>
          <a:xfrm>
            <a:off x="6096000" y="5264153"/>
            <a:ext cx="573122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MY" sz="3200" b="0" i="0" u="none" strike="noStrike" baseline="0" dirty="0"/>
              <a:t>(field outside a uniformly charged sphere)</a:t>
            </a:r>
            <a:endParaRPr lang="en-MY" sz="3200" dirty="0"/>
          </a:p>
        </p:txBody>
      </p:sp>
    </p:spTree>
    <p:extLst>
      <p:ext uri="{BB962C8B-B14F-4D97-AF65-F5344CB8AC3E}">
        <p14:creationId xmlns:p14="http://schemas.microsoft.com/office/powerpoint/2010/main" val="4673561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2B22E4F-310F-4E6A-8203-770447EB4E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6653" y="176463"/>
            <a:ext cx="7040906" cy="6551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1821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A5268E2-92C5-48BC-83AC-6C6A02FC43AC}"/>
              </a:ext>
            </a:extLst>
          </p:cNvPr>
          <p:cNvSpPr txBox="1"/>
          <p:nvPr/>
        </p:nvSpPr>
        <p:spPr>
          <a:xfrm>
            <a:off x="2614863" y="328681"/>
            <a:ext cx="7620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0" i="0" u="none" strike="noStrike" baseline="0" dirty="0">
                <a:solidFill>
                  <a:srgbClr val="3B1656"/>
                </a:solidFill>
              </a:rPr>
              <a:t>CHARGE ON A HOLLOW SPHERE</a:t>
            </a:r>
            <a:endParaRPr lang="en-MY" sz="4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880C2B-F21F-4098-B0E9-07D5AB60CB5A}"/>
              </a:ext>
            </a:extLst>
          </p:cNvPr>
          <p:cNvSpPr txBox="1"/>
          <p:nvPr/>
        </p:nvSpPr>
        <p:spPr>
          <a:xfrm>
            <a:off x="930442" y="1950967"/>
            <a:ext cx="10988841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200" b="0" i="0" u="none" strike="noStrike" baseline="0" dirty="0"/>
              <a:t>A thin-walled, hollow sphere of radius 0.250 m has an unknown</a:t>
            </a:r>
          </a:p>
          <a:p>
            <a:pPr algn="l"/>
            <a:r>
              <a:rPr lang="en-US" sz="3200" b="0" i="0" u="none" strike="noStrike" baseline="0" dirty="0"/>
              <a:t>charge distributed uniformly over its surface. At a distance of</a:t>
            </a:r>
          </a:p>
          <a:p>
            <a:pPr algn="l"/>
            <a:r>
              <a:rPr lang="en-US" sz="3200" b="0" i="0" u="none" strike="noStrike" baseline="0" dirty="0"/>
              <a:t>0.300 m from the center of the sphere, the electric field points</a:t>
            </a:r>
          </a:p>
          <a:p>
            <a:pPr algn="l"/>
            <a:r>
              <a:rPr lang="en-US" sz="3200" b="0" i="0" u="none" strike="noStrike" baseline="0" dirty="0"/>
              <a:t>radially inward and has magnitude 1.80 </a:t>
            </a:r>
            <a:r>
              <a:rPr lang="en-US" sz="3200" dirty="0"/>
              <a:t>x </a:t>
            </a:r>
            <a:r>
              <a:rPr lang="en-US" sz="3200" b="0" i="0" u="none" strike="noStrike" baseline="0" dirty="0"/>
              <a:t>10</a:t>
            </a:r>
            <a:r>
              <a:rPr lang="en-US" sz="3200" b="0" i="0" u="none" strike="noStrike" baseline="30000" dirty="0"/>
              <a:t>2</a:t>
            </a:r>
            <a:r>
              <a:rPr lang="en-US" sz="3200" b="0" i="0" u="none" strike="noStrike" baseline="0" dirty="0"/>
              <a:t> N/C. How much</a:t>
            </a:r>
          </a:p>
          <a:p>
            <a:pPr algn="l"/>
            <a:r>
              <a:rPr lang="en-US" sz="3200" b="0" i="0" u="none" strike="noStrike" baseline="0" dirty="0"/>
              <a:t>charge is on the sphere?</a:t>
            </a:r>
            <a:endParaRPr lang="en-MY" sz="3200" dirty="0"/>
          </a:p>
        </p:txBody>
      </p:sp>
    </p:spTree>
    <p:extLst>
      <p:ext uri="{BB962C8B-B14F-4D97-AF65-F5344CB8AC3E}">
        <p14:creationId xmlns:p14="http://schemas.microsoft.com/office/powerpoint/2010/main" val="27472415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F996800-B582-4EA1-8755-494B706462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252" y="2193758"/>
            <a:ext cx="11681360" cy="2470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3728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99CD7935-0A66-434F-9625-BA49ACE91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Charges on conductors</a:t>
            </a:r>
            <a:endParaRPr lang="en-MY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73D5C1E-7B28-40A5-8838-C694E69CA4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4660"/>
            <a:ext cx="10515600" cy="4351338"/>
          </a:xfrm>
        </p:spPr>
        <p:txBody>
          <a:bodyPr>
            <a:normAutofit/>
          </a:bodyPr>
          <a:lstStyle/>
          <a:p>
            <a:r>
              <a:rPr lang="en-CA" altLang="en-US" dirty="0"/>
              <a:t>Consider a solid conductor with a hollow cavity inside. </a:t>
            </a:r>
          </a:p>
          <a:p>
            <a:pPr>
              <a:tabLst>
                <a:tab pos="5203825" algn="l"/>
              </a:tabLst>
            </a:pPr>
            <a:r>
              <a:rPr lang="en-CA" altLang="en-US" dirty="0"/>
              <a:t>If there is no charge within the cavity, we can use a Gaussian surface such as </a:t>
            </a:r>
            <a:r>
              <a:rPr lang="en-CA" altLang="en-US" i="1" dirty="0"/>
              <a:t>A</a:t>
            </a:r>
            <a:r>
              <a:rPr lang="en-CA" altLang="en-US" dirty="0"/>
              <a:t> to show that the net charge on the surface of the cavity must be zero, because      = 0 everywhere on the Gaussian surface.</a:t>
            </a:r>
            <a:endParaRPr lang="en-US" altLang="en-US" dirty="0"/>
          </a:p>
          <a:p>
            <a:endParaRPr lang="en-MY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9AD332A-B47D-4EC8-B461-F0F345BF30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3892" y="2883401"/>
            <a:ext cx="288366" cy="36884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9C2E81A-5D9A-46F5-8F01-ABD16C266D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2257" y="3574241"/>
            <a:ext cx="4784845" cy="3094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0047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E69C9-350B-4607-81D0-6E18A606A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Charges on conductors</a:t>
            </a:r>
            <a:endParaRPr lang="en-MY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571A76D-2EEC-427B-BA76-0472EA29FE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657"/>
            <a:ext cx="10515600" cy="4351338"/>
          </a:xfrm>
        </p:spPr>
        <p:txBody>
          <a:bodyPr/>
          <a:lstStyle/>
          <a:p>
            <a:r>
              <a:rPr lang="en-CA" altLang="en-US" dirty="0"/>
              <a:t>Suppose we place a small body with a charge </a:t>
            </a:r>
            <a:r>
              <a:rPr lang="en-CA" altLang="en-US" i="1" dirty="0"/>
              <a:t>q</a:t>
            </a:r>
            <a:r>
              <a:rPr lang="en-CA" altLang="en-US" dirty="0"/>
              <a:t> inside a cavity within a conductor. The conductor is uncharged and is insulated from the charge </a:t>
            </a:r>
            <a:r>
              <a:rPr lang="en-CA" altLang="en-US" i="1" dirty="0"/>
              <a:t>q</a:t>
            </a:r>
            <a:r>
              <a:rPr lang="en-CA" altLang="en-US" dirty="0"/>
              <a:t>.</a:t>
            </a:r>
          </a:p>
          <a:p>
            <a:r>
              <a:rPr lang="en-CA" altLang="en-US" dirty="0"/>
              <a:t>According to Gauss’s law the total there must be a charge −</a:t>
            </a:r>
            <a:r>
              <a:rPr lang="en-CA" altLang="en-US" i="1" dirty="0"/>
              <a:t>q</a:t>
            </a:r>
            <a:r>
              <a:rPr lang="en-CA" altLang="en-US" dirty="0"/>
              <a:t> distributed on the surface of the cavity, drawn there by the charge </a:t>
            </a:r>
            <a:r>
              <a:rPr lang="en-CA" altLang="en-US" i="1" dirty="0"/>
              <a:t>q</a:t>
            </a:r>
            <a:r>
              <a:rPr lang="en-CA" altLang="en-US" dirty="0"/>
              <a:t> inside the cavity. </a:t>
            </a:r>
          </a:p>
          <a:p>
            <a:r>
              <a:rPr lang="en-CA" altLang="en-US" dirty="0"/>
              <a:t>The total charge on the </a:t>
            </a:r>
            <a:br>
              <a:rPr lang="en-CA" altLang="en-US" dirty="0"/>
            </a:br>
            <a:r>
              <a:rPr lang="en-CA" altLang="en-US" dirty="0"/>
              <a:t>conductor must remain zero, </a:t>
            </a:r>
            <a:br>
              <a:rPr lang="en-CA" altLang="en-US" dirty="0"/>
            </a:br>
            <a:r>
              <a:rPr lang="en-CA" altLang="en-US" dirty="0"/>
              <a:t>so a charge +</a:t>
            </a:r>
            <a:r>
              <a:rPr lang="en-CA" altLang="en-US" i="1" dirty="0"/>
              <a:t>q</a:t>
            </a:r>
            <a:r>
              <a:rPr lang="en-CA" altLang="en-US" dirty="0"/>
              <a:t> must appear </a:t>
            </a:r>
            <a:br>
              <a:rPr lang="en-CA" altLang="en-US" dirty="0"/>
            </a:br>
            <a:r>
              <a:rPr lang="en-CA" altLang="en-US" dirty="0"/>
              <a:t>on its outer surface.</a:t>
            </a:r>
          </a:p>
          <a:p>
            <a:endParaRPr lang="en-MY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8D6F89-05F0-4A1E-9715-366426D89A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96"/>
          <a:stretch/>
        </p:blipFill>
        <p:spPr>
          <a:xfrm>
            <a:off x="7488596" y="3625516"/>
            <a:ext cx="4254228" cy="3033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887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E4F1A-7D46-4E65-9E5D-7B92D1C71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0" i="0" u="none" strike="noStrike" baseline="0" dirty="0">
                <a:solidFill>
                  <a:srgbClr val="3B1656"/>
                </a:solidFill>
                <a:latin typeface="ITCAvantGardeStd-DemiCn"/>
              </a:rPr>
              <a:t>A CONDUCTOR WITH A CAVITY</a:t>
            </a:r>
            <a:endParaRPr lang="en-MY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A36077-2D1E-43F5-95BA-15AC3A8C2F7C}"/>
              </a:ext>
            </a:extLst>
          </p:cNvPr>
          <p:cNvSpPr txBox="1"/>
          <p:nvPr/>
        </p:nvSpPr>
        <p:spPr>
          <a:xfrm>
            <a:off x="838200" y="1539315"/>
            <a:ext cx="105156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0" i="0" u="none" strike="noStrike" baseline="0" dirty="0">
                <a:latin typeface="TimesLTStd-Roman"/>
              </a:rPr>
              <a:t>A conductor with a cavity carries a total charge of </a:t>
            </a:r>
            <a:r>
              <a:rPr lang="en-US" sz="2800" b="0" i="0" u="none" strike="noStrike" baseline="0" dirty="0">
                <a:latin typeface="PearsonMATHPRO02"/>
              </a:rPr>
              <a:t>+</a:t>
            </a:r>
            <a:r>
              <a:rPr lang="en-US" sz="2800" b="0" i="0" u="none" strike="noStrike" baseline="0" dirty="0">
                <a:latin typeface="TimesLTStd-Roman"/>
              </a:rPr>
              <a:t>7 </a:t>
            </a:r>
            <a:r>
              <a:rPr lang="en-US" sz="2800" b="0" i="0" u="none" strike="noStrike" baseline="0" dirty="0" err="1">
                <a:latin typeface="TimesLTStd-Roman"/>
              </a:rPr>
              <a:t>nC</a:t>
            </a:r>
            <a:r>
              <a:rPr lang="en-US" sz="2800" b="0" i="0" u="none" strike="noStrike" baseline="0" dirty="0">
                <a:latin typeface="TimesLTStd-Roman"/>
              </a:rPr>
              <a:t>. Within the cavity, insulated from the conductor, is a point charge of </a:t>
            </a:r>
            <a:r>
              <a:rPr lang="en-US" sz="2800" b="0" i="0" u="none" strike="noStrike" baseline="0" dirty="0">
                <a:latin typeface="PearsonMATHPRO02"/>
              </a:rPr>
              <a:t>-</a:t>
            </a:r>
            <a:r>
              <a:rPr lang="en-US" sz="2800" b="0" i="0" u="none" strike="noStrike" baseline="0" dirty="0">
                <a:latin typeface="TimesLTStd-Roman"/>
              </a:rPr>
              <a:t>5 </a:t>
            </a:r>
            <a:r>
              <a:rPr lang="en-US" sz="2800" b="0" i="0" u="none" strike="noStrike" baseline="0" dirty="0" err="1">
                <a:latin typeface="TimesLTStd-Roman"/>
              </a:rPr>
              <a:t>nC</a:t>
            </a:r>
            <a:r>
              <a:rPr lang="en-US" sz="2800" b="0" i="0" u="none" strike="noStrike" baseline="0" dirty="0">
                <a:latin typeface="TimesLTStd-Roman"/>
              </a:rPr>
              <a:t>. How much charge is on each surface (inner and outer) of the </a:t>
            </a:r>
            <a:r>
              <a:rPr lang="en-MY" sz="2800" b="0" i="0" u="none" strike="noStrike" baseline="0" dirty="0">
                <a:latin typeface="TimesLTStd-Roman"/>
              </a:rPr>
              <a:t>conductor?</a:t>
            </a:r>
            <a:endParaRPr lang="en-MY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CC47BA-582B-4189-B024-DC7020AB6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5374" y="2980199"/>
            <a:ext cx="4482751" cy="3815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137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A0920F67-C83C-4193-A7E7-6C640D7FB7C8}"/>
              </a:ext>
            </a:extLst>
          </p:cNvPr>
          <p:cNvSpPr txBox="1">
            <a:spLocks noChangeArrowheads="1"/>
          </p:cNvSpPr>
          <p:nvPr/>
        </p:nvSpPr>
        <p:spPr>
          <a:xfrm>
            <a:off x="3200400" y="262467"/>
            <a:ext cx="6705600" cy="635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altLang="en-US"/>
              <a:t>General form of Gauss’s law</a:t>
            </a:r>
            <a:endParaRPr lang="en-US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9AEF05-C6BC-43FC-996E-38A191E59CFB}"/>
              </a:ext>
            </a:extLst>
          </p:cNvPr>
          <p:cNvSpPr txBox="1"/>
          <p:nvPr/>
        </p:nvSpPr>
        <p:spPr>
          <a:xfrm>
            <a:off x="694267" y="1120676"/>
            <a:ext cx="1080346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3600" dirty="0"/>
              <a:t>Gauss’s law states that </a:t>
            </a:r>
            <a:r>
              <a:rPr lang="en-US" altLang="en-US" sz="3600" b="1" dirty="0"/>
              <a:t>the total electric flux through a closed surface is equal to the total (net) electric charge inside the surface, divided by permittivity of free space, </a:t>
            </a:r>
            <a:r>
              <a:rPr lang="en-US" altLang="en-US" sz="3600" b="1" i="1" dirty="0">
                <a:sym typeface="Symbol" panose="05050102010706020507" pitchFamily="18" charset="2"/>
              </a:rPr>
              <a:t></a:t>
            </a:r>
            <a:r>
              <a:rPr lang="en-US" altLang="en-US" sz="3600" b="1" i="1" baseline="-25000" dirty="0">
                <a:sym typeface="Symbol" panose="05050102010706020507" pitchFamily="18" charset="2"/>
              </a:rPr>
              <a:t>o.</a:t>
            </a:r>
            <a:endParaRPr lang="en-CA" altLang="en-US" sz="36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E0CA707-D1A0-4CA7-A43B-9163CE7A91F6}"/>
                  </a:ext>
                </a:extLst>
              </p:cNvPr>
              <p:cNvSpPr txBox="1"/>
              <p:nvPr/>
            </p:nvSpPr>
            <p:spPr>
              <a:xfrm>
                <a:off x="3839248" y="3350523"/>
                <a:ext cx="4273349" cy="14198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4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4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n-US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sz="4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sz="4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𝑒𝑛𝑐𝑙𝑜𝑠𝑒𝑑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sSub>
                            <m:sSubPr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MY" sz="4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E0CA707-D1A0-4CA7-A43B-9163CE7A91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9248" y="3350523"/>
                <a:ext cx="4273349" cy="141987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A327131-776D-40D4-92FA-BA26E94E44EF}"/>
                  </a:ext>
                </a:extLst>
              </p:cNvPr>
              <p:cNvSpPr txBox="1"/>
              <p:nvPr/>
            </p:nvSpPr>
            <p:spPr>
              <a:xfrm>
                <a:off x="3272237" y="4921414"/>
                <a:ext cx="7073668" cy="17759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4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4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n-US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∮"/>
                          <m:limLoc m:val="undOvr"/>
                          <m:subHide m:val="on"/>
                          <m:supHide m:val="on"/>
                          <m:ctrlPr>
                            <a:rPr lang="en-US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acc>
                            <m:accPr>
                              <m:chr m:val="⃗"/>
                              <m:ctrlPr>
                                <a:rPr lang="en-US" sz="4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𝑬</m:t>
                              </m:r>
                            </m:e>
                          </m:acc>
                          <m:r>
                            <a:rPr lang="en-US" sz="4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𝑨</m:t>
                              </m:r>
                            </m:e>
                          </m:acc>
                          <m:r>
                            <a:rPr lang="en-US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4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nary>
                                    <m:naryPr>
                                      <m:chr m:val="∑"/>
                                      <m:subHide m:val="on"/>
                                      <m:supHide m:val="on"/>
                                      <m:ctrlPr>
                                        <a:rPr lang="en-US" sz="4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r>
                                        <a:rPr lang="en-US" sz="4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</m:nary>
                                </m:e>
                                <m:sub>
                                  <m:r>
                                    <a:rPr lang="en-US" sz="4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𝑒𝑛𝑐𝑙𝑜𝑠𝑒𝑑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4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sz="4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en-MY" sz="4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A327131-776D-40D4-92FA-BA26E94E44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2237" y="4921414"/>
                <a:ext cx="7073668" cy="17759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1578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8CC5B63-0378-4AF8-B88F-ABDA1CD58E92}"/>
              </a:ext>
            </a:extLst>
          </p:cNvPr>
          <p:cNvSpPr txBox="1"/>
          <p:nvPr/>
        </p:nvSpPr>
        <p:spPr>
          <a:xfrm>
            <a:off x="1690255" y="189407"/>
            <a:ext cx="899621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i="0" u="none" strike="noStrike" baseline="0" dirty="0">
                <a:solidFill>
                  <a:srgbClr val="3B1656"/>
                </a:solidFill>
              </a:rPr>
              <a:t>Field between oppositely charged parallel conducting </a:t>
            </a:r>
            <a:r>
              <a:rPr lang="en-US" sz="2800" dirty="0">
                <a:solidFill>
                  <a:srgbClr val="3B1656"/>
                </a:solidFill>
              </a:rPr>
              <a:t>p</a:t>
            </a:r>
            <a:r>
              <a:rPr lang="en-US" sz="2800" b="0" i="0" u="none" strike="noStrike" baseline="0" dirty="0">
                <a:solidFill>
                  <a:srgbClr val="3B1656"/>
                </a:solidFill>
              </a:rPr>
              <a:t>lates</a:t>
            </a:r>
            <a:endParaRPr lang="en-MY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628104-26DE-4FA2-BFB6-0A98C5B88E92}"/>
              </a:ext>
            </a:extLst>
          </p:cNvPr>
          <p:cNvSpPr txBox="1"/>
          <p:nvPr/>
        </p:nvSpPr>
        <p:spPr>
          <a:xfrm>
            <a:off x="609600" y="1082555"/>
            <a:ext cx="399448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800" b="0" i="0" u="none" strike="noStrike" baseline="0" dirty="0"/>
              <a:t>Two large plane parallel conducting plates are given charges of equal magnitude and opposite sign; the surface charge densities are </a:t>
            </a:r>
            <a:r>
              <a:rPr lang="en-US" sz="2800" dirty="0"/>
              <a:t>+</a:t>
            </a:r>
            <a:r>
              <a:rPr lang="en-US" sz="2800" dirty="0">
                <a:sym typeface="Symbol" panose="05050102010706020507" pitchFamily="18" charset="2"/>
              </a:rPr>
              <a:t></a:t>
            </a:r>
            <a:r>
              <a:rPr lang="en-US" sz="2800" b="0" i="0" u="none" strike="noStrike" baseline="0" dirty="0"/>
              <a:t> and -</a:t>
            </a:r>
            <a:r>
              <a:rPr lang="en-US" sz="2800" b="0" i="0" u="none" strike="noStrike" baseline="0" dirty="0">
                <a:sym typeface="Symbol" panose="05050102010706020507" pitchFamily="18" charset="2"/>
              </a:rPr>
              <a:t></a:t>
            </a:r>
            <a:r>
              <a:rPr lang="en-US" sz="2800" b="0" i="0" u="none" strike="noStrike" baseline="0" dirty="0"/>
              <a:t>. Find the electric field in the region between the plates.</a:t>
            </a:r>
            <a:endParaRPr lang="en-MY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7F29078-D02D-4A33-A470-0C69FD2FB6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3895" y="712627"/>
            <a:ext cx="6478482" cy="5693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098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9AC23AC-DE47-4362-85AC-A46F14F3C6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115" y="240632"/>
            <a:ext cx="7602123" cy="6432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39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6DFEE37-FE60-478F-8633-E0D6E03DB8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9705" y="1522207"/>
            <a:ext cx="2837645" cy="28347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F10D6D9-00FF-447D-A991-259636A3DA99}"/>
              </a:ext>
            </a:extLst>
          </p:cNvPr>
          <p:cNvSpPr txBox="1"/>
          <p:nvPr/>
        </p:nvSpPr>
        <p:spPr>
          <a:xfrm>
            <a:off x="417096" y="988004"/>
            <a:ext cx="367364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0" i="0" u="none" strike="noStrike" baseline="0" dirty="0">
                <a:latin typeface="TimesLTStd-Roman"/>
              </a:rPr>
              <a:t>The left-hand end of surface </a:t>
            </a:r>
            <a:r>
              <a:rPr lang="en-US" sz="2800" b="0" i="1" u="none" strike="noStrike" baseline="0" dirty="0">
                <a:latin typeface="TimesLTStd-Italic"/>
              </a:rPr>
              <a:t>S</a:t>
            </a:r>
            <a:r>
              <a:rPr lang="en-US" sz="2800" b="0" i="0" u="none" strike="noStrike" baseline="-25000" dirty="0">
                <a:latin typeface="TimesLTStd-Roman"/>
              </a:rPr>
              <a:t>1 </a:t>
            </a:r>
            <a:r>
              <a:rPr lang="en-US" sz="2800" b="0" i="0" u="none" strike="noStrike" baseline="0" dirty="0">
                <a:latin typeface="TimesLTStd-Roman"/>
              </a:rPr>
              <a:t>is within the positive plate 1. Since the field is zero within the volume of any solid conductor under electrostatic conditions, there is no electric flux</a:t>
            </a:r>
          </a:p>
          <a:p>
            <a:pPr algn="l"/>
            <a:r>
              <a:rPr lang="en-MY" sz="2800" b="0" i="0" u="none" strike="noStrike" baseline="0" dirty="0">
                <a:latin typeface="TimesLTStd-Roman"/>
              </a:rPr>
              <a:t>through this end.</a:t>
            </a:r>
            <a:endParaRPr lang="en-MY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4A2FF0-BA7A-4CDA-98F1-E517075F6172}"/>
              </a:ext>
            </a:extLst>
          </p:cNvPr>
          <p:cNvSpPr txBox="1"/>
          <p:nvPr/>
        </p:nvSpPr>
        <p:spPr>
          <a:xfrm>
            <a:off x="7876671" y="1522207"/>
            <a:ext cx="4203033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0" i="0" u="none" strike="noStrike" baseline="0" dirty="0">
                <a:latin typeface="TimesLTStd-Roman"/>
              </a:rPr>
              <a:t>The electric field between the plates is perpendicular </a:t>
            </a:r>
            <a:r>
              <a:rPr lang="en-MY" sz="2800" b="0" i="0" u="none" strike="noStrike" baseline="0" dirty="0">
                <a:latin typeface="TimesLTStd-Roman"/>
              </a:rPr>
              <a:t>to the right-hand end, </a:t>
            </a:r>
            <a:r>
              <a:rPr lang="en-US" sz="2800" b="0" i="0" u="none" strike="noStrike" baseline="0" dirty="0">
                <a:latin typeface="TimesLTStd-Roman"/>
              </a:rPr>
              <a:t>and the flux is </a:t>
            </a:r>
            <a:r>
              <a:rPr lang="en-US" sz="2800" b="0" i="1" u="none" strike="noStrike" baseline="0" dirty="0">
                <a:latin typeface="TimesLTStd-Italic"/>
              </a:rPr>
              <a:t>EA</a:t>
            </a:r>
            <a:r>
              <a:rPr lang="en-US" sz="2800" b="0" i="0" u="none" strike="noStrike" baseline="0" dirty="0">
                <a:latin typeface="TimesLTStd-Roman"/>
              </a:rPr>
              <a:t>; this is positive, since </a:t>
            </a:r>
            <a:r>
              <a:rPr lang="en-US" sz="2800" b="1" i="1" u="none" strike="noStrike" baseline="0" dirty="0">
                <a:latin typeface="TimesLTStd-BoldItalic"/>
              </a:rPr>
              <a:t>E </a:t>
            </a:r>
            <a:r>
              <a:rPr lang="en-US" sz="2800" b="0" i="0" u="none" strike="noStrike" baseline="0" dirty="0">
                <a:latin typeface="TimesLTStd-Roman"/>
              </a:rPr>
              <a:t>is directed out of the </a:t>
            </a:r>
            <a:r>
              <a:rPr lang="en-MY" sz="2800" b="0" i="0" u="none" strike="noStrike" baseline="0" dirty="0">
                <a:latin typeface="TimesLTStd-Roman"/>
              </a:rPr>
              <a:t>Gaussian surface.</a:t>
            </a:r>
            <a:endParaRPr lang="en-MY" sz="2800" dirty="0"/>
          </a:p>
        </p:txBody>
      </p:sp>
    </p:spTree>
    <p:extLst>
      <p:ext uri="{BB962C8B-B14F-4D97-AF65-F5344CB8AC3E}">
        <p14:creationId xmlns:p14="http://schemas.microsoft.com/office/powerpoint/2010/main" val="3172497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0714222-16F5-4AFA-B68F-795CDF44FC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990" y="1698670"/>
            <a:ext cx="2837645" cy="283472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5B72529-88A5-486E-9D56-A1CE4402AD1C}"/>
                  </a:ext>
                </a:extLst>
              </p:cNvPr>
              <p:cNvSpPr txBox="1"/>
              <p:nvPr/>
            </p:nvSpPr>
            <p:spPr>
              <a:xfrm>
                <a:off x="4678533" y="381498"/>
                <a:ext cx="7073668" cy="17759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4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4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n-US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∮"/>
                          <m:limLoc m:val="undOvr"/>
                          <m:subHide m:val="on"/>
                          <m:supHide m:val="on"/>
                          <m:ctrlPr>
                            <a:rPr lang="en-US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acc>
                            <m:accPr>
                              <m:chr m:val="⃗"/>
                              <m:ctrlPr>
                                <a:rPr lang="en-US" sz="4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𝑬</m:t>
                              </m:r>
                            </m:e>
                          </m:acc>
                          <m:r>
                            <a:rPr lang="en-US" sz="4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𝑨</m:t>
                              </m:r>
                            </m:e>
                          </m:acc>
                          <m:r>
                            <a:rPr lang="en-US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4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nary>
                                    <m:naryPr>
                                      <m:chr m:val="∑"/>
                                      <m:subHide m:val="on"/>
                                      <m:supHide m:val="on"/>
                                      <m:ctrlPr>
                                        <a:rPr lang="en-US" sz="4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r>
                                        <a:rPr lang="en-US" sz="4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</m:nary>
                                </m:e>
                                <m:sub>
                                  <m:r>
                                    <a:rPr lang="en-US" sz="4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𝑒𝑛𝑐𝑙𝑜𝑠𝑒𝑑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4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sz="4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en-MY" sz="4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5B72529-88A5-486E-9D56-A1CE4402AD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8533" y="381498"/>
                <a:ext cx="7073668" cy="17759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B1CC3A9-2EAE-47FF-88F8-919C6103A4AC}"/>
                  </a:ext>
                </a:extLst>
              </p:cNvPr>
              <p:cNvSpPr txBox="1"/>
              <p:nvPr/>
            </p:nvSpPr>
            <p:spPr>
              <a:xfrm>
                <a:off x="4678533" y="2157433"/>
                <a:ext cx="3751925" cy="13864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4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4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n-US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𝐸𝐴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sSub>
                            <m:sSubPr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MY" sz="4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B1CC3A9-2EAE-47FF-88F8-919C6103A4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8533" y="2157433"/>
                <a:ext cx="3751925" cy="13864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D9FCB5F-BC8C-4FB3-9AD3-02EB818EF5B0}"/>
                  </a:ext>
                </a:extLst>
              </p:cNvPr>
              <p:cNvSpPr txBox="1"/>
              <p:nvPr/>
            </p:nvSpPr>
            <p:spPr>
              <a:xfrm>
                <a:off x="4751054" y="4039018"/>
                <a:ext cx="1759007" cy="12693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num>
                        <m:den>
                          <m:sSub>
                            <m:sSubPr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MY" sz="4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D9FCB5F-BC8C-4FB3-9AD3-02EB818EF5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1054" y="4039018"/>
                <a:ext cx="1759007" cy="126932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37180CDF-80F7-4B30-A4EB-5F31A74F0631}"/>
              </a:ext>
            </a:extLst>
          </p:cNvPr>
          <p:cNvSpPr txBox="1"/>
          <p:nvPr/>
        </p:nvSpPr>
        <p:spPr>
          <a:xfrm>
            <a:off x="7211959" y="4161959"/>
            <a:ext cx="479588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0" i="0" u="none" strike="noStrike" baseline="0" dirty="0"/>
              <a:t>(field between oppositely charged conducting plates)</a:t>
            </a:r>
            <a:endParaRPr lang="en-MY" sz="3200" dirty="0"/>
          </a:p>
        </p:txBody>
      </p:sp>
    </p:spTree>
    <p:extLst>
      <p:ext uri="{BB962C8B-B14F-4D97-AF65-F5344CB8AC3E}">
        <p14:creationId xmlns:p14="http://schemas.microsoft.com/office/powerpoint/2010/main" val="51560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C1ABBF2-1D77-4FBF-8891-372C9360E5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907" y="600982"/>
            <a:ext cx="2186470" cy="21857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A338DC6-48A9-447E-ABAB-C680224B0C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1127" y="600982"/>
            <a:ext cx="1736313" cy="21857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A8DBC3-CE63-49C5-9619-1160D1DE8E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0659" y="3826297"/>
            <a:ext cx="2169243" cy="182052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719E3B4-74D6-4062-914C-B0718E10A39D}"/>
              </a:ext>
            </a:extLst>
          </p:cNvPr>
          <p:cNvSpPr txBox="1"/>
          <p:nvPr/>
        </p:nvSpPr>
        <p:spPr>
          <a:xfrm>
            <a:off x="1243153" y="3826297"/>
            <a:ext cx="60960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MY" sz="3200" b="0" i="0" u="none" strike="noStrike" baseline="0" dirty="0"/>
              <a:t>The Gaussian </a:t>
            </a:r>
            <a:r>
              <a:rPr lang="en-US" sz="3200" b="0" i="0" u="none" strike="noStrike" baseline="0" dirty="0"/>
              <a:t>surface </a:t>
            </a:r>
            <a:r>
              <a:rPr lang="en-US" sz="3200" b="0" i="1" u="none" strike="noStrike" baseline="0" dirty="0"/>
              <a:t>S</a:t>
            </a:r>
            <a:r>
              <a:rPr lang="en-US" sz="3200" b="0" i="0" u="none" strike="noStrike" baseline="-25000" dirty="0"/>
              <a:t>4</a:t>
            </a:r>
            <a:r>
              <a:rPr lang="en-US" sz="3200" b="0" i="0" u="none" strike="noStrike" baseline="0" dirty="0"/>
              <a:t> yields the same result</a:t>
            </a:r>
            <a:endParaRPr lang="en-MY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1113A10-CCF7-4CCE-A1DD-54D6700B2D51}"/>
                  </a:ext>
                </a:extLst>
              </p:cNvPr>
              <p:cNvSpPr txBox="1"/>
              <p:nvPr/>
            </p:nvSpPr>
            <p:spPr>
              <a:xfrm>
                <a:off x="1320638" y="5161966"/>
                <a:ext cx="1759007" cy="12693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num>
                        <m:den>
                          <m:sSub>
                            <m:sSubPr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MY" sz="4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1113A10-CCF7-4CCE-A1DD-54D6700B2D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0638" y="5161966"/>
                <a:ext cx="1759007" cy="126932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C1DC2E4F-4344-4076-B944-8B7F18581395}"/>
              </a:ext>
            </a:extLst>
          </p:cNvPr>
          <p:cNvSpPr txBox="1"/>
          <p:nvPr/>
        </p:nvSpPr>
        <p:spPr>
          <a:xfrm>
            <a:off x="6882061" y="770545"/>
            <a:ext cx="4203032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200" b="0" i="0" u="none" strike="noStrike" baseline="0" dirty="0"/>
              <a:t>Surfaces </a:t>
            </a:r>
            <a:r>
              <a:rPr lang="en-US" sz="3200" b="0" i="1" u="none" strike="noStrike" baseline="0" dirty="0"/>
              <a:t>S</a:t>
            </a:r>
            <a:r>
              <a:rPr lang="en-US" sz="3200" b="0" i="0" u="none" strike="noStrike" baseline="-25000" dirty="0"/>
              <a:t>2</a:t>
            </a:r>
            <a:r>
              <a:rPr lang="en-US" sz="3200" b="0" i="0" u="none" strike="noStrike" baseline="0" dirty="0"/>
              <a:t> and </a:t>
            </a:r>
            <a:r>
              <a:rPr lang="en-US" sz="3200" b="0" i="1" u="none" strike="noStrike" baseline="0" dirty="0"/>
              <a:t>S</a:t>
            </a:r>
            <a:r>
              <a:rPr lang="en-US" sz="3200" b="0" i="0" u="none" strike="noStrike" baseline="-25000" dirty="0"/>
              <a:t>3</a:t>
            </a:r>
            <a:r>
              <a:rPr lang="en-US" sz="3200" b="0" i="0" u="none" strike="noStrike" baseline="0" dirty="0"/>
              <a:t> yield </a:t>
            </a:r>
            <a:r>
              <a:rPr lang="en-US" sz="3200" b="0" i="1" u="none" strike="noStrike" baseline="0" dirty="0"/>
              <a:t>E </a:t>
            </a:r>
            <a:r>
              <a:rPr lang="en-US" sz="3200" b="0" i="0" u="none" strike="noStrike" baseline="0" dirty="0"/>
              <a:t>= 0 to the left of plate 1 and to the right of plate 2, respectively.</a:t>
            </a:r>
            <a:endParaRPr lang="en-MY" sz="3200" dirty="0"/>
          </a:p>
        </p:txBody>
      </p:sp>
    </p:spTree>
    <p:extLst>
      <p:ext uri="{BB962C8B-B14F-4D97-AF65-F5344CB8AC3E}">
        <p14:creationId xmlns:p14="http://schemas.microsoft.com/office/powerpoint/2010/main" val="3118645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3825540-EB54-42C9-844A-14E9A6EBB1EC}"/>
              </a:ext>
            </a:extLst>
          </p:cNvPr>
          <p:cNvSpPr txBox="1"/>
          <p:nvPr/>
        </p:nvSpPr>
        <p:spPr>
          <a:xfrm>
            <a:off x="1957135" y="312639"/>
            <a:ext cx="896753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0" i="0" u="none" strike="noStrike" baseline="0" dirty="0">
                <a:solidFill>
                  <a:srgbClr val="3B1656"/>
                </a:solidFill>
              </a:rPr>
              <a:t>FIELD OF A UNIFORMLY CHARGED SPHERE</a:t>
            </a:r>
            <a:endParaRPr lang="en-MY" sz="4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94E312-F1A6-4B67-BA78-D5F61A6661E5}"/>
              </a:ext>
            </a:extLst>
          </p:cNvPr>
          <p:cNvSpPr txBox="1"/>
          <p:nvPr/>
        </p:nvSpPr>
        <p:spPr>
          <a:xfrm>
            <a:off x="497305" y="1170346"/>
            <a:ext cx="10780295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3200" b="0" i="0" u="none" strike="noStrike" baseline="0" dirty="0"/>
              <a:t>Positive electric charge </a:t>
            </a:r>
            <a:r>
              <a:rPr lang="en-US" sz="3200" b="0" i="1" u="none" strike="noStrike" baseline="0" dirty="0"/>
              <a:t>Q </a:t>
            </a:r>
            <a:r>
              <a:rPr lang="en-US" sz="3200" b="0" i="0" u="none" strike="noStrike" baseline="0" dirty="0"/>
              <a:t>is distributed uniformly </a:t>
            </a:r>
            <a:r>
              <a:rPr lang="en-US" sz="3200" b="0" i="1" u="none" strike="noStrike" baseline="0" dirty="0"/>
              <a:t>throughout the volume </a:t>
            </a:r>
            <a:r>
              <a:rPr lang="en-US" sz="3200" b="0" i="0" u="none" strike="noStrike" baseline="0" dirty="0"/>
              <a:t>of an </a:t>
            </a:r>
            <a:r>
              <a:rPr lang="en-US" sz="3200" b="0" i="1" u="none" strike="noStrike" baseline="0" dirty="0"/>
              <a:t>insulating </a:t>
            </a:r>
            <a:r>
              <a:rPr lang="en-US" sz="3200" b="0" i="0" u="none" strike="noStrike" baseline="0" dirty="0"/>
              <a:t>sphere with radius </a:t>
            </a:r>
            <a:r>
              <a:rPr lang="en-US" sz="3200" b="0" i="1" u="none" strike="noStrike" baseline="0" dirty="0"/>
              <a:t>R</a:t>
            </a:r>
            <a:r>
              <a:rPr lang="en-US" sz="3200" b="0" i="0" u="none" strike="noStrike" baseline="0" dirty="0"/>
              <a:t>. Find the magnitude of the electric field at a point </a:t>
            </a:r>
            <a:r>
              <a:rPr lang="en-US" sz="3200" b="0" i="1" u="none" strike="noStrike" baseline="0" dirty="0"/>
              <a:t>P </a:t>
            </a:r>
            <a:r>
              <a:rPr lang="en-US" sz="3200" b="0" i="0" u="none" strike="noStrike" baseline="0" dirty="0"/>
              <a:t>a distance </a:t>
            </a:r>
            <a:r>
              <a:rPr lang="en-US" sz="3200" b="0" i="1" u="none" strike="noStrike" baseline="0" dirty="0"/>
              <a:t>r </a:t>
            </a:r>
            <a:r>
              <a:rPr lang="en-US" sz="3200" b="0" i="0" u="none" strike="noStrike" baseline="0" dirty="0"/>
              <a:t>from the center of the sphere.</a:t>
            </a:r>
            <a:endParaRPr lang="en-MY" sz="3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EB9FF0-B202-439F-91C9-D32B042D01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744" y="3232449"/>
            <a:ext cx="6441431" cy="3032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720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07D1CCB-6932-4CEC-A7D8-2307932815CB}"/>
              </a:ext>
            </a:extLst>
          </p:cNvPr>
          <p:cNvSpPr txBox="1"/>
          <p:nvPr/>
        </p:nvSpPr>
        <p:spPr>
          <a:xfrm>
            <a:off x="4267199" y="412283"/>
            <a:ext cx="7603958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b="0" i="0" u="none" strike="noStrike" baseline="0" dirty="0">
                <a:latin typeface="TimesLTStd-Roman"/>
              </a:rPr>
              <a:t>the direction of </a:t>
            </a:r>
            <a:r>
              <a:rPr lang="en-US" sz="3200" b="1" i="1" u="none" strike="noStrike" baseline="0" dirty="0">
                <a:latin typeface="TimesLTStd-BoldItalic"/>
              </a:rPr>
              <a:t>E </a:t>
            </a:r>
            <a:r>
              <a:rPr lang="en-MY" sz="3200" b="0" i="0" u="none" strike="noStrike" baseline="0" dirty="0">
                <a:latin typeface="TimesLTStd-Roman"/>
              </a:rPr>
              <a:t>is radial at every </a:t>
            </a:r>
            <a:r>
              <a:rPr lang="en-US" sz="3200" b="0" i="0" u="none" strike="noStrike" baseline="0" dirty="0">
                <a:latin typeface="TimesLTStd-Roman"/>
              </a:rPr>
              <a:t>point on the Gaussian surface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MY" sz="3200" b="0" i="0" u="none" strike="noStrike" baseline="0" dirty="0">
                <a:latin typeface="TimesLTStd-Roman"/>
              </a:rPr>
              <a:t>the field magnitude </a:t>
            </a:r>
            <a:r>
              <a:rPr lang="en-US" sz="3200" b="0" i="1" u="none" strike="noStrike" baseline="0" dirty="0">
                <a:latin typeface="TimesLTStd-Italic"/>
              </a:rPr>
              <a:t>E </a:t>
            </a:r>
            <a:r>
              <a:rPr lang="en-US" sz="3200" b="0" i="0" u="none" strike="noStrike" baseline="0" dirty="0">
                <a:latin typeface="TimesLTStd-Roman"/>
              </a:rPr>
              <a:t>is the same at every point on the surface</a:t>
            </a:r>
            <a:endParaRPr lang="en-MY" sz="3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4D36F43-737E-4FAC-8564-53AE71A9B2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516" y="1443335"/>
            <a:ext cx="3371913" cy="299631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B22AA24-1A0B-47E5-BAEC-4950CA952F04}"/>
                  </a:ext>
                </a:extLst>
              </p:cNvPr>
              <p:cNvSpPr txBox="1"/>
              <p:nvPr/>
            </p:nvSpPr>
            <p:spPr>
              <a:xfrm>
                <a:off x="4411226" y="2663718"/>
                <a:ext cx="7073668" cy="17759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4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4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n-US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∮"/>
                          <m:limLoc m:val="undOvr"/>
                          <m:subHide m:val="on"/>
                          <m:supHide m:val="on"/>
                          <m:ctrlPr>
                            <a:rPr lang="en-US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acc>
                            <m:accPr>
                              <m:chr m:val="⃗"/>
                              <m:ctrlPr>
                                <a:rPr lang="en-US" sz="4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𝑬</m:t>
                              </m:r>
                            </m:e>
                          </m:acc>
                          <m:r>
                            <a:rPr lang="en-US" sz="4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𝑨</m:t>
                              </m:r>
                            </m:e>
                          </m:acc>
                          <m:r>
                            <a:rPr lang="en-US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4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nary>
                                    <m:naryPr>
                                      <m:chr m:val="∑"/>
                                      <m:subHide m:val="on"/>
                                      <m:supHide m:val="on"/>
                                      <m:ctrlPr>
                                        <a:rPr lang="en-US" sz="4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r>
                                        <a:rPr lang="en-US" sz="4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</m:nary>
                                </m:e>
                                <m:sub>
                                  <m:r>
                                    <a:rPr lang="en-US" sz="4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𝑒𝑛𝑐𝑙𝑜𝑠𝑒𝑑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4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sz="4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en-MY" sz="4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B22AA24-1A0B-47E5-BAEC-4950CA952F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1226" y="2663718"/>
                <a:ext cx="7073668" cy="17759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C8B5B66-597C-44AB-9BB1-247AF96C8281}"/>
                  </a:ext>
                </a:extLst>
              </p:cNvPr>
              <p:cNvSpPr txBox="1"/>
              <p:nvPr/>
            </p:nvSpPr>
            <p:spPr>
              <a:xfrm>
                <a:off x="4472952" y="4507599"/>
                <a:ext cx="5051255" cy="14546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m:rPr>
                          <m:nor/>
                        </m:rPr>
                        <a:rPr lang="en-MY" sz="4400" dirty="0">
                          <a:sym typeface="Symbol" panose="05050102010706020507" pitchFamily="18" charset="2"/>
                        </a:rPr>
                        <m:t>4</m:t>
                      </m:r>
                      <m:sSup>
                        <m:sSupPr>
                          <m:ctrlPr>
                            <a:rPr lang="en-MY" sz="4400" i="1" dirty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pPr>
                        <m:e>
                          <m:r>
                            <a:rPr lang="en-US" sz="4400" b="0" i="1" dirty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𝑟</m:t>
                          </m:r>
                        </m:e>
                        <m:sup>
                          <m:r>
                            <a:rPr lang="en-US" sz="4400" b="0" i="1" dirty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2</m:t>
                          </m:r>
                        </m:sup>
                      </m:sSup>
                      <m:r>
                        <a:rPr lang="en-US" sz="4400" b="0" i="1" dirty="0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=</m:t>
                      </m:r>
                      <m:f>
                        <m:fPr>
                          <m:ctrlPr>
                            <a:rPr lang="en-US" sz="4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4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US" sz="4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</m:nary>
                            </m:e>
                            <m:sub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𝑒𝑛𝑐𝑙𝑜𝑠𝑒𝑑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4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sz="4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MY" sz="4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C8B5B66-597C-44AB-9BB1-247AF96C82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2952" y="4507599"/>
                <a:ext cx="5051255" cy="14546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3672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659</Words>
  <Application>Microsoft Office PowerPoint</Application>
  <PresentationFormat>Widescreen</PresentationFormat>
  <Paragraphs>50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ITCAvantGardeStd-DemiCn</vt:lpstr>
      <vt:lpstr>PearsonMATHPRO02</vt:lpstr>
      <vt:lpstr>TimesLTStd-BoldItalic</vt:lpstr>
      <vt:lpstr>TimesLTStd-Italic</vt:lpstr>
      <vt:lpstr>TimesLTStd-Roman</vt:lpstr>
      <vt:lpstr>Arial</vt:lpstr>
      <vt:lpstr>Calibri</vt:lpstr>
      <vt:lpstr>Calibri Light</vt:lpstr>
      <vt:lpstr>Cambria Math</vt:lpstr>
      <vt:lpstr>Office Theme</vt:lpstr>
      <vt:lpstr>Gauss’s Law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Charges on conductors</vt:lpstr>
      <vt:lpstr>Charges on conductors</vt:lpstr>
      <vt:lpstr>A CONDUCTOR WITH A CAVITY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Gauss’s Law</dc:title>
  <dc:creator>Talib Zainal Abidin</dc:creator>
  <cp:lastModifiedBy>Talib Zainal Abidin</cp:lastModifiedBy>
  <cp:revision>6</cp:revision>
  <dcterms:created xsi:type="dcterms:W3CDTF">2021-09-29T10:40:58Z</dcterms:created>
  <dcterms:modified xsi:type="dcterms:W3CDTF">2021-09-30T02:14:05Z</dcterms:modified>
</cp:coreProperties>
</file>