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9" r:id="rId9"/>
    <p:sldId id="268" r:id="rId10"/>
    <p:sldId id="269" r:id="rId11"/>
    <p:sldId id="260" r:id="rId12"/>
    <p:sldId id="261" r:id="rId13"/>
    <p:sldId id="262" r:id="rId14"/>
    <p:sldId id="270" r:id="rId15"/>
    <p:sldId id="353" r:id="rId16"/>
    <p:sldId id="354" r:id="rId17"/>
    <p:sldId id="355" r:id="rId18"/>
    <p:sldId id="356" r:id="rId19"/>
    <p:sldId id="357" r:id="rId20"/>
    <p:sldId id="358" r:id="rId21"/>
    <p:sldId id="3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02EF-0CFB-4837-AF6A-6E813961D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D97D4-C110-443B-A647-67147F1C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E42F-E207-4998-B449-93AB1967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6404-D0C1-4F18-A6CB-F6E9F377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0EEC-0A99-4ECB-8B42-E86544C9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462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B1CD-BE97-46DD-9CA0-68B0BDF7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9AF30-A000-4D69-A460-048E19FC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5F7C-2D8E-41F3-A632-F7A04069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BC131-549A-4E4B-9122-2BC183A4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885-46DA-4C18-9E36-FC841ADE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700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30B6C-8D8E-40D2-890D-FBC455E98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35070-3D27-4FA9-B29B-5BE6891C2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30608-DEA9-4BCA-AF06-FAD15CDF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C5-51C9-4307-A47A-A5A5F525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E9B4-D39E-4F7D-AEEB-DB59C47E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25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F5DE-F8B9-41AA-BF0D-06CA7144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1F0A-7E9B-4309-96E3-6F487389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241A-67FA-4A1A-B738-478AB55B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9CE3-5F2B-4131-BD87-D02BA3E3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AED0-11BF-4FD1-AB9A-235F51AD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17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5957-931E-443C-8C98-78AC1FAA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E5D4-AEC7-4DC5-95A7-2F7DA9FC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6BB5-F765-4041-8385-3282B695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7A08-BFE6-4929-B2F2-1376637A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21393-5CD1-4B42-A152-90F8527D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580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AC0-3028-4981-8377-E36A83FE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858C-BC1E-421C-AD70-492E08AA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72B19-EF46-4DD9-9D82-04CAEF70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2C55E-31DF-4509-981A-C3538395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9B27-4A30-44AF-8F42-4728BAD7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82096-0B63-4B76-BF13-4BA46AEA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14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CD55-D555-4D6F-9903-FBA624E9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AEE0-3B9F-4630-AC6C-97090AEE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BB203-5469-464A-8A52-956DC7D7D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A42C0-27C7-4A26-A276-5D7651786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10472-FC46-4C60-A465-659FD6B1A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C4E3F-0134-4133-8069-BBBEFE99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96590-1015-4B33-81E2-9E307B2B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308C1-854B-4322-8639-DF3BACC3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541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E842-20E9-4488-8D60-CCCD485C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AE57C-D73F-4C04-8E9D-02545B8D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B8580-B2A8-4D32-A485-DF05F11D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A3169-6238-43CE-9F01-33D93F52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235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D0F05-DA79-422C-81CA-975617ED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091F8-6270-4BDB-A709-BB097D6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27FFB-531C-4D31-9CA7-76E1D179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386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8C25-9564-46B0-A352-A0E3F9D4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0D8E-3227-4ED4-AAB8-DD94FF34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3C795-49A6-472D-A2F4-F04F1DB00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CA293-695A-438C-8DEC-1BBBF6BC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DE02-94AD-4E59-B258-C074B8DE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86FE4-6B0E-4912-AF22-63ED6BE8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189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2530-4B4B-471D-844C-E209FEB7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D579D-E986-4CE5-B448-1AED3435D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329BB-0D37-44FD-8382-CE0EAC64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0D045-7053-4D0E-BE09-58BE90F6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8F56B-2852-4345-918B-B7156D2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2C75E-5144-4DCD-A056-B4670C91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21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9CAC3-B61C-404C-9681-939FAB1D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FAAC9-218B-43C9-899A-6FA1E085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E96BE-11DF-48E7-A34F-DBF83C693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7990-30B8-42FD-8ADD-61ADAB4EC6C2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DC41-BD36-49E3-A7A4-D89D9046F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0B77-F097-4022-B688-AF25425E4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940C-A0E9-4A66-A994-A4939873E0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730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340B-F668-4C5A-90E4-E1BE0ED1A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Gauss’s Law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67D57-C2EA-4FDE-B544-49A9ED391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667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A4C6E-39E4-464F-8C25-C57A136D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1" y="2007476"/>
            <a:ext cx="2980163" cy="259029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1DADA-27A2-4DFD-8FC3-4F008173579E}"/>
              </a:ext>
            </a:extLst>
          </p:cNvPr>
          <p:cNvCxnSpPr>
            <a:cxnSpLocks/>
          </p:cNvCxnSpPr>
          <p:nvPr/>
        </p:nvCxnSpPr>
        <p:spPr>
          <a:xfrm flipH="1" flipV="1">
            <a:off x="1793227" y="2827892"/>
            <a:ext cx="510926" cy="47473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D1A8C4-2D89-4F02-BDB8-809F2332FE9F}"/>
              </a:ext>
            </a:extLst>
          </p:cNvPr>
          <p:cNvCxnSpPr/>
          <p:nvPr/>
        </p:nvCxnSpPr>
        <p:spPr>
          <a:xfrm flipH="1">
            <a:off x="1135117" y="3334737"/>
            <a:ext cx="1169035" cy="963994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4611BB-4493-48B1-B8B6-6591713B6954}"/>
              </a:ext>
            </a:extLst>
          </p:cNvPr>
          <p:cNvSpPr txBox="1"/>
          <p:nvPr/>
        </p:nvSpPr>
        <p:spPr>
          <a:xfrm>
            <a:off x="2048689" y="2764683"/>
            <a:ext cx="69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5161B-40B8-46A8-8433-BE53A24B84CC}"/>
              </a:ext>
            </a:extLst>
          </p:cNvPr>
          <p:cNvSpPr txBox="1"/>
          <p:nvPr/>
        </p:nvSpPr>
        <p:spPr>
          <a:xfrm>
            <a:off x="1262433" y="4106358"/>
            <a:ext cx="78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133559-D01C-4354-BD73-1390499B9CBF}"/>
              </a:ext>
            </a:extLst>
          </p:cNvPr>
          <p:cNvSpPr/>
          <p:nvPr/>
        </p:nvSpPr>
        <p:spPr>
          <a:xfrm>
            <a:off x="1700864" y="2737944"/>
            <a:ext cx="92363" cy="7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33B101-7CB5-4F63-81D8-70D6D05AD0A8}"/>
              </a:ext>
            </a:extLst>
          </p:cNvPr>
          <p:cNvSpPr/>
          <p:nvPr/>
        </p:nvSpPr>
        <p:spPr>
          <a:xfrm>
            <a:off x="1035305" y="4293898"/>
            <a:ext cx="92363" cy="7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843A1-EA58-4202-8294-0379050C2739}"/>
              </a:ext>
            </a:extLst>
          </p:cNvPr>
          <p:cNvSpPr txBox="1"/>
          <p:nvPr/>
        </p:nvSpPr>
        <p:spPr>
          <a:xfrm>
            <a:off x="3506367" y="314867"/>
            <a:ext cx="8042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>
                <a:solidFill>
                  <a:srgbClr val="3B1656"/>
                </a:solidFill>
                <a:latin typeface="ITCAvantGardeStd-DemiCn"/>
              </a:rPr>
              <a:t>Field of a charged conducting </a:t>
            </a:r>
            <a:r>
              <a:rPr lang="en-US" sz="4000" dirty="0">
                <a:solidFill>
                  <a:srgbClr val="3B1656"/>
                </a:solidFill>
                <a:latin typeface="ITCAvantGardeStd-DemiCn"/>
              </a:rPr>
              <a:t>sp</a:t>
            </a:r>
            <a:r>
              <a:rPr lang="en-US" sz="4000" b="0" i="0" u="none" strike="noStrike" baseline="0" dirty="0">
                <a:solidFill>
                  <a:srgbClr val="3B1656"/>
                </a:solidFill>
                <a:latin typeface="ITCAvantGardeStd-DemiCn"/>
              </a:rPr>
              <a:t>here</a:t>
            </a:r>
            <a:endParaRPr lang="en-MY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BFBD-B027-4FAB-90DD-4E450E7F00AA}"/>
              </a:ext>
            </a:extLst>
          </p:cNvPr>
          <p:cNvSpPr txBox="1"/>
          <p:nvPr/>
        </p:nvSpPr>
        <p:spPr>
          <a:xfrm>
            <a:off x="4131525" y="2007476"/>
            <a:ext cx="73569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latin typeface="TimesLTStd-Roman"/>
              </a:rPr>
              <a:t>There is also no preferred orientation of the</a:t>
            </a:r>
          </a:p>
          <a:p>
            <a:pPr algn="l"/>
            <a:r>
              <a:rPr lang="en-US" sz="3200" b="0" i="0" u="none" strike="noStrike" baseline="0" dirty="0">
                <a:latin typeface="TimesLTStd-Roman"/>
              </a:rPr>
              <a:t>sphere, so the field magnitude </a:t>
            </a:r>
            <a:r>
              <a:rPr lang="en-US" sz="3200" b="0" i="1" u="none" strike="noStrike" baseline="0" dirty="0">
                <a:latin typeface="TimesLTStd-Italic"/>
              </a:rPr>
              <a:t>E </a:t>
            </a:r>
            <a:r>
              <a:rPr lang="en-US" sz="3200" b="0" i="0" u="none" strike="noStrike" baseline="0" dirty="0">
                <a:latin typeface="TimesLTStd-Roman"/>
              </a:rPr>
              <a:t>can depend only on the distance </a:t>
            </a:r>
            <a:r>
              <a:rPr lang="en-US" sz="3200" b="0" i="1" u="none" strike="noStrike" baseline="0" dirty="0">
                <a:latin typeface="TimesLTStd-Italic"/>
              </a:rPr>
              <a:t>r </a:t>
            </a:r>
            <a:r>
              <a:rPr lang="en-US" sz="3200" b="0" i="0" u="none" strike="noStrike" baseline="0" dirty="0">
                <a:latin typeface="TimesLTStd-Roman"/>
              </a:rPr>
              <a:t>from the center and must have the same value at all points on the </a:t>
            </a:r>
            <a:r>
              <a:rPr lang="en-MY" sz="3200" b="0" i="0" u="none" strike="noStrike" baseline="0" dirty="0">
                <a:latin typeface="TimesLTStd-Roman"/>
              </a:rPr>
              <a:t>Gaussian surface.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76573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A4C6E-39E4-464F-8C25-C57A136D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1" y="2007476"/>
            <a:ext cx="2980163" cy="259029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1A4071F-E592-448F-99D8-68C293ABA020}"/>
              </a:ext>
            </a:extLst>
          </p:cNvPr>
          <p:cNvSpPr>
            <a:spLocks noChangeAspect="1"/>
          </p:cNvSpPr>
          <p:nvPr/>
        </p:nvSpPr>
        <p:spPr>
          <a:xfrm>
            <a:off x="1577110" y="2617950"/>
            <a:ext cx="1475740" cy="1433576"/>
          </a:xfrm>
          <a:prstGeom prst="ellipse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1DADA-27A2-4DFD-8FC3-4F008173579E}"/>
              </a:ext>
            </a:extLst>
          </p:cNvPr>
          <p:cNvCxnSpPr>
            <a:cxnSpLocks/>
            <a:endCxn id="7" idx="1"/>
          </p:cNvCxnSpPr>
          <p:nvPr/>
        </p:nvCxnSpPr>
        <p:spPr>
          <a:xfrm flipH="1" flipV="1">
            <a:off x="1793227" y="2827892"/>
            <a:ext cx="510926" cy="47473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4611BB-4493-48B1-B8B6-6591713B6954}"/>
              </a:ext>
            </a:extLst>
          </p:cNvPr>
          <p:cNvSpPr txBox="1"/>
          <p:nvPr/>
        </p:nvSpPr>
        <p:spPr>
          <a:xfrm>
            <a:off x="2048689" y="2764683"/>
            <a:ext cx="69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DBBEB-53CF-4702-9B7E-27406BDD0079}"/>
              </a:ext>
            </a:extLst>
          </p:cNvPr>
          <p:cNvSpPr txBox="1"/>
          <p:nvPr/>
        </p:nvSpPr>
        <p:spPr>
          <a:xfrm>
            <a:off x="4266725" y="2740445"/>
            <a:ext cx="71112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3200" dirty="0">
                <a:latin typeface="TimesLTStd-Roman"/>
              </a:rPr>
              <a:t>The </a:t>
            </a:r>
            <a:r>
              <a:rPr lang="en-US" sz="3200" b="0" i="0" u="none" strike="noStrike" baseline="0" dirty="0">
                <a:latin typeface="TimesLTStd-Roman"/>
              </a:rPr>
              <a:t>Gaussian surface (which lies entirely within the conductor) encloses </a:t>
            </a:r>
            <a:r>
              <a:rPr lang="en-US" sz="3200" b="0" i="1" u="none" strike="noStrike" baseline="0" dirty="0">
                <a:latin typeface="TimesLTStd-Italic"/>
              </a:rPr>
              <a:t>no </a:t>
            </a:r>
            <a:r>
              <a:rPr lang="en-US" sz="3200" b="0" i="0" u="none" strike="noStrike" baseline="0" dirty="0">
                <a:latin typeface="TimesLTStd-Roman"/>
              </a:rPr>
              <a:t>charge, so </a:t>
            </a:r>
            <a:r>
              <a:rPr lang="en-US" sz="3200" b="0" i="1" u="none" strike="noStrike" baseline="0" dirty="0" err="1">
                <a:latin typeface="TimesLTStd-Italic"/>
              </a:rPr>
              <a:t>Q</a:t>
            </a:r>
            <a:r>
              <a:rPr lang="en-US" sz="3200" b="0" i="0" u="none" strike="noStrike" baseline="-25000" dirty="0" err="1">
                <a:latin typeface="TimesLTStd-Roman"/>
              </a:rPr>
              <a:t>encl</a:t>
            </a:r>
            <a:r>
              <a:rPr lang="en-US" sz="3200" b="0" i="0" u="none" strike="noStrike" baseline="0" dirty="0">
                <a:latin typeface="TimesLTStd-Roman"/>
              </a:rPr>
              <a:t> </a:t>
            </a:r>
            <a:r>
              <a:rPr lang="en-US" sz="3200" b="0" i="0" u="none" strike="noStrike" baseline="0" dirty="0">
                <a:latin typeface="PearsonMATHPRO02"/>
              </a:rPr>
              <a:t>= </a:t>
            </a:r>
            <a:r>
              <a:rPr lang="en-US" sz="3200" b="0" i="0" u="none" strike="noStrike" baseline="0" dirty="0">
                <a:latin typeface="TimesLTStd-Roman"/>
              </a:rPr>
              <a:t>0. The electric field inside the conductor </a:t>
            </a:r>
            <a:r>
              <a:rPr lang="en-MY" sz="3200" b="0" i="0" u="none" strike="noStrike" baseline="0" dirty="0">
                <a:latin typeface="TimesLTStd-Roman"/>
              </a:rPr>
              <a:t>is therefore zero.</a:t>
            </a:r>
            <a:endParaRPr lang="en-MY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C451F6-6130-4552-BFCA-74BAE17EF436}"/>
              </a:ext>
            </a:extLst>
          </p:cNvPr>
          <p:cNvSpPr txBox="1"/>
          <p:nvPr/>
        </p:nvSpPr>
        <p:spPr>
          <a:xfrm>
            <a:off x="6730346" y="1950648"/>
            <a:ext cx="2646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3600" b="0" i="0" u="none" strike="noStrike" baseline="0" dirty="0">
                <a:latin typeface="TimesLTStd-Roman"/>
              </a:rPr>
              <a:t>For </a:t>
            </a:r>
            <a:r>
              <a:rPr lang="en-MY" sz="3600" b="0" i="1" u="none" strike="noStrike" baseline="0" dirty="0">
                <a:latin typeface="TimesLTStd-Italic"/>
              </a:rPr>
              <a:t>r </a:t>
            </a:r>
            <a:r>
              <a:rPr lang="en-MY" sz="3600" dirty="0">
                <a:latin typeface="PearsonMATHPRO02"/>
              </a:rPr>
              <a:t>&lt;</a:t>
            </a:r>
            <a:r>
              <a:rPr lang="en-MY" sz="3600" b="0" i="0" u="none" strike="noStrike" baseline="0" dirty="0">
                <a:latin typeface="PearsonMATHPRO02"/>
              </a:rPr>
              <a:t> </a:t>
            </a:r>
            <a:r>
              <a:rPr lang="en-MY" sz="3600" b="0" i="1" u="none" strike="noStrike" baseline="0" dirty="0">
                <a:latin typeface="TimesLTStd-Italic"/>
              </a:rPr>
              <a:t>R</a:t>
            </a:r>
            <a:endParaRPr lang="en-MY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AA0B2B-A5EB-4ADE-B2E9-5B6A1FE36F92}"/>
                  </a:ext>
                </a:extLst>
              </p:cNvPr>
              <p:cNvSpPr txBox="1"/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AA0B2B-A5EB-4ADE-B2E9-5B6A1FE3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A4C6E-39E4-464F-8C25-C57A136D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1" y="2007476"/>
            <a:ext cx="2980163" cy="25902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7DB033E-BEA2-4C0D-AC20-C731CE1236D7}"/>
              </a:ext>
            </a:extLst>
          </p:cNvPr>
          <p:cNvSpPr>
            <a:spLocks noChangeAspect="1"/>
          </p:cNvSpPr>
          <p:nvPr/>
        </p:nvSpPr>
        <p:spPr>
          <a:xfrm>
            <a:off x="750694" y="1825664"/>
            <a:ext cx="3106916" cy="3018147"/>
          </a:xfrm>
          <a:prstGeom prst="ellipse">
            <a:avLst/>
          </a:prstGeom>
          <a:noFill/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D1A8C4-2D89-4F02-BDB8-809F2332FE9F}"/>
              </a:ext>
            </a:extLst>
          </p:cNvPr>
          <p:cNvCxnSpPr/>
          <p:nvPr/>
        </p:nvCxnSpPr>
        <p:spPr>
          <a:xfrm flipH="1">
            <a:off x="1135117" y="3334737"/>
            <a:ext cx="1169035" cy="963994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75161B-40B8-46A8-8433-BE53A24B84CC}"/>
              </a:ext>
            </a:extLst>
          </p:cNvPr>
          <p:cNvSpPr txBox="1"/>
          <p:nvPr/>
        </p:nvSpPr>
        <p:spPr>
          <a:xfrm>
            <a:off x="1262433" y="4106358"/>
            <a:ext cx="78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C388E-B884-4975-BD59-1BEE4D1036E4}"/>
              </a:ext>
            </a:extLst>
          </p:cNvPr>
          <p:cNvSpPr txBox="1"/>
          <p:nvPr/>
        </p:nvSpPr>
        <p:spPr>
          <a:xfrm>
            <a:off x="4472952" y="2126883"/>
            <a:ext cx="716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3600" b="0" i="0" u="none" strike="noStrike" baseline="0" dirty="0">
                <a:latin typeface="TimesLTStd-Roman"/>
              </a:rPr>
              <a:t>For </a:t>
            </a:r>
            <a:r>
              <a:rPr lang="en-MY" sz="3600" b="0" i="1" u="none" strike="noStrike" baseline="0" dirty="0">
                <a:latin typeface="TimesLTStd-Italic"/>
              </a:rPr>
              <a:t>r </a:t>
            </a:r>
            <a:r>
              <a:rPr lang="en-MY" sz="3600" b="0" i="1" u="none" strike="noStrike" baseline="0" dirty="0">
                <a:latin typeface="PearsonMATHPRO02"/>
              </a:rPr>
              <a:t>&gt;</a:t>
            </a:r>
            <a:r>
              <a:rPr lang="en-MY" sz="3600" b="0" i="0" u="none" strike="noStrike" baseline="0" dirty="0">
                <a:latin typeface="PearsonMATHPRO02"/>
              </a:rPr>
              <a:t> </a:t>
            </a:r>
            <a:r>
              <a:rPr lang="en-MY" sz="3600" b="0" i="1" u="none" strike="noStrike" baseline="0" dirty="0">
                <a:latin typeface="TimesLTStd-Italic"/>
              </a:rPr>
              <a:t>R,  outside a charge sphere</a:t>
            </a:r>
            <a:endParaRPr lang="en-MY" sz="3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A3B20C-317A-4A14-A17D-549F0165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434" y="2937932"/>
            <a:ext cx="3154747" cy="14148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6655D0-4BB6-45E3-986C-6B4440B2E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869" y="4164507"/>
            <a:ext cx="2774445" cy="15264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05D333-5F97-4019-A1E4-1226AAABC1F9}"/>
                  </a:ext>
                </a:extLst>
              </p:cNvPr>
              <p:cNvSpPr txBox="1"/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05D333-5F97-4019-A1E4-1226AAABC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8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A4C6E-39E4-464F-8C25-C57A136D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4" y="2005277"/>
            <a:ext cx="2980163" cy="25902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DC388E-B884-4975-BD59-1BEE4D1036E4}"/>
              </a:ext>
            </a:extLst>
          </p:cNvPr>
          <p:cNvSpPr txBox="1"/>
          <p:nvPr/>
        </p:nvSpPr>
        <p:spPr>
          <a:xfrm>
            <a:off x="4472952" y="2005277"/>
            <a:ext cx="716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3600" b="0" i="0" u="none" strike="noStrike" baseline="0" dirty="0">
                <a:latin typeface="TimesLTStd-Roman"/>
              </a:rPr>
              <a:t>For </a:t>
            </a:r>
            <a:r>
              <a:rPr lang="en-MY" sz="3600" b="0" i="1" u="none" strike="noStrike" baseline="0" dirty="0">
                <a:latin typeface="TimesLTStd-Italic"/>
              </a:rPr>
              <a:t>r </a:t>
            </a:r>
            <a:r>
              <a:rPr lang="en-MY" sz="3600" i="1" dirty="0">
                <a:latin typeface="PearsonMATHPRO02"/>
              </a:rPr>
              <a:t>=</a:t>
            </a:r>
            <a:r>
              <a:rPr lang="en-MY" sz="3600" b="0" i="0" u="none" strike="noStrike" baseline="0" dirty="0">
                <a:latin typeface="PearsonMATHPRO02"/>
              </a:rPr>
              <a:t> </a:t>
            </a:r>
            <a:r>
              <a:rPr lang="en-MY" sz="3600" b="0" i="1" u="none" strike="noStrike" baseline="0" dirty="0">
                <a:latin typeface="TimesLTStd-Italic"/>
              </a:rPr>
              <a:t>R,  at the surface a charge conducting sphere</a:t>
            </a:r>
            <a:endParaRPr lang="en-MY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BA330B-B56D-4C94-AF05-41E47D3EB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09" y="3564666"/>
            <a:ext cx="2921531" cy="16917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3BBB19-99F8-442A-BC0B-84335B6B6890}"/>
                  </a:ext>
                </a:extLst>
              </p:cNvPr>
              <p:cNvSpPr txBox="1"/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3BBB19-99F8-442A-BC0B-84335B6B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6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B7C49-A160-4205-B04F-84357825E882}"/>
              </a:ext>
            </a:extLst>
          </p:cNvPr>
          <p:cNvSpPr txBox="1"/>
          <p:nvPr/>
        </p:nvSpPr>
        <p:spPr>
          <a:xfrm>
            <a:off x="1897701" y="281000"/>
            <a:ext cx="8042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>
                <a:solidFill>
                  <a:srgbClr val="3B1656"/>
                </a:solidFill>
                <a:latin typeface="ITCAvantGardeStd-DemiCn"/>
              </a:rPr>
              <a:t>Electric field of a line of charge</a:t>
            </a:r>
            <a:endParaRPr lang="en-MY" sz="4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EB83C98-95D1-4F2A-A684-782D039E80A8}"/>
              </a:ext>
            </a:extLst>
          </p:cNvPr>
          <p:cNvGrpSpPr/>
          <p:nvPr/>
        </p:nvGrpSpPr>
        <p:grpSpPr>
          <a:xfrm>
            <a:off x="1371600" y="3723741"/>
            <a:ext cx="9719733" cy="475726"/>
            <a:chOff x="1371600" y="3723741"/>
            <a:chExt cx="9719733" cy="4757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161471-3183-4ECB-BAEA-0F780E3FD674}"/>
                </a:ext>
              </a:extLst>
            </p:cNvPr>
            <p:cNvSpPr/>
            <p:nvPr/>
          </p:nvSpPr>
          <p:spPr>
            <a:xfrm>
              <a:off x="1371600" y="3826933"/>
              <a:ext cx="9719733" cy="3725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7A638D-965F-4B74-8CE7-4092A6F55B47}"/>
                </a:ext>
              </a:extLst>
            </p:cNvPr>
            <p:cNvGrpSpPr/>
            <p:nvPr/>
          </p:nvGrpSpPr>
          <p:grpSpPr>
            <a:xfrm>
              <a:off x="2290781" y="3723741"/>
              <a:ext cx="375922" cy="453168"/>
              <a:chOff x="5532125" y="4657960"/>
              <a:chExt cx="375922" cy="453168"/>
            </a:xfrm>
          </p:grpSpPr>
          <p:sp>
            <p:nvSpPr>
              <p:cNvPr id="5" name="Oval 17">
                <a:extLst>
                  <a:ext uri="{FF2B5EF4-FFF2-40B4-BE49-F238E27FC236}">
                    <a16:creationId xmlns:a16="http://schemas.microsoft.com/office/drawing/2014/main" id="{4BA1DFE7-C3D0-446C-9596-7C82C2C7F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" name="Text Box 18">
                <a:extLst>
                  <a:ext uri="{FF2B5EF4-FFF2-40B4-BE49-F238E27FC236}">
                    <a16:creationId xmlns:a16="http://schemas.microsoft.com/office/drawing/2014/main" id="{4C638994-46E3-45F1-BDE1-64583166FD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1FB7EF-5E03-458E-822A-C94DB9C4D2E8}"/>
                </a:ext>
              </a:extLst>
            </p:cNvPr>
            <p:cNvGrpSpPr/>
            <p:nvPr/>
          </p:nvGrpSpPr>
          <p:grpSpPr>
            <a:xfrm>
              <a:off x="3397834" y="3723741"/>
              <a:ext cx="375922" cy="453168"/>
              <a:chOff x="5532125" y="4657960"/>
              <a:chExt cx="375922" cy="453168"/>
            </a:xfrm>
          </p:grpSpPr>
          <p:sp>
            <p:nvSpPr>
              <p:cNvPr id="8" name="Oval 17">
                <a:extLst>
                  <a:ext uri="{FF2B5EF4-FFF2-40B4-BE49-F238E27FC236}">
                    <a16:creationId xmlns:a16="http://schemas.microsoft.com/office/drawing/2014/main" id="{A658180D-BDF6-4F77-9264-0B0A7F1A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" name="Text Box 18">
                <a:extLst>
                  <a:ext uri="{FF2B5EF4-FFF2-40B4-BE49-F238E27FC236}">
                    <a16:creationId xmlns:a16="http://schemas.microsoft.com/office/drawing/2014/main" id="{66BFEDA3-5C60-4292-BB22-DA9254FAC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EE79D8-5408-4402-A7E8-33762EAD2DB0}"/>
                </a:ext>
              </a:extLst>
            </p:cNvPr>
            <p:cNvGrpSpPr/>
            <p:nvPr/>
          </p:nvGrpSpPr>
          <p:grpSpPr>
            <a:xfrm>
              <a:off x="4555687" y="3743120"/>
              <a:ext cx="375922" cy="453168"/>
              <a:chOff x="5532125" y="4657960"/>
              <a:chExt cx="375922" cy="453168"/>
            </a:xfrm>
          </p:grpSpPr>
          <p:sp>
            <p:nvSpPr>
              <p:cNvPr id="11" name="Oval 17">
                <a:extLst>
                  <a:ext uri="{FF2B5EF4-FFF2-40B4-BE49-F238E27FC236}">
                    <a16:creationId xmlns:a16="http://schemas.microsoft.com/office/drawing/2014/main" id="{96D59686-E41B-4D18-AB0A-D8D07BF1E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2" name="Text Box 18">
                <a:extLst>
                  <a:ext uri="{FF2B5EF4-FFF2-40B4-BE49-F238E27FC236}">
                    <a16:creationId xmlns:a16="http://schemas.microsoft.com/office/drawing/2014/main" id="{D356A467-2E40-48E5-ADE6-C81A1E2CA7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4B8B07-E2F5-4038-9B1B-23004C3410E9}"/>
                </a:ext>
              </a:extLst>
            </p:cNvPr>
            <p:cNvGrpSpPr/>
            <p:nvPr/>
          </p:nvGrpSpPr>
          <p:grpSpPr>
            <a:xfrm>
              <a:off x="5656060" y="3723741"/>
              <a:ext cx="375922" cy="453168"/>
              <a:chOff x="5532125" y="4657960"/>
              <a:chExt cx="375922" cy="453168"/>
            </a:xfrm>
          </p:grpSpPr>
          <p:sp>
            <p:nvSpPr>
              <p:cNvPr id="14" name="Oval 17">
                <a:extLst>
                  <a:ext uri="{FF2B5EF4-FFF2-40B4-BE49-F238E27FC236}">
                    <a16:creationId xmlns:a16="http://schemas.microsoft.com/office/drawing/2014/main" id="{3816943E-25F8-4EBF-8414-E3A52021C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" name="Text Box 18">
                <a:extLst>
                  <a:ext uri="{FF2B5EF4-FFF2-40B4-BE49-F238E27FC236}">
                    <a16:creationId xmlns:a16="http://schemas.microsoft.com/office/drawing/2014/main" id="{5BAFA798-464F-446F-A761-E29364EBB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3E7134B-A1ED-4131-A5E3-54FEBA4FE4F1}"/>
                </a:ext>
              </a:extLst>
            </p:cNvPr>
            <p:cNvGrpSpPr/>
            <p:nvPr/>
          </p:nvGrpSpPr>
          <p:grpSpPr>
            <a:xfrm>
              <a:off x="6704981" y="3728922"/>
              <a:ext cx="375922" cy="453168"/>
              <a:chOff x="5532125" y="4657960"/>
              <a:chExt cx="375922" cy="453168"/>
            </a:xfrm>
          </p:grpSpPr>
          <p:sp>
            <p:nvSpPr>
              <p:cNvPr id="17" name="Oval 17">
                <a:extLst>
                  <a:ext uri="{FF2B5EF4-FFF2-40B4-BE49-F238E27FC236}">
                    <a16:creationId xmlns:a16="http://schemas.microsoft.com/office/drawing/2014/main" id="{FCC44B82-ADEE-4D09-9EE9-F92A05B76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D41C6770-088D-420E-A5DB-669394054D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2F75F0-C46C-4926-B5A3-D9DA9AAC28C6}"/>
                </a:ext>
              </a:extLst>
            </p:cNvPr>
            <p:cNvGrpSpPr/>
            <p:nvPr/>
          </p:nvGrpSpPr>
          <p:grpSpPr>
            <a:xfrm>
              <a:off x="7636314" y="3723741"/>
              <a:ext cx="375922" cy="453168"/>
              <a:chOff x="5532125" y="4657960"/>
              <a:chExt cx="375922" cy="453168"/>
            </a:xfrm>
          </p:grpSpPr>
          <p:sp>
            <p:nvSpPr>
              <p:cNvPr id="20" name="Oval 17">
                <a:extLst>
                  <a:ext uri="{FF2B5EF4-FFF2-40B4-BE49-F238E27FC236}">
                    <a16:creationId xmlns:a16="http://schemas.microsoft.com/office/drawing/2014/main" id="{A4F42362-9052-4E02-B5D4-F01C9DE3D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1" name="Text Box 18">
                <a:extLst>
                  <a:ext uri="{FF2B5EF4-FFF2-40B4-BE49-F238E27FC236}">
                    <a16:creationId xmlns:a16="http://schemas.microsoft.com/office/drawing/2014/main" id="{7124961E-7D50-4F4A-B648-0BD12F2CA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392E31-FA15-47C0-801B-F510072019D9}"/>
                </a:ext>
              </a:extLst>
            </p:cNvPr>
            <p:cNvGrpSpPr/>
            <p:nvPr/>
          </p:nvGrpSpPr>
          <p:grpSpPr>
            <a:xfrm>
              <a:off x="8587443" y="3723741"/>
              <a:ext cx="375922" cy="453168"/>
              <a:chOff x="5532125" y="4657960"/>
              <a:chExt cx="375922" cy="453168"/>
            </a:xfrm>
          </p:grpSpPr>
          <p:sp>
            <p:nvSpPr>
              <p:cNvPr id="23" name="Oval 17">
                <a:extLst>
                  <a:ext uri="{FF2B5EF4-FFF2-40B4-BE49-F238E27FC236}">
                    <a16:creationId xmlns:a16="http://schemas.microsoft.com/office/drawing/2014/main" id="{890FC4FE-CE29-4AC2-B3F6-878C6B739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" name="Text Box 18">
                <a:extLst>
                  <a:ext uri="{FF2B5EF4-FFF2-40B4-BE49-F238E27FC236}">
                    <a16:creationId xmlns:a16="http://schemas.microsoft.com/office/drawing/2014/main" id="{60E8E691-7857-4BB0-ADED-D4DFC8AF0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A62951-E924-4B5B-BDCD-87ACFABBDBB1}"/>
                </a:ext>
              </a:extLst>
            </p:cNvPr>
            <p:cNvGrpSpPr/>
            <p:nvPr/>
          </p:nvGrpSpPr>
          <p:grpSpPr>
            <a:xfrm>
              <a:off x="9573390" y="3743120"/>
              <a:ext cx="375922" cy="453168"/>
              <a:chOff x="5532125" y="4657960"/>
              <a:chExt cx="375922" cy="453168"/>
            </a:xfrm>
          </p:grpSpPr>
          <p:sp>
            <p:nvSpPr>
              <p:cNvPr id="26" name="Oval 17">
                <a:extLst>
                  <a:ext uri="{FF2B5EF4-FFF2-40B4-BE49-F238E27FC236}">
                    <a16:creationId xmlns:a16="http://schemas.microsoft.com/office/drawing/2014/main" id="{48669EFA-CE46-43FF-8686-43369F5DA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" name="Text Box 18">
                <a:extLst>
                  <a:ext uri="{FF2B5EF4-FFF2-40B4-BE49-F238E27FC236}">
                    <a16:creationId xmlns:a16="http://schemas.microsoft.com/office/drawing/2014/main" id="{7E73B327-A484-4D0F-BC4A-262AEC6C2A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1ED7932-B3AF-423E-8374-4F6A0AC9C761}"/>
                </a:ext>
              </a:extLst>
            </p:cNvPr>
            <p:cNvGrpSpPr/>
            <p:nvPr/>
          </p:nvGrpSpPr>
          <p:grpSpPr>
            <a:xfrm>
              <a:off x="10532030" y="3746299"/>
              <a:ext cx="375922" cy="453168"/>
              <a:chOff x="5532125" y="4657960"/>
              <a:chExt cx="375922" cy="453168"/>
            </a:xfrm>
          </p:grpSpPr>
          <p:sp>
            <p:nvSpPr>
              <p:cNvPr id="29" name="Oval 17">
                <a:extLst>
                  <a:ext uri="{FF2B5EF4-FFF2-40B4-BE49-F238E27FC236}">
                    <a16:creationId xmlns:a16="http://schemas.microsoft.com/office/drawing/2014/main" id="{7E30F804-D08F-4047-AE2C-7F1666723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" name="Text Box 18">
                <a:extLst>
                  <a:ext uri="{FF2B5EF4-FFF2-40B4-BE49-F238E27FC236}">
                    <a16:creationId xmlns:a16="http://schemas.microsoft.com/office/drawing/2014/main" id="{19952DC8-2636-4803-8CFA-752442E95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047BB9C-F903-4A9C-B020-D355369D8DF5}"/>
                </a:ext>
              </a:extLst>
            </p:cNvPr>
            <p:cNvGrpSpPr/>
            <p:nvPr/>
          </p:nvGrpSpPr>
          <p:grpSpPr>
            <a:xfrm>
              <a:off x="1382762" y="3723741"/>
              <a:ext cx="375922" cy="453168"/>
              <a:chOff x="5532125" y="4657960"/>
              <a:chExt cx="375922" cy="453168"/>
            </a:xfrm>
          </p:grpSpPr>
          <p:sp>
            <p:nvSpPr>
              <p:cNvPr id="32" name="Oval 17">
                <a:extLst>
                  <a:ext uri="{FF2B5EF4-FFF2-40B4-BE49-F238E27FC236}">
                    <a16:creationId xmlns:a16="http://schemas.microsoft.com/office/drawing/2014/main" id="{1A66C14C-3ABF-489B-AC0B-1D549A46C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3" name="Text Box 18">
                <a:extLst>
                  <a:ext uri="{FF2B5EF4-FFF2-40B4-BE49-F238E27FC236}">
                    <a16:creationId xmlns:a16="http://schemas.microsoft.com/office/drawing/2014/main" id="{11C6813D-949C-465A-BAFC-DCEA903004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A953D6-B0AD-4153-918C-56DDC5F6AA47}"/>
              </a:ext>
            </a:extLst>
          </p:cNvPr>
          <p:cNvCxnSpPr/>
          <p:nvPr/>
        </p:nvCxnSpPr>
        <p:spPr>
          <a:xfrm flipV="1">
            <a:off x="5063067" y="2048932"/>
            <a:ext cx="0" cy="1761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8B6E89D-D4D7-46E9-BAB5-78A2E121D1E2}"/>
              </a:ext>
            </a:extLst>
          </p:cNvPr>
          <p:cNvSpPr/>
          <p:nvPr/>
        </p:nvSpPr>
        <p:spPr>
          <a:xfrm>
            <a:off x="4999952" y="1975041"/>
            <a:ext cx="92363" cy="7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CF5CEC-DE7B-42AE-AB1F-BA33F9D6EF76}"/>
              </a:ext>
            </a:extLst>
          </p:cNvPr>
          <p:cNvSpPr txBox="1"/>
          <p:nvPr/>
        </p:nvSpPr>
        <p:spPr>
          <a:xfrm>
            <a:off x="4833817" y="1428116"/>
            <a:ext cx="69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en-MY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D0C760-4EFE-41BA-B509-10559B81B0B8}"/>
              </a:ext>
            </a:extLst>
          </p:cNvPr>
          <p:cNvSpPr txBox="1"/>
          <p:nvPr/>
        </p:nvSpPr>
        <p:spPr>
          <a:xfrm>
            <a:off x="549357" y="3697951"/>
            <a:ext cx="69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ym typeface="Symbol" panose="05050102010706020507" pitchFamily="18" charset="2"/>
              </a:rPr>
              <a:t></a:t>
            </a:r>
            <a:endParaRPr lang="en-MY" sz="3600" dirty="0"/>
          </a:p>
        </p:txBody>
      </p:sp>
      <p:sp>
        <p:nvSpPr>
          <p:cNvPr id="41" name="Flowchart: Direct Access Storage 40">
            <a:extLst>
              <a:ext uri="{FF2B5EF4-FFF2-40B4-BE49-F238E27FC236}">
                <a16:creationId xmlns:a16="http://schemas.microsoft.com/office/drawing/2014/main" id="{A2F0B62D-F7AD-440B-9DF6-84D56C161914}"/>
              </a:ext>
            </a:extLst>
          </p:cNvPr>
          <p:cNvSpPr/>
          <p:nvPr/>
        </p:nvSpPr>
        <p:spPr>
          <a:xfrm>
            <a:off x="2394840" y="2011986"/>
            <a:ext cx="5948114" cy="4182535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64AA13-9928-4B2D-99E5-1DFEAFF8B195}"/>
              </a:ext>
            </a:extLst>
          </p:cNvPr>
          <p:cNvCxnSpPr>
            <a:cxnSpLocks/>
          </p:cNvCxnSpPr>
          <p:nvPr/>
        </p:nvCxnSpPr>
        <p:spPr>
          <a:xfrm flipV="1">
            <a:off x="5215467" y="876513"/>
            <a:ext cx="0" cy="29743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833B05-82B6-47EB-801A-4416AB5D22DC}"/>
              </a:ext>
            </a:extLst>
          </p:cNvPr>
          <p:cNvCxnSpPr>
            <a:cxnSpLocks/>
          </p:cNvCxnSpPr>
          <p:nvPr/>
        </p:nvCxnSpPr>
        <p:spPr>
          <a:xfrm flipV="1">
            <a:off x="5795125" y="843654"/>
            <a:ext cx="0" cy="29743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8D46A3-8405-4AD4-B123-D92B2F369DD0}"/>
              </a:ext>
            </a:extLst>
          </p:cNvPr>
          <p:cNvCxnSpPr>
            <a:cxnSpLocks/>
          </p:cNvCxnSpPr>
          <p:nvPr/>
        </p:nvCxnSpPr>
        <p:spPr>
          <a:xfrm>
            <a:off x="2638403" y="4259502"/>
            <a:ext cx="65425" cy="238939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DD69EF-7653-4178-869D-59BBB85FEDED}"/>
              </a:ext>
            </a:extLst>
          </p:cNvPr>
          <p:cNvCxnSpPr>
            <a:cxnSpLocks/>
          </p:cNvCxnSpPr>
          <p:nvPr/>
        </p:nvCxnSpPr>
        <p:spPr>
          <a:xfrm flipV="1">
            <a:off x="6383867" y="880598"/>
            <a:ext cx="0" cy="29743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C400BA-53F7-44EE-B117-E750C963F771}"/>
              </a:ext>
            </a:extLst>
          </p:cNvPr>
          <p:cNvCxnSpPr>
            <a:cxnSpLocks/>
          </p:cNvCxnSpPr>
          <p:nvPr/>
        </p:nvCxnSpPr>
        <p:spPr>
          <a:xfrm flipV="1">
            <a:off x="4419600" y="826309"/>
            <a:ext cx="0" cy="29743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A8AF3D-0252-4F1E-97F7-986EAAE29013}"/>
              </a:ext>
            </a:extLst>
          </p:cNvPr>
          <p:cNvCxnSpPr>
            <a:cxnSpLocks/>
          </p:cNvCxnSpPr>
          <p:nvPr/>
        </p:nvCxnSpPr>
        <p:spPr>
          <a:xfrm flipV="1">
            <a:off x="3773756" y="862126"/>
            <a:ext cx="0" cy="29743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36D3DD-D9D0-490E-B39D-375D82691D25}"/>
              </a:ext>
            </a:extLst>
          </p:cNvPr>
          <p:cNvCxnSpPr>
            <a:cxnSpLocks/>
          </p:cNvCxnSpPr>
          <p:nvPr/>
        </p:nvCxnSpPr>
        <p:spPr>
          <a:xfrm flipV="1">
            <a:off x="3217334" y="826309"/>
            <a:ext cx="0" cy="29743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81F33E3-CCD9-43AA-A44F-173FFF60E01C}"/>
              </a:ext>
            </a:extLst>
          </p:cNvPr>
          <p:cNvCxnSpPr>
            <a:cxnSpLocks/>
          </p:cNvCxnSpPr>
          <p:nvPr/>
        </p:nvCxnSpPr>
        <p:spPr>
          <a:xfrm flipV="1">
            <a:off x="2683637" y="836486"/>
            <a:ext cx="0" cy="29743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61ECE1-D646-4995-896F-B9051C2129B9}"/>
              </a:ext>
            </a:extLst>
          </p:cNvPr>
          <p:cNvCxnSpPr>
            <a:cxnSpLocks/>
          </p:cNvCxnSpPr>
          <p:nvPr/>
        </p:nvCxnSpPr>
        <p:spPr>
          <a:xfrm>
            <a:off x="3181035" y="4227392"/>
            <a:ext cx="65425" cy="238939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75D9AD-78F0-4E79-B083-76BE265A92BF}"/>
              </a:ext>
            </a:extLst>
          </p:cNvPr>
          <p:cNvCxnSpPr>
            <a:cxnSpLocks/>
          </p:cNvCxnSpPr>
          <p:nvPr/>
        </p:nvCxnSpPr>
        <p:spPr>
          <a:xfrm>
            <a:off x="3773756" y="4280101"/>
            <a:ext cx="65425" cy="238939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C12AA7-AC17-4669-A8DB-BE67D7032D59}"/>
              </a:ext>
            </a:extLst>
          </p:cNvPr>
          <p:cNvCxnSpPr>
            <a:cxnSpLocks/>
          </p:cNvCxnSpPr>
          <p:nvPr/>
        </p:nvCxnSpPr>
        <p:spPr>
          <a:xfrm>
            <a:off x="4381813" y="4259502"/>
            <a:ext cx="65425" cy="238939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9A196C-9DA7-4DE1-8721-454C2B4D0425}"/>
              </a:ext>
            </a:extLst>
          </p:cNvPr>
          <p:cNvCxnSpPr>
            <a:cxnSpLocks/>
          </p:cNvCxnSpPr>
          <p:nvPr/>
        </p:nvCxnSpPr>
        <p:spPr>
          <a:xfrm>
            <a:off x="5773914" y="4312186"/>
            <a:ext cx="65425" cy="238939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0290C3-4FED-4D51-BE27-5F452B8E01D1}"/>
              </a:ext>
            </a:extLst>
          </p:cNvPr>
          <p:cNvCxnSpPr>
            <a:cxnSpLocks/>
          </p:cNvCxnSpPr>
          <p:nvPr/>
        </p:nvCxnSpPr>
        <p:spPr>
          <a:xfrm>
            <a:off x="5192086" y="4259502"/>
            <a:ext cx="65425" cy="238939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599CB5-DC30-4803-AE97-F361DBFC260A}"/>
              </a:ext>
            </a:extLst>
          </p:cNvPr>
          <p:cNvCxnSpPr>
            <a:cxnSpLocks/>
          </p:cNvCxnSpPr>
          <p:nvPr/>
        </p:nvCxnSpPr>
        <p:spPr>
          <a:xfrm>
            <a:off x="6329070" y="4280099"/>
            <a:ext cx="65425" cy="238939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60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972D0D-4F0E-4831-80B8-A4629A8A8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707AD-6248-4DC9-AE4E-1E28B658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16633"/>
            <a:ext cx="3816424" cy="384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0041B-8088-4271-BCC1-0055A7965E36}"/>
              </a:ext>
            </a:extLst>
          </p:cNvPr>
          <p:cNvSpPr txBox="1"/>
          <p:nvPr/>
        </p:nvSpPr>
        <p:spPr>
          <a:xfrm>
            <a:off x="745067" y="692696"/>
            <a:ext cx="112606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TimesLTStd-Roman"/>
              </a:rPr>
              <a:t>Electric charge is distributed uniformly along an infinitely long, thin wire. The charge per unit length is </a:t>
            </a:r>
            <a:r>
              <a:rPr lang="en-US" sz="3200" dirty="0">
                <a:latin typeface="PearsonMATHPRO01"/>
              </a:rPr>
              <a:t>l </a:t>
            </a:r>
            <a:r>
              <a:rPr lang="en-US" sz="3200" dirty="0">
                <a:latin typeface="TimesLTStd-Roman"/>
              </a:rPr>
              <a:t>(assumed positive). Find the electric field by using Gauss’s law.</a:t>
            </a:r>
            <a:endParaRPr lang="en-MY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92D12-40E0-42CD-8D53-32D6A1C1D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89" y="2575898"/>
            <a:ext cx="5915709" cy="360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972D0D-4F0E-4831-80B8-A4629A8A8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707AD-6248-4DC9-AE4E-1E28B658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16633"/>
            <a:ext cx="3816424" cy="384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92D12-40E0-42CD-8D53-32D6A1C1D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21" y="3215946"/>
            <a:ext cx="5915709" cy="3603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38D62-DB33-4BE1-8F59-ADD80E646768}"/>
                  </a:ext>
                </a:extLst>
              </p:cNvPr>
              <p:cNvSpPr txBox="1"/>
              <p:nvPr/>
            </p:nvSpPr>
            <p:spPr>
              <a:xfrm>
                <a:off x="358670" y="531419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38D62-DB33-4BE1-8F59-ADD80E6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0" y="531419"/>
                <a:ext cx="6301084" cy="1775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FAA6E73-BA30-4089-A838-71B36AB8A38C}"/>
              </a:ext>
            </a:extLst>
          </p:cNvPr>
          <p:cNvSpPr txBox="1"/>
          <p:nvPr/>
        </p:nvSpPr>
        <p:spPr>
          <a:xfrm>
            <a:off x="358670" y="2259034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latin typeface="TimesLTStd-Roman"/>
              </a:rPr>
              <a:t>The flux through the flat ends of our Gaussian surface</a:t>
            </a:r>
          </a:p>
          <a:p>
            <a:pPr algn="l"/>
            <a:r>
              <a:rPr lang="en-US" sz="3200" b="0" i="0" u="none" strike="noStrike" baseline="0" dirty="0">
                <a:latin typeface="TimesLTStd-Roman"/>
              </a:rPr>
              <a:t>is zero because the radial electric field is parallel to these</a:t>
            </a:r>
          </a:p>
          <a:p>
            <a:pPr algn="l"/>
            <a:r>
              <a:rPr lang="en-MY" sz="3200" b="0" i="0" u="none" strike="noStrike" baseline="0" dirty="0">
                <a:latin typeface="TimesLTStd-Roman"/>
              </a:rPr>
              <a:t>ends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23012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972D0D-4F0E-4831-80B8-A4629A8A8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707AD-6248-4DC9-AE4E-1E28B658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16633"/>
            <a:ext cx="3816424" cy="384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92D12-40E0-42CD-8D53-32D6A1C1D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21" y="3215946"/>
            <a:ext cx="5915709" cy="3603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38D62-DB33-4BE1-8F59-ADD80E646768}"/>
                  </a:ext>
                </a:extLst>
              </p:cNvPr>
              <p:cNvSpPr txBox="1"/>
              <p:nvPr/>
            </p:nvSpPr>
            <p:spPr>
              <a:xfrm>
                <a:off x="358670" y="531419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38D62-DB33-4BE1-8F59-ADD80E6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0" y="531419"/>
                <a:ext cx="6301084" cy="1775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17B5830-8593-479B-81AC-454CFF300AAF}"/>
              </a:ext>
            </a:extLst>
          </p:cNvPr>
          <p:cNvSpPr txBox="1"/>
          <p:nvPr/>
        </p:nvSpPr>
        <p:spPr>
          <a:xfrm>
            <a:off x="358670" y="256961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u="none" strike="noStrike" baseline="0" dirty="0">
                <a:latin typeface="TimesLTStd-Roman"/>
              </a:rPr>
              <a:t>The area of the cylindrical</a:t>
            </a:r>
          </a:p>
          <a:p>
            <a:pPr algn="l"/>
            <a:r>
              <a:rPr lang="en-MY" sz="3600" b="0" i="0" u="none" strike="noStrike" baseline="0" dirty="0">
                <a:latin typeface="TimesLTStd-Roman"/>
              </a:rPr>
              <a:t>surface is 2</a:t>
            </a:r>
            <a:r>
              <a:rPr lang="en-MY" sz="3600" dirty="0">
                <a:latin typeface="PearsonMATHPRO01"/>
                <a:sym typeface="Symbol" panose="05050102010706020507" pitchFamily="18" charset="2"/>
              </a:rPr>
              <a:t></a:t>
            </a:r>
            <a:r>
              <a:rPr lang="en-MY" sz="3600" b="0" i="1" u="none" strike="noStrike" baseline="0" dirty="0">
                <a:latin typeface="TimesLTStd-Italic"/>
              </a:rPr>
              <a:t>rl</a:t>
            </a:r>
            <a:r>
              <a:rPr lang="en-MY" sz="3600" dirty="0">
                <a:latin typeface="TimesLTStd-Roman"/>
              </a:rPr>
              <a:t> </a:t>
            </a:r>
            <a:endParaRPr lang="en-MY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3522C-31D5-4F52-A8DC-55D0048431AC}"/>
              </a:ext>
            </a:extLst>
          </p:cNvPr>
          <p:cNvSpPr/>
          <p:nvPr/>
        </p:nvSpPr>
        <p:spPr>
          <a:xfrm>
            <a:off x="1032933" y="4233333"/>
            <a:ext cx="3589867" cy="1896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E9CFE-A00E-4AD7-BE7E-4BEE8676512A}"/>
              </a:ext>
            </a:extLst>
          </p:cNvPr>
          <p:cNvSpPr txBox="1"/>
          <p:nvPr/>
        </p:nvSpPr>
        <p:spPr>
          <a:xfrm>
            <a:off x="2695470" y="3606800"/>
            <a:ext cx="657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200" b="0" i="1" u="none" strike="noStrike" baseline="0" dirty="0">
                <a:latin typeface="TimesLTStd-Italic"/>
              </a:rPr>
              <a:t>l</a:t>
            </a:r>
            <a:endParaRPr lang="en-MY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50412-5017-4CC1-8604-6D095BE4BC83}"/>
              </a:ext>
            </a:extLst>
          </p:cNvPr>
          <p:cNvSpPr txBox="1"/>
          <p:nvPr/>
        </p:nvSpPr>
        <p:spPr>
          <a:xfrm>
            <a:off x="240137" y="4737897"/>
            <a:ext cx="792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LTStd-Italic"/>
              </a:rPr>
              <a:t>2</a:t>
            </a:r>
            <a:r>
              <a:rPr lang="en-US" sz="3200" dirty="0">
                <a:latin typeface="TimesLTStd-Italic"/>
                <a:sym typeface="Symbol" panose="05050102010706020507" pitchFamily="18" charset="2"/>
              </a:rPr>
              <a:t>r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83360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972D0D-4F0E-4831-80B8-A4629A8A8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707AD-6248-4DC9-AE4E-1E28B658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16633"/>
            <a:ext cx="3816424" cy="384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92D12-40E0-42CD-8D53-32D6A1C1D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21" y="3215946"/>
            <a:ext cx="5915709" cy="3603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38D62-DB33-4BE1-8F59-ADD80E646768}"/>
                  </a:ext>
                </a:extLst>
              </p:cNvPr>
              <p:cNvSpPr txBox="1"/>
              <p:nvPr/>
            </p:nvSpPr>
            <p:spPr>
              <a:xfrm>
                <a:off x="358670" y="531419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38D62-DB33-4BE1-8F59-ADD80E6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0" y="531419"/>
                <a:ext cx="6301084" cy="1775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C024E04-D660-4E1B-900F-AFC85BF126D3}"/>
              </a:ext>
            </a:extLst>
          </p:cNvPr>
          <p:cNvSpPr txBox="1"/>
          <p:nvPr/>
        </p:nvSpPr>
        <p:spPr>
          <a:xfrm>
            <a:off x="358670" y="2301355"/>
            <a:ext cx="5169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3200" b="0" i="0" u="none" strike="noStrike" baseline="0" dirty="0">
                <a:latin typeface="TimesLTStd-Roman"/>
              </a:rPr>
              <a:t>The total enclosed charge is</a:t>
            </a:r>
            <a:endParaRPr lang="en-MY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8EA1E3-A0AB-48C7-A524-97CAC8976CB7}"/>
                  </a:ext>
                </a:extLst>
              </p:cNvPr>
              <p:cNvSpPr txBox="1"/>
              <p:nvPr/>
            </p:nvSpPr>
            <p:spPr>
              <a:xfrm>
                <a:off x="773616" y="2929468"/>
                <a:ext cx="352224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𝑒𝑛𝑐𝑙𝑜𝑠𝑒𝑑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8EA1E3-A0AB-48C7-A524-97CAC8976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16" y="2929468"/>
                <a:ext cx="3522246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35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972D0D-4F0E-4831-80B8-A4629A8A8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707AD-6248-4DC9-AE4E-1E28B658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16633"/>
            <a:ext cx="3816424" cy="384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92D12-40E0-42CD-8D53-32D6A1C1D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21" y="3215946"/>
            <a:ext cx="5915709" cy="3603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38D62-DB33-4BE1-8F59-ADD80E646768}"/>
                  </a:ext>
                </a:extLst>
              </p:cNvPr>
              <p:cNvSpPr txBox="1"/>
              <p:nvPr/>
            </p:nvSpPr>
            <p:spPr>
              <a:xfrm>
                <a:off x="358670" y="531419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38D62-DB33-4BE1-8F59-ADD80E6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0" y="531419"/>
                <a:ext cx="6301084" cy="1775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8EA1E3-A0AB-48C7-A524-97CAC8976CB7}"/>
                  </a:ext>
                </a:extLst>
              </p:cNvPr>
              <p:cNvSpPr txBox="1"/>
              <p:nvPr/>
            </p:nvSpPr>
            <p:spPr>
              <a:xfrm>
                <a:off x="358670" y="2121642"/>
                <a:ext cx="4469236" cy="1396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𝑟𝑙𝐸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8EA1E3-A0AB-48C7-A524-97CAC8976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0" y="2121642"/>
                <a:ext cx="4469236" cy="1396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020A8-5B93-4BFC-81EF-7256E449A4D9}"/>
                  </a:ext>
                </a:extLst>
              </p:cNvPr>
              <p:cNvSpPr txBox="1"/>
              <p:nvPr/>
            </p:nvSpPr>
            <p:spPr>
              <a:xfrm>
                <a:off x="358670" y="3429000"/>
                <a:ext cx="2686698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𝜋𝜀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020A8-5B93-4BFC-81EF-7256E449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0" y="3429000"/>
                <a:ext cx="2686698" cy="14001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6F130D3-8027-41D6-9AC4-2C92731774FC}"/>
              </a:ext>
            </a:extLst>
          </p:cNvPr>
          <p:cNvSpPr txBox="1"/>
          <p:nvPr/>
        </p:nvSpPr>
        <p:spPr>
          <a:xfrm>
            <a:off x="189337" y="522303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TimesLTStd-Roman"/>
              </a:rPr>
              <a:t>(field of an infinite line of charge)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65056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0920F67-C83C-4193-A7E7-6C640D7FB7C8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262467"/>
            <a:ext cx="6705600" cy="635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/>
              <a:t>General form of Gauss’s law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AEF05-C6BC-43FC-996E-38A191E59CFB}"/>
              </a:ext>
            </a:extLst>
          </p:cNvPr>
          <p:cNvSpPr txBox="1"/>
          <p:nvPr/>
        </p:nvSpPr>
        <p:spPr>
          <a:xfrm>
            <a:off x="694267" y="1324802"/>
            <a:ext cx="108034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dirty="0"/>
              <a:t>Gauss’s law states that </a:t>
            </a:r>
            <a:r>
              <a:rPr lang="en-US" altLang="en-US" sz="3600" b="1" dirty="0"/>
              <a:t>the total electric flux through a closed surface is equal to the total (net) electric charge inside the surface, divided by permittivity of free space, </a:t>
            </a:r>
            <a:r>
              <a:rPr lang="en-US" altLang="en-US" sz="3600" b="1" i="1" dirty="0">
                <a:sym typeface="Symbol" panose="05050102010706020507" pitchFamily="18" charset="2"/>
              </a:rPr>
              <a:t></a:t>
            </a:r>
            <a:r>
              <a:rPr lang="en-US" altLang="en-US" sz="3600" b="1" i="1" baseline="-25000" dirty="0">
                <a:sym typeface="Symbol" panose="05050102010706020507" pitchFamily="18" charset="2"/>
              </a:rPr>
              <a:t>o.</a:t>
            </a:r>
            <a:endParaRPr lang="en-CA" altLang="en-U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CA707-D1A0-4CA7-A43B-9163CE7A91F6}"/>
                  </a:ext>
                </a:extLst>
              </p:cNvPr>
              <p:cNvSpPr txBox="1"/>
              <p:nvPr/>
            </p:nvSpPr>
            <p:spPr>
              <a:xfrm>
                <a:off x="3848485" y="3898981"/>
                <a:ext cx="4273349" cy="1419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CA707-D1A0-4CA7-A43B-9163CE7A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485" y="3898981"/>
                <a:ext cx="4273349" cy="1419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57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A52A9B-E73D-466B-93F6-7797230C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9" y="1828800"/>
            <a:ext cx="4527931" cy="3200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1C0ED-4E3D-4360-A3CF-D54034F52F88}"/>
              </a:ext>
            </a:extLst>
          </p:cNvPr>
          <p:cNvSpPr txBox="1"/>
          <p:nvPr/>
        </p:nvSpPr>
        <p:spPr>
          <a:xfrm>
            <a:off x="4521200" y="348734"/>
            <a:ext cx="746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3B1656"/>
                </a:solidFill>
                <a:latin typeface="ITCAvantGardeStd-DemiCn"/>
              </a:rPr>
              <a:t>Field of an infinite </a:t>
            </a:r>
            <a:r>
              <a:rPr lang="en-US" sz="3200" dirty="0">
                <a:solidFill>
                  <a:srgbClr val="3B1656"/>
                </a:solidFill>
                <a:latin typeface="ITCAvantGardeStd-DemiCn"/>
              </a:rPr>
              <a:t>p</a:t>
            </a:r>
            <a:r>
              <a:rPr lang="en-US" sz="3200" b="0" i="0" u="none" strike="noStrike" baseline="0" dirty="0">
                <a:solidFill>
                  <a:srgbClr val="3B1656"/>
                </a:solidFill>
                <a:latin typeface="ITCAvantGardeStd-DemiCn"/>
              </a:rPr>
              <a:t>lane </a:t>
            </a:r>
            <a:r>
              <a:rPr lang="en-US" sz="3200" dirty="0">
                <a:solidFill>
                  <a:srgbClr val="3B1656"/>
                </a:solidFill>
                <a:latin typeface="ITCAvantGardeStd-DemiCn"/>
              </a:rPr>
              <a:t>s</a:t>
            </a:r>
            <a:r>
              <a:rPr lang="en-US" sz="3200" b="0" i="0" u="none" strike="noStrike" baseline="0" dirty="0">
                <a:solidFill>
                  <a:srgbClr val="3B1656"/>
                </a:solidFill>
                <a:latin typeface="ITCAvantGardeStd-DemiCn"/>
              </a:rPr>
              <a:t>heet of charge</a:t>
            </a:r>
            <a:endParaRPr lang="en-MY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7B1571-F314-4595-8794-1BB15FCA8040}"/>
              </a:ext>
            </a:extLst>
          </p:cNvPr>
          <p:cNvSpPr txBox="1"/>
          <p:nvPr/>
        </p:nvSpPr>
        <p:spPr>
          <a:xfrm>
            <a:off x="5207000" y="3100388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latin typeface="TimesLTStd-Roman"/>
              </a:rPr>
              <a:t>The flux through the cylindrical part of our Gaussian </a:t>
            </a:r>
            <a:r>
              <a:rPr lang="en-MY" sz="3200" b="0" i="0" u="none" strike="noStrike" baseline="0" dirty="0">
                <a:latin typeface="TimesLTStd-Roman"/>
              </a:rPr>
              <a:t>surface is zero</a:t>
            </a:r>
            <a:endParaRPr lang="en-MY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5D6B81-F1D7-488B-A5E1-B96271B39DF6}"/>
              </a:ext>
            </a:extLst>
          </p:cNvPr>
          <p:cNvSpPr txBox="1"/>
          <p:nvPr/>
        </p:nvSpPr>
        <p:spPr>
          <a:xfrm>
            <a:off x="5207000" y="4373078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3200" b="0" i="0" u="none" strike="noStrike" baseline="0" dirty="0">
                <a:latin typeface="TimesLTStd-Roman"/>
              </a:rPr>
              <a:t>The flux through </a:t>
            </a:r>
            <a:r>
              <a:rPr lang="en-US" sz="3200" b="0" i="0" u="none" strike="noStrike" baseline="0" dirty="0">
                <a:latin typeface="TimesLTStd-Roman"/>
              </a:rPr>
              <a:t>each flat end of the surface is </a:t>
            </a:r>
            <a:r>
              <a:rPr lang="en-US" sz="3200" b="0" i="0" u="none" strike="noStrike" baseline="0" dirty="0">
                <a:latin typeface="PearsonMATHPRO02"/>
              </a:rPr>
              <a:t>+</a:t>
            </a:r>
            <a:r>
              <a:rPr lang="en-US" sz="3200" b="0" i="1" u="none" strike="noStrike" baseline="0" dirty="0">
                <a:latin typeface="TimesLTStd-Italic"/>
              </a:rPr>
              <a:t>EA</a:t>
            </a:r>
            <a:endParaRPr lang="en-MY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A0FDF8-2786-4327-9423-A1A700888BB4}"/>
                  </a:ext>
                </a:extLst>
              </p:cNvPr>
              <p:cNvSpPr txBox="1"/>
              <p:nvPr/>
            </p:nvSpPr>
            <p:spPr>
              <a:xfrm>
                <a:off x="4732800" y="1128981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A0FDF8-2786-4327-9423-A1A700888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00" y="1128981"/>
                <a:ext cx="6301084" cy="1775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3AF0628-B559-4621-9016-8C045FACA443}"/>
              </a:ext>
            </a:extLst>
          </p:cNvPr>
          <p:cNvSpPr txBox="1"/>
          <p:nvPr/>
        </p:nvSpPr>
        <p:spPr>
          <a:xfrm>
            <a:off x="5207000" y="5616038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3200" b="0" i="0" u="none" strike="noStrike" baseline="0" dirty="0">
                <a:latin typeface="TimesLTStd-Roman"/>
              </a:rPr>
              <a:t>Hence the </a:t>
            </a:r>
            <a:r>
              <a:rPr lang="en-US" sz="3200" b="0" i="0" u="none" strike="noStrike" baseline="0" dirty="0">
                <a:latin typeface="TimesLTStd-Roman"/>
              </a:rPr>
              <a:t>total flux </a:t>
            </a:r>
            <a:r>
              <a:rPr lang="en-US" sz="3200" b="0" i="1" u="none" strike="noStrike" baseline="0" dirty="0">
                <a:latin typeface="TimesLTStd-Italic"/>
              </a:rPr>
              <a:t>E </a:t>
            </a:r>
            <a:r>
              <a:rPr lang="en-US" sz="3200" b="0" i="0" u="none" strike="noStrike" baseline="0" dirty="0">
                <a:latin typeface="TimesLTStd-Roman"/>
              </a:rPr>
              <a:t>through the Gaussian surface—is </a:t>
            </a:r>
            <a:r>
              <a:rPr lang="en-US" sz="3200" b="0" i="0" u="none" strike="noStrike" baseline="0" dirty="0">
                <a:latin typeface="PearsonMATHPRO02"/>
              </a:rPr>
              <a:t>+</a:t>
            </a:r>
            <a:r>
              <a:rPr lang="en-US" sz="3200" b="0" i="0" u="none" strike="noStrike" baseline="0" dirty="0">
                <a:latin typeface="TimesLTStd-Roman"/>
              </a:rPr>
              <a:t>2</a:t>
            </a:r>
            <a:r>
              <a:rPr lang="en-US" sz="3200" b="0" i="1" u="none" strike="noStrike" baseline="0" dirty="0">
                <a:latin typeface="TimesLTStd-Italic"/>
              </a:rPr>
              <a:t>EA</a:t>
            </a:r>
            <a:r>
              <a:rPr lang="en-US" sz="3200" b="0" i="0" u="none" strike="noStrike" baseline="0" dirty="0">
                <a:latin typeface="TimesLTStd-Roman"/>
              </a:rPr>
              <a:t>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58248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A52A9B-E73D-466B-93F6-7797230C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9" y="1828800"/>
            <a:ext cx="4527931" cy="3200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1C0ED-4E3D-4360-A3CF-D54034F52F88}"/>
              </a:ext>
            </a:extLst>
          </p:cNvPr>
          <p:cNvSpPr txBox="1"/>
          <p:nvPr/>
        </p:nvSpPr>
        <p:spPr>
          <a:xfrm>
            <a:off x="4521200" y="348734"/>
            <a:ext cx="746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3B1656"/>
                </a:solidFill>
                <a:latin typeface="ITCAvantGardeStd-DemiCn"/>
              </a:rPr>
              <a:t>Field of an infinite </a:t>
            </a:r>
            <a:r>
              <a:rPr lang="en-US" sz="3200" dirty="0">
                <a:solidFill>
                  <a:srgbClr val="3B1656"/>
                </a:solidFill>
                <a:latin typeface="ITCAvantGardeStd-DemiCn"/>
              </a:rPr>
              <a:t>p</a:t>
            </a:r>
            <a:r>
              <a:rPr lang="en-US" sz="3200" b="0" i="0" u="none" strike="noStrike" baseline="0" dirty="0">
                <a:solidFill>
                  <a:srgbClr val="3B1656"/>
                </a:solidFill>
                <a:latin typeface="ITCAvantGardeStd-DemiCn"/>
              </a:rPr>
              <a:t>lane </a:t>
            </a:r>
            <a:r>
              <a:rPr lang="en-US" sz="3200" dirty="0">
                <a:solidFill>
                  <a:srgbClr val="3B1656"/>
                </a:solidFill>
                <a:latin typeface="ITCAvantGardeStd-DemiCn"/>
              </a:rPr>
              <a:t>s</a:t>
            </a:r>
            <a:r>
              <a:rPr lang="en-US" sz="3200" b="0" i="0" u="none" strike="noStrike" baseline="0" dirty="0">
                <a:solidFill>
                  <a:srgbClr val="3B1656"/>
                </a:solidFill>
                <a:latin typeface="ITCAvantGardeStd-DemiCn"/>
              </a:rPr>
              <a:t>heet of charge</a:t>
            </a:r>
            <a:endParaRPr lang="en-MY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A0FDF8-2786-4327-9423-A1A700888BB4}"/>
                  </a:ext>
                </a:extLst>
              </p:cNvPr>
              <p:cNvSpPr txBox="1"/>
              <p:nvPr/>
            </p:nvSpPr>
            <p:spPr>
              <a:xfrm>
                <a:off x="4732800" y="1128981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A0FDF8-2786-4327-9423-A1A700888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00" y="1128981"/>
                <a:ext cx="6301084" cy="1775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DB3664-E19B-4697-B672-0A13E074B3EF}"/>
                  </a:ext>
                </a:extLst>
              </p:cNvPr>
              <p:cNvSpPr txBox="1"/>
              <p:nvPr/>
            </p:nvSpPr>
            <p:spPr>
              <a:xfrm>
                <a:off x="5851888" y="3100388"/>
                <a:ext cx="5491119" cy="1386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𝐸𝐴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𝑒𝑛𝑐𝑙𝑜𝑠𝑒𝑑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DB3664-E19B-4697-B672-0A13E074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888" y="3100388"/>
                <a:ext cx="5491119" cy="1386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1FA394-7852-4E52-B3B4-C0A26684C8A5}"/>
                  </a:ext>
                </a:extLst>
              </p:cNvPr>
              <p:cNvSpPr txBox="1"/>
              <p:nvPr/>
            </p:nvSpPr>
            <p:spPr>
              <a:xfrm>
                <a:off x="5851887" y="4682265"/>
                <a:ext cx="2071593" cy="1269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1FA394-7852-4E52-B3B4-C0A26684C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887" y="4682265"/>
                <a:ext cx="2071593" cy="1269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9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710FD9-345C-49BA-A4D6-7BD4BF1825E2}"/>
              </a:ext>
            </a:extLst>
          </p:cNvPr>
          <p:cNvGrpSpPr/>
          <p:nvPr/>
        </p:nvGrpSpPr>
        <p:grpSpPr>
          <a:xfrm>
            <a:off x="950603" y="1590699"/>
            <a:ext cx="2963333" cy="2810933"/>
            <a:chOff x="3663977" y="3171338"/>
            <a:chExt cx="2963333" cy="28109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9113BD-1A3F-4A37-BA89-7098DD003E3B}"/>
                </a:ext>
              </a:extLst>
            </p:cNvPr>
            <p:cNvSpPr/>
            <p:nvPr/>
          </p:nvSpPr>
          <p:spPr>
            <a:xfrm>
              <a:off x="3663977" y="3171338"/>
              <a:ext cx="2963333" cy="2810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EB4347-9962-427A-8AC3-85E7BB823123}"/>
                </a:ext>
              </a:extLst>
            </p:cNvPr>
            <p:cNvGrpSpPr/>
            <p:nvPr/>
          </p:nvGrpSpPr>
          <p:grpSpPr>
            <a:xfrm>
              <a:off x="4944030" y="4229142"/>
              <a:ext cx="375922" cy="453168"/>
              <a:chOff x="5532125" y="4657960"/>
              <a:chExt cx="375922" cy="453168"/>
            </a:xfrm>
          </p:grpSpPr>
          <p:sp>
            <p:nvSpPr>
              <p:cNvPr id="3" name="Oval 17">
                <a:extLst>
                  <a:ext uri="{FF2B5EF4-FFF2-40B4-BE49-F238E27FC236}">
                    <a16:creationId xmlns:a16="http://schemas.microsoft.com/office/drawing/2014/main" id="{A98FD3E8-C7A7-4323-8806-90947EC4C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" name="Text Box 18">
                <a:extLst>
                  <a:ext uri="{FF2B5EF4-FFF2-40B4-BE49-F238E27FC236}">
                    <a16:creationId xmlns:a16="http://schemas.microsoft.com/office/drawing/2014/main" id="{24C2B21E-50A0-427B-A3C4-9349575232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B8493-1FC2-4E41-B9E0-0F0FF2A9CCD8}"/>
              </a:ext>
            </a:extLst>
          </p:cNvPr>
          <p:cNvCxnSpPr/>
          <p:nvPr/>
        </p:nvCxnSpPr>
        <p:spPr>
          <a:xfrm flipV="1">
            <a:off x="2593136" y="2246295"/>
            <a:ext cx="982133" cy="6096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D9FA1FB-E8F7-4E8C-BC1A-FF45C35AC1AD}"/>
              </a:ext>
            </a:extLst>
          </p:cNvPr>
          <p:cNvSpPr/>
          <p:nvPr/>
        </p:nvSpPr>
        <p:spPr>
          <a:xfrm rot="787878">
            <a:off x="2403378" y="3688665"/>
            <a:ext cx="406400" cy="2418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6C8B6D-6095-47E6-A3BF-9E0B81C9ED41}"/>
              </a:ext>
            </a:extLst>
          </p:cNvPr>
          <p:cNvCxnSpPr/>
          <p:nvPr/>
        </p:nvCxnSpPr>
        <p:spPr>
          <a:xfrm>
            <a:off x="2606578" y="3809600"/>
            <a:ext cx="136622" cy="145608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46DB8-8CE0-4ABC-B4C7-5162511006B1}"/>
              </a:ext>
            </a:extLst>
          </p:cNvPr>
          <p:cNvCxnSpPr/>
          <p:nvPr/>
        </p:nvCxnSpPr>
        <p:spPr>
          <a:xfrm>
            <a:off x="2716938" y="3804350"/>
            <a:ext cx="136622" cy="145608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45-D2C3-4E3E-AC60-17F6DD077010}"/>
              </a:ext>
            </a:extLst>
          </p:cNvPr>
          <p:cNvSpPr txBox="1"/>
          <p:nvPr/>
        </p:nvSpPr>
        <p:spPr>
          <a:xfrm>
            <a:off x="2743200" y="2027875"/>
            <a:ext cx="44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7D13D-EB7F-4F70-8203-0556684E0AE4}"/>
              </a:ext>
            </a:extLst>
          </p:cNvPr>
          <p:cNvSpPr txBox="1"/>
          <p:nvPr/>
        </p:nvSpPr>
        <p:spPr>
          <a:xfrm>
            <a:off x="6194611" y="1977004"/>
            <a:ext cx="168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ym typeface="Symbol" panose="05050102010706020507" pitchFamily="18" charset="2"/>
              </a:rPr>
              <a:t> = 0</a:t>
            </a:r>
            <a:endParaRPr lang="en-MY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38FE9-E4D4-44E2-B514-7ADC55C6C397}"/>
              </a:ext>
            </a:extLst>
          </p:cNvPr>
          <p:cNvSpPr txBox="1"/>
          <p:nvPr/>
        </p:nvSpPr>
        <p:spPr>
          <a:xfrm>
            <a:off x="7975785" y="1990303"/>
            <a:ext cx="220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ym typeface="Symbol" panose="05050102010706020507" pitchFamily="18" charset="2"/>
              </a:rPr>
              <a:t>cos = 1 </a:t>
            </a:r>
            <a:endParaRPr lang="en-MY" sz="3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E80497-5406-4A6B-A647-0D1ED4D3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581" y="161221"/>
            <a:ext cx="5504486" cy="16882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41AAF2-3A21-4F9A-B904-8A7CB22FA7AB}"/>
              </a:ext>
            </a:extLst>
          </p:cNvPr>
          <p:cNvSpPr txBox="1"/>
          <p:nvPr/>
        </p:nvSpPr>
        <p:spPr>
          <a:xfrm>
            <a:off x="5119999" y="2855895"/>
            <a:ext cx="631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SYMMETRY ARGUMENTS</a:t>
            </a:r>
            <a:endParaRPr lang="en-MY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3AE1A-D31B-4F1D-9B08-B7C43BB11BA1}"/>
              </a:ext>
            </a:extLst>
          </p:cNvPr>
          <p:cNvSpPr txBox="1"/>
          <p:nvPr/>
        </p:nvSpPr>
        <p:spPr>
          <a:xfrm>
            <a:off x="5185581" y="3603064"/>
            <a:ext cx="6316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The magnitude of the electric field is the same at any point</a:t>
            </a:r>
            <a:endParaRPr lang="en-MY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54979-47FB-4214-907D-9AC69CF0F966}"/>
              </a:ext>
            </a:extLst>
          </p:cNvPr>
          <p:cNvSpPr txBox="1"/>
          <p:nvPr/>
        </p:nvSpPr>
        <p:spPr>
          <a:xfrm>
            <a:off x="5119998" y="4976424"/>
            <a:ext cx="631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2. If there is an electric field, it must point either radially outwards or radially inwards</a:t>
            </a: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8047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710FD9-345C-49BA-A4D6-7BD4BF1825E2}"/>
              </a:ext>
            </a:extLst>
          </p:cNvPr>
          <p:cNvGrpSpPr/>
          <p:nvPr/>
        </p:nvGrpSpPr>
        <p:grpSpPr>
          <a:xfrm>
            <a:off x="950603" y="1590699"/>
            <a:ext cx="2963333" cy="2810933"/>
            <a:chOff x="3663977" y="3171338"/>
            <a:chExt cx="2963333" cy="28109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9113BD-1A3F-4A37-BA89-7098DD003E3B}"/>
                </a:ext>
              </a:extLst>
            </p:cNvPr>
            <p:cNvSpPr/>
            <p:nvPr/>
          </p:nvSpPr>
          <p:spPr>
            <a:xfrm>
              <a:off x="3663977" y="3171338"/>
              <a:ext cx="2963333" cy="2810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EB4347-9962-427A-8AC3-85E7BB823123}"/>
                </a:ext>
              </a:extLst>
            </p:cNvPr>
            <p:cNvGrpSpPr/>
            <p:nvPr/>
          </p:nvGrpSpPr>
          <p:grpSpPr>
            <a:xfrm>
              <a:off x="4944030" y="4229142"/>
              <a:ext cx="375922" cy="453168"/>
              <a:chOff x="5532125" y="4657960"/>
              <a:chExt cx="375922" cy="453168"/>
            </a:xfrm>
          </p:grpSpPr>
          <p:sp>
            <p:nvSpPr>
              <p:cNvPr id="3" name="Oval 17">
                <a:extLst>
                  <a:ext uri="{FF2B5EF4-FFF2-40B4-BE49-F238E27FC236}">
                    <a16:creationId xmlns:a16="http://schemas.microsoft.com/office/drawing/2014/main" id="{A98FD3E8-C7A7-4323-8806-90947EC4C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" name="Text Box 18">
                <a:extLst>
                  <a:ext uri="{FF2B5EF4-FFF2-40B4-BE49-F238E27FC236}">
                    <a16:creationId xmlns:a16="http://schemas.microsoft.com/office/drawing/2014/main" id="{24C2B21E-50A0-427B-A3C4-9349575232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B8493-1FC2-4E41-B9E0-0F0FF2A9CCD8}"/>
              </a:ext>
            </a:extLst>
          </p:cNvPr>
          <p:cNvCxnSpPr/>
          <p:nvPr/>
        </p:nvCxnSpPr>
        <p:spPr>
          <a:xfrm flipV="1">
            <a:off x="2593136" y="2246295"/>
            <a:ext cx="982133" cy="6096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D9FA1FB-E8F7-4E8C-BC1A-FF45C35AC1AD}"/>
              </a:ext>
            </a:extLst>
          </p:cNvPr>
          <p:cNvSpPr/>
          <p:nvPr/>
        </p:nvSpPr>
        <p:spPr>
          <a:xfrm rot="787878">
            <a:off x="2403378" y="3688665"/>
            <a:ext cx="406400" cy="2418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6C8B6D-6095-47E6-A3BF-9E0B81C9ED41}"/>
              </a:ext>
            </a:extLst>
          </p:cNvPr>
          <p:cNvCxnSpPr/>
          <p:nvPr/>
        </p:nvCxnSpPr>
        <p:spPr>
          <a:xfrm>
            <a:off x="2606578" y="3809600"/>
            <a:ext cx="136622" cy="145608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46DB8-8CE0-4ABC-B4C7-5162511006B1}"/>
              </a:ext>
            </a:extLst>
          </p:cNvPr>
          <p:cNvCxnSpPr/>
          <p:nvPr/>
        </p:nvCxnSpPr>
        <p:spPr>
          <a:xfrm>
            <a:off x="2716938" y="3804350"/>
            <a:ext cx="136622" cy="145608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45-D2C3-4E3E-AC60-17F6DD077010}"/>
              </a:ext>
            </a:extLst>
          </p:cNvPr>
          <p:cNvSpPr txBox="1"/>
          <p:nvPr/>
        </p:nvSpPr>
        <p:spPr>
          <a:xfrm>
            <a:off x="2743200" y="2027875"/>
            <a:ext cx="44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7D13D-EB7F-4F70-8203-0556684E0AE4}"/>
              </a:ext>
            </a:extLst>
          </p:cNvPr>
          <p:cNvSpPr txBox="1"/>
          <p:nvPr/>
        </p:nvSpPr>
        <p:spPr>
          <a:xfrm>
            <a:off x="6194611" y="1977004"/>
            <a:ext cx="168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ym typeface="Symbol" panose="05050102010706020507" pitchFamily="18" charset="2"/>
              </a:rPr>
              <a:t> = 0</a:t>
            </a:r>
            <a:endParaRPr lang="en-MY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38FE9-E4D4-44E2-B514-7ADC55C6C397}"/>
              </a:ext>
            </a:extLst>
          </p:cNvPr>
          <p:cNvSpPr txBox="1"/>
          <p:nvPr/>
        </p:nvSpPr>
        <p:spPr>
          <a:xfrm>
            <a:off x="7975785" y="1990303"/>
            <a:ext cx="220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ym typeface="Symbol" panose="05050102010706020507" pitchFamily="18" charset="2"/>
              </a:rPr>
              <a:t>cos = 1 </a:t>
            </a:r>
            <a:endParaRPr lang="en-MY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658266-4790-4DCB-AB93-D27A3E73EA74}"/>
                  </a:ext>
                </a:extLst>
              </p:cNvPr>
              <p:cNvSpPr txBox="1"/>
              <p:nvPr/>
            </p:nvSpPr>
            <p:spPr>
              <a:xfrm>
                <a:off x="5660688" y="2940698"/>
                <a:ext cx="4593117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𝐸𝑑𝐴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658266-4790-4DCB-AB93-D27A3E73E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88" y="2940698"/>
                <a:ext cx="4593117" cy="1775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E6136-5455-4355-968D-D588D376DA18}"/>
                  </a:ext>
                </a:extLst>
              </p:cNvPr>
              <p:cNvSpPr txBox="1"/>
              <p:nvPr/>
            </p:nvSpPr>
            <p:spPr>
              <a:xfrm>
                <a:off x="5660688" y="4716633"/>
                <a:ext cx="4572085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E6136-5455-4355-968D-D588D376D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88" y="4716633"/>
                <a:ext cx="4572085" cy="1775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4F9E1F-D92F-440A-AC99-ED47FFF05920}"/>
                  </a:ext>
                </a:extLst>
              </p:cNvPr>
              <p:cNvSpPr txBox="1"/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4F9E1F-D92F-440A-AC99-ED47FFF0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60C8426-E40F-43D3-B717-CA322FFEDED0}"/>
              </a:ext>
            </a:extLst>
          </p:cNvPr>
          <p:cNvSpPr txBox="1"/>
          <p:nvPr/>
        </p:nvSpPr>
        <p:spPr>
          <a:xfrm>
            <a:off x="2853560" y="4772789"/>
            <a:ext cx="74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ym typeface="Symbol" panose="05050102010706020507" pitchFamily="18" charset="2"/>
              </a:rPr>
              <a:t>d</a:t>
            </a:r>
            <a:r>
              <a:rPr lang="en-MY" sz="3600" i="1" dirty="0">
                <a:sym typeface="Symbol" panose="05050102010706020507" pitchFamily="18" charset="2"/>
              </a:rPr>
              <a:t>A</a:t>
            </a:r>
            <a:endParaRPr lang="en-MY" sz="36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14926-1ED5-4D43-BE62-912F25635E5A}"/>
              </a:ext>
            </a:extLst>
          </p:cNvPr>
          <p:cNvSpPr txBox="1"/>
          <p:nvPr/>
        </p:nvSpPr>
        <p:spPr>
          <a:xfrm>
            <a:off x="2239416" y="4851335"/>
            <a:ext cx="43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ym typeface="Symbol" panose="05050102010706020507" pitchFamily="18" charset="2"/>
              </a:rPr>
              <a:t>E</a:t>
            </a:r>
            <a:endParaRPr lang="en-MY" sz="3600" i="1" dirty="0"/>
          </a:p>
        </p:txBody>
      </p:sp>
    </p:spTree>
    <p:extLst>
      <p:ext uri="{BB962C8B-B14F-4D97-AF65-F5344CB8AC3E}">
        <p14:creationId xmlns:p14="http://schemas.microsoft.com/office/powerpoint/2010/main" val="335262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710FD9-345C-49BA-A4D6-7BD4BF1825E2}"/>
              </a:ext>
            </a:extLst>
          </p:cNvPr>
          <p:cNvGrpSpPr/>
          <p:nvPr/>
        </p:nvGrpSpPr>
        <p:grpSpPr>
          <a:xfrm>
            <a:off x="950603" y="1590699"/>
            <a:ext cx="2963333" cy="2810933"/>
            <a:chOff x="3663977" y="3171338"/>
            <a:chExt cx="2963333" cy="28109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9113BD-1A3F-4A37-BA89-7098DD003E3B}"/>
                </a:ext>
              </a:extLst>
            </p:cNvPr>
            <p:cNvSpPr/>
            <p:nvPr/>
          </p:nvSpPr>
          <p:spPr>
            <a:xfrm>
              <a:off x="3663977" y="3171338"/>
              <a:ext cx="2963333" cy="2810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EB4347-9962-427A-8AC3-85E7BB823123}"/>
                </a:ext>
              </a:extLst>
            </p:cNvPr>
            <p:cNvGrpSpPr/>
            <p:nvPr/>
          </p:nvGrpSpPr>
          <p:grpSpPr>
            <a:xfrm>
              <a:off x="4944030" y="4229142"/>
              <a:ext cx="375922" cy="453168"/>
              <a:chOff x="5532125" y="4657960"/>
              <a:chExt cx="375922" cy="453168"/>
            </a:xfrm>
          </p:grpSpPr>
          <p:sp>
            <p:nvSpPr>
              <p:cNvPr id="3" name="Oval 17">
                <a:extLst>
                  <a:ext uri="{FF2B5EF4-FFF2-40B4-BE49-F238E27FC236}">
                    <a16:creationId xmlns:a16="http://schemas.microsoft.com/office/drawing/2014/main" id="{A98FD3E8-C7A7-4323-8806-90947EC4C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" name="Text Box 18">
                <a:extLst>
                  <a:ext uri="{FF2B5EF4-FFF2-40B4-BE49-F238E27FC236}">
                    <a16:creationId xmlns:a16="http://schemas.microsoft.com/office/drawing/2014/main" id="{24C2B21E-50A0-427B-A3C4-9349575232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B8493-1FC2-4E41-B9E0-0F0FF2A9CCD8}"/>
              </a:ext>
            </a:extLst>
          </p:cNvPr>
          <p:cNvCxnSpPr/>
          <p:nvPr/>
        </p:nvCxnSpPr>
        <p:spPr>
          <a:xfrm flipV="1">
            <a:off x="2593136" y="2246295"/>
            <a:ext cx="982133" cy="6096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D9FA1FB-E8F7-4E8C-BC1A-FF45C35AC1AD}"/>
              </a:ext>
            </a:extLst>
          </p:cNvPr>
          <p:cNvSpPr/>
          <p:nvPr/>
        </p:nvSpPr>
        <p:spPr>
          <a:xfrm rot="787878">
            <a:off x="2403378" y="3688665"/>
            <a:ext cx="406400" cy="2418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6C8B6D-6095-47E6-A3BF-9E0B81C9ED41}"/>
              </a:ext>
            </a:extLst>
          </p:cNvPr>
          <p:cNvCxnSpPr/>
          <p:nvPr/>
        </p:nvCxnSpPr>
        <p:spPr>
          <a:xfrm>
            <a:off x="2606578" y="3809600"/>
            <a:ext cx="136622" cy="145608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46DB8-8CE0-4ABC-B4C7-5162511006B1}"/>
              </a:ext>
            </a:extLst>
          </p:cNvPr>
          <p:cNvCxnSpPr/>
          <p:nvPr/>
        </p:nvCxnSpPr>
        <p:spPr>
          <a:xfrm>
            <a:off x="2716938" y="3804350"/>
            <a:ext cx="136622" cy="145608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45-D2C3-4E3E-AC60-17F6DD077010}"/>
              </a:ext>
            </a:extLst>
          </p:cNvPr>
          <p:cNvSpPr txBox="1"/>
          <p:nvPr/>
        </p:nvSpPr>
        <p:spPr>
          <a:xfrm>
            <a:off x="2743200" y="2027875"/>
            <a:ext cx="44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E6136-5455-4355-968D-D588D376DA18}"/>
                  </a:ext>
                </a:extLst>
              </p:cNvPr>
              <p:cNvSpPr txBox="1"/>
              <p:nvPr/>
            </p:nvSpPr>
            <p:spPr>
              <a:xfrm>
                <a:off x="4472952" y="1590699"/>
                <a:ext cx="4572085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E6136-5455-4355-968D-D588D376D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1590699"/>
                <a:ext cx="4572085" cy="1775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4F9E1F-D92F-440A-AC99-ED47FFF05920}"/>
                  </a:ext>
                </a:extLst>
              </p:cNvPr>
              <p:cNvSpPr txBox="1"/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4F9E1F-D92F-440A-AC99-ED47FFF0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60C8426-E40F-43D3-B717-CA322FFEDED0}"/>
              </a:ext>
            </a:extLst>
          </p:cNvPr>
          <p:cNvSpPr txBox="1"/>
          <p:nvPr/>
        </p:nvSpPr>
        <p:spPr>
          <a:xfrm>
            <a:off x="2853560" y="4772789"/>
            <a:ext cx="74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ym typeface="Symbol" panose="05050102010706020507" pitchFamily="18" charset="2"/>
              </a:rPr>
              <a:t>d</a:t>
            </a:r>
            <a:r>
              <a:rPr lang="en-MY" sz="3600" i="1" dirty="0">
                <a:sym typeface="Symbol" panose="05050102010706020507" pitchFamily="18" charset="2"/>
              </a:rPr>
              <a:t>A</a:t>
            </a:r>
            <a:endParaRPr lang="en-MY" sz="36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14926-1ED5-4D43-BE62-912F25635E5A}"/>
              </a:ext>
            </a:extLst>
          </p:cNvPr>
          <p:cNvSpPr txBox="1"/>
          <p:nvPr/>
        </p:nvSpPr>
        <p:spPr>
          <a:xfrm>
            <a:off x="2239416" y="4851335"/>
            <a:ext cx="43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ym typeface="Symbol" panose="05050102010706020507" pitchFamily="18" charset="2"/>
              </a:rPr>
              <a:t>E</a:t>
            </a:r>
            <a:endParaRPr lang="en-MY" sz="36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EEC3A-7DFC-40D9-BB34-80798257C88C}"/>
              </a:ext>
            </a:extLst>
          </p:cNvPr>
          <p:cNvSpPr txBox="1"/>
          <p:nvPr/>
        </p:nvSpPr>
        <p:spPr>
          <a:xfrm>
            <a:off x="7948397" y="3491367"/>
            <a:ext cx="2193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400" i="1" dirty="0">
                <a:sym typeface="Symbol" panose="05050102010706020507" pitchFamily="18" charset="2"/>
              </a:rPr>
              <a:t>A = </a:t>
            </a:r>
            <a:r>
              <a:rPr lang="en-MY" sz="4400" dirty="0">
                <a:sym typeface="Symbol" panose="05050102010706020507" pitchFamily="18" charset="2"/>
              </a:rPr>
              <a:t>4r</a:t>
            </a:r>
            <a:r>
              <a:rPr lang="en-MY" sz="4400" baseline="30000" dirty="0">
                <a:sym typeface="Symbol" panose="05050102010706020507" pitchFamily="18" charset="2"/>
              </a:rPr>
              <a:t>2</a:t>
            </a:r>
            <a:endParaRPr lang="en-MY" sz="4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2BA488-FB92-4187-8E16-E0FABC8EC76E}"/>
                  </a:ext>
                </a:extLst>
              </p:cNvPr>
              <p:cNvSpPr txBox="1"/>
              <p:nvPr/>
            </p:nvSpPr>
            <p:spPr>
              <a:xfrm>
                <a:off x="4472952" y="3491367"/>
                <a:ext cx="232371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𝐸𝐴</m:t>
                      </m:r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2BA488-FB92-4187-8E16-E0FABC8E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3491367"/>
                <a:ext cx="2323713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AC1376-16EE-487D-BB53-3098730F420C}"/>
                  </a:ext>
                </a:extLst>
              </p:cNvPr>
              <p:cNvSpPr txBox="1"/>
              <p:nvPr/>
            </p:nvSpPr>
            <p:spPr>
              <a:xfrm>
                <a:off x="4472952" y="4507599"/>
                <a:ext cx="4368953" cy="12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MY" sz="4400" dirty="0">
                          <a:sym typeface="Symbol" panose="05050102010706020507" pitchFamily="18" charset="2"/>
                        </a:rPr>
                        <m:t>4</m:t>
                      </m:r>
                      <m:sSup>
                        <m:sSupPr>
                          <m:ctrlPr>
                            <a:rPr lang="en-MY" sz="4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AC1376-16EE-487D-BB53-3098730F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4507599"/>
                <a:ext cx="4368953" cy="12740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31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710FD9-345C-49BA-A4D6-7BD4BF1825E2}"/>
              </a:ext>
            </a:extLst>
          </p:cNvPr>
          <p:cNvGrpSpPr/>
          <p:nvPr/>
        </p:nvGrpSpPr>
        <p:grpSpPr>
          <a:xfrm>
            <a:off x="950603" y="1590699"/>
            <a:ext cx="2963333" cy="2810933"/>
            <a:chOff x="3663977" y="3171338"/>
            <a:chExt cx="2963333" cy="28109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9113BD-1A3F-4A37-BA89-7098DD003E3B}"/>
                </a:ext>
              </a:extLst>
            </p:cNvPr>
            <p:cNvSpPr/>
            <p:nvPr/>
          </p:nvSpPr>
          <p:spPr>
            <a:xfrm>
              <a:off x="3663977" y="3171338"/>
              <a:ext cx="2963333" cy="2810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EB4347-9962-427A-8AC3-85E7BB823123}"/>
                </a:ext>
              </a:extLst>
            </p:cNvPr>
            <p:cNvGrpSpPr/>
            <p:nvPr/>
          </p:nvGrpSpPr>
          <p:grpSpPr>
            <a:xfrm>
              <a:off x="4944030" y="4229142"/>
              <a:ext cx="375922" cy="453168"/>
              <a:chOff x="5532125" y="4657960"/>
              <a:chExt cx="375922" cy="453168"/>
            </a:xfrm>
          </p:grpSpPr>
          <p:sp>
            <p:nvSpPr>
              <p:cNvPr id="3" name="Oval 17">
                <a:extLst>
                  <a:ext uri="{FF2B5EF4-FFF2-40B4-BE49-F238E27FC236}">
                    <a16:creationId xmlns:a16="http://schemas.microsoft.com/office/drawing/2014/main" id="{A98FD3E8-C7A7-4323-8806-90947EC4C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" name="Text Box 18">
                <a:extLst>
                  <a:ext uri="{FF2B5EF4-FFF2-40B4-BE49-F238E27FC236}">
                    <a16:creationId xmlns:a16="http://schemas.microsoft.com/office/drawing/2014/main" id="{24C2B21E-50A0-427B-A3C4-9349575232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B8493-1FC2-4E41-B9E0-0F0FF2A9CCD8}"/>
              </a:ext>
            </a:extLst>
          </p:cNvPr>
          <p:cNvCxnSpPr/>
          <p:nvPr/>
        </p:nvCxnSpPr>
        <p:spPr>
          <a:xfrm flipV="1">
            <a:off x="2593136" y="2246295"/>
            <a:ext cx="982133" cy="6096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D9FA1FB-E8F7-4E8C-BC1A-FF45C35AC1AD}"/>
              </a:ext>
            </a:extLst>
          </p:cNvPr>
          <p:cNvSpPr/>
          <p:nvPr/>
        </p:nvSpPr>
        <p:spPr>
          <a:xfrm rot="787878">
            <a:off x="2403378" y="3688665"/>
            <a:ext cx="406400" cy="2418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6C8B6D-6095-47E6-A3BF-9E0B81C9ED41}"/>
              </a:ext>
            </a:extLst>
          </p:cNvPr>
          <p:cNvCxnSpPr/>
          <p:nvPr/>
        </p:nvCxnSpPr>
        <p:spPr>
          <a:xfrm>
            <a:off x="2606578" y="3809600"/>
            <a:ext cx="136622" cy="145608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46DB8-8CE0-4ABC-B4C7-5162511006B1}"/>
              </a:ext>
            </a:extLst>
          </p:cNvPr>
          <p:cNvCxnSpPr/>
          <p:nvPr/>
        </p:nvCxnSpPr>
        <p:spPr>
          <a:xfrm>
            <a:off x="2716938" y="3804350"/>
            <a:ext cx="136622" cy="145608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45-D2C3-4E3E-AC60-17F6DD077010}"/>
              </a:ext>
            </a:extLst>
          </p:cNvPr>
          <p:cNvSpPr txBox="1"/>
          <p:nvPr/>
        </p:nvSpPr>
        <p:spPr>
          <a:xfrm>
            <a:off x="2743200" y="2027875"/>
            <a:ext cx="44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4F9E1F-D92F-440A-AC99-ED47FFF05920}"/>
                  </a:ext>
                </a:extLst>
              </p:cNvPr>
              <p:cNvSpPr txBox="1"/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4F9E1F-D92F-440A-AC99-ED47FFF0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60C8426-E40F-43D3-B717-CA322FFEDED0}"/>
              </a:ext>
            </a:extLst>
          </p:cNvPr>
          <p:cNvSpPr txBox="1"/>
          <p:nvPr/>
        </p:nvSpPr>
        <p:spPr>
          <a:xfrm>
            <a:off x="2853560" y="4772789"/>
            <a:ext cx="74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ym typeface="Symbol" panose="05050102010706020507" pitchFamily="18" charset="2"/>
              </a:rPr>
              <a:t>d</a:t>
            </a:r>
            <a:r>
              <a:rPr lang="en-MY" sz="3600" i="1" dirty="0">
                <a:sym typeface="Symbol" panose="05050102010706020507" pitchFamily="18" charset="2"/>
              </a:rPr>
              <a:t>A</a:t>
            </a:r>
            <a:endParaRPr lang="en-MY" sz="36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14926-1ED5-4D43-BE62-912F25635E5A}"/>
              </a:ext>
            </a:extLst>
          </p:cNvPr>
          <p:cNvSpPr txBox="1"/>
          <p:nvPr/>
        </p:nvSpPr>
        <p:spPr>
          <a:xfrm>
            <a:off x="2239416" y="4851335"/>
            <a:ext cx="43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ym typeface="Symbol" panose="05050102010706020507" pitchFamily="18" charset="2"/>
              </a:rPr>
              <a:t>E</a:t>
            </a:r>
            <a:endParaRPr lang="en-MY" sz="36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AC1376-16EE-487D-BB53-3098730F420C}"/>
                  </a:ext>
                </a:extLst>
              </p:cNvPr>
              <p:cNvSpPr txBox="1"/>
              <p:nvPr/>
            </p:nvSpPr>
            <p:spPr>
              <a:xfrm>
                <a:off x="4472952" y="2218893"/>
                <a:ext cx="2911182" cy="12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MY" sz="4400" dirty="0">
                                  <a:sym typeface="Symbol" panose="05050102010706020507" pitchFamily="18" charset="2"/>
                                </a:rPr>
                                <m:t>4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MY" sz="4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4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AC1376-16EE-487D-BB53-3098730F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2218893"/>
                <a:ext cx="2911182" cy="127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9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710FD9-345C-49BA-A4D6-7BD4BF1825E2}"/>
              </a:ext>
            </a:extLst>
          </p:cNvPr>
          <p:cNvGrpSpPr/>
          <p:nvPr/>
        </p:nvGrpSpPr>
        <p:grpSpPr>
          <a:xfrm>
            <a:off x="950603" y="1590699"/>
            <a:ext cx="2963333" cy="2810933"/>
            <a:chOff x="3663977" y="3171338"/>
            <a:chExt cx="2963333" cy="28109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9113BD-1A3F-4A37-BA89-7098DD003E3B}"/>
                </a:ext>
              </a:extLst>
            </p:cNvPr>
            <p:cNvSpPr/>
            <p:nvPr/>
          </p:nvSpPr>
          <p:spPr>
            <a:xfrm>
              <a:off x="3663977" y="3171338"/>
              <a:ext cx="2963333" cy="2810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EB4347-9962-427A-8AC3-85E7BB823123}"/>
                </a:ext>
              </a:extLst>
            </p:cNvPr>
            <p:cNvGrpSpPr/>
            <p:nvPr/>
          </p:nvGrpSpPr>
          <p:grpSpPr>
            <a:xfrm>
              <a:off x="4944030" y="4229142"/>
              <a:ext cx="375922" cy="453168"/>
              <a:chOff x="5532125" y="4657960"/>
              <a:chExt cx="375922" cy="453168"/>
            </a:xfrm>
          </p:grpSpPr>
          <p:sp>
            <p:nvSpPr>
              <p:cNvPr id="3" name="Oval 17">
                <a:extLst>
                  <a:ext uri="{FF2B5EF4-FFF2-40B4-BE49-F238E27FC236}">
                    <a16:creationId xmlns:a16="http://schemas.microsoft.com/office/drawing/2014/main" id="{A98FD3E8-C7A7-4323-8806-90947EC4C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432" y="4789183"/>
                <a:ext cx="348615" cy="3219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" name="Text Box 18">
                <a:extLst>
                  <a:ext uri="{FF2B5EF4-FFF2-40B4-BE49-F238E27FC236}">
                    <a16:creationId xmlns:a16="http://schemas.microsoft.com/office/drawing/2014/main" id="{24C2B21E-50A0-427B-A3C4-9349575232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2125" y="4657960"/>
                <a:ext cx="278130" cy="34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/>
                  <a:t>+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B8493-1FC2-4E41-B9E0-0F0FF2A9CCD8}"/>
              </a:ext>
            </a:extLst>
          </p:cNvPr>
          <p:cNvCxnSpPr/>
          <p:nvPr/>
        </p:nvCxnSpPr>
        <p:spPr>
          <a:xfrm flipV="1">
            <a:off x="2593136" y="2246295"/>
            <a:ext cx="982133" cy="6096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D9FA1FB-E8F7-4E8C-BC1A-FF45C35AC1AD}"/>
              </a:ext>
            </a:extLst>
          </p:cNvPr>
          <p:cNvSpPr/>
          <p:nvPr/>
        </p:nvSpPr>
        <p:spPr>
          <a:xfrm rot="787878">
            <a:off x="2403378" y="3688665"/>
            <a:ext cx="406400" cy="2418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6C8B6D-6095-47E6-A3BF-9E0B81C9ED41}"/>
              </a:ext>
            </a:extLst>
          </p:cNvPr>
          <p:cNvCxnSpPr/>
          <p:nvPr/>
        </p:nvCxnSpPr>
        <p:spPr>
          <a:xfrm>
            <a:off x="2606578" y="3809600"/>
            <a:ext cx="136622" cy="145608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46DB8-8CE0-4ABC-B4C7-5162511006B1}"/>
              </a:ext>
            </a:extLst>
          </p:cNvPr>
          <p:cNvCxnSpPr/>
          <p:nvPr/>
        </p:nvCxnSpPr>
        <p:spPr>
          <a:xfrm>
            <a:off x="2716938" y="3804350"/>
            <a:ext cx="136622" cy="145608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45-D2C3-4E3E-AC60-17F6DD077010}"/>
              </a:ext>
            </a:extLst>
          </p:cNvPr>
          <p:cNvSpPr txBox="1"/>
          <p:nvPr/>
        </p:nvSpPr>
        <p:spPr>
          <a:xfrm>
            <a:off x="2743200" y="2027875"/>
            <a:ext cx="44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4F9E1F-D92F-440A-AC99-ED47FFF05920}"/>
                  </a:ext>
                </a:extLst>
              </p:cNvPr>
              <p:cNvSpPr txBox="1"/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4F9E1F-D92F-440A-AC99-ED47FFF0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229342"/>
                <a:ext cx="6301084" cy="1775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60C8426-E40F-43D3-B717-CA322FFEDED0}"/>
              </a:ext>
            </a:extLst>
          </p:cNvPr>
          <p:cNvSpPr txBox="1"/>
          <p:nvPr/>
        </p:nvSpPr>
        <p:spPr>
          <a:xfrm>
            <a:off x="2853560" y="4772789"/>
            <a:ext cx="74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ym typeface="Symbol" panose="05050102010706020507" pitchFamily="18" charset="2"/>
              </a:rPr>
              <a:t>d</a:t>
            </a:r>
            <a:r>
              <a:rPr lang="en-MY" sz="3600" i="1" dirty="0">
                <a:sym typeface="Symbol" panose="05050102010706020507" pitchFamily="18" charset="2"/>
              </a:rPr>
              <a:t>A</a:t>
            </a:r>
            <a:endParaRPr lang="en-MY" sz="36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14926-1ED5-4D43-BE62-912F25635E5A}"/>
              </a:ext>
            </a:extLst>
          </p:cNvPr>
          <p:cNvSpPr txBox="1"/>
          <p:nvPr/>
        </p:nvSpPr>
        <p:spPr>
          <a:xfrm>
            <a:off x="2239416" y="4851335"/>
            <a:ext cx="43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ym typeface="Symbol" panose="05050102010706020507" pitchFamily="18" charset="2"/>
              </a:rPr>
              <a:t>E</a:t>
            </a:r>
            <a:endParaRPr lang="en-MY" sz="36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AC1376-16EE-487D-BB53-3098730F420C}"/>
                  </a:ext>
                </a:extLst>
              </p:cNvPr>
              <p:cNvSpPr txBox="1"/>
              <p:nvPr/>
            </p:nvSpPr>
            <p:spPr>
              <a:xfrm>
                <a:off x="4472952" y="2218893"/>
                <a:ext cx="2911182" cy="1444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MY" sz="4400" dirty="0">
                                  <a:sym typeface="Symbol" panose="05050102010706020507" pitchFamily="18" charset="2"/>
                                </a:rPr>
                                <m:t>4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MY" sz="4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4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AC1376-16EE-487D-BB53-3098730F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2218893"/>
                <a:ext cx="2911182" cy="1444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42AF9F6-30CC-4A9B-9D7F-9BDBC9B78698}"/>
              </a:ext>
            </a:extLst>
          </p:cNvPr>
          <p:cNvGrpSpPr/>
          <p:nvPr/>
        </p:nvGrpSpPr>
        <p:grpSpPr>
          <a:xfrm>
            <a:off x="1949423" y="3046190"/>
            <a:ext cx="375922" cy="453168"/>
            <a:chOff x="5532125" y="4657960"/>
            <a:chExt cx="375922" cy="453168"/>
          </a:xfrm>
        </p:grpSpPr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742ADFC5-CCD2-47E1-95BF-E2AA52907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32" y="4789183"/>
              <a:ext cx="348615" cy="3219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0" name="Text Box 18">
              <a:extLst>
                <a:ext uri="{FF2B5EF4-FFF2-40B4-BE49-F238E27FC236}">
                  <a16:creationId xmlns:a16="http://schemas.microsoft.com/office/drawing/2014/main" id="{2BE5EC16-555A-4C90-88CE-BADB4D7DD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125" y="4657960"/>
              <a:ext cx="278130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/>
                <a:t>+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29F9FC-A5F1-47CE-B292-B2B70271C225}"/>
              </a:ext>
            </a:extLst>
          </p:cNvPr>
          <p:cNvGrpSpPr/>
          <p:nvPr/>
        </p:nvGrpSpPr>
        <p:grpSpPr>
          <a:xfrm>
            <a:off x="2179451" y="2975832"/>
            <a:ext cx="375922" cy="453168"/>
            <a:chOff x="5532125" y="4657960"/>
            <a:chExt cx="375922" cy="453168"/>
          </a:xfrm>
        </p:grpSpPr>
        <p:sp>
          <p:nvSpPr>
            <p:cNvPr id="42" name="Oval 17">
              <a:extLst>
                <a:ext uri="{FF2B5EF4-FFF2-40B4-BE49-F238E27FC236}">
                  <a16:creationId xmlns:a16="http://schemas.microsoft.com/office/drawing/2014/main" id="{086562A1-74BE-4ED2-A64F-0D2074FF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32" y="4789183"/>
              <a:ext cx="348615" cy="3219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311FEDDB-33D6-440C-AE07-3DD89C925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125" y="4657960"/>
              <a:ext cx="278130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/>
                <a:t>+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4BB0BF-5E1F-4EDF-8C11-DC7E9868AE8F}"/>
              </a:ext>
            </a:extLst>
          </p:cNvPr>
          <p:cNvGrpSpPr/>
          <p:nvPr/>
        </p:nvGrpSpPr>
        <p:grpSpPr>
          <a:xfrm>
            <a:off x="1896286" y="2774957"/>
            <a:ext cx="375922" cy="453168"/>
            <a:chOff x="5532125" y="4657960"/>
            <a:chExt cx="375922" cy="453168"/>
          </a:xfrm>
        </p:grpSpPr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FE63F483-05F6-4C3B-943D-8A14DAC6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32" y="4789183"/>
              <a:ext cx="348615" cy="3219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6" name="Text Box 18">
              <a:extLst>
                <a:ext uri="{FF2B5EF4-FFF2-40B4-BE49-F238E27FC236}">
                  <a16:creationId xmlns:a16="http://schemas.microsoft.com/office/drawing/2014/main" id="{C0A0D7FA-58BD-420A-80C9-2B2F6E682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125" y="4657960"/>
              <a:ext cx="278130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/>
                <a:t>+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CC6259-95B9-419B-9212-B2AB699AED70}"/>
              </a:ext>
            </a:extLst>
          </p:cNvPr>
          <p:cNvGrpSpPr/>
          <p:nvPr/>
        </p:nvGrpSpPr>
        <p:grpSpPr>
          <a:xfrm>
            <a:off x="2420034" y="2928269"/>
            <a:ext cx="375922" cy="453168"/>
            <a:chOff x="5532125" y="4657960"/>
            <a:chExt cx="375922" cy="453168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5022C390-25A8-4C8B-9694-6882BCA75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32" y="4789183"/>
              <a:ext cx="348615" cy="3219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B7A2CF92-9B10-4D39-9C2E-0E55ABC2C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125" y="4657960"/>
              <a:ext cx="278130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82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A4C6E-39E4-464F-8C25-C57A136D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1" y="2007476"/>
            <a:ext cx="2980163" cy="259029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1DADA-27A2-4DFD-8FC3-4F008173579E}"/>
              </a:ext>
            </a:extLst>
          </p:cNvPr>
          <p:cNvCxnSpPr>
            <a:cxnSpLocks/>
          </p:cNvCxnSpPr>
          <p:nvPr/>
        </p:nvCxnSpPr>
        <p:spPr>
          <a:xfrm flipH="1" flipV="1">
            <a:off x="1793227" y="2827892"/>
            <a:ext cx="510926" cy="47473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D1A8C4-2D89-4F02-BDB8-809F2332FE9F}"/>
              </a:ext>
            </a:extLst>
          </p:cNvPr>
          <p:cNvCxnSpPr/>
          <p:nvPr/>
        </p:nvCxnSpPr>
        <p:spPr>
          <a:xfrm flipH="1">
            <a:off x="1135117" y="3334737"/>
            <a:ext cx="1169035" cy="963994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4611BB-4493-48B1-B8B6-6591713B6954}"/>
              </a:ext>
            </a:extLst>
          </p:cNvPr>
          <p:cNvSpPr txBox="1"/>
          <p:nvPr/>
        </p:nvSpPr>
        <p:spPr>
          <a:xfrm>
            <a:off x="2048689" y="2764683"/>
            <a:ext cx="69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5161B-40B8-46A8-8433-BE53A24B84CC}"/>
              </a:ext>
            </a:extLst>
          </p:cNvPr>
          <p:cNvSpPr txBox="1"/>
          <p:nvPr/>
        </p:nvSpPr>
        <p:spPr>
          <a:xfrm>
            <a:off x="1262433" y="4106358"/>
            <a:ext cx="78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133559-D01C-4354-BD73-1390499B9CBF}"/>
              </a:ext>
            </a:extLst>
          </p:cNvPr>
          <p:cNvSpPr/>
          <p:nvPr/>
        </p:nvSpPr>
        <p:spPr>
          <a:xfrm>
            <a:off x="1700864" y="2737944"/>
            <a:ext cx="92363" cy="7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33B101-7CB5-4F63-81D8-70D6D05AD0A8}"/>
              </a:ext>
            </a:extLst>
          </p:cNvPr>
          <p:cNvSpPr/>
          <p:nvPr/>
        </p:nvSpPr>
        <p:spPr>
          <a:xfrm>
            <a:off x="1035305" y="4293898"/>
            <a:ext cx="92363" cy="7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843A1-EA58-4202-8294-0379050C2739}"/>
              </a:ext>
            </a:extLst>
          </p:cNvPr>
          <p:cNvSpPr txBox="1"/>
          <p:nvPr/>
        </p:nvSpPr>
        <p:spPr>
          <a:xfrm>
            <a:off x="3506367" y="314867"/>
            <a:ext cx="8042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>
                <a:solidFill>
                  <a:srgbClr val="3B1656"/>
                </a:solidFill>
                <a:latin typeface="ITCAvantGardeStd-DemiCn"/>
              </a:rPr>
              <a:t>Field of a charged conducting </a:t>
            </a:r>
            <a:r>
              <a:rPr lang="en-US" sz="4000" dirty="0">
                <a:solidFill>
                  <a:srgbClr val="3B1656"/>
                </a:solidFill>
                <a:latin typeface="ITCAvantGardeStd-DemiCn"/>
              </a:rPr>
              <a:t>sp</a:t>
            </a:r>
            <a:r>
              <a:rPr lang="en-US" sz="4000" b="0" i="0" u="none" strike="noStrike" baseline="0" dirty="0">
                <a:solidFill>
                  <a:srgbClr val="3B1656"/>
                </a:solidFill>
                <a:latin typeface="ITCAvantGardeStd-DemiCn"/>
              </a:rPr>
              <a:t>here</a:t>
            </a:r>
            <a:endParaRPr lang="en-MY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A7F3A-A34A-477B-BBE4-0D478496F2EC}"/>
              </a:ext>
            </a:extLst>
          </p:cNvPr>
          <p:cNvSpPr txBox="1"/>
          <p:nvPr/>
        </p:nvSpPr>
        <p:spPr>
          <a:xfrm>
            <a:off x="4250267" y="1587930"/>
            <a:ext cx="74845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3200" b="0" i="0" u="none" strike="noStrike" baseline="0" dirty="0">
                <a:latin typeface="TimesLTStd-Roman"/>
              </a:rPr>
              <a:t>All </a:t>
            </a:r>
            <a:r>
              <a:rPr lang="en-US" sz="3200" b="0" i="0" u="none" strike="noStrike" baseline="0" dirty="0">
                <a:latin typeface="TimesLTStd-Roman"/>
              </a:rPr>
              <a:t>of the charge must be on the surface of the sphere. The charge is free to move on the conductor, and there is no preferred position on the surface; the charge is therefore distributed </a:t>
            </a:r>
            <a:r>
              <a:rPr lang="en-US" sz="3200" b="0" i="1" u="none" strike="noStrike" baseline="0" dirty="0">
                <a:latin typeface="TimesLTStd-Italic"/>
              </a:rPr>
              <a:t>uniformly </a:t>
            </a:r>
            <a:r>
              <a:rPr lang="en-US" sz="3200" b="0" i="0" u="none" strike="noStrike" baseline="0" dirty="0">
                <a:latin typeface="TimesLTStd-Roman"/>
              </a:rPr>
              <a:t>over the surface, and the system is spherically symmetric.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819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A4C6E-39E4-464F-8C25-C57A136D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1" y="2007476"/>
            <a:ext cx="2980163" cy="259029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1DADA-27A2-4DFD-8FC3-4F008173579E}"/>
              </a:ext>
            </a:extLst>
          </p:cNvPr>
          <p:cNvCxnSpPr>
            <a:cxnSpLocks/>
          </p:cNvCxnSpPr>
          <p:nvPr/>
        </p:nvCxnSpPr>
        <p:spPr>
          <a:xfrm flipH="1" flipV="1">
            <a:off x="1793227" y="2827892"/>
            <a:ext cx="510926" cy="47473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D1A8C4-2D89-4F02-BDB8-809F2332FE9F}"/>
              </a:ext>
            </a:extLst>
          </p:cNvPr>
          <p:cNvCxnSpPr/>
          <p:nvPr/>
        </p:nvCxnSpPr>
        <p:spPr>
          <a:xfrm flipH="1">
            <a:off x="1135117" y="3334737"/>
            <a:ext cx="1169035" cy="963994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4611BB-4493-48B1-B8B6-6591713B6954}"/>
              </a:ext>
            </a:extLst>
          </p:cNvPr>
          <p:cNvSpPr txBox="1"/>
          <p:nvPr/>
        </p:nvSpPr>
        <p:spPr>
          <a:xfrm>
            <a:off x="2048689" y="2764683"/>
            <a:ext cx="69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5161B-40B8-46A8-8433-BE53A24B84CC}"/>
              </a:ext>
            </a:extLst>
          </p:cNvPr>
          <p:cNvSpPr txBox="1"/>
          <p:nvPr/>
        </p:nvSpPr>
        <p:spPr>
          <a:xfrm>
            <a:off x="1262433" y="4106358"/>
            <a:ext cx="78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MY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133559-D01C-4354-BD73-1390499B9CBF}"/>
              </a:ext>
            </a:extLst>
          </p:cNvPr>
          <p:cNvSpPr/>
          <p:nvPr/>
        </p:nvSpPr>
        <p:spPr>
          <a:xfrm>
            <a:off x="1700864" y="2737944"/>
            <a:ext cx="92363" cy="7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33B101-7CB5-4F63-81D8-70D6D05AD0A8}"/>
              </a:ext>
            </a:extLst>
          </p:cNvPr>
          <p:cNvSpPr/>
          <p:nvPr/>
        </p:nvSpPr>
        <p:spPr>
          <a:xfrm>
            <a:off x="1035305" y="4293898"/>
            <a:ext cx="92363" cy="7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843A1-EA58-4202-8294-0379050C2739}"/>
              </a:ext>
            </a:extLst>
          </p:cNvPr>
          <p:cNvSpPr txBox="1"/>
          <p:nvPr/>
        </p:nvSpPr>
        <p:spPr>
          <a:xfrm>
            <a:off x="3506367" y="314867"/>
            <a:ext cx="8042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>
                <a:solidFill>
                  <a:srgbClr val="3B1656"/>
                </a:solidFill>
                <a:latin typeface="ITCAvantGardeStd-DemiCn"/>
              </a:rPr>
              <a:t>Field of a charged conducting </a:t>
            </a:r>
            <a:r>
              <a:rPr lang="en-US" sz="4000" dirty="0">
                <a:solidFill>
                  <a:srgbClr val="3B1656"/>
                </a:solidFill>
                <a:latin typeface="ITCAvantGardeStd-DemiCn"/>
              </a:rPr>
              <a:t>sp</a:t>
            </a:r>
            <a:r>
              <a:rPr lang="en-US" sz="4000" b="0" i="0" u="none" strike="noStrike" baseline="0" dirty="0">
                <a:solidFill>
                  <a:srgbClr val="3B1656"/>
                </a:solidFill>
                <a:latin typeface="ITCAvantGardeStd-DemiCn"/>
              </a:rPr>
              <a:t>here</a:t>
            </a:r>
            <a:endParaRPr lang="en-MY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C6B30-CA25-46B9-9369-12B2A87EDEF5}"/>
              </a:ext>
            </a:extLst>
          </p:cNvPr>
          <p:cNvSpPr txBox="1"/>
          <p:nvPr/>
        </p:nvSpPr>
        <p:spPr>
          <a:xfrm>
            <a:off x="4233333" y="1956425"/>
            <a:ext cx="7315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u="none" strike="noStrike" baseline="0" dirty="0">
                <a:latin typeface="TimesLTStd-Roman"/>
              </a:rPr>
              <a:t>The spherical symmetry means that the direction of the electric field must be radial; that’s because there is no preferred direction parallel to the surface, so </a:t>
            </a:r>
            <a:r>
              <a:rPr lang="en-US" sz="3200" b="1" i="1" u="none" strike="noStrike" baseline="0" dirty="0">
                <a:latin typeface="TimesLTStd-BoldItalic"/>
              </a:rPr>
              <a:t>E </a:t>
            </a:r>
            <a:r>
              <a:rPr lang="en-US" sz="3200" b="0" i="0" u="none" strike="noStrike" baseline="0" dirty="0">
                <a:latin typeface="TimesLTStd-Roman"/>
              </a:rPr>
              <a:t>can have no component parallel </a:t>
            </a:r>
            <a:r>
              <a:rPr lang="en-MY" sz="3200" b="0" i="0" u="none" strike="noStrike" baseline="0" dirty="0">
                <a:latin typeface="TimesLTStd-Roman"/>
              </a:rPr>
              <a:t>to the surface.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404650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612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ITCAvantGardeStd-DemiCn</vt:lpstr>
      <vt:lpstr>PearsonMATHPRO01</vt:lpstr>
      <vt:lpstr>PearsonMATHPRO02</vt:lpstr>
      <vt:lpstr>TimesLTStd-BoldItalic</vt:lpstr>
      <vt:lpstr>TimesLTStd-Italic</vt:lpstr>
      <vt:lpstr>TimesLTStd-Roman</vt:lpstr>
      <vt:lpstr>Arial</vt:lpstr>
      <vt:lpstr>Calibri</vt:lpstr>
      <vt:lpstr>Calibri Light</vt:lpstr>
      <vt:lpstr>Cambria Math</vt:lpstr>
      <vt:lpstr>Office Theme</vt:lpstr>
      <vt:lpstr>Gauss’s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Gauss’s Law</dc:title>
  <dc:creator>Talib Zainal Abidin</dc:creator>
  <cp:lastModifiedBy>Talib Zainal Abidin</cp:lastModifiedBy>
  <cp:revision>8</cp:revision>
  <dcterms:created xsi:type="dcterms:W3CDTF">2021-09-27T13:44:41Z</dcterms:created>
  <dcterms:modified xsi:type="dcterms:W3CDTF">2021-09-28T02:52:32Z</dcterms:modified>
</cp:coreProperties>
</file>