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60"/>
  </p:normalViewPr>
  <p:slideViewPr>
    <p:cSldViewPr snapToGrid="0">
      <p:cViewPr varScale="1">
        <p:scale>
          <a:sx n="83" d="100"/>
          <a:sy n="83" d="100"/>
        </p:scale>
        <p:origin x="38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DD8A-91E9-40B2-AC31-2888237E59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52C25DBC-4C87-491C-AFA8-F36394D54B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7F14EFD4-B932-484C-8F4B-C3D78A0E3E20}"/>
              </a:ext>
            </a:extLst>
          </p:cNvPr>
          <p:cNvSpPr>
            <a:spLocks noGrp="1"/>
          </p:cNvSpPr>
          <p:nvPr>
            <p:ph type="dt" sz="half" idx="10"/>
          </p:nvPr>
        </p:nvSpPr>
        <p:spPr/>
        <p:txBody>
          <a:bodyPr/>
          <a:lstStyle/>
          <a:p>
            <a:fld id="{5961DD94-2FA6-458F-96CF-F76DB39F4F86}" type="datetimeFigureOut">
              <a:rPr lang="en-MY" smtClean="0"/>
              <a:t>7/10/2021</a:t>
            </a:fld>
            <a:endParaRPr lang="en-MY"/>
          </a:p>
        </p:txBody>
      </p:sp>
      <p:sp>
        <p:nvSpPr>
          <p:cNvPr id="5" name="Footer Placeholder 4">
            <a:extLst>
              <a:ext uri="{FF2B5EF4-FFF2-40B4-BE49-F238E27FC236}">
                <a16:creationId xmlns:a16="http://schemas.microsoft.com/office/drawing/2014/main" id="{B5F0258F-9C36-4180-A92A-04E4E105A4E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F231655-C75B-429A-92DE-413285D56842}"/>
              </a:ext>
            </a:extLst>
          </p:cNvPr>
          <p:cNvSpPr>
            <a:spLocks noGrp="1"/>
          </p:cNvSpPr>
          <p:nvPr>
            <p:ph type="sldNum" sz="quarter" idx="12"/>
          </p:nvPr>
        </p:nvSpPr>
        <p:spPr/>
        <p:txBody>
          <a:bodyPr/>
          <a:lstStyle/>
          <a:p>
            <a:fld id="{2097D6D5-DEBC-44EE-803F-F44023F944A9}" type="slidenum">
              <a:rPr lang="en-MY" smtClean="0"/>
              <a:t>‹#›</a:t>
            </a:fld>
            <a:endParaRPr lang="en-MY"/>
          </a:p>
        </p:txBody>
      </p:sp>
    </p:spTree>
    <p:extLst>
      <p:ext uri="{BB962C8B-B14F-4D97-AF65-F5344CB8AC3E}">
        <p14:creationId xmlns:p14="http://schemas.microsoft.com/office/powerpoint/2010/main" val="264099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E0F44-6A03-4F1F-BB3F-9EBAB6948FC4}"/>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69F66175-811D-4C5A-B9D2-158C8EADA6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AD11719-A039-45A7-8C75-BEE83C686E14}"/>
              </a:ext>
            </a:extLst>
          </p:cNvPr>
          <p:cNvSpPr>
            <a:spLocks noGrp="1"/>
          </p:cNvSpPr>
          <p:nvPr>
            <p:ph type="dt" sz="half" idx="10"/>
          </p:nvPr>
        </p:nvSpPr>
        <p:spPr/>
        <p:txBody>
          <a:bodyPr/>
          <a:lstStyle/>
          <a:p>
            <a:fld id="{5961DD94-2FA6-458F-96CF-F76DB39F4F86}" type="datetimeFigureOut">
              <a:rPr lang="en-MY" smtClean="0"/>
              <a:t>7/10/2021</a:t>
            </a:fld>
            <a:endParaRPr lang="en-MY"/>
          </a:p>
        </p:txBody>
      </p:sp>
      <p:sp>
        <p:nvSpPr>
          <p:cNvPr id="5" name="Footer Placeholder 4">
            <a:extLst>
              <a:ext uri="{FF2B5EF4-FFF2-40B4-BE49-F238E27FC236}">
                <a16:creationId xmlns:a16="http://schemas.microsoft.com/office/drawing/2014/main" id="{B0DEDBF0-298E-46A6-B166-3652B2666B8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545DCB1-BFB3-48C8-9062-506B19EFD64E}"/>
              </a:ext>
            </a:extLst>
          </p:cNvPr>
          <p:cNvSpPr>
            <a:spLocks noGrp="1"/>
          </p:cNvSpPr>
          <p:nvPr>
            <p:ph type="sldNum" sz="quarter" idx="12"/>
          </p:nvPr>
        </p:nvSpPr>
        <p:spPr/>
        <p:txBody>
          <a:bodyPr/>
          <a:lstStyle/>
          <a:p>
            <a:fld id="{2097D6D5-DEBC-44EE-803F-F44023F944A9}" type="slidenum">
              <a:rPr lang="en-MY" smtClean="0"/>
              <a:t>‹#›</a:t>
            </a:fld>
            <a:endParaRPr lang="en-MY"/>
          </a:p>
        </p:txBody>
      </p:sp>
    </p:spTree>
    <p:extLst>
      <p:ext uri="{BB962C8B-B14F-4D97-AF65-F5344CB8AC3E}">
        <p14:creationId xmlns:p14="http://schemas.microsoft.com/office/powerpoint/2010/main" val="302840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AC4D81-F477-4967-BA59-26702158F8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1C49FF4C-A981-4934-864D-7A3E4BE552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54A93B34-1DBB-4CFC-AB31-8B0F254EA28B}"/>
              </a:ext>
            </a:extLst>
          </p:cNvPr>
          <p:cNvSpPr>
            <a:spLocks noGrp="1"/>
          </p:cNvSpPr>
          <p:nvPr>
            <p:ph type="dt" sz="half" idx="10"/>
          </p:nvPr>
        </p:nvSpPr>
        <p:spPr/>
        <p:txBody>
          <a:bodyPr/>
          <a:lstStyle/>
          <a:p>
            <a:fld id="{5961DD94-2FA6-458F-96CF-F76DB39F4F86}" type="datetimeFigureOut">
              <a:rPr lang="en-MY" smtClean="0"/>
              <a:t>7/10/2021</a:t>
            </a:fld>
            <a:endParaRPr lang="en-MY"/>
          </a:p>
        </p:txBody>
      </p:sp>
      <p:sp>
        <p:nvSpPr>
          <p:cNvPr id="5" name="Footer Placeholder 4">
            <a:extLst>
              <a:ext uri="{FF2B5EF4-FFF2-40B4-BE49-F238E27FC236}">
                <a16:creationId xmlns:a16="http://schemas.microsoft.com/office/drawing/2014/main" id="{F6C92E01-4004-4600-BA86-D16FC16FCBC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D6BC9E1-F918-43EC-AA45-8B76740576F7}"/>
              </a:ext>
            </a:extLst>
          </p:cNvPr>
          <p:cNvSpPr>
            <a:spLocks noGrp="1"/>
          </p:cNvSpPr>
          <p:nvPr>
            <p:ph type="sldNum" sz="quarter" idx="12"/>
          </p:nvPr>
        </p:nvSpPr>
        <p:spPr/>
        <p:txBody>
          <a:bodyPr/>
          <a:lstStyle/>
          <a:p>
            <a:fld id="{2097D6D5-DEBC-44EE-803F-F44023F944A9}" type="slidenum">
              <a:rPr lang="en-MY" smtClean="0"/>
              <a:t>‹#›</a:t>
            </a:fld>
            <a:endParaRPr lang="en-MY"/>
          </a:p>
        </p:txBody>
      </p:sp>
    </p:spTree>
    <p:extLst>
      <p:ext uri="{BB962C8B-B14F-4D97-AF65-F5344CB8AC3E}">
        <p14:creationId xmlns:p14="http://schemas.microsoft.com/office/powerpoint/2010/main" val="310186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2127-C377-4651-AD64-9A651BEECE28}"/>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AC67F089-2CF0-4EF3-BBE3-9E5B9911FE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A259B44-380A-40D9-8A40-7703B424ECFC}"/>
              </a:ext>
            </a:extLst>
          </p:cNvPr>
          <p:cNvSpPr>
            <a:spLocks noGrp="1"/>
          </p:cNvSpPr>
          <p:nvPr>
            <p:ph type="dt" sz="half" idx="10"/>
          </p:nvPr>
        </p:nvSpPr>
        <p:spPr/>
        <p:txBody>
          <a:bodyPr/>
          <a:lstStyle/>
          <a:p>
            <a:fld id="{5961DD94-2FA6-458F-96CF-F76DB39F4F86}" type="datetimeFigureOut">
              <a:rPr lang="en-MY" smtClean="0"/>
              <a:t>7/10/2021</a:t>
            </a:fld>
            <a:endParaRPr lang="en-MY"/>
          </a:p>
        </p:txBody>
      </p:sp>
      <p:sp>
        <p:nvSpPr>
          <p:cNvPr id="5" name="Footer Placeholder 4">
            <a:extLst>
              <a:ext uri="{FF2B5EF4-FFF2-40B4-BE49-F238E27FC236}">
                <a16:creationId xmlns:a16="http://schemas.microsoft.com/office/drawing/2014/main" id="{7907CC47-89C8-45AE-97BA-A511AF8ACBA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AA05E6E-129D-463A-89AC-08CCE5DDE073}"/>
              </a:ext>
            </a:extLst>
          </p:cNvPr>
          <p:cNvSpPr>
            <a:spLocks noGrp="1"/>
          </p:cNvSpPr>
          <p:nvPr>
            <p:ph type="sldNum" sz="quarter" idx="12"/>
          </p:nvPr>
        </p:nvSpPr>
        <p:spPr/>
        <p:txBody>
          <a:bodyPr/>
          <a:lstStyle/>
          <a:p>
            <a:fld id="{2097D6D5-DEBC-44EE-803F-F44023F944A9}" type="slidenum">
              <a:rPr lang="en-MY" smtClean="0"/>
              <a:t>‹#›</a:t>
            </a:fld>
            <a:endParaRPr lang="en-MY"/>
          </a:p>
        </p:txBody>
      </p:sp>
    </p:spTree>
    <p:extLst>
      <p:ext uri="{BB962C8B-B14F-4D97-AF65-F5344CB8AC3E}">
        <p14:creationId xmlns:p14="http://schemas.microsoft.com/office/powerpoint/2010/main" val="1970644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EC22-D66A-4D7B-8EAD-30B348FA04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6045A2D2-6115-4717-8AD9-1DA027D1BF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D9A2AA-402E-4187-8941-BC4870EB6C78}"/>
              </a:ext>
            </a:extLst>
          </p:cNvPr>
          <p:cNvSpPr>
            <a:spLocks noGrp="1"/>
          </p:cNvSpPr>
          <p:nvPr>
            <p:ph type="dt" sz="half" idx="10"/>
          </p:nvPr>
        </p:nvSpPr>
        <p:spPr/>
        <p:txBody>
          <a:bodyPr/>
          <a:lstStyle/>
          <a:p>
            <a:fld id="{5961DD94-2FA6-458F-96CF-F76DB39F4F86}" type="datetimeFigureOut">
              <a:rPr lang="en-MY" smtClean="0"/>
              <a:t>7/10/2021</a:t>
            </a:fld>
            <a:endParaRPr lang="en-MY"/>
          </a:p>
        </p:txBody>
      </p:sp>
      <p:sp>
        <p:nvSpPr>
          <p:cNvPr id="5" name="Footer Placeholder 4">
            <a:extLst>
              <a:ext uri="{FF2B5EF4-FFF2-40B4-BE49-F238E27FC236}">
                <a16:creationId xmlns:a16="http://schemas.microsoft.com/office/drawing/2014/main" id="{40258233-B4A4-4126-8D4A-8D586AC6BA4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3C0F0E9-3596-4152-B3A0-97A9EDA048D4}"/>
              </a:ext>
            </a:extLst>
          </p:cNvPr>
          <p:cNvSpPr>
            <a:spLocks noGrp="1"/>
          </p:cNvSpPr>
          <p:nvPr>
            <p:ph type="sldNum" sz="quarter" idx="12"/>
          </p:nvPr>
        </p:nvSpPr>
        <p:spPr/>
        <p:txBody>
          <a:bodyPr/>
          <a:lstStyle/>
          <a:p>
            <a:fld id="{2097D6D5-DEBC-44EE-803F-F44023F944A9}" type="slidenum">
              <a:rPr lang="en-MY" smtClean="0"/>
              <a:t>‹#›</a:t>
            </a:fld>
            <a:endParaRPr lang="en-MY"/>
          </a:p>
        </p:txBody>
      </p:sp>
    </p:spTree>
    <p:extLst>
      <p:ext uri="{BB962C8B-B14F-4D97-AF65-F5344CB8AC3E}">
        <p14:creationId xmlns:p14="http://schemas.microsoft.com/office/powerpoint/2010/main" val="171819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07E0-08F6-467B-BC0E-933509ED2110}"/>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8E1AE871-8092-4D1E-9F69-9563446A39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90B54A78-B272-4EF3-BC16-56B9C247E6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9DD2F7ED-7567-401B-B19C-DF30AAEBDDB5}"/>
              </a:ext>
            </a:extLst>
          </p:cNvPr>
          <p:cNvSpPr>
            <a:spLocks noGrp="1"/>
          </p:cNvSpPr>
          <p:nvPr>
            <p:ph type="dt" sz="half" idx="10"/>
          </p:nvPr>
        </p:nvSpPr>
        <p:spPr/>
        <p:txBody>
          <a:bodyPr/>
          <a:lstStyle/>
          <a:p>
            <a:fld id="{5961DD94-2FA6-458F-96CF-F76DB39F4F86}" type="datetimeFigureOut">
              <a:rPr lang="en-MY" smtClean="0"/>
              <a:t>7/10/2021</a:t>
            </a:fld>
            <a:endParaRPr lang="en-MY"/>
          </a:p>
        </p:txBody>
      </p:sp>
      <p:sp>
        <p:nvSpPr>
          <p:cNvPr id="6" name="Footer Placeholder 5">
            <a:extLst>
              <a:ext uri="{FF2B5EF4-FFF2-40B4-BE49-F238E27FC236}">
                <a16:creationId xmlns:a16="http://schemas.microsoft.com/office/drawing/2014/main" id="{FDCAF2B4-4518-4BDC-94BA-E90C38B5FF92}"/>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C14102D6-A54B-4170-8A9A-5E6FBBCAEA3D}"/>
              </a:ext>
            </a:extLst>
          </p:cNvPr>
          <p:cNvSpPr>
            <a:spLocks noGrp="1"/>
          </p:cNvSpPr>
          <p:nvPr>
            <p:ph type="sldNum" sz="quarter" idx="12"/>
          </p:nvPr>
        </p:nvSpPr>
        <p:spPr/>
        <p:txBody>
          <a:bodyPr/>
          <a:lstStyle/>
          <a:p>
            <a:fld id="{2097D6D5-DEBC-44EE-803F-F44023F944A9}" type="slidenum">
              <a:rPr lang="en-MY" smtClean="0"/>
              <a:t>‹#›</a:t>
            </a:fld>
            <a:endParaRPr lang="en-MY"/>
          </a:p>
        </p:txBody>
      </p:sp>
    </p:spTree>
    <p:extLst>
      <p:ext uri="{BB962C8B-B14F-4D97-AF65-F5344CB8AC3E}">
        <p14:creationId xmlns:p14="http://schemas.microsoft.com/office/powerpoint/2010/main" val="3694368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26C2-D5E8-4CE5-AAEC-EC7E21F8B181}"/>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E2B87F2B-0E91-4F20-B63D-1039CD189C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49AE48-19ED-43BD-9487-C6794FD273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CB341319-0C75-4D8E-ABDE-ABA0358977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4A8AEB-F2F4-4BB7-B008-75A7E89913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EFBDD3F6-7F5D-4991-9FAA-E4D6798CCB97}"/>
              </a:ext>
            </a:extLst>
          </p:cNvPr>
          <p:cNvSpPr>
            <a:spLocks noGrp="1"/>
          </p:cNvSpPr>
          <p:nvPr>
            <p:ph type="dt" sz="half" idx="10"/>
          </p:nvPr>
        </p:nvSpPr>
        <p:spPr/>
        <p:txBody>
          <a:bodyPr/>
          <a:lstStyle/>
          <a:p>
            <a:fld id="{5961DD94-2FA6-458F-96CF-F76DB39F4F86}" type="datetimeFigureOut">
              <a:rPr lang="en-MY" smtClean="0"/>
              <a:t>7/10/2021</a:t>
            </a:fld>
            <a:endParaRPr lang="en-MY"/>
          </a:p>
        </p:txBody>
      </p:sp>
      <p:sp>
        <p:nvSpPr>
          <p:cNvPr id="8" name="Footer Placeholder 7">
            <a:extLst>
              <a:ext uri="{FF2B5EF4-FFF2-40B4-BE49-F238E27FC236}">
                <a16:creationId xmlns:a16="http://schemas.microsoft.com/office/drawing/2014/main" id="{D966732E-F2B3-4B09-8CBA-540FBD4C2B5F}"/>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82A19809-398A-4AFC-A832-15CD88E74F5B}"/>
              </a:ext>
            </a:extLst>
          </p:cNvPr>
          <p:cNvSpPr>
            <a:spLocks noGrp="1"/>
          </p:cNvSpPr>
          <p:nvPr>
            <p:ph type="sldNum" sz="quarter" idx="12"/>
          </p:nvPr>
        </p:nvSpPr>
        <p:spPr/>
        <p:txBody>
          <a:bodyPr/>
          <a:lstStyle/>
          <a:p>
            <a:fld id="{2097D6D5-DEBC-44EE-803F-F44023F944A9}" type="slidenum">
              <a:rPr lang="en-MY" smtClean="0"/>
              <a:t>‹#›</a:t>
            </a:fld>
            <a:endParaRPr lang="en-MY"/>
          </a:p>
        </p:txBody>
      </p:sp>
    </p:spTree>
    <p:extLst>
      <p:ext uri="{BB962C8B-B14F-4D97-AF65-F5344CB8AC3E}">
        <p14:creationId xmlns:p14="http://schemas.microsoft.com/office/powerpoint/2010/main" val="740939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0341D-4ECD-4611-90B6-413CB40202C4}"/>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F9B2BDDE-123B-4042-8D5E-F6BACA427038}"/>
              </a:ext>
            </a:extLst>
          </p:cNvPr>
          <p:cNvSpPr>
            <a:spLocks noGrp="1"/>
          </p:cNvSpPr>
          <p:nvPr>
            <p:ph type="dt" sz="half" idx="10"/>
          </p:nvPr>
        </p:nvSpPr>
        <p:spPr/>
        <p:txBody>
          <a:bodyPr/>
          <a:lstStyle/>
          <a:p>
            <a:fld id="{5961DD94-2FA6-458F-96CF-F76DB39F4F86}" type="datetimeFigureOut">
              <a:rPr lang="en-MY" smtClean="0"/>
              <a:t>7/10/2021</a:t>
            </a:fld>
            <a:endParaRPr lang="en-MY"/>
          </a:p>
        </p:txBody>
      </p:sp>
      <p:sp>
        <p:nvSpPr>
          <p:cNvPr id="4" name="Footer Placeholder 3">
            <a:extLst>
              <a:ext uri="{FF2B5EF4-FFF2-40B4-BE49-F238E27FC236}">
                <a16:creationId xmlns:a16="http://schemas.microsoft.com/office/drawing/2014/main" id="{6B7D5BB3-362D-47AC-A9A2-4C51D9F7C530}"/>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01F47073-6AC5-4317-B55E-B2988659E537}"/>
              </a:ext>
            </a:extLst>
          </p:cNvPr>
          <p:cNvSpPr>
            <a:spLocks noGrp="1"/>
          </p:cNvSpPr>
          <p:nvPr>
            <p:ph type="sldNum" sz="quarter" idx="12"/>
          </p:nvPr>
        </p:nvSpPr>
        <p:spPr/>
        <p:txBody>
          <a:bodyPr/>
          <a:lstStyle/>
          <a:p>
            <a:fld id="{2097D6D5-DEBC-44EE-803F-F44023F944A9}" type="slidenum">
              <a:rPr lang="en-MY" smtClean="0"/>
              <a:t>‹#›</a:t>
            </a:fld>
            <a:endParaRPr lang="en-MY"/>
          </a:p>
        </p:txBody>
      </p:sp>
    </p:spTree>
    <p:extLst>
      <p:ext uri="{BB962C8B-B14F-4D97-AF65-F5344CB8AC3E}">
        <p14:creationId xmlns:p14="http://schemas.microsoft.com/office/powerpoint/2010/main" val="188812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718E01-5AEA-4783-964D-C347A8CC2C8A}"/>
              </a:ext>
            </a:extLst>
          </p:cNvPr>
          <p:cNvSpPr>
            <a:spLocks noGrp="1"/>
          </p:cNvSpPr>
          <p:nvPr>
            <p:ph type="dt" sz="half" idx="10"/>
          </p:nvPr>
        </p:nvSpPr>
        <p:spPr/>
        <p:txBody>
          <a:bodyPr/>
          <a:lstStyle/>
          <a:p>
            <a:fld id="{5961DD94-2FA6-458F-96CF-F76DB39F4F86}" type="datetimeFigureOut">
              <a:rPr lang="en-MY" smtClean="0"/>
              <a:t>7/10/2021</a:t>
            </a:fld>
            <a:endParaRPr lang="en-MY"/>
          </a:p>
        </p:txBody>
      </p:sp>
      <p:sp>
        <p:nvSpPr>
          <p:cNvPr id="3" name="Footer Placeholder 2">
            <a:extLst>
              <a:ext uri="{FF2B5EF4-FFF2-40B4-BE49-F238E27FC236}">
                <a16:creationId xmlns:a16="http://schemas.microsoft.com/office/drawing/2014/main" id="{B6A6B334-4407-47CE-9DCF-77D86BBB851B}"/>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0EEBD323-D041-405A-9775-FAE41175F3C4}"/>
              </a:ext>
            </a:extLst>
          </p:cNvPr>
          <p:cNvSpPr>
            <a:spLocks noGrp="1"/>
          </p:cNvSpPr>
          <p:nvPr>
            <p:ph type="sldNum" sz="quarter" idx="12"/>
          </p:nvPr>
        </p:nvSpPr>
        <p:spPr/>
        <p:txBody>
          <a:bodyPr/>
          <a:lstStyle/>
          <a:p>
            <a:fld id="{2097D6D5-DEBC-44EE-803F-F44023F944A9}" type="slidenum">
              <a:rPr lang="en-MY" smtClean="0"/>
              <a:t>‹#›</a:t>
            </a:fld>
            <a:endParaRPr lang="en-MY"/>
          </a:p>
        </p:txBody>
      </p:sp>
    </p:spTree>
    <p:extLst>
      <p:ext uri="{BB962C8B-B14F-4D97-AF65-F5344CB8AC3E}">
        <p14:creationId xmlns:p14="http://schemas.microsoft.com/office/powerpoint/2010/main" val="14256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D1E4B-6F0F-48CB-B803-D5DD75D63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9A263A9F-8370-4DA0-89BC-BBA9908D2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B8FE4EF6-04E0-4712-ACC3-A1553F0F9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A6A2D1-060C-418A-A6CC-A6E2F2A1CDD9}"/>
              </a:ext>
            </a:extLst>
          </p:cNvPr>
          <p:cNvSpPr>
            <a:spLocks noGrp="1"/>
          </p:cNvSpPr>
          <p:nvPr>
            <p:ph type="dt" sz="half" idx="10"/>
          </p:nvPr>
        </p:nvSpPr>
        <p:spPr/>
        <p:txBody>
          <a:bodyPr/>
          <a:lstStyle/>
          <a:p>
            <a:fld id="{5961DD94-2FA6-458F-96CF-F76DB39F4F86}" type="datetimeFigureOut">
              <a:rPr lang="en-MY" smtClean="0"/>
              <a:t>7/10/2021</a:t>
            </a:fld>
            <a:endParaRPr lang="en-MY"/>
          </a:p>
        </p:txBody>
      </p:sp>
      <p:sp>
        <p:nvSpPr>
          <p:cNvPr id="6" name="Footer Placeholder 5">
            <a:extLst>
              <a:ext uri="{FF2B5EF4-FFF2-40B4-BE49-F238E27FC236}">
                <a16:creationId xmlns:a16="http://schemas.microsoft.com/office/drawing/2014/main" id="{E62F95A4-6948-4519-AD46-5F6CBF90D7FF}"/>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EDFA1767-3461-4917-975C-A6279F9AD639}"/>
              </a:ext>
            </a:extLst>
          </p:cNvPr>
          <p:cNvSpPr>
            <a:spLocks noGrp="1"/>
          </p:cNvSpPr>
          <p:nvPr>
            <p:ph type="sldNum" sz="quarter" idx="12"/>
          </p:nvPr>
        </p:nvSpPr>
        <p:spPr/>
        <p:txBody>
          <a:bodyPr/>
          <a:lstStyle/>
          <a:p>
            <a:fld id="{2097D6D5-DEBC-44EE-803F-F44023F944A9}" type="slidenum">
              <a:rPr lang="en-MY" smtClean="0"/>
              <a:t>‹#›</a:t>
            </a:fld>
            <a:endParaRPr lang="en-MY"/>
          </a:p>
        </p:txBody>
      </p:sp>
    </p:spTree>
    <p:extLst>
      <p:ext uri="{BB962C8B-B14F-4D97-AF65-F5344CB8AC3E}">
        <p14:creationId xmlns:p14="http://schemas.microsoft.com/office/powerpoint/2010/main" val="550728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B42DE-373B-4F19-9861-5770ACA740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C6E40D12-BB61-4333-9E95-E191245144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F89ED024-7B15-4FC6-9F1D-4304B7730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C19236-62A5-40C4-AAC8-98FDC6FE357B}"/>
              </a:ext>
            </a:extLst>
          </p:cNvPr>
          <p:cNvSpPr>
            <a:spLocks noGrp="1"/>
          </p:cNvSpPr>
          <p:nvPr>
            <p:ph type="dt" sz="half" idx="10"/>
          </p:nvPr>
        </p:nvSpPr>
        <p:spPr/>
        <p:txBody>
          <a:bodyPr/>
          <a:lstStyle/>
          <a:p>
            <a:fld id="{5961DD94-2FA6-458F-96CF-F76DB39F4F86}" type="datetimeFigureOut">
              <a:rPr lang="en-MY" smtClean="0"/>
              <a:t>7/10/2021</a:t>
            </a:fld>
            <a:endParaRPr lang="en-MY"/>
          </a:p>
        </p:txBody>
      </p:sp>
      <p:sp>
        <p:nvSpPr>
          <p:cNvPr id="6" name="Footer Placeholder 5">
            <a:extLst>
              <a:ext uri="{FF2B5EF4-FFF2-40B4-BE49-F238E27FC236}">
                <a16:creationId xmlns:a16="http://schemas.microsoft.com/office/drawing/2014/main" id="{9F598B1F-F417-4140-A7CA-EA9DD97BFE5D}"/>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5CEDAB44-6593-4241-A18E-2BBDCAB1B921}"/>
              </a:ext>
            </a:extLst>
          </p:cNvPr>
          <p:cNvSpPr>
            <a:spLocks noGrp="1"/>
          </p:cNvSpPr>
          <p:nvPr>
            <p:ph type="sldNum" sz="quarter" idx="12"/>
          </p:nvPr>
        </p:nvSpPr>
        <p:spPr/>
        <p:txBody>
          <a:bodyPr/>
          <a:lstStyle/>
          <a:p>
            <a:fld id="{2097D6D5-DEBC-44EE-803F-F44023F944A9}" type="slidenum">
              <a:rPr lang="en-MY" smtClean="0"/>
              <a:t>‹#›</a:t>
            </a:fld>
            <a:endParaRPr lang="en-MY"/>
          </a:p>
        </p:txBody>
      </p:sp>
    </p:spTree>
    <p:extLst>
      <p:ext uri="{BB962C8B-B14F-4D97-AF65-F5344CB8AC3E}">
        <p14:creationId xmlns:p14="http://schemas.microsoft.com/office/powerpoint/2010/main" val="65995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1BFCCB-964D-4963-AC2F-C820627DFD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35FAFCBD-1BED-4870-A51B-1179063350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DABFE9B-0988-466C-B7F6-D20F5F4E39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1DD94-2FA6-458F-96CF-F76DB39F4F86}" type="datetimeFigureOut">
              <a:rPr lang="en-MY" smtClean="0"/>
              <a:t>7/10/2021</a:t>
            </a:fld>
            <a:endParaRPr lang="en-MY"/>
          </a:p>
        </p:txBody>
      </p:sp>
      <p:sp>
        <p:nvSpPr>
          <p:cNvPr id="5" name="Footer Placeholder 4">
            <a:extLst>
              <a:ext uri="{FF2B5EF4-FFF2-40B4-BE49-F238E27FC236}">
                <a16:creationId xmlns:a16="http://schemas.microsoft.com/office/drawing/2014/main" id="{69CFA78D-1006-431B-BC4D-B98C9D5047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BC37740F-EEFD-4664-A05E-5F81C4E6F4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7D6D5-DEBC-44EE-803F-F44023F944A9}" type="slidenum">
              <a:rPr lang="en-MY" smtClean="0"/>
              <a:t>‹#›</a:t>
            </a:fld>
            <a:endParaRPr lang="en-MY"/>
          </a:p>
        </p:txBody>
      </p:sp>
    </p:spTree>
    <p:extLst>
      <p:ext uri="{BB962C8B-B14F-4D97-AF65-F5344CB8AC3E}">
        <p14:creationId xmlns:p14="http://schemas.microsoft.com/office/powerpoint/2010/main" val="2745510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E6941-BF20-447C-A3AB-616FD31AD944}"/>
              </a:ext>
            </a:extLst>
          </p:cNvPr>
          <p:cNvSpPr>
            <a:spLocks noGrp="1"/>
          </p:cNvSpPr>
          <p:nvPr>
            <p:ph type="ctrTitle"/>
          </p:nvPr>
        </p:nvSpPr>
        <p:spPr/>
        <p:txBody>
          <a:bodyPr/>
          <a:lstStyle/>
          <a:p>
            <a:r>
              <a:rPr lang="en-US" dirty="0"/>
              <a:t>Worked Problems on Gauss Law</a:t>
            </a:r>
            <a:endParaRPr lang="en-MY" dirty="0"/>
          </a:p>
        </p:txBody>
      </p:sp>
      <p:sp>
        <p:nvSpPr>
          <p:cNvPr id="3" name="Subtitle 2">
            <a:extLst>
              <a:ext uri="{FF2B5EF4-FFF2-40B4-BE49-F238E27FC236}">
                <a16:creationId xmlns:a16="http://schemas.microsoft.com/office/drawing/2014/main" id="{800C31E7-B49D-4B89-8879-9B0CF4037882}"/>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291737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11868C-54E5-4F9B-8C25-9ECD66DFE7BA}"/>
              </a:ext>
            </a:extLst>
          </p:cNvPr>
          <p:cNvSpPr txBox="1"/>
          <p:nvPr/>
        </p:nvSpPr>
        <p:spPr>
          <a:xfrm>
            <a:off x="350983" y="211500"/>
            <a:ext cx="11102109" cy="2677656"/>
          </a:xfrm>
          <a:prstGeom prst="rect">
            <a:avLst/>
          </a:prstGeom>
          <a:noFill/>
        </p:spPr>
        <p:txBody>
          <a:bodyPr wrap="square">
            <a:spAutoFit/>
          </a:bodyPr>
          <a:lstStyle/>
          <a:p>
            <a:pPr algn="just"/>
            <a:r>
              <a:rPr lang="en-US" sz="2400" b="1" i="0" u="none" strike="noStrike" baseline="0" dirty="0">
                <a:solidFill>
                  <a:srgbClr val="000000"/>
                </a:solidFill>
                <a:latin typeface="MyriadPro-Bold"/>
              </a:rPr>
              <a:t>22.44 </a:t>
            </a:r>
            <a:r>
              <a:rPr lang="en-US" sz="2400" b="1" i="0" u="none" strike="noStrike" baseline="0" dirty="0">
                <a:solidFill>
                  <a:srgbClr val="00FFFF"/>
                </a:solidFill>
                <a:latin typeface="TimesLTStd-ExtraBold"/>
              </a:rPr>
              <a:t> </a:t>
            </a:r>
            <a:r>
              <a:rPr lang="en-US" sz="2400" b="0" i="0" u="none" strike="noStrike" baseline="0" dirty="0">
                <a:solidFill>
                  <a:srgbClr val="000000"/>
                </a:solidFill>
                <a:latin typeface="TimesLTStd-Roman"/>
              </a:rPr>
              <a:t>A conducting spherical shell with inner radius </a:t>
            </a:r>
            <a:r>
              <a:rPr lang="en-US" sz="2400" b="0" i="1" u="none" strike="noStrike" baseline="0" dirty="0">
                <a:solidFill>
                  <a:srgbClr val="000000"/>
                </a:solidFill>
                <a:latin typeface="TimesLTStd-Italic"/>
              </a:rPr>
              <a:t>a </a:t>
            </a:r>
            <a:r>
              <a:rPr lang="en-US" sz="2400" b="0" i="0" u="none" strike="noStrike" baseline="0" dirty="0">
                <a:solidFill>
                  <a:srgbClr val="000000"/>
                </a:solidFill>
                <a:latin typeface="TimesLTStd-Roman"/>
              </a:rPr>
              <a:t>and outer radius </a:t>
            </a:r>
            <a:r>
              <a:rPr lang="en-US" sz="2400" b="0" i="1" u="none" strike="noStrike" baseline="0" dirty="0">
                <a:solidFill>
                  <a:srgbClr val="000000"/>
                </a:solidFill>
                <a:latin typeface="TimesLTStd-Italic"/>
              </a:rPr>
              <a:t>b </a:t>
            </a:r>
            <a:r>
              <a:rPr lang="en-US" sz="2400" b="0" i="0" u="none" strike="noStrike" baseline="0" dirty="0">
                <a:solidFill>
                  <a:srgbClr val="000000"/>
                </a:solidFill>
                <a:latin typeface="TimesLTStd-Roman"/>
              </a:rPr>
              <a:t>has a positive</a:t>
            </a:r>
          </a:p>
          <a:p>
            <a:pPr algn="just"/>
            <a:r>
              <a:rPr lang="en-US" sz="2400" b="0" i="0" u="none" strike="noStrike" baseline="0" dirty="0">
                <a:solidFill>
                  <a:srgbClr val="000000"/>
                </a:solidFill>
                <a:latin typeface="TimesLTStd-Roman"/>
              </a:rPr>
              <a:t>point charge </a:t>
            </a:r>
            <a:r>
              <a:rPr lang="en-US" sz="2400" b="0" i="1" u="none" strike="noStrike" baseline="0" dirty="0">
                <a:solidFill>
                  <a:srgbClr val="000000"/>
                </a:solidFill>
                <a:latin typeface="TimesLTStd-Italic"/>
              </a:rPr>
              <a:t>Q </a:t>
            </a:r>
            <a:r>
              <a:rPr lang="en-US" sz="2400" b="0" i="0" u="none" strike="noStrike" baseline="0" dirty="0">
                <a:solidFill>
                  <a:srgbClr val="000000"/>
                </a:solidFill>
                <a:latin typeface="TimesLTStd-Roman"/>
              </a:rPr>
              <a:t>located at its center. The total charge on the shell is </a:t>
            </a:r>
            <a:r>
              <a:rPr lang="en-US" sz="2400" b="0" i="0" u="none" strike="noStrike" baseline="0" dirty="0">
                <a:solidFill>
                  <a:srgbClr val="000000"/>
                </a:solidFill>
                <a:latin typeface="PearsonMATHPRO02"/>
              </a:rPr>
              <a:t>-</a:t>
            </a:r>
            <a:r>
              <a:rPr lang="en-US" sz="2400" b="0" i="0" u="none" strike="noStrike" baseline="0" dirty="0">
                <a:solidFill>
                  <a:srgbClr val="000000"/>
                </a:solidFill>
                <a:latin typeface="TimesLTStd-Roman"/>
              </a:rPr>
              <a:t>3</a:t>
            </a:r>
            <a:r>
              <a:rPr lang="en-US" sz="2400" b="0" i="1" u="none" strike="noStrike" baseline="0" dirty="0">
                <a:solidFill>
                  <a:srgbClr val="000000"/>
                </a:solidFill>
                <a:latin typeface="TimesLTStd-Italic"/>
              </a:rPr>
              <a:t>Q</a:t>
            </a:r>
            <a:r>
              <a:rPr lang="en-US" sz="2400" b="0" i="0" u="none" strike="noStrike" baseline="0" dirty="0">
                <a:solidFill>
                  <a:srgbClr val="000000"/>
                </a:solidFill>
                <a:latin typeface="TimesLTStd-Roman"/>
              </a:rPr>
              <a:t>, and it is insulated from its surroundings (</a:t>
            </a:r>
            <a:r>
              <a:rPr lang="en-US" sz="2400" b="1" i="0" u="none" strike="noStrike" baseline="0" dirty="0">
                <a:solidFill>
                  <a:srgbClr val="000000"/>
                </a:solidFill>
                <a:latin typeface="TimesLTStd-Bold"/>
              </a:rPr>
              <a:t>Fig. P22.44</a:t>
            </a:r>
            <a:r>
              <a:rPr lang="en-US" sz="2400" b="0" i="0" u="none" strike="noStrike" baseline="0" dirty="0">
                <a:solidFill>
                  <a:srgbClr val="000000"/>
                </a:solidFill>
                <a:latin typeface="TimesLTStd-Roman"/>
              </a:rPr>
              <a:t>). (a) Derive expressions for the electric-field magnitude </a:t>
            </a:r>
            <a:r>
              <a:rPr lang="en-US" sz="2400" b="0" i="1" u="none" strike="noStrike" baseline="0" dirty="0">
                <a:solidFill>
                  <a:srgbClr val="000000"/>
                </a:solidFill>
                <a:latin typeface="TimesLTStd-Italic"/>
              </a:rPr>
              <a:t>E </a:t>
            </a:r>
            <a:r>
              <a:rPr lang="en-US" sz="2400" b="0" i="0" u="none" strike="noStrike" baseline="0" dirty="0">
                <a:solidFill>
                  <a:srgbClr val="000000"/>
                </a:solidFill>
                <a:latin typeface="TimesLTStd-Roman"/>
              </a:rPr>
              <a:t>in terms of the distance </a:t>
            </a:r>
            <a:r>
              <a:rPr lang="en-US" sz="2400" b="0" i="1" u="none" strike="noStrike" baseline="0" dirty="0">
                <a:solidFill>
                  <a:srgbClr val="000000"/>
                </a:solidFill>
                <a:latin typeface="TimesLTStd-Italic"/>
              </a:rPr>
              <a:t>r </a:t>
            </a:r>
            <a:r>
              <a:rPr lang="en-US" sz="2400" b="0" i="0" u="none" strike="noStrike" baseline="0" dirty="0">
                <a:solidFill>
                  <a:srgbClr val="000000"/>
                </a:solidFill>
                <a:latin typeface="TimesLTStd-Roman"/>
              </a:rPr>
              <a:t>from the center for the regions </a:t>
            </a:r>
            <a:r>
              <a:rPr lang="en-US" sz="2400" b="0" i="1" u="none" strike="noStrike" baseline="0" dirty="0">
                <a:solidFill>
                  <a:srgbClr val="000000"/>
                </a:solidFill>
                <a:latin typeface="TimesLTStd-Italic"/>
              </a:rPr>
              <a:t>r </a:t>
            </a:r>
            <a:r>
              <a:rPr lang="en-US" sz="2400" dirty="0">
                <a:solidFill>
                  <a:srgbClr val="000000"/>
                </a:solidFill>
                <a:latin typeface="PearsonMATHPRO02"/>
              </a:rPr>
              <a:t>&lt;</a:t>
            </a:r>
            <a:r>
              <a:rPr lang="en-US" sz="2400" b="0" i="0" u="none" strike="noStrike" baseline="0" dirty="0">
                <a:solidFill>
                  <a:srgbClr val="000000"/>
                </a:solidFill>
                <a:latin typeface="PearsonMATHPRO02"/>
              </a:rPr>
              <a:t> </a:t>
            </a:r>
            <a:r>
              <a:rPr lang="en-US" sz="2400" b="0" i="1" u="none" strike="noStrike" baseline="0" dirty="0">
                <a:solidFill>
                  <a:srgbClr val="000000"/>
                </a:solidFill>
                <a:latin typeface="TimesLTStd-Italic"/>
              </a:rPr>
              <a:t>a</a:t>
            </a:r>
            <a:r>
              <a:rPr lang="en-US" sz="2400" b="0" i="0" u="none" strike="noStrike" baseline="0" dirty="0">
                <a:solidFill>
                  <a:srgbClr val="000000"/>
                </a:solidFill>
                <a:latin typeface="TimesLTStd-Roman"/>
              </a:rPr>
              <a:t>,</a:t>
            </a:r>
          </a:p>
          <a:p>
            <a:pPr algn="just"/>
            <a:r>
              <a:rPr lang="en-US" sz="2400" b="0" i="1" u="none" strike="noStrike" baseline="0" dirty="0">
                <a:solidFill>
                  <a:srgbClr val="000000"/>
                </a:solidFill>
                <a:latin typeface="TimesLTStd-Italic"/>
              </a:rPr>
              <a:t>a </a:t>
            </a:r>
            <a:r>
              <a:rPr lang="en-US" sz="2400" dirty="0">
                <a:solidFill>
                  <a:srgbClr val="000000"/>
                </a:solidFill>
                <a:latin typeface="PearsonMATHPRO02"/>
              </a:rPr>
              <a:t>&lt;</a:t>
            </a:r>
            <a:r>
              <a:rPr lang="en-US" sz="2400" b="0" i="0" u="none" strike="noStrike" baseline="0" dirty="0">
                <a:solidFill>
                  <a:srgbClr val="000000"/>
                </a:solidFill>
                <a:latin typeface="PearsonMATHPRO02"/>
              </a:rPr>
              <a:t> </a:t>
            </a:r>
            <a:r>
              <a:rPr lang="en-US" sz="2400" b="0" i="1" u="none" strike="noStrike" baseline="0" dirty="0">
                <a:solidFill>
                  <a:srgbClr val="000000"/>
                </a:solidFill>
                <a:latin typeface="TimesLTStd-Italic"/>
              </a:rPr>
              <a:t>r </a:t>
            </a:r>
            <a:r>
              <a:rPr lang="en-US" sz="2400" dirty="0">
                <a:solidFill>
                  <a:srgbClr val="000000"/>
                </a:solidFill>
                <a:latin typeface="PearsonMATHPRO02"/>
              </a:rPr>
              <a:t>&lt;</a:t>
            </a:r>
            <a:r>
              <a:rPr lang="en-US" sz="2400" b="0" i="0" u="none" strike="noStrike" baseline="0" dirty="0">
                <a:solidFill>
                  <a:srgbClr val="000000"/>
                </a:solidFill>
                <a:latin typeface="PearsonMATHPRO02"/>
              </a:rPr>
              <a:t> </a:t>
            </a:r>
            <a:r>
              <a:rPr lang="en-US" sz="2400" b="0" i="1" u="none" strike="noStrike" baseline="0" dirty="0">
                <a:solidFill>
                  <a:srgbClr val="000000"/>
                </a:solidFill>
                <a:latin typeface="TimesLTStd-Italic"/>
              </a:rPr>
              <a:t>b</a:t>
            </a:r>
            <a:r>
              <a:rPr lang="en-US" sz="2400" b="0" i="0" u="none" strike="noStrike" baseline="0" dirty="0">
                <a:solidFill>
                  <a:srgbClr val="000000"/>
                </a:solidFill>
                <a:latin typeface="TimesLTStd-Roman"/>
              </a:rPr>
              <a:t>, and </a:t>
            </a:r>
            <a:r>
              <a:rPr lang="en-US" sz="2400" b="0" i="1" u="none" strike="noStrike" baseline="0" dirty="0">
                <a:solidFill>
                  <a:srgbClr val="000000"/>
                </a:solidFill>
                <a:latin typeface="TimesLTStd-Italic"/>
              </a:rPr>
              <a:t>r </a:t>
            </a:r>
            <a:r>
              <a:rPr lang="en-US" sz="2400" dirty="0">
                <a:solidFill>
                  <a:srgbClr val="000000"/>
                </a:solidFill>
                <a:latin typeface="PearsonMATHPRO02"/>
              </a:rPr>
              <a:t>&gt;</a:t>
            </a:r>
            <a:r>
              <a:rPr lang="en-US" sz="2400" b="0" i="0" u="none" strike="noStrike" baseline="0" dirty="0">
                <a:solidFill>
                  <a:srgbClr val="000000"/>
                </a:solidFill>
                <a:latin typeface="PearsonMATHPRO02"/>
              </a:rPr>
              <a:t> </a:t>
            </a:r>
            <a:r>
              <a:rPr lang="en-US" sz="2400" b="0" i="1" u="none" strike="noStrike" baseline="0" dirty="0">
                <a:solidFill>
                  <a:srgbClr val="000000"/>
                </a:solidFill>
                <a:latin typeface="TimesLTStd-Italic"/>
              </a:rPr>
              <a:t>b</a:t>
            </a:r>
            <a:r>
              <a:rPr lang="en-US" sz="2400" b="0" i="0" u="none" strike="noStrike" baseline="0" dirty="0">
                <a:solidFill>
                  <a:srgbClr val="000000"/>
                </a:solidFill>
                <a:latin typeface="TimesLTStd-Roman"/>
              </a:rPr>
              <a:t>. What is the surface charge density (b) on the inner surface of the conducting shell; (c) on the outer surface of the conducting shell? (d) Sketch the electric field lines and the </a:t>
            </a:r>
            <a:r>
              <a:rPr lang="en-MY" sz="2400" b="0" i="0" u="none" strike="noStrike" baseline="0" dirty="0">
                <a:solidFill>
                  <a:srgbClr val="000000"/>
                </a:solidFill>
                <a:latin typeface="TimesLTStd-Roman"/>
              </a:rPr>
              <a:t>location of all charges.</a:t>
            </a:r>
            <a:endParaRPr lang="en-MY" sz="2400" dirty="0"/>
          </a:p>
        </p:txBody>
      </p:sp>
      <p:pic>
        <p:nvPicPr>
          <p:cNvPr id="7" name="Picture 6">
            <a:extLst>
              <a:ext uri="{FF2B5EF4-FFF2-40B4-BE49-F238E27FC236}">
                <a16:creationId xmlns:a16="http://schemas.microsoft.com/office/drawing/2014/main" id="{01C9B79F-1AD8-45D8-94A2-6BAF82903544}"/>
              </a:ext>
            </a:extLst>
          </p:cNvPr>
          <p:cNvPicPr>
            <a:picLocks noChangeAspect="1"/>
          </p:cNvPicPr>
          <p:nvPr/>
        </p:nvPicPr>
        <p:blipFill>
          <a:blip r:embed="rId2"/>
          <a:stretch>
            <a:fillRect/>
          </a:stretch>
        </p:blipFill>
        <p:spPr>
          <a:xfrm>
            <a:off x="350983" y="3020340"/>
            <a:ext cx="2671760" cy="2512241"/>
          </a:xfrm>
          <a:prstGeom prst="rect">
            <a:avLst/>
          </a:prstGeom>
        </p:spPr>
      </p:pic>
      <p:pic>
        <p:nvPicPr>
          <p:cNvPr id="9" name="Picture 8">
            <a:extLst>
              <a:ext uri="{FF2B5EF4-FFF2-40B4-BE49-F238E27FC236}">
                <a16:creationId xmlns:a16="http://schemas.microsoft.com/office/drawing/2014/main" id="{0B8768DD-FF86-4224-A6AB-F484C706B30E}"/>
              </a:ext>
            </a:extLst>
          </p:cNvPr>
          <p:cNvPicPr>
            <a:picLocks noChangeAspect="1"/>
          </p:cNvPicPr>
          <p:nvPr/>
        </p:nvPicPr>
        <p:blipFill>
          <a:blip r:embed="rId3"/>
          <a:stretch>
            <a:fillRect/>
          </a:stretch>
        </p:blipFill>
        <p:spPr>
          <a:xfrm>
            <a:off x="3424238" y="3020340"/>
            <a:ext cx="2611427" cy="948505"/>
          </a:xfrm>
          <a:prstGeom prst="rect">
            <a:avLst/>
          </a:prstGeom>
        </p:spPr>
      </p:pic>
      <p:pic>
        <p:nvPicPr>
          <p:cNvPr id="11" name="Picture 10">
            <a:extLst>
              <a:ext uri="{FF2B5EF4-FFF2-40B4-BE49-F238E27FC236}">
                <a16:creationId xmlns:a16="http://schemas.microsoft.com/office/drawing/2014/main" id="{658E5BFF-CDA5-45F7-AAB8-B8C893E22387}"/>
              </a:ext>
            </a:extLst>
          </p:cNvPr>
          <p:cNvPicPr>
            <a:picLocks noChangeAspect="1"/>
          </p:cNvPicPr>
          <p:nvPr/>
        </p:nvPicPr>
        <p:blipFill>
          <a:blip r:embed="rId4"/>
          <a:stretch>
            <a:fillRect/>
          </a:stretch>
        </p:blipFill>
        <p:spPr>
          <a:xfrm>
            <a:off x="3424238" y="4062877"/>
            <a:ext cx="2774949" cy="518359"/>
          </a:xfrm>
          <a:prstGeom prst="rect">
            <a:avLst/>
          </a:prstGeom>
        </p:spPr>
      </p:pic>
      <p:pic>
        <p:nvPicPr>
          <p:cNvPr id="13" name="Picture 12">
            <a:extLst>
              <a:ext uri="{FF2B5EF4-FFF2-40B4-BE49-F238E27FC236}">
                <a16:creationId xmlns:a16="http://schemas.microsoft.com/office/drawing/2014/main" id="{232407BA-D466-4BC5-9225-5BE51FAA9E80}"/>
              </a:ext>
            </a:extLst>
          </p:cNvPr>
          <p:cNvPicPr>
            <a:picLocks noChangeAspect="1"/>
          </p:cNvPicPr>
          <p:nvPr/>
        </p:nvPicPr>
        <p:blipFill>
          <a:blip r:embed="rId5"/>
          <a:stretch>
            <a:fillRect/>
          </a:stretch>
        </p:blipFill>
        <p:spPr>
          <a:xfrm>
            <a:off x="5299509" y="4781699"/>
            <a:ext cx="1799354" cy="983403"/>
          </a:xfrm>
          <a:prstGeom prst="rect">
            <a:avLst/>
          </a:prstGeom>
        </p:spPr>
      </p:pic>
      <p:pic>
        <p:nvPicPr>
          <p:cNvPr id="15" name="Picture 14">
            <a:extLst>
              <a:ext uri="{FF2B5EF4-FFF2-40B4-BE49-F238E27FC236}">
                <a16:creationId xmlns:a16="http://schemas.microsoft.com/office/drawing/2014/main" id="{30FA7978-7CB1-4B78-B811-9CA57783BF46}"/>
              </a:ext>
            </a:extLst>
          </p:cNvPr>
          <p:cNvPicPr>
            <a:picLocks noChangeAspect="1"/>
          </p:cNvPicPr>
          <p:nvPr/>
        </p:nvPicPr>
        <p:blipFill>
          <a:blip r:embed="rId6"/>
          <a:stretch>
            <a:fillRect/>
          </a:stretch>
        </p:blipFill>
        <p:spPr>
          <a:xfrm>
            <a:off x="3512146" y="5014222"/>
            <a:ext cx="1297960" cy="518359"/>
          </a:xfrm>
          <a:prstGeom prst="rect">
            <a:avLst/>
          </a:prstGeom>
        </p:spPr>
      </p:pic>
    </p:spTree>
    <p:extLst>
      <p:ext uri="{BB962C8B-B14F-4D97-AF65-F5344CB8AC3E}">
        <p14:creationId xmlns:p14="http://schemas.microsoft.com/office/powerpoint/2010/main" val="194083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9D37AE-4E27-4F2F-A571-A8B2A64681BA}"/>
              </a:ext>
            </a:extLst>
          </p:cNvPr>
          <p:cNvSpPr txBox="1"/>
          <p:nvPr/>
        </p:nvSpPr>
        <p:spPr>
          <a:xfrm>
            <a:off x="535709" y="300289"/>
            <a:ext cx="11212946" cy="461665"/>
          </a:xfrm>
          <a:prstGeom prst="rect">
            <a:avLst/>
          </a:prstGeom>
          <a:noFill/>
        </p:spPr>
        <p:txBody>
          <a:bodyPr wrap="square">
            <a:spAutoFit/>
          </a:bodyPr>
          <a:lstStyle/>
          <a:p>
            <a:r>
              <a:rPr lang="en-US" sz="2400" b="0" i="0" u="none" strike="noStrike" baseline="0" dirty="0">
                <a:solidFill>
                  <a:srgbClr val="000000"/>
                </a:solidFill>
                <a:latin typeface="TimesLTStd-Roman"/>
              </a:rPr>
              <a:t>What is the surface charge density (b) on the inner surface of the conducting shell;</a:t>
            </a:r>
            <a:endParaRPr lang="en-MY" sz="2400" dirty="0"/>
          </a:p>
        </p:txBody>
      </p:sp>
      <p:pic>
        <p:nvPicPr>
          <p:cNvPr id="4" name="Picture 3">
            <a:extLst>
              <a:ext uri="{FF2B5EF4-FFF2-40B4-BE49-F238E27FC236}">
                <a16:creationId xmlns:a16="http://schemas.microsoft.com/office/drawing/2014/main" id="{F0A2757A-D88B-4087-8D88-2AE0FF68CA23}"/>
              </a:ext>
            </a:extLst>
          </p:cNvPr>
          <p:cNvPicPr>
            <a:picLocks noChangeAspect="1"/>
          </p:cNvPicPr>
          <p:nvPr/>
        </p:nvPicPr>
        <p:blipFill>
          <a:blip r:embed="rId2"/>
          <a:stretch>
            <a:fillRect/>
          </a:stretch>
        </p:blipFill>
        <p:spPr>
          <a:xfrm>
            <a:off x="535709" y="1237722"/>
            <a:ext cx="2671760" cy="2512241"/>
          </a:xfrm>
          <a:prstGeom prst="rect">
            <a:avLst/>
          </a:prstGeom>
        </p:spPr>
      </p:pic>
      <p:sp>
        <p:nvSpPr>
          <p:cNvPr id="6" name="TextBox 5">
            <a:extLst>
              <a:ext uri="{FF2B5EF4-FFF2-40B4-BE49-F238E27FC236}">
                <a16:creationId xmlns:a16="http://schemas.microsoft.com/office/drawing/2014/main" id="{6F0D2392-CA88-4C29-9DF8-A5302973FC74}"/>
              </a:ext>
            </a:extLst>
          </p:cNvPr>
          <p:cNvSpPr txBox="1"/>
          <p:nvPr/>
        </p:nvSpPr>
        <p:spPr>
          <a:xfrm>
            <a:off x="3602182" y="924182"/>
            <a:ext cx="7869382" cy="1569660"/>
          </a:xfrm>
          <a:prstGeom prst="rect">
            <a:avLst/>
          </a:prstGeom>
          <a:noFill/>
        </p:spPr>
        <p:txBody>
          <a:bodyPr wrap="square">
            <a:spAutoFit/>
          </a:bodyPr>
          <a:lstStyle/>
          <a:p>
            <a:pPr algn="just"/>
            <a:r>
              <a:rPr lang="en-US" sz="2400" b="0" i="0" u="none" strike="noStrike" baseline="0" dirty="0">
                <a:latin typeface="TimesNewRoman"/>
              </a:rPr>
              <a:t>Since a Gaussian surface with radius </a:t>
            </a:r>
            <a:r>
              <a:rPr lang="en-US" sz="2400" b="0" i="1" u="none" strike="noStrike" baseline="0" dirty="0">
                <a:latin typeface="TimesNewRoman,Italic"/>
              </a:rPr>
              <a:t>r</a:t>
            </a:r>
            <a:r>
              <a:rPr lang="en-US" sz="2400" b="0" i="0" u="none" strike="noStrike" baseline="0" dirty="0">
                <a:latin typeface="TimesNewRoman"/>
              </a:rPr>
              <a:t>, for </a:t>
            </a:r>
            <a:r>
              <a:rPr lang="en-US" sz="2400" b="0" i="1" u="none" strike="noStrike" baseline="0" dirty="0">
                <a:latin typeface="TimesNewRoman,Italic"/>
              </a:rPr>
              <a:t>a </a:t>
            </a:r>
            <a:r>
              <a:rPr lang="en-US" sz="2400" b="0" i="0" u="none" strike="noStrike" baseline="0" dirty="0">
                <a:latin typeface="Symbol" panose="05050102010706020507" pitchFamily="18" charset="2"/>
              </a:rPr>
              <a:t>&lt; </a:t>
            </a:r>
            <a:r>
              <a:rPr lang="en-US" sz="2400" b="0" i="1" u="none" strike="noStrike" baseline="0" dirty="0">
                <a:latin typeface="TimesNewRoman,Italic"/>
              </a:rPr>
              <a:t>r </a:t>
            </a:r>
            <a:r>
              <a:rPr lang="en-US" sz="2400" b="0" i="0" u="none" strike="noStrike" baseline="0" dirty="0">
                <a:latin typeface="Symbol" panose="05050102010706020507" pitchFamily="18" charset="2"/>
              </a:rPr>
              <a:t>&lt; </a:t>
            </a:r>
            <a:r>
              <a:rPr lang="en-US" sz="2400" b="0" i="1" u="none" strike="noStrike" baseline="0" dirty="0">
                <a:latin typeface="TimesNewRoman,Italic"/>
              </a:rPr>
              <a:t>b</a:t>
            </a:r>
            <a:r>
              <a:rPr lang="en-US" sz="2400" b="0" i="0" u="none" strike="noStrike" baseline="0" dirty="0">
                <a:latin typeface="TimesNewRoman"/>
              </a:rPr>
              <a:t>, must enclose zero net charge because </a:t>
            </a:r>
            <a:r>
              <a:rPr lang="en-US" sz="2400" b="0" i="1" u="none" strike="noStrike" baseline="0" dirty="0">
                <a:latin typeface="TimesNewRoman,Italic"/>
              </a:rPr>
              <a:t>E </a:t>
            </a:r>
            <a:r>
              <a:rPr lang="en-US" sz="2400" b="0" i="0" u="none" strike="noStrike" baseline="0" dirty="0">
                <a:latin typeface="TimesNewRoman"/>
              </a:rPr>
              <a:t>= 0 inside the conductor, the total charge on the inner surface is </a:t>
            </a:r>
            <a:r>
              <a:rPr lang="en-US" sz="2400" dirty="0">
                <a:latin typeface="Symbol" panose="05050102010706020507" pitchFamily="18" charset="2"/>
              </a:rPr>
              <a:t>-</a:t>
            </a:r>
            <a:r>
              <a:rPr lang="en-US" sz="2400" b="0" i="1" u="none" strike="noStrike" baseline="0" dirty="0">
                <a:latin typeface="TimesNewRoman,Italic"/>
              </a:rPr>
              <a:t>Q </a:t>
            </a:r>
            <a:r>
              <a:rPr lang="en-US" sz="2400" b="0" i="0" u="none" strike="noStrike" baseline="0" dirty="0">
                <a:latin typeface="TimesNewRoman"/>
              </a:rPr>
              <a:t>and the surface charge density on the </a:t>
            </a:r>
            <a:r>
              <a:rPr lang="en-MY" sz="2400" b="0" i="0" u="none" strike="noStrike" baseline="0" dirty="0">
                <a:latin typeface="TimesNewRoman"/>
              </a:rPr>
              <a:t>inner surface is</a:t>
            </a:r>
            <a:endParaRPr lang="en-MY" sz="2400" dirty="0"/>
          </a:p>
        </p:txBody>
      </p:sp>
      <p:pic>
        <p:nvPicPr>
          <p:cNvPr id="8" name="Picture 7">
            <a:extLst>
              <a:ext uri="{FF2B5EF4-FFF2-40B4-BE49-F238E27FC236}">
                <a16:creationId xmlns:a16="http://schemas.microsoft.com/office/drawing/2014/main" id="{83C610AD-AE34-4A45-8B25-BD8C36328A93}"/>
              </a:ext>
            </a:extLst>
          </p:cNvPr>
          <p:cNvPicPr>
            <a:picLocks noChangeAspect="1"/>
          </p:cNvPicPr>
          <p:nvPr/>
        </p:nvPicPr>
        <p:blipFill>
          <a:blip r:embed="rId3"/>
          <a:stretch>
            <a:fillRect/>
          </a:stretch>
        </p:blipFill>
        <p:spPr>
          <a:xfrm>
            <a:off x="3805381" y="2563345"/>
            <a:ext cx="1639210" cy="990502"/>
          </a:xfrm>
          <a:prstGeom prst="rect">
            <a:avLst/>
          </a:prstGeom>
        </p:spPr>
      </p:pic>
      <p:sp>
        <p:nvSpPr>
          <p:cNvPr id="10" name="TextBox 9">
            <a:extLst>
              <a:ext uri="{FF2B5EF4-FFF2-40B4-BE49-F238E27FC236}">
                <a16:creationId xmlns:a16="http://schemas.microsoft.com/office/drawing/2014/main" id="{EFA2A585-E76C-4BB7-82A3-1367FB8354AD}"/>
              </a:ext>
            </a:extLst>
          </p:cNvPr>
          <p:cNvSpPr txBox="1"/>
          <p:nvPr/>
        </p:nvSpPr>
        <p:spPr>
          <a:xfrm>
            <a:off x="3602182" y="3623350"/>
            <a:ext cx="6096000" cy="461665"/>
          </a:xfrm>
          <a:prstGeom prst="rect">
            <a:avLst/>
          </a:prstGeom>
          <a:noFill/>
        </p:spPr>
        <p:txBody>
          <a:bodyPr wrap="square">
            <a:spAutoFit/>
          </a:bodyPr>
          <a:lstStyle/>
          <a:p>
            <a:r>
              <a:rPr lang="en-US" sz="2400" b="0" i="0" u="none" strike="noStrike" baseline="0" dirty="0">
                <a:solidFill>
                  <a:srgbClr val="000000"/>
                </a:solidFill>
                <a:latin typeface="TimesLTStd-Roman"/>
              </a:rPr>
              <a:t>(c) on the outer surface of the conducting shell? </a:t>
            </a:r>
            <a:endParaRPr lang="en-MY" sz="2400" dirty="0"/>
          </a:p>
        </p:txBody>
      </p:sp>
      <p:sp>
        <p:nvSpPr>
          <p:cNvPr id="12" name="TextBox 11">
            <a:extLst>
              <a:ext uri="{FF2B5EF4-FFF2-40B4-BE49-F238E27FC236}">
                <a16:creationId xmlns:a16="http://schemas.microsoft.com/office/drawing/2014/main" id="{8C2A4372-AB51-4C03-955A-26A18A48F41A}"/>
              </a:ext>
            </a:extLst>
          </p:cNvPr>
          <p:cNvSpPr txBox="1"/>
          <p:nvPr/>
        </p:nvSpPr>
        <p:spPr>
          <a:xfrm>
            <a:off x="3713018" y="4184769"/>
            <a:ext cx="7758546" cy="1200329"/>
          </a:xfrm>
          <a:prstGeom prst="rect">
            <a:avLst/>
          </a:prstGeom>
          <a:noFill/>
        </p:spPr>
        <p:txBody>
          <a:bodyPr wrap="square">
            <a:spAutoFit/>
          </a:bodyPr>
          <a:lstStyle/>
          <a:p>
            <a:pPr algn="l"/>
            <a:r>
              <a:rPr lang="en-US" sz="2400" b="0" i="0" u="none" strike="noStrike" baseline="0" dirty="0">
                <a:latin typeface="TimesNewRoman"/>
              </a:rPr>
              <a:t>Since the net charge on the shell is </a:t>
            </a:r>
            <a:r>
              <a:rPr lang="en-US" sz="2400" dirty="0">
                <a:latin typeface="Symbol" panose="05050102010706020507" pitchFamily="18" charset="2"/>
              </a:rPr>
              <a:t>-</a:t>
            </a:r>
            <a:r>
              <a:rPr lang="en-US" sz="2400" b="0" i="0" u="none" strike="noStrike" baseline="0" dirty="0">
                <a:latin typeface="TimesNewRoman"/>
              </a:rPr>
              <a:t>3</a:t>
            </a:r>
            <a:r>
              <a:rPr lang="en-US" sz="2400" b="0" i="1" u="none" strike="noStrike" baseline="0" dirty="0">
                <a:latin typeface="TimesNewRoman,Italic"/>
              </a:rPr>
              <a:t>Q </a:t>
            </a:r>
            <a:r>
              <a:rPr lang="en-US" sz="2400" b="0" i="0" u="none" strike="noStrike" baseline="0" dirty="0">
                <a:latin typeface="TimesNewRoman"/>
              </a:rPr>
              <a:t>and there is </a:t>
            </a:r>
            <a:r>
              <a:rPr lang="en-US" sz="2400" dirty="0">
                <a:latin typeface="Symbol" panose="05050102010706020507" pitchFamily="18" charset="2"/>
              </a:rPr>
              <a:t>-</a:t>
            </a:r>
            <a:r>
              <a:rPr lang="en-US" sz="2400" b="0" i="1" u="none" strike="noStrike" baseline="0" dirty="0">
                <a:latin typeface="TimesNewRoman,Italic"/>
              </a:rPr>
              <a:t>Q </a:t>
            </a:r>
            <a:r>
              <a:rPr lang="en-US" sz="2400" b="0" i="0" u="none" strike="noStrike" baseline="0" dirty="0">
                <a:latin typeface="TimesNewRoman"/>
              </a:rPr>
              <a:t>on the inner surface, there must be </a:t>
            </a:r>
            <a:r>
              <a:rPr lang="en-US" sz="2400" b="0" i="0" u="none" strike="noStrike" baseline="0" dirty="0">
                <a:latin typeface="Symbol" panose="05050102010706020507" pitchFamily="18" charset="2"/>
              </a:rPr>
              <a:t>-</a:t>
            </a:r>
            <a:r>
              <a:rPr lang="en-US" sz="2400" b="0" i="0" u="none" strike="noStrike" baseline="0" dirty="0">
                <a:latin typeface="TimesNewRoman"/>
              </a:rPr>
              <a:t>2</a:t>
            </a:r>
            <a:r>
              <a:rPr lang="en-US" sz="2400" b="0" i="1" u="none" strike="noStrike" baseline="0" dirty="0">
                <a:latin typeface="TimesNewRoman,Italic"/>
              </a:rPr>
              <a:t>Q </a:t>
            </a:r>
            <a:r>
              <a:rPr lang="en-US" sz="2400" b="0" i="0" u="none" strike="noStrike" baseline="0" dirty="0">
                <a:latin typeface="TimesNewRoman"/>
              </a:rPr>
              <a:t>on the outer surface. The surface charge density on the outer surface is</a:t>
            </a:r>
            <a:endParaRPr lang="en-MY" sz="2400" dirty="0"/>
          </a:p>
        </p:txBody>
      </p:sp>
      <p:pic>
        <p:nvPicPr>
          <p:cNvPr id="14" name="Picture 13">
            <a:extLst>
              <a:ext uri="{FF2B5EF4-FFF2-40B4-BE49-F238E27FC236}">
                <a16:creationId xmlns:a16="http://schemas.microsoft.com/office/drawing/2014/main" id="{4894C598-DA37-4B32-AE6F-2342373856CF}"/>
              </a:ext>
            </a:extLst>
          </p:cNvPr>
          <p:cNvPicPr>
            <a:picLocks noChangeAspect="1"/>
          </p:cNvPicPr>
          <p:nvPr/>
        </p:nvPicPr>
        <p:blipFill>
          <a:blip r:embed="rId4"/>
          <a:stretch>
            <a:fillRect/>
          </a:stretch>
        </p:blipFill>
        <p:spPr>
          <a:xfrm>
            <a:off x="3713018" y="5523023"/>
            <a:ext cx="1676827" cy="914722"/>
          </a:xfrm>
          <a:prstGeom prst="rect">
            <a:avLst/>
          </a:prstGeom>
        </p:spPr>
      </p:pic>
    </p:spTree>
    <p:extLst>
      <p:ext uri="{BB962C8B-B14F-4D97-AF65-F5344CB8AC3E}">
        <p14:creationId xmlns:p14="http://schemas.microsoft.com/office/powerpoint/2010/main" val="1055441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0B1FE4-681C-4654-BD02-8B0C027CAB3D}"/>
              </a:ext>
            </a:extLst>
          </p:cNvPr>
          <p:cNvSpPr txBox="1"/>
          <p:nvPr/>
        </p:nvSpPr>
        <p:spPr>
          <a:xfrm>
            <a:off x="757381" y="235589"/>
            <a:ext cx="8220364" cy="461665"/>
          </a:xfrm>
          <a:prstGeom prst="rect">
            <a:avLst/>
          </a:prstGeom>
          <a:noFill/>
        </p:spPr>
        <p:txBody>
          <a:bodyPr wrap="square">
            <a:spAutoFit/>
          </a:bodyPr>
          <a:lstStyle/>
          <a:p>
            <a:r>
              <a:rPr lang="en-US" sz="2400" b="0" i="0" u="none" strike="noStrike" baseline="0" dirty="0">
                <a:solidFill>
                  <a:srgbClr val="000000"/>
                </a:solidFill>
                <a:latin typeface="TimesLTStd-Roman"/>
              </a:rPr>
              <a:t>(d) Sketch the electric field lines and the </a:t>
            </a:r>
            <a:r>
              <a:rPr lang="en-MY" sz="2400" b="0" i="0" u="none" strike="noStrike" baseline="0" dirty="0">
                <a:solidFill>
                  <a:srgbClr val="000000"/>
                </a:solidFill>
                <a:latin typeface="TimesLTStd-Roman"/>
              </a:rPr>
              <a:t>location of all charges.</a:t>
            </a:r>
            <a:endParaRPr lang="en-MY" sz="2400" dirty="0"/>
          </a:p>
        </p:txBody>
      </p:sp>
      <p:pic>
        <p:nvPicPr>
          <p:cNvPr id="5" name="Picture 4">
            <a:extLst>
              <a:ext uri="{FF2B5EF4-FFF2-40B4-BE49-F238E27FC236}">
                <a16:creationId xmlns:a16="http://schemas.microsoft.com/office/drawing/2014/main" id="{AACFCE22-A135-435A-B079-514F0F2C4105}"/>
              </a:ext>
            </a:extLst>
          </p:cNvPr>
          <p:cNvPicPr>
            <a:picLocks noChangeAspect="1"/>
          </p:cNvPicPr>
          <p:nvPr/>
        </p:nvPicPr>
        <p:blipFill>
          <a:blip r:embed="rId2"/>
          <a:stretch>
            <a:fillRect/>
          </a:stretch>
        </p:blipFill>
        <p:spPr>
          <a:xfrm>
            <a:off x="2798619" y="1444328"/>
            <a:ext cx="4380508" cy="3317166"/>
          </a:xfrm>
          <a:prstGeom prst="rect">
            <a:avLst/>
          </a:prstGeom>
        </p:spPr>
      </p:pic>
    </p:spTree>
    <p:extLst>
      <p:ext uri="{BB962C8B-B14F-4D97-AF65-F5344CB8AC3E}">
        <p14:creationId xmlns:p14="http://schemas.microsoft.com/office/powerpoint/2010/main" val="51430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E8798F-6852-4A10-B3F4-5430B32191E1}"/>
              </a:ext>
            </a:extLst>
          </p:cNvPr>
          <p:cNvSpPr txBox="1"/>
          <p:nvPr/>
        </p:nvSpPr>
        <p:spPr>
          <a:xfrm>
            <a:off x="474133" y="293581"/>
            <a:ext cx="10972800" cy="1569660"/>
          </a:xfrm>
          <a:prstGeom prst="rect">
            <a:avLst/>
          </a:prstGeom>
          <a:noFill/>
        </p:spPr>
        <p:txBody>
          <a:bodyPr wrap="square">
            <a:spAutoFit/>
          </a:bodyPr>
          <a:lstStyle/>
          <a:p>
            <a:pPr algn="just"/>
            <a:r>
              <a:rPr lang="en-US" sz="2400" b="1" i="0" u="none" strike="noStrike" baseline="0" dirty="0">
                <a:solidFill>
                  <a:srgbClr val="000000"/>
                </a:solidFill>
                <a:latin typeface="MyriadPro-Bold"/>
              </a:rPr>
              <a:t>22.2 </a:t>
            </a:r>
            <a:r>
              <a:rPr lang="en-US" sz="2400" b="1" i="0" u="none" strike="noStrike" baseline="0" dirty="0">
                <a:solidFill>
                  <a:srgbClr val="00FFFF"/>
                </a:solidFill>
                <a:latin typeface="TimesLTStd-ExtraBold"/>
              </a:rPr>
              <a:t>.. </a:t>
            </a:r>
            <a:r>
              <a:rPr lang="en-US" sz="2400" b="0" i="0" u="none" strike="noStrike" baseline="0" dirty="0">
                <a:solidFill>
                  <a:srgbClr val="000000"/>
                </a:solidFill>
                <a:latin typeface="TimesLTStd-Roman"/>
              </a:rPr>
              <a:t>A flat sheet is in the shape of a rectangle with sides of lengths 0.400 m and 0.600 m. The sheet is immersed in a uniform electric field of magnitude 90.0 N</a:t>
            </a:r>
            <a:r>
              <a:rPr lang="en-US" sz="2400" dirty="0">
                <a:solidFill>
                  <a:srgbClr val="000000"/>
                </a:solidFill>
                <a:latin typeface="PearsonMATHPRO18"/>
              </a:rPr>
              <a:t>/</a:t>
            </a:r>
            <a:r>
              <a:rPr lang="en-US" sz="2400" b="0" i="0" u="none" strike="noStrike" baseline="0" dirty="0">
                <a:solidFill>
                  <a:srgbClr val="000000"/>
                </a:solidFill>
                <a:latin typeface="TimesLTStd-Roman"/>
              </a:rPr>
              <a:t>C that is directed at 20</a:t>
            </a:r>
            <a:r>
              <a:rPr lang="en-US" sz="2400" b="0" i="0" u="none" strike="noStrike" baseline="30000" dirty="0">
                <a:solidFill>
                  <a:srgbClr val="000000"/>
                </a:solidFill>
                <a:latin typeface="TimesLTStd-Roman"/>
              </a:rPr>
              <a:t>o</a:t>
            </a:r>
            <a:r>
              <a:rPr lang="en-US" sz="2400" b="0" i="0" u="none" strike="noStrike" baseline="0" dirty="0">
                <a:solidFill>
                  <a:srgbClr val="000000"/>
                </a:solidFill>
                <a:latin typeface="TimesLTStd-Roman"/>
              </a:rPr>
              <a:t> from the plane of the sheet (</a:t>
            </a:r>
            <a:r>
              <a:rPr lang="en-US" sz="2400" b="1" i="0" u="none" strike="noStrike" baseline="0" dirty="0">
                <a:solidFill>
                  <a:srgbClr val="000000"/>
                </a:solidFill>
                <a:latin typeface="TimesLTStd-Bold"/>
              </a:rPr>
              <a:t>Fig. E22.2</a:t>
            </a:r>
            <a:r>
              <a:rPr lang="en-US" sz="2400" b="0" i="0" u="none" strike="noStrike" baseline="0" dirty="0">
                <a:solidFill>
                  <a:srgbClr val="000000"/>
                </a:solidFill>
                <a:latin typeface="TimesLTStd-Roman"/>
              </a:rPr>
              <a:t>). Find the magnitude of the electric flux through the sheet.</a:t>
            </a:r>
            <a:endParaRPr lang="en-MY" sz="2400" dirty="0"/>
          </a:p>
        </p:txBody>
      </p:sp>
      <p:pic>
        <p:nvPicPr>
          <p:cNvPr id="7" name="Picture 6">
            <a:extLst>
              <a:ext uri="{FF2B5EF4-FFF2-40B4-BE49-F238E27FC236}">
                <a16:creationId xmlns:a16="http://schemas.microsoft.com/office/drawing/2014/main" id="{63F247E5-EA59-480F-AD4C-BB15B9A1BD2C}"/>
              </a:ext>
            </a:extLst>
          </p:cNvPr>
          <p:cNvPicPr>
            <a:picLocks noChangeAspect="1"/>
          </p:cNvPicPr>
          <p:nvPr/>
        </p:nvPicPr>
        <p:blipFill>
          <a:blip r:embed="rId2"/>
          <a:stretch>
            <a:fillRect/>
          </a:stretch>
        </p:blipFill>
        <p:spPr>
          <a:xfrm>
            <a:off x="3430450" y="2499106"/>
            <a:ext cx="4688642" cy="1818893"/>
          </a:xfrm>
          <a:prstGeom prst="rect">
            <a:avLst/>
          </a:prstGeom>
        </p:spPr>
      </p:pic>
      <p:cxnSp>
        <p:nvCxnSpPr>
          <p:cNvPr id="9" name="Straight Arrow Connector 8">
            <a:extLst>
              <a:ext uri="{FF2B5EF4-FFF2-40B4-BE49-F238E27FC236}">
                <a16:creationId xmlns:a16="http://schemas.microsoft.com/office/drawing/2014/main" id="{836DAA31-480E-47A4-976A-D353B6A43FEC}"/>
              </a:ext>
            </a:extLst>
          </p:cNvPr>
          <p:cNvCxnSpPr/>
          <p:nvPr/>
        </p:nvCxnSpPr>
        <p:spPr>
          <a:xfrm flipV="1">
            <a:off x="6197598" y="1863241"/>
            <a:ext cx="0" cy="156575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1E9F802-E5C6-47E7-83BD-F663EEC413C9}"/>
                  </a:ext>
                </a:extLst>
              </p:cNvPr>
              <p:cNvSpPr txBox="1"/>
              <p:nvPr/>
            </p:nvSpPr>
            <p:spPr>
              <a:xfrm>
                <a:off x="5901266" y="1650155"/>
                <a:ext cx="897467" cy="4383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MY" sz="2000" i="1" smtClean="0">
                              <a:latin typeface="Cambria Math" panose="02040503050406030204" pitchFamily="18" charset="0"/>
                            </a:rPr>
                          </m:ctrlPr>
                        </m:accPr>
                        <m:e>
                          <m:r>
                            <a:rPr lang="en-US" sz="2000" b="1" i="1" smtClean="0">
                              <a:latin typeface="Cambria Math" panose="02040503050406030204" pitchFamily="18" charset="0"/>
                            </a:rPr>
                            <m:t>𝑨</m:t>
                          </m:r>
                        </m:e>
                      </m:acc>
                    </m:oMath>
                  </m:oMathPara>
                </a14:m>
                <a:endParaRPr lang="en-MY" sz="2000" dirty="0"/>
              </a:p>
            </p:txBody>
          </p:sp>
        </mc:Choice>
        <mc:Fallback xmlns="">
          <p:sp>
            <p:nvSpPr>
              <p:cNvPr id="10" name="TextBox 9">
                <a:extLst>
                  <a:ext uri="{FF2B5EF4-FFF2-40B4-BE49-F238E27FC236}">
                    <a16:creationId xmlns:a16="http://schemas.microsoft.com/office/drawing/2014/main" id="{D1E9F802-E5C6-47E7-83BD-F663EEC413C9}"/>
                  </a:ext>
                </a:extLst>
              </p:cNvPr>
              <p:cNvSpPr txBox="1">
                <a:spLocks noRot="1" noChangeAspect="1" noMove="1" noResize="1" noEditPoints="1" noAdjustHandles="1" noChangeArrowheads="1" noChangeShapeType="1" noTextEdit="1"/>
              </p:cNvSpPr>
              <p:nvPr/>
            </p:nvSpPr>
            <p:spPr>
              <a:xfrm>
                <a:off x="5901266" y="1650155"/>
                <a:ext cx="897467" cy="438390"/>
              </a:xfrm>
              <a:prstGeom prst="rect">
                <a:avLst/>
              </a:prstGeom>
              <a:blipFill>
                <a:blip r:embed="rId3"/>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E8277D7-CADB-4483-8B13-8B7AFE206DDE}"/>
                  </a:ext>
                </a:extLst>
              </p:cNvPr>
              <p:cNvSpPr txBox="1"/>
              <p:nvPr/>
            </p:nvSpPr>
            <p:spPr>
              <a:xfrm>
                <a:off x="989830" y="4563873"/>
                <a:ext cx="10170155" cy="8700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2400" i="1" smtClean="0">
                              <a:latin typeface="Cambria Math" panose="02040503050406030204" pitchFamily="18" charset="0"/>
                              <a:ea typeface="Cambria Math" panose="02040503050406030204" pitchFamily="18" charset="0"/>
                            </a:rPr>
                          </m:ctrlPr>
                        </m:sSubPr>
                        <m:e>
                          <m:r>
                            <m:rPr>
                              <m:sty m:val="p"/>
                            </m:rPr>
                            <a:rPr lang="el-GR" sz="2400" i="1" smtClean="0">
                              <a:latin typeface="Cambria Math" panose="02040503050406030204" pitchFamily="18" charset="0"/>
                              <a:ea typeface="Cambria Math" panose="02040503050406030204" pitchFamily="18" charset="0"/>
                            </a:rPr>
                            <m:t>Φ</m:t>
                          </m:r>
                        </m:e>
                        <m:sub>
                          <m:r>
                            <a:rPr lang="en-US" sz="2400" b="0" i="1" smtClean="0">
                              <a:latin typeface="Cambria Math" panose="02040503050406030204" pitchFamily="18" charset="0"/>
                              <a:ea typeface="Cambria Math" panose="02040503050406030204" pitchFamily="18" charset="0"/>
                            </a:rPr>
                            <m:t>𝐸</m:t>
                          </m:r>
                        </m:sub>
                      </m:sSub>
                      <m:r>
                        <a:rPr lang="en-US" sz="2400" b="0" i="1" smtClean="0">
                          <a:latin typeface="Cambria Math" panose="02040503050406030204" pitchFamily="18" charset="0"/>
                          <a:ea typeface="Cambria Math" panose="02040503050406030204" pitchFamily="18" charset="0"/>
                        </a:rPr>
                        <m:t>=</m:t>
                      </m:r>
                      <m:acc>
                        <m:accPr>
                          <m:chr m:val="⃗"/>
                          <m:ctrlPr>
                            <a:rPr lang="en-US" sz="2400" b="0" i="1" smtClean="0">
                              <a:latin typeface="Cambria Math" panose="02040503050406030204" pitchFamily="18" charset="0"/>
                              <a:ea typeface="Cambria Math" panose="02040503050406030204" pitchFamily="18" charset="0"/>
                            </a:rPr>
                          </m:ctrlPr>
                        </m:accPr>
                        <m:e>
                          <m:r>
                            <a:rPr lang="en-US" sz="2400" b="1" i="1" smtClean="0">
                              <a:latin typeface="Cambria Math" panose="02040503050406030204" pitchFamily="18" charset="0"/>
                              <a:ea typeface="Cambria Math" panose="02040503050406030204" pitchFamily="18" charset="0"/>
                            </a:rPr>
                            <m:t>𝑬</m:t>
                          </m:r>
                        </m:e>
                      </m:acc>
                      <m:r>
                        <a:rPr lang="el-GR" sz="2400" i="1" smtClean="0">
                          <a:latin typeface="Cambria Math" panose="02040503050406030204" pitchFamily="18" charset="0"/>
                          <a:ea typeface="Cambria Math" panose="02040503050406030204" pitchFamily="18" charset="0"/>
                        </a:rPr>
                        <m:t>∙</m:t>
                      </m:r>
                      <m:acc>
                        <m:accPr>
                          <m:chr m:val="⃗"/>
                          <m:ctrlPr>
                            <a:rPr lang="el-GR" sz="2400" i="1" smtClean="0">
                              <a:latin typeface="Cambria Math" panose="02040503050406030204" pitchFamily="18" charset="0"/>
                              <a:ea typeface="Cambria Math" panose="02040503050406030204" pitchFamily="18" charset="0"/>
                            </a:rPr>
                          </m:ctrlPr>
                        </m:accPr>
                        <m:e>
                          <m:r>
                            <a:rPr lang="en-US" sz="2400" b="1" i="1" smtClean="0">
                              <a:latin typeface="Cambria Math" panose="02040503050406030204" pitchFamily="18" charset="0"/>
                              <a:ea typeface="Cambria Math" panose="02040503050406030204" pitchFamily="18" charset="0"/>
                            </a:rPr>
                            <m:t>𝑨</m:t>
                          </m:r>
                        </m:e>
                      </m:acc>
                      <m:r>
                        <a:rPr lang="en-US" sz="2400" b="0" i="0"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𝐸𝐴𝑐𝑜𝑠</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90.0</m:t>
                          </m:r>
                          <m:f>
                            <m:fPr>
                              <m:ctrlPr>
                                <a:rPr lang="en-US" sz="2400" b="0" i="1" smtClean="0">
                                  <a:latin typeface="Cambria Math" panose="02040503050406030204" pitchFamily="18" charset="0"/>
                                  <a:ea typeface="Cambria Math" panose="02040503050406030204" pitchFamily="18" charset="0"/>
                                </a:rPr>
                              </m:ctrlPr>
                            </m:fPr>
                            <m:num>
                              <m:r>
                                <m:rPr>
                                  <m:sty m:val="p"/>
                                </m:rPr>
                                <a:rPr lang="en-US" sz="2400" b="0" i="0" smtClean="0">
                                  <a:latin typeface="Cambria Math" panose="02040503050406030204" pitchFamily="18" charset="0"/>
                                  <a:ea typeface="Cambria Math" panose="02040503050406030204" pitchFamily="18" charset="0"/>
                                </a:rPr>
                                <m:t>N</m:t>
                              </m:r>
                            </m:num>
                            <m:den>
                              <m:r>
                                <m:rPr>
                                  <m:sty m:val="p"/>
                                </m:rPr>
                                <a:rPr lang="en-US" sz="2400" b="0" i="0" smtClean="0">
                                  <a:latin typeface="Cambria Math" panose="02040503050406030204" pitchFamily="18" charset="0"/>
                                  <a:ea typeface="Cambria Math" panose="02040503050406030204" pitchFamily="18" charset="0"/>
                                </a:rPr>
                                <m:t>C</m:t>
                              </m:r>
                            </m:den>
                          </m:f>
                        </m:e>
                      </m:d>
                      <m:d>
                        <m:dPr>
                          <m:ctrlPr>
                            <a:rPr lang="en-US" sz="2400" b="0" i="1" smtClean="0">
                              <a:latin typeface="Cambria Math" panose="02040503050406030204" pitchFamily="18" charset="0"/>
                              <a:ea typeface="Cambria Math" panose="02040503050406030204" pitchFamily="18" charset="0"/>
                            </a:rPr>
                          </m:ctrlPr>
                        </m:dPr>
                        <m:e>
                          <m:d>
                            <m:dPr>
                              <m:ctrlPr>
                                <a:rPr lang="en-US" sz="2400" b="0" i="1" smtClean="0">
                                  <a:latin typeface="Cambria Math" panose="02040503050406030204" pitchFamily="18" charset="0"/>
                                  <a:ea typeface="Cambria Math" panose="02040503050406030204" pitchFamily="18" charset="0"/>
                                </a:rPr>
                              </m:ctrlPr>
                            </m:dPr>
                            <m:e>
                              <m:r>
                                <a:rPr lang="en-US" sz="2400" b="0" i="0" smtClean="0">
                                  <a:latin typeface="Cambria Math" panose="02040503050406030204" pitchFamily="18" charset="0"/>
                                  <a:ea typeface="Cambria Math" panose="02040503050406030204" pitchFamily="18" charset="0"/>
                                </a:rPr>
                                <m:t>0.400 </m:t>
                              </m:r>
                              <m:r>
                                <m:rPr>
                                  <m:sty m:val="p"/>
                                </m:rPr>
                                <a:rPr lang="en-US" sz="2400" b="0" i="0" smtClean="0">
                                  <a:latin typeface="Cambria Math" panose="02040503050406030204" pitchFamily="18" charset="0"/>
                                  <a:ea typeface="Cambria Math" panose="02040503050406030204" pitchFamily="18" charset="0"/>
                                </a:rPr>
                                <m:t>m</m:t>
                              </m:r>
                            </m:e>
                          </m:d>
                          <m:r>
                            <a:rPr lang="en-US" sz="2400" b="0" i="1" smtClean="0">
                              <a:latin typeface="Cambria Math" panose="02040503050406030204" pitchFamily="18" charset="0"/>
                              <a:ea typeface="Cambria Math" panose="02040503050406030204" pitchFamily="18" charset="0"/>
                            </a:rPr>
                            <m:t>0.600 </m:t>
                          </m:r>
                          <m:r>
                            <m:rPr>
                              <m:sty m:val="p"/>
                            </m:rPr>
                            <a:rPr lang="en-US" sz="2400" b="0" i="0" smtClean="0">
                              <a:latin typeface="Cambria Math" panose="02040503050406030204" pitchFamily="18" charset="0"/>
                              <a:ea typeface="Cambria Math" panose="02040503050406030204" pitchFamily="18" charset="0"/>
                            </a:rPr>
                            <m:t>m</m:t>
                          </m:r>
                        </m:e>
                      </m:d>
                      <m:r>
                        <a:rPr lang="en-US" sz="2400" b="0" i="1" smtClean="0">
                          <a:latin typeface="Cambria Math" panose="02040503050406030204" pitchFamily="18" charset="0"/>
                          <a:ea typeface="Cambria Math" panose="02040503050406030204" pitchFamily="18" charset="0"/>
                        </a:rPr>
                        <m:t>𝑐𝑜𝑠</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70</m:t>
                          </m:r>
                        </m:e>
                        <m:sup>
                          <m:r>
                            <a:rPr lang="en-US" sz="2400" b="0" i="1" smtClean="0">
                              <a:latin typeface="Cambria Math" panose="02040503050406030204" pitchFamily="18" charset="0"/>
                              <a:ea typeface="Cambria Math" panose="02040503050406030204" pitchFamily="18" charset="0"/>
                            </a:rPr>
                            <m:t>𝑜</m:t>
                          </m:r>
                        </m:sup>
                      </m:sSup>
                      <m:r>
                        <a:rPr lang="en-US" sz="2400" b="0" i="1" smtClean="0">
                          <a:latin typeface="Cambria Math" panose="02040503050406030204" pitchFamily="18" charset="0"/>
                          <a:ea typeface="Cambria Math" panose="02040503050406030204" pitchFamily="18" charset="0"/>
                        </a:rPr>
                        <m:t>=7.39 </m:t>
                      </m:r>
                      <m:f>
                        <m:fPr>
                          <m:ctrlPr>
                            <a:rPr lang="en-US" sz="2400" b="0" i="1" smtClean="0">
                              <a:latin typeface="Cambria Math" panose="02040503050406030204" pitchFamily="18" charset="0"/>
                              <a:ea typeface="Cambria Math" panose="02040503050406030204" pitchFamily="18" charset="0"/>
                            </a:rPr>
                          </m:ctrlPr>
                        </m:fPr>
                        <m:num>
                          <m:r>
                            <m:rPr>
                              <m:sty m:val="p"/>
                            </m:rPr>
                            <a:rPr lang="en-US" sz="2400" b="0" i="0" smtClean="0">
                              <a:latin typeface="Cambria Math" panose="02040503050406030204" pitchFamily="18" charset="0"/>
                              <a:ea typeface="Cambria Math" panose="02040503050406030204" pitchFamily="18" charset="0"/>
                            </a:rPr>
                            <m:t>N</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m:rPr>
                                  <m:sty m:val="p"/>
                                </m:rPr>
                                <a:rPr lang="en-US" sz="2400" b="0" i="0" smtClean="0">
                                  <a:latin typeface="Cambria Math" panose="02040503050406030204" pitchFamily="18" charset="0"/>
                                  <a:ea typeface="Cambria Math" panose="02040503050406030204" pitchFamily="18" charset="0"/>
                                </a:rPr>
                                <m:t>m</m:t>
                              </m:r>
                            </m:e>
                            <m:sup>
                              <m:r>
                                <a:rPr lang="en-US" sz="2400" b="0" i="1" smtClean="0">
                                  <a:latin typeface="Cambria Math" panose="02040503050406030204" pitchFamily="18" charset="0"/>
                                  <a:ea typeface="Cambria Math" panose="02040503050406030204" pitchFamily="18" charset="0"/>
                                </a:rPr>
                                <m:t>2</m:t>
                              </m:r>
                            </m:sup>
                          </m:sSup>
                        </m:num>
                        <m:den>
                          <m:r>
                            <m:rPr>
                              <m:sty m:val="p"/>
                            </m:rPr>
                            <a:rPr lang="en-US" sz="2400" b="0" i="0" smtClean="0">
                              <a:latin typeface="Cambria Math" panose="02040503050406030204" pitchFamily="18" charset="0"/>
                              <a:ea typeface="Cambria Math" panose="02040503050406030204" pitchFamily="18" charset="0"/>
                            </a:rPr>
                            <m:t>C</m:t>
                          </m:r>
                        </m:den>
                      </m:f>
                    </m:oMath>
                  </m:oMathPara>
                </a14:m>
                <a:endParaRPr lang="en-US" sz="2400" b="0" dirty="0">
                  <a:ea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AE8277D7-CADB-4483-8B13-8B7AFE206DDE}"/>
                  </a:ext>
                </a:extLst>
              </p:cNvPr>
              <p:cNvSpPr txBox="1">
                <a:spLocks noRot="1" noChangeAspect="1" noMove="1" noResize="1" noEditPoints="1" noAdjustHandles="1" noChangeArrowheads="1" noChangeShapeType="1" noTextEdit="1"/>
              </p:cNvSpPr>
              <p:nvPr/>
            </p:nvSpPr>
            <p:spPr>
              <a:xfrm>
                <a:off x="989830" y="4563873"/>
                <a:ext cx="10170155" cy="870046"/>
              </a:xfrm>
              <a:prstGeom prst="rect">
                <a:avLst/>
              </a:prstGeom>
              <a:blipFill>
                <a:blip r:embed="rId4"/>
                <a:stretch>
                  <a:fillRect/>
                </a:stretch>
              </a:blipFill>
            </p:spPr>
            <p:txBody>
              <a:bodyPr/>
              <a:lstStyle/>
              <a:p>
                <a:r>
                  <a:rPr lang="en-MY">
                    <a:noFill/>
                  </a:rPr>
                  <a:t> </a:t>
                </a:r>
              </a:p>
            </p:txBody>
          </p:sp>
        </mc:Fallback>
      </mc:AlternateContent>
    </p:spTree>
    <p:extLst>
      <p:ext uri="{BB962C8B-B14F-4D97-AF65-F5344CB8AC3E}">
        <p14:creationId xmlns:p14="http://schemas.microsoft.com/office/powerpoint/2010/main" val="251296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3C61FE-2EC6-4F92-8F00-410CB37E3860}"/>
              </a:ext>
            </a:extLst>
          </p:cNvPr>
          <p:cNvSpPr txBox="1"/>
          <p:nvPr/>
        </p:nvSpPr>
        <p:spPr>
          <a:xfrm>
            <a:off x="665019" y="266873"/>
            <a:ext cx="10575636" cy="3046988"/>
          </a:xfrm>
          <a:prstGeom prst="rect">
            <a:avLst/>
          </a:prstGeom>
          <a:noFill/>
        </p:spPr>
        <p:txBody>
          <a:bodyPr wrap="square">
            <a:spAutoFit/>
          </a:bodyPr>
          <a:lstStyle/>
          <a:p>
            <a:pPr algn="l"/>
            <a:r>
              <a:rPr lang="en-US" sz="2400" b="1" i="0" u="none" strike="noStrike" baseline="0" dirty="0">
                <a:solidFill>
                  <a:srgbClr val="000000"/>
                </a:solidFill>
                <a:latin typeface="MyriadPro-Bold"/>
              </a:rPr>
              <a:t>22.4 </a:t>
            </a:r>
            <a:r>
              <a:rPr lang="en-US" sz="2400" b="1" i="0" u="none" strike="noStrike" baseline="0" dirty="0">
                <a:solidFill>
                  <a:srgbClr val="00FFFF"/>
                </a:solidFill>
                <a:latin typeface="TimesLTStd-ExtraBold"/>
              </a:rPr>
              <a:t>. </a:t>
            </a:r>
            <a:r>
              <a:rPr lang="en-US" sz="2400" b="0" i="0" u="none" strike="noStrike" baseline="0" dirty="0">
                <a:solidFill>
                  <a:srgbClr val="000000"/>
                </a:solidFill>
                <a:latin typeface="TimesLTStd-Roman"/>
              </a:rPr>
              <a:t>It was shown in Example 21.10 (Section 21.5) that the electric field due to an infinite line of charge is perpendicular to the line and has magnitude </a:t>
            </a:r>
            <a:r>
              <a:rPr lang="en-US" sz="2400" b="0" i="1" u="none" strike="noStrike" baseline="0" dirty="0">
                <a:solidFill>
                  <a:srgbClr val="000000"/>
                </a:solidFill>
                <a:latin typeface="TimesLTStd-Italic"/>
              </a:rPr>
              <a:t>E </a:t>
            </a:r>
            <a:r>
              <a:rPr lang="en-US" sz="2400" b="0" i="0" u="none" strike="noStrike" baseline="0" dirty="0">
                <a:solidFill>
                  <a:srgbClr val="000000"/>
                </a:solidFill>
                <a:latin typeface="PearsonMATHPRO02"/>
              </a:rPr>
              <a:t>= </a:t>
            </a:r>
            <a:r>
              <a:rPr lang="en-US" sz="2400" b="0" i="0" u="none" strike="noStrike" baseline="0" dirty="0">
                <a:solidFill>
                  <a:srgbClr val="000000"/>
                </a:solidFill>
                <a:latin typeface="PearsonMATHPRO01"/>
                <a:sym typeface="Symbol" panose="05050102010706020507" pitchFamily="18" charset="2"/>
              </a:rPr>
              <a:t>/2</a:t>
            </a:r>
            <a:r>
              <a:rPr lang="en-US" sz="2400" b="0" i="0" u="none" strike="noStrike" baseline="-25000" dirty="0">
                <a:solidFill>
                  <a:srgbClr val="000000"/>
                </a:solidFill>
                <a:latin typeface="PearsonMATHPRO01"/>
                <a:sym typeface="Symbol" panose="05050102010706020507" pitchFamily="18" charset="2"/>
              </a:rPr>
              <a:t>o</a:t>
            </a:r>
            <a:r>
              <a:rPr lang="en-US" sz="2400" b="0" i="0" u="none" strike="noStrike" baseline="0" dirty="0">
                <a:solidFill>
                  <a:srgbClr val="000000"/>
                </a:solidFill>
                <a:latin typeface="TimesLTStd-Roman"/>
              </a:rPr>
              <a:t>r. Consider an imaginary cylinder with radius </a:t>
            </a:r>
            <a:r>
              <a:rPr lang="en-US" sz="2400" b="0" i="1" u="none" strike="noStrike" baseline="0" dirty="0">
                <a:solidFill>
                  <a:srgbClr val="000000"/>
                </a:solidFill>
                <a:latin typeface="TimesLTStd-Italic"/>
              </a:rPr>
              <a:t>r </a:t>
            </a:r>
            <a:r>
              <a:rPr lang="en-US" sz="2400" b="0" i="0" u="none" strike="noStrike" baseline="0" dirty="0">
                <a:solidFill>
                  <a:srgbClr val="000000"/>
                </a:solidFill>
                <a:latin typeface="PearsonMATHPRO02"/>
              </a:rPr>
              <a:t>= </a:t>
            </a:r>
            <a:r>
              <a:rPr lang="en-US" sz="2400" b="0" i="0" u="none" strike="noStrike" baseline="0" dirty="0">
                <a:solidFill>
                  <a:srgbClr val="000000"/>
                </a:solidFill>
                <a:latin typeface="TimesLTStd-Roman"/>
              </a:rPr>
              <a:t>0.250 m and length </a:t>
            </a:r>
            <a:r>
              <a:rPr lang="en-US" sz="2400" b="0" i="1" u="none" strike="noStrike" baseline="0" dirty="0">
                <a:solidFill>
                  <a:srgbClr val="000000"/>
                </a:solidFill>
                <a:latin typeface="TimesLTStd-Italic"/>
              </a:rPr>
              <a:t>l </a:t>
            </a:r>
            <a:r>
              <a:rPr lang="en-US" sz="2400" b="0" i="0" u="none" strike="noStrike" baseline="0" dirty="0">
                <a:solidFill>
                  <a:srgbClr val="000000"/>
                </a:solidFill>
                <a:latin typeface="PearsonMATHPRO02"/>
              </a:rPr>
              <a:t>= </a:t>
            </a:r>
            <a:r>
              <a:rPr lang="en-US" sz="2400" b="0" i="0" u="none" strike="noStrike" baseline="0" dirty="0">
                <a:solidFill>
                  <a:srgbClr val="000000"/>
                </a:solidFill>
                <a:latin typeface="TimesLTStd-Roman"/>
              </a:rPr>
              <a:t>0.400 m that</a:t>
            </a:r>
          </a:p>
          <a:p>
            <a:pPr algn="just"/>
            <a:r>
              <a:rPr lang="en-US" sz="2400" b="0" i="0" u="none" strike="noStrike" baseline="0" dirty="0">
                <a:solidFill>
                  <a:srgbClr val="000000"/>
                </a:solidFill>
                <a:latin typeface="TimesLTStd-Roman"/>
              </a:rPr>
              <a:t>has an infinite line of positive charge running along its axis. The charge per unit length on the line is </a:t>
            </a:r>
            <a:r>
              <a:rPr lang="en-US" sz="2400" dirty="0">
                <a:solidFill>
                  <a:srgbClr val="000000"/>
                </a:solidFill>
                <a:latin typeface="PearsonMATHPRO01"/>
                <a:sym typeface="Symbol" panose="05050102010706020507" pitchFamily="18" charset="2"/>
              </a:rPr>
              <a:t></a:t>
            </a:r>
            <a:r>
              <a:rPr lang="en-US" sz="2400" b="0" i="0" u="none" strike="noStrike" baseline="0" dirty="0">
                <a:solidFill>
                  <a:srgbClr val="000000"/>
                </a:solidFill>
                <a:latin typeface="PearsonMATHPRO01"/>
              </a:rPr>
              <a:t> </a:t>
            </a:r>
            <a:r>
              <a:rPr lang="en-US" sz="2400" b="0" i="0" u="none" strike="noStrike" baseline="0" dirty="0">
                <a:solidFill>
                  <a:srgbClr val="000000"/>
                </a:solidFill>
                <a:latin typeface="PearsonMATHPRO02"/>
              </a:rPr>
              <a:t>= </a:t>
            </a:r>
            <a:r>
              <a:rPr lang="en-US" sz="2400" b="0" i="0" u="none" strike="noStrike" baseline="0" dirty="0">
                <a:solidFill>
                  <a:srgbClr val="000000"/>
                </a:solidFill>
                <a:latin typeface="TimesLTStd-Roman"/>
              </a:rPr>
              <a:t>3.00 </a:t>
            </a:r>
            <a:r>
              <a:rPr lang="en-US" sz="2400" dirty="0">
                <a:solidFill>
                  <a:srgbClr val="000000"/>
                </a:solidFill>
                <a:latin typeface="PearsonMATHPRO01"/>
                <a:sym typeface="Symbol" panose="05050102010706020507" pitchFamily="18" charset="2"/>
              </a:rPr>
              <a:t></a:t>
            </a:r>
            <a:r>
              <a:rPr lang="en-US" sz="2400" b="0" i="0" u="none" strike="noStrike" baseline="0" dirty="0">
                <a:solidFill>
                  <a:srgbClr val="000000"/>
                </a:solidFill>
                <a:latin typeface="TimesLTStd-Roman"/>
              </a:rPr>
              <a:t>C</a:t>
            </a:r>
            <a:r>
              <a:rPr lang="en-US" sz="2400" dirty="0">
                <a:solidFill>
                  <a:srgbClr val="000000"/>
                </a:solidFill>
                <a:latin typeface="PearsonMATHPRO18"/>
              </a:rPr>
              <a:t>/</a:t>
            </a:r>
            <a:r>
              <a:rPr lang="en-US" sz="2400" b="0" i="0" u="none" strike="noStrike" baseline="0" dirty="0">
                <a:solidFill>
                  <a:srgbClr val="000000"/>
                </a:solidFill>
                <a:latin typeface="TimesLTStd-Roman"/>
              </a:rPr>
              <a:t>m. (a) What is the electric flux through the cylinder due to this infinite line of charge? (b) What is the flux through the cylinder if its radius is increased to </a:t>
            </a:r>
            <a:r>
              <a:rPr lang="en-US" sz="2400" b="0" i="1" u="none" strike="noStrike" baseline="0" dirty="0">
                <a:solidFill>
                  <a:srgbClr val="000000"/>
                </a:solidFill>
                <a:latin typeface="TimesLTStd-Italic"/>
              </a:rPr>
              <a:t>r </a:t>
            </a:r>
            <a:r>
              <a:rPr lang="en-US" sz="2400" b="0" i="0" u="none" strike="noStrike" baseline="0" dirty="0">
                <a:solidFill>
                  <a:srgbClr val="000000"/>
                </a:solidFill>
                <a:latin typeface="PearsonMATHPRO02"/>
              </a:rPr>
              <a:t>= </a:t>
            </a:r>
            <a:r>
              <a:rPr lang="en-US" sz="2400" b="0" i="0" u="none" strike="noStrike" baseline="0" dirty="0">
                <a:solidFill>
                  <a:srgbClr val="000000"/>
                </a:solidFill>
                <a:latin typeface="TimesLTStd-Roman"/>
              </a:rPr>
              <a:t>0.500 m? (c) What is the flux through the cylinder if its length is increased to </a:t>
            </a:r>
            <a:r>
              <a:rPr lang="en-US" sz="2400" b="0" i="1" u="none" strike="noStrike" baseline="0" dirty="0">
                <a:solidFill>
                  <a:srgbClr val="000000"/>
                </a:solidFill>
                <a:latin typeface="TimesLTStd-Italic"/>
              </a:rPr>
              <a:t>l </a:t>
            </a:r>
            <a:r>
              <a:rPr lang="en-US" sz="2400" b="0" i="0" u="none" strike="noStrike" baseline="0" dirty="0">
                <a:solidFill>
                  <a:srgbClr val="000000"/>
                </a:solidFill>
                <a:latin typeface="PearsonMATHPRO02"/>
              </a:rPr>
              <a:t>= </a:t>
            </a:r>
            <a:r>
              <a:rPr lang="en-US" sz="2400" b="0" i="0" u="none" strike="noStrike" baseline="0" dirty="0">
                <a:solidFill>
                  <a:srgbClr val="000000"/>
                </a:solidFill>
                <a:latin typeface="TimesLTStd-Roman"/>
              </a:rPr>
              <a:t>0.800 m?</a:t>
            </a:r>
            <a:endParaRPr lang="en-MY" sz="24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F75973B-2309-44FB-80D3-6CFE1640F949}"/>
                  </a:ext>
                </a:extLst>
              </p:cNvPr>
              <p:cNvSpPr txBox="1"/>
              <p:nvPr/>
            </p:nvSpPr>
            <p:spPr>
              <a:xfrm>
                <a:off x="778743" y="3471200"/>
                <a:ext cx="2327176" cy="11301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2800" i="1" smtClean="0">
                              <a:latin typeface="Cambria Math" panose="02040503050406030204" pitchFamily="18" charset="0"/>
                              <a:ea typeface="Cambria Math" panose="02040503050406030204" pitchFamily="18" charset="0"/>
                            </a:rPr>
                          </m:ctrlPr>
                        </m:sSubPr>
                        <m:e>
                          <m:r>
                            <m:rPr>
                              <m:sty m:val="p"/>
                            </m:rPr>
                            <a:rPr lang="el-GR" sz="2800" i="1" smtClean="0">
                              <a:latin typeface="Cambria Math" panose="02040503050406030204" pitchFamily="18" charset="0"/>
                              <a:ea typeface="Cambria Math" panose="02040503050406030204" pitchFamily="18" charset="0"/>
                            </a:rPr>
                            <m:t>Φ</m:t>
                          </m:r>
                        </m:e>
                        <m:sub>
                          <m:r>
                            <a:rPr lang="en-US" sz="2800" b="0" i="1" smtClean="0">
                              <a:latin typeface="Cambria Math" panose="02040503050406030204" pitchFamily="18" charset="0"/>
                              <a:ea typeface="Cambria Math" panose="02040503050406030204" pitchFamily="18" charset="0"/>
                            </a:rPr>
                            <m:t>𝐸</m:t>
                          </m:r>
                        </m:sub>
                      </m:sSub>
                      <m:r>
                        <a:rPr lang="en-US" sz="2800" b="0" i="1" smtClean="0">
                          <a:latin typeface="Cambria Math" panose="02040503050406030204" pitchFamily="18" charset="0"/>
                          <a:ea typeface="Cambria Math" panose="02040503050406030204" pitchFamily="18" charset="0"/>
                        </a:rPr>
                        <m:t>=</m:t>
                      </m:r>
                      <m:nary>
                        <m:naryPr>
                          <m:chr m:val="∮"/>
                          <m:limLoc m:val="undOvr"/>
                          <m:subHide m:val="on"/>
                          <m:supHide m:val="on"/>
                          <m:ctrlPr>
                            <a:rPr lang="en-US" sz="2800" b="0" i="1" smtClean="0">
                              <a:latin typeface="Cambria Math" panose="02040503050406030204" pitchFamily="18" charset="0"/>
                              <a:ea typeface="Cambria Math" panose="02040503050406030204" pitchFamily="18" charset="0"/>
                            </a:rPr>
                          </m:ctrlPr>
                        </m:naryPr>
                        <m:sub/>
                        <m:sup/>
                        <m:e>
                          <m:acc>
                            <m:accPr>
                              <m:chr m:val="⃗"/>
                              <m:ctrlPr>
                                <a:rPr lang="en-US" sz="2800" b="1" i="1" smtClean="0">
                                  <a:latin typeface="Cambria Math" panose="02040503050406030204" pitchFamily="18" charset="0"/>
                                  <a:ea typeface="Cambria Math" panose="02040503050406030204" pitchFamily="18" charset="0"/>
                                </a:rPr>
                              </m:ctrlPr>
                            </m:accPr>
                            <m:e>
                              <m:r>
                                <a:rPr lang="en-US" sz="2800" b="1" i="1">
                                  <a:latin typeface="Cambria Math" panose="02040503050406030204" pitchFamily="18" charset="0"/>
                                  <a:ea typeface="Cambria Math" panose="02040503050406030204" pitchFamily="18" charset="0"/>
                                </a:rPr>
                                <m:t>𝑬</m:t>
                              </m:r>
                            </m:e>
                          </m:acc>
                          <m:r>
                            <a:rPr lang="en-US" sz="2800" b="1"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acc>
                            <m:accPr>
                              <m:chr m:val="⃗"/>
                              <m:ctrlPr>
                                <a:rPr lang="en-US" sz="2800" b="0" i="1" smtClean="0">
                                  <a:latin typeface="Cambria Math" panose="02040503050406030204" pitchFamily="18" charset="0"/>
                                  <a:ea typeface="Cambria Math" panose="02040503050406030204" pitchFamily="18" charset="0"/>
                                </a:rPr>
                              </m:ctrlPr>
                            </m:accPr>
                            <m:e>
                              <m:r>
                                <a:rPr lang="en-US" sz="2800" b="1" i="1">
                                  <a:latin typeface="Cambria Math" panose="02040503050406030204" pitchFamily="18" charset="0"/>
                                  <a:ea typeface="Cambria Math" panose="02040503050406030204" pitchFamily="18" charset="0"/>
                                </a:rPr>
                                <m:t>𝑨</m:t>
                              </m:r>
                            </m:e>
                          </m:acc>
                        </m:e>
                      </m:nary>
                    </m:oMath>
                  </m:oMathPara>
                </a14:m>
                <a:endParaRPr lang="en-MY" sz="2800" dirty="0"/>
              </a:p>
            </p:txBody>
          </p:sp>
        </mc:Choice>
        <mc:Fallback xmlns="">
          <p:sp>
            <p:nvSpPr>
              <p:cNvPr id="4" name="TextBox 3">
                <a:extLst>
                  <a:ext uri="{FF2B5EF4-FFF2-40B4-BE49-F238E27FC236}">
                    <a16:creationId xmlns:a16="http://schemas.microsoft.com/office/drawing/2014/main" id="{9F75973B-2309-44FB-80D3-6CFE1640F949}"/>
                  </a:ext>
                </a:extLst>
              </p:cNvPr>
              <p:cNvSpPr txBox="1">
                <a:spLocks noRot="1" noChangeAspect="1" noMove="1" noResize="1" noEditPoints="1" noAdjustHandles="1" noChangeArrowheads="1" noChangeShapeType="1" noTextEdit="1"/>
              </p:cNvSpPr>
              <p:nvPr/>
            </p:nvSpPr>
            <p:spPr>
              <a:xfrm>
                <a:off x="778743" y="3471200"/>
                <a:ext cx="2327176" cy="1130181"/>
              </a:xfrm>
              <a:prstGeom prst="rect">
                <a:avLst/>
              </a:prstGeom>
              <a:blipFill>
                <a:blip r:embed="rId2"/>
                <a:stretch>
                  <a:fillRect/>
                </a:stretch>
              </a:blipFill>
            </p:spPr>
            <p:txBody>
              <a:bodyPr/>
              <a:lstStyle/>
              <a:p>
                <a:r>
                  <a:rPr lang="en-MY">
                    <a:noFill/>
                  </a:rPr>
                  <a:t> </a:t>
                </a:r>
              </a:p>
            </p:txBody>
          </p:sp>
        </mc:Fallback>
      </mc:AlternateContent>
      <p:grpSp>
        <p:nvGrpSpPr>
          <p:cNvPr id="8" name="Group 7">
            <a:extLst>
              <a:ext uri="{FF2B5EF4-FFF2-40B4-BE49-F238E27FC236}">
                <a16:creationId xmlns:a16="http://schemas.microsoft.com/office/drawing/2014/main" id="{E9B4F4BF-0597-498E-B6C2-2BA8C3B9AD3E}"/>
              </a:ext>
            </a:extLst>
          </p:cNvPr>
          <p:cNvGrpSpPr/>
          <p:nvPr/>
        </p:nvGrpSpPr>
        <p:grpSpPr>
          <a:xfrm>
            <a:off x="7047346" y="3544140"/>
            <a:ext cx="4655127" cy="1219179"/>
            <a:chOff x="5477164" y="4128665"/>
            <a:chExt cx="4655127" cy="1219179"/>
          </a:xfrm>
        </p:grpSpPr>
        <p:sp>
          <p:nvSpPr>
            <p:cNvPr id="7" name="Flowchart: Direct Access Storage 6">
              <a:extLst>
                <a:ext uri="{FF2B5EF4-FFF2-40B4-BE49-F238E27FC236}">
                  <a16:creationId xmlns:a16="http://schemas.microsoft.com/office/drawing/2014/main" id="{533B3DD3-3281-4234-BEE5-9169CF4022E3}"/>
                </a:ext>
              </a:extLst>
            </p:cNvPr>
            <p:cNvSpPr/>
            <p:nvPr/>
          </p:nvSpPr>
          <p:spPr>
            <a:xfrm>
              <a:off x="6322291" y="4128665"/>
              <a:ext cx="2964872" cy="1219179"/>
            </a:xfrm>
            <a:prstGeom prst="flowChartMagneticDru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6" name="Straight Connector 5">
              <a:extLst>
                <a:ext uri="{FF2B5EF4-FFF2-40B4-BE49-F238E27FC236}">
                  <a16:creationId xmlns:a16="http://schemas.microsoft.com/office/drawing/2014/main" id="{ED1BAB4D-7223-4441-AA9D-31131725A35D}"/>
                </a:ext>
              </a:extLst>
            </p:cNvPr>
            <p:cNvCxnSpPr/>
            <p:nvPr/>
          </p:nvCxnSpPr>
          <p:spPr>
            <a:xfrm>
              <a:off x="5477164" y="4738255"/>
              <a:ext cx="4655127"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EB7D8D10-95D7-4006-9BBE-DF72615DA3DC}"/>
              </a:ext>
            </a:extLst>
          </p:cNvPr>
          <p:cNvSpPr/>
          <p:nvPr/>
        </p:nvSpPr>
        <p:spPr>
          <a:xfrm>
            <a:off x="4775200" y="3429000"/>
            <a:ext cx="1320800" cy="1219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1" name="Straight Connector 10">
            <a:extLst>
              <a:ext uri="{FF2B5EF4-FFF2-40B4-BE49-F238E27FC236}">
                <a16:creationId xmlns:a16="http://schemas.microsoft.com/office/drawing/2014/main" id="{D2125606-B3DD-43F8-A9B5-1D058F33A404}"/>
              </a:ext>
            </a:extLst>
          </p:cNvPr>
          <p:cNvCxnSpPr/>
          <p:nvPr/>
        </p:nvCxnSpPr>
        <p:spPr>
          <a:xfrm>
            <a:off x="4599707" y="4036291"/>
            <a:ext cx="1648691" cy="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C158D18-2282-43FA-B85D-936A01E1A573}"/>
              </a:ext>
            </a:extLst>
          </p:cNvPr>
          <p:cNvCxnSpPr/>
          <p:nvPr/>
        </p:nvCxnSpPr>
        <p:spPr>
          <a:xfrm flipV="1">
            <a:off x="4775200" y="3429000"/>
            <a:ext cx="1320800" cy="12191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22676CC-5182-4525-8280-4FF5BA35CC0B}"/>
              </a:ext>
            </a:extLst>
          </p:cNvPr>
          <p:cNvCxnSpPr/>
          <p:nvPr/>
        </p:nvCxnSpPr>
        <p:spPr>
          <a:xfrm>
            <a:off x="4775200" y="3429000"/>
            <a:ext cx="1320800" cy="12191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BA8A292-C592-419C-BC3A-61E441D21F38}"/>
              </a:ext>
            </a:extLst>
          </p:cNvPr>
          <p:cNvCxnSpPr/>
          <p:nvPr/>
        </p:nvCxnSpPr>
        <p:spPr>
          <a:xfrm>
            <a:off x="5435600" y="3212265"/>
            <a:ext cx="0" cy="16183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90516A1-552B-4237-BD41-7BBBF2B2748F}"/>
                  </a:ext>
                </a:extLst>
              </p:cNvPr>
              <p:cNvSpPr txBox="1"/>
              <p:nvPr/>
            </p:nvSpPr>
            <p:spPr>
              <a:xfrm>
                <a:off x="645190" y="5060901"/>
                <a:ext cx="10595465" cy="11301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2800" i="1" smtClean="0">
                              <a:latin typeface="Cambria Math" panose="02040503050406030204" pitchFamily="18" charset="0"/>
                              <a:ea typeface="Cambria Math" panose="02040503050406030204" pitchFamily="18" charset="0"/>
                            </a:rPr>
                          </m:ctrlPr>
                        </m:sSubPr>
                        <m:e>
                          <m:r>
                            <m:rPr>
                              <m:sty m:val="p"/>
                            </m:rPr>
                            <a:rPr lang="el-GR" sz="2800" i="1" smtClean="0">
                              <a:latin typeface="Cambria Math" panose="02040503050406030204" pitchFamily="18" charset="0"/>
                              <a:ea typeface="Cambria Math" panose="02040503050406030204" pitchFamily="18" charset="0"/>
                            </a:rPr>
                            <m:t>Φ</m:t>
                          </m:r>
                        </m:e>
                        <m:sub>
                          <m:r>
                            <a:rPr lang="en-US" sz="2800" b="0" i="1" smtClean="0">
                              <a:latin typeface="Cambria Math" panose="02040503050406030204" pitchFamily="18" charset="0"/>
                              <a:ea typeface="Cambria Math" panose="02040503050406030204" pitchFamily="18" charset="0"/>
                            </a:rPr>
                            <m:t>𝐸</m:t>
                          </m:r>
                        </m:sub>
                      </m:sSub>
                      <m:r>
                        <a:rPr lang="en-US" sz="2800" b="0" i="1" smtClean="0">
                          <a:latin typeface="Cambria Math" panose="02040503050406030204" pitchFamily="18" charset="0"/>
                          <a:ea typeface="Cambria Math" panose="02040503050406030204" pitchFamily="18" charset="0"/>
                        </a:rPr>
                        <m:t>=</m:t>
                      </m:r>
                      <m:nary>
                        <m:naryPr>
                          <m:chr m:val="∮"/>
                          <m:limLoc m:val="undOvr"/>
                          <m:subHide m:val="on"/>
                          <m:supHide m:val="on"/>
                          <m:ctrlPr>
                            <a:rPr lang="en-US" sz="2800" b="0" i="1" smtClean="0">
                              <a:latin typeface="Cambria Math" panose="02040503050406030204" pitchFamily="18" charset="0"/>
                              <a:ea typeface="Cambria Math" panose="02040503050406030204" pitchFamily="18" charset="0"/>
                            </a:rPr>
                          </m:ctrlPr>
                        </m:naryPr>
                        <m:sub/>
                        <m:sup/>
                        <m:e>
                          <m:acc>
                            <m:accPr>
                              <m:chr m:val="⃗"/>
                              <m:ctrlPr>
                                <a:rPr lang="en-US" sz="2800" b="1" i="1" smtClean="0">
                                  <a:latin typeface="Cambria Math" panose="02040503050406030204" pitchFamily="18" charset="0"/>
                                  <a:ea typeface="Cambria Math" panose="02040503050406030204" pitchFamily="18" charset="0"/>
                                </a:rPr>
                              </m:ctrlPr>
                            </m:accPr>
                            <m:e>
                              <m:r>
                                <a:rPr lang="en-US" sz="2800" b="1" i="1">
                                  <a:latin typeface="Cambria Math" panose="02040503050406030204" pitchFamily="18" charset="0"/>
                                  <a:ea typeface="Cambria Math" panose="02040503050406030204" pitchFamily="18" charset="0"/>
                                </a:rPr>
                                <m:t>𝑬</m:t>
                              </m:r>
                            </m:e>
                          </m:acc>
                          <m:r>
                            <a:rPr lang="en-US" sz="2800" b="1"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acc>
                            <m:accPr>
                              <m:chr m:val="⃗"/>
                              <m:ctrlPr>
                                <a:rPr lang="en-US" sz="2800" b="0" i="1" smtClean="0">
                                  <a:latin typeface="Cambria Math" panose="02040503050406030204" pitchFamily="18" charset="0"/>
                                  <a:ea typeface="Cambria Math" panose="02040503050406030204" pitchFamily="18" charset="0"/>
                                </a:rPr>
                              </m:ctrlPr>
                            </m:accPr>
                            <m:e>
                              <m:r>
                                <a:rPr lang="en-US" sz="2800" b="1" i="1">
                                  <a:latin typeface="Cambria Math" panose="02040503050406030204" pitchFamily="18" charset="0"/>
                                  <a:ea typeface="Cambria Math" panose="02040503050406030204" pitchFamily="18" charset="0"/>
                                </a:rPr>
                                <m:t>𝑨</m:t>
                              </m:r>
                            </m:e>
                          </m:acc>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𝐸𝐴</m:t>
                          </m:r>
                          <m:func>
                            <m:funcPr>
                              <m:ctrlPr>
                                <a:rPr lang="en-US" sz="2800" b="0" i="1" smtClean="0">
                                  <a:latin typeface="Cambria Math" panose="02040503050406030204" pitchFamily="18" charset="0"/>
                                  <a:ea typeface="Cambria Math" panose="02040503050406030204" pitchFamily="18" charset="0"/>
                                </a:rPr>
                              </m:ctrlPr>
                            </m:funcPr>
                            <m:fName>
                              <m:r>
                                <m:rPr>
                                  <m:sty m:val="p"/>
                                </m:rPr>
                                <a:rPr lang="en-US" sz="2800" b="0" i="0" smtClean="0">
                                  <a:latin typeface="Cambria Math" panose="02040503050406030204" pitchFamily="18" charset="0"/>
                                  <a:ea typeface="Cambria Math" panose="02040503050406030204" pitchFamily="18" charset="0"/>
                                </a:rPr>
                                <m:t>cos</m:t>
                              </m:r>
                            </m:fName>
                            <m:e>
                              <m:r>
                                <a:rPr lang="en-US" sz="2800" b="0" i="1" smtClean="0">
                                  <a:latin typeface="Cambria Math" panose="02040503050406030204" pitchFamily="18" charset="0"/>
                                  <a:ea typeface="Cambria Math" panose="02040503050406030204" pitchFamily="18" charset="0"/>
                                </a:rPr>
                                <m:t>𝜃</m:t>
                              </m:r>
                            </m:e>
                          </m:func>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𝜆</m:t>
                              </m:r>
                            </m:num>
                            <m:den>
                              <m:r>
                                <a:rPr lang="en-US" sz="2800" b="0" i="1" smtClean="0">
                                  <a:latin typeface="Cambria Math" panose="02040503050406030204" pitchFamily="18" charset="0"/>
                                  <a:ea typeface="Cambria Math" panose="02040503050406030204" pitchFamily="18" charset="0"/>
                                </a:rPr>
                                <m:t>2</m:t>
                              </m:r>
                              <m:r>
                                <a:rPr lang="en-US" sz="2800" b="0" i="1" smtClean="0">
                                  <a:latin typeface="Cambria Math" panose="02040503050406030204" pitchFamily="18" charset="0"/>
                                  <a:ea typeface="Cambria Math" panose="02040503050406030204" pitchFamily="18" charset="0"/>
                                </a:rPr>
                                <m:t>𝜋</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𝜀</m:t>
                                  </m:r>
                                </m:e>
                                <m:sub>
                                  <m:r>
                                    <a:rPr lang="en-US" sz="2800" b="0" i="1" smtClean="0">
                                      <a:latin typeface="Cambria Math" panose="02040503050406030204" pitchFamily="18" charset="0"/>
                                      <a:ea typeface="Cambria Math" panose="02040503050406030204" pitchFamily="18" charset="0"/>
                                    </a:rPr>
                                    <m:t>𝑜</m:t>
                                  </m:r>
                                </m:sub>
                              </m:sSub>
                              <m:r>
                                <a:rPr lang="en-US" sz="2800" b="0" i="1" smtClean="0">
                                  <a:latin typeface="Cambria Math" panose="02040503050406030204" pitchFamily="18" charset="0"/>
                                  <a:ea typeface="Cambria Math" panose="02040503050406030204" pitchFamily="18" charset="0"/>
                                </a:rPr>
                                <m:t>𝑟</m:t>
                              </m:r>
                            </m:den>
                          </m:f>
                          <m:r>
                            <a:rPr lang="en-US" sz="2800" b="0" i="1" smtClean="0">
                              <a:latin typeface="Cambria Math" panose="02040503050406030204" pitchFamily="18" charset="0"/>
                              <a:ea typeface="Cambria Math" panose="02040503050406030204" pitchFamily="18" charset="0"/>
                            </a:rPr>
                            <m:t>2</m:t>
                          </m:r>
                          <m:r>
                            <a:rPr lang="en-US" sz="2800" b="0" i="1" smtClean="0">
                              <a:latin typeface="Cambria Math" panose="02040503050406030204" pitchFamily="18" charset="0"/>
                              <a:ea typeface="Cambria Math" panose="02040503050406030204" pitchFamily="18" charset="0"/>
                            </a:rPr>
                            <m:t>𝜋</m:t>
                          </m:r>
                          <m:r>
                            <a:rPr lang="en-US" sz="2800" b="0" i="1" smtClean="0">
                              <a:latin typeface="Cambria Math" panose="02040503050406030204" pitchFamily="18" charset="0"/>
                              <a:ea typeface="Cambria Math" panose="02040503050406030204" pitchFamily="18" charset="0"/>
                            </a:rPr>
                            <m:t>𝑟𝑙</m:t>
                          </m:r>
                        </m:e>
                      </m:nary>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𝑙</m:t>
                          </m:r>
                        </m:num>
                        <m:den>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𝜀</m:t>
                              </m:r>
                            </m:e>
                            <m:sub>
                              <m:r>
                                <a:rPr lang="en-US" sz="2800" b="0" i="1" smtClean="0">
                                  <a:latin typeface="Cambria Math" panose="02040503050406030204" pitchFamily="18" charset="0"/>
                                  <a:ea typeface="Cambria Math" panose="02040503050406030204" pitchFamily="18" charset="0"/>
                                </a:rPr>
                                <m:t>𝑜</m:t>
                              </m:r>
                            </m:sub>
                          </m:sSub>
                        </m:den>
                      </m:f>
                      <m:r>
                        <a:rPr lang="en-US" sz="2800" b="0" i="1" smtClean="0">
                          <a:latin typeface="Cambria Math" panose="02040503050406030204" pitchFamily="18" charset="0"/>
                          <a:ea typeface="Cambria Math" panose="02040503050406030204" pitchFamily="18" charset="0"/>
                        </a:rPr>
                        <m:t>=1.36×</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10</m:t>
                          </m:r>
                        </m:e>
                        <m:sup>
                          <m:r>
                            <a:rPr lang="en-US" sz="2800" b="0" i="1" smtClean="0">
                              <a:latin typeface="Cambria Math" panose="02040503050406030204" pitchFamily="18" charset="0"/>
                              <a:ea typeface="Cambria Math" panose="02040503050406030204" pitchFamily="18" charset="0"/>
                            </a:rPr>
                            <m:t>5</m:t>
                          </m:r>
                        </m:sup>
                      </m:sSup>
                      <m:r>
                        <a:rPr lang="en-US" sz="2800" b="0" i="1"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N</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m:rPr>
                              <m:sty m:val="p"/>
                            </m:rPr>
                            <a:rPr lang="en-US" sz="2800" b="0" i="0" smtClean="0">
                              <a:latin typeface="Cambria Math" panose="02040503050406030204" pitchFamily="18" charset="0"/>
                              <a:ea typeface="Cambria Math" panose="02040503050406030204" pitchFamily="18" charset="0"/>
                            </a:rPr>
                            <m:t>m</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m:t>
                      </m:r>
                      <m:r>
                        <m:rPr>
                          <m:sty m:val="p"/>
                        </m:rPr>
                        <a:rPr lang="en-US" sz="2800" b="0" i="0" smtClean="0">
                          <a:latin typeface="Cambria Math" panose="02040503050406030204" pitchFamily="18" charset="0"/>
                          <a:ea typeface="Cambria Math" panose="02040503050406030204" pitchFamily="18" charset="0"/>
                        </a:rPr>
                        <m:t>C</m:t>
                      </m:r>
                    </m:oMath>
                  </m:oMathPara>
                </a14:m>
                <a:endParaRPr lang="en-MY" sz="2800" dirty="0"/>
              </a:p>
            </p:txBody>
          </p:sp>
        </mc:Choice>
        <mc:Fallback xmlns="">
          <p:sp>
            <p:nvSpPr>
              <p:cNvPr id="18" name="TextBox 17">
                <a:extLst>
                  <a:ext uri="{FF2B5EF4-FFF2-40B4-BE49-F238E27FC236}">
                    <a16:creationId xmlns:a16="http://schemas.microsoft.com/office/drawing/2014/main" id="{290516A1-552B-4237-BD41-7BBBF2B2748F}"/>
                  </a:ext>
                </a:extLst>
              </p:cNvPr>
              <p:cNvSpPr txBox="1">
                <a:spLocks noRot="1" noChangeAspect="1" noMove="1" noResize="1" noEditPoints="1" noAdjustHandles="1" noChangeArrowheads="1" noChangeShapeType="1" noTextEdit="1"/>
              </p:cNvSpPr>
              <p:nvPr/>
            </p:nvSpPr>
            <p:spPr>
              <a:xfrm>
                <a:off x="645190" y="5060901"/>
                <a:ext cx="10595465" cy="1130181"/>
              </a:xfrm>
              <a:prstGeom prst="rect">
                <a:avLst/>
              </a:prstGeom>
              <a:blipFill>
                <a:blip r:embed="rId3"/>
                <a:stretch>
                  <a:fillRect/>
                </a:stretch>
              </a:blipFill>
            </p:spPr>
            <p:txBody>
              <a:bodyPr/>
              <a:lstStyle/>
              <a:p>
                <a:r>
                  <a:rPr lang="en-MY">
                    <a:noFill/>
                  </a:rPr>
                  <a:t> </a:t>
                </a:r>
              </a:p>
            </p:txBody>
          </p:sp>
        </mc:Fallback>
      </mc:AlternateContent>
    </p:spTree>
    <p:extLst>
      <p:ext uri="{BB962C8B-B14F-4D97-AF65-F5344CB8AC3E}">
        <p14:creationId xmlns:p14="http://schemas.microsoft.com/office/powerpoint/2010/main" val="62937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62B1B5-6BE8-423F-B266-18971D7D0587}"/>
              </a:ext>
            </a:extLst>
          </p:cNvPr>
          <p:cNvSpPr txBox="1"/>
          <p:nvPr/>
        </p:nvSpPr>
        <p:spPr>
          <a:xfrm>
            <a:off x="521854" y="257405"/>
            <a:ext cx="11148291" cy="1200329"/>
          </a:xfrm>
          <a:prstGeom prst="rect">
            <a:avLst/>
          </a:prstGeom>
          <a:noFill/>
        </p:spPr>
        <p:txBody>
          <a:bodyPr wrap="square">
            <a:spAutoFit/>
          </a:bodyPr>
          <a:lstStyle/>
          <a:p>
            <a:pPr algn="l"/>
            <a:r>
              <a:rPr lang="en-US" sz="2400" b="1" i="0" u="none" strike="noStrike" baseline="0" dirty="0">
                <a:solidFill>
                  <a:srgbClr val="000000"/>
                </a:solidFill>
                <a:latin typeface="MyriadPro-Bold"/>
              </a:rPr>
              <a:t>22.8 </a:t>
            </a:r>
            <a:r>
              <a:rPr lang="en-US" sz="2400" b="1" i="0" u="none" strike="noStrike" baseline="0" dirty="0">
                <a:solidFill>
                  <a:srgbClr val="00FFFF"/>
                </a:solidFill>
                <a:latin typeface="TimesLTStd-ExtraBold"/>
              </a:rPr>
              <a:t>. </a:t>
            </a:r>
            <a:r>
              <a:rPr lang="en-US" sz="2400" b="0" i="0" u="none" strike="noStrike" baseline="0" dirty="0">
                <a:solidFill>
                  <a:srgbClr val="000000"/>
                </a:solidFill>
                <a:latin typeface="TimesLTStd-Roman"/>
              </a:rPr>
              <a:t>The three small spheres shown in </a:t>
            </a:r>
            <a:r>
              <a:rPr lang="en-US" sz="2400" b="1" i="0" u="none" strike="noStrike" baseline="0" dirty="0">
                <a:solidFill>
                  <a:srgbClr val="000000"/>
                </a:solidFill>
                <a:latin typeface="TimesLTStd-Bold"/>
              </a:rPr>
              <a:t>Fig. E22.8 </a:t>
            </a:r>
            <a:r>
              <a:rPr lang="en-US" sz="2400" b="0" i="0" u="none" strike="noStrike" baseline="0" dirty="0">
                <a:solidFill>
                  <a:srgbClr val="000000"/>
                </a:solidFill>
                <a:latin typeface="TimesLTStd-Roman"/>
              </a:rPr>
              <a:t>carry charges </a:t>
            </a:r>
            <a:r>
              <a:rPr lang="en-US" sz="2400" b="0" i="1" u="none" strike="noStrike" baseline="0" dirty="0">
                <a:solidFill>
                  <a:srgbClr val="000000"/>
                </a:solidFill>
                <a:latin typeface="TimesLTStd-Italic"/>
              </a:rPr>
              <a:t>q</a:t>
            </a:r>
            <a:r>
              <a:rPr lang="en-US" sz="2400" b="0" i="0" u="none" strike="noStrike" baseline="0" dirty="0">
                <a:solidFill>
                  <a:srgbClr val="000000"/>
                </a:solidFill>
                <a:latin typeface="TimesLTStd-Roman"/>
              </a:rPr>
              <a:t>1 </a:t>
            </a:r>
            <a:r>
              <a:rPr lang="en-US" sz="2400" b="0" i="0" u="none" strike="noStrike" baseline="0" dirty="0">
                <a:solidFill>
                  <a:srgbClr val="000000"/>
                </a:solidFill>
                <a:latin typeface="PearsonMATHPRO02"/>
              </a:rPr>
              <a:t>= </a:t>
            </a:r>
            <a:r>
              <a:rPr lang="en-US" sz="2400" b="0" i="0" u="none" strike="noStrike" baseline="0" dirty="0">
                <a:solidFill>
                  <a:srgbClr val="000000"/>
                </a:solidFill>
                <a:latin typeface="TimesLTStd-Roman"/>
              </a:rPr>
              <a:t>4.00 </a:t>
            </a:r>
            <a:r>
              <a:rPr lang="en-US" sz="2400" b="0" i="0" u="none" strike="noStrike" baseline="0" dirty="0" err="1">
                <a:solidFill>
                  <a:srgbClr val="000000"/>
                </a:solidFill>
                <a:latin typeface="TimesLTStd-Roman"/>
              </a:rPr>
              <a:t>nC</a:t>
            </a:r>
            <a:r>
              <a:rPr lang="en-US" sz="2400" b="0" i="0" u="none" strike="noStrike" baseline="0" dirty="0">
                <a:solidFill>
                  <a:srgbClr val="000000"/>
                </a:solidFill>
                <a:latin typeface="TimesLTStd-Roman"/>
              </a:rPr>
              <a:t>, </a:t>
            </a:r>
            <a:r>
              <a:rPr lang="en-US" sz="2400" b="0" i="1" u="none" strike="noStrike" baseline="0" dirty="0">
                <a:solidFill>
                  <a:srgbClr val="000000"/>
                </a:solidFill>
                <a:latin typeface="TimesLTStd-Italic"/>
              </a:rPr>
              <a:t>q</a:t>
            </a:r>
            <a:r>
              <a:rPr lang="en-US" sz="2400" b="0" i="0" u="none" strike="noStrike" baseline="0" dirty="0">
                <a:solidFill>
                  <a:srgbClr val="000000"/>
                </a:solidFill>
                <a:latin typeface="TimesLTStd-Roman"/>
              </a:rPr>
              <a:t>2 </a:t>
            </a:r>
            <a:r>
              <a:rPr lang="en-US" sz="2400" b="0" i="0" u="none" strike="noStrike" baseline="0" dirty="0">
                <a:solidFill>
                  <a:srgbClr val="000000"/>
                </a:solidFill>
                <a:latin typeface="PearsonMATHPRO02"/>
              </a:rPr>
              <a:t>= -</a:t>
            </a:r>
            <a:r>
              <a:rPr lang="en-US" sz="2400" b="0" i="0" u="none" strike="noStrike" baseline="0" dirty="0">
                <a:solidFill>
                  <a:srgbClr val="000000"/>
                </a:solidFill>
                <a:latin typeface="TimesLTStd-Roman"/>
              </a:rPr>
              <a:t>7.80 </a:t>
            </a:r>
            <a:r>
              <a:rPr lang="en-US" sz="2400" b="0" i="0" u="none" strike="noStrike" baseline="0" dirty="0" err="1">
                <a:solidFill>
                  <a:srgbClr val="000000"/>
                </a:solidFill>
                <a:latin typeface="TimesLTStd-Roman"/>
              </a:rPr>
              <a:t>nC</a:t>
            </a:r>
            <a:r>
              <a:rPr lang="en-US" sz="2400" b="0" i="0" u="none" strike="noStrike" baseline="0" dirty="0">
                <a:solidFill>
                  <a:srgbClr val="000000"/>
                </a:solidFill>
                <a:latin typeface="TimesLTStd-Roman"/>
              </a:rPr>
              <a:t>, and </a:t>
            </a:r>
            <a:r>
              <a:rPr lang="en-US" sz="2400" b="0" i="1" u="none" strike="noStrike" baseline="0" dirty="0">
                <a:solidFill>
                  <a:srgbClr val="000000"/>
                </a:solidFill>
                <a:latin typeface="TimesLTStd-Italic"/>
              </a:rPr>
              <a:t>q</a:t>
            </a:r>
            <a:r>
              <a:rPr lang="en-US" sz="2400" b="0" i="0" u="none" strike="noStrike" baseline="0" dirty="0">
                <a:solidFill>
                  <a:srgbClr val="000000"/>
                </a:solidFill>
                <a:latin typeface="TimesLTStd-Roman"/>
              </a:rPr>
              <a:t>3 </a:t>
            </a:r>
            <a:r>
              <a:rPr lang="en-US" sz="2400" b="0" i="0" u="none" strike="noStrike" baseline="0" dirty="0">
                <a:solidFill>
                  <a:srgbClr val="000000"/>
                </a:solidFill>
                <a:latin typeface="PearsonMATHPRO02"/>
              </a:rPr>
              <a:t>= </a:t>
            </a:r>
            <a:r>
              <a:rPr lang="en-US" sz="2400" b="0" i="0" u="none" strike="noStrike" baseline="0" dirty="0">
                <a:solidFill>
                  <a:srgbClr val="000000"/>
                </a:solidFill>
                <a:latin typeface="TimesLTStd-Roman"/>
              </a:rPr>
              <a:t>2.40 </a:t>
            </a:r>
            <a:r>
              <a:rPr lang="en-US" sz="2400" b="0" i="0" u="none" strike="noStrike" baseline="0" dirty="0" err="1">
                <a:solidFill>
                  <a:srgbClr val="000000"/>
                </a:solidFill>
                <a:latin typeface="TimesLTStd-Roman"/>
              </a:rPr>
              <a:t>nC</a:t>
            </a:r>
            <a:r>
              <a:rPr lang="en-US" sz="2400" b="0" i="0" u="none" strike="noStrike" baseline="0" dirty="0">
                <a:solidFill>
                  <a:srgbClr val="000000"/>
                </a:solidFill>
                <a:latin typeface="TimesLTStd-Roman"/>
              </a:rPr>
              <a:t>. Find the net electric flux through each of the following closed surfaces shown in cross section in the figure: (a) </a:t>
            </a:r>
            <a:r>
              <a:rPr lang="en-US" sz="2400" b="0" i="1" u="none" strike="noStrike" baseline="0" dirty="0">
                <a:solidFill>
                  <a:srgbClr val="000000"/>
                </a:solidFill>
                <a:latin typeface="TimesLTStd-Italic"/>
              </a:rPr>
              <a:t>S</a:t>
            </a:r>
            <a:r>
              <a:rPr lang="en-US" sz="2400" b="0" i="0" u="none" strike="noStrike" baseline="0" dirty="0">
                <a:solidFill>
                  <a:srgbClr val="000000"/>
                </a:solidFill>
                <a:latin typeface="TimesLTStd-Roman"/>
              </a:rPr>
              <a:t>1 ; (b) </a:t>
            </a:r>
            <a:r>
              <a:rPr lang="en-US" sz="2400" b="0" i="1" u="none" strike="noStrike" baseline="0" dirty="0">
                <a:solidFill>
                  <a:srgbClr val="000000"/>
                </a:solidFill>
                <a:latin typeface="TimesLTStd-Italic"/>
              </a:rPr>
              <a:t>S</a:t>
            </a:r>
            <a:r>
              <a:rPr lang="en-US" sz="2400" b="0" i="0" u="none" strike="noStrike" baseline="0" dirty="0">
                <a:solidFill>
                  <a:srgbClr val="000000"/>
                </a:solidFill>
                <a:latin typeface="TimesLTStd-Roman"/>
              </a:rPr>
              <a:t>2 ; (c) </a:t>
            </a:r>
            <a:r>
              <a:rPr lang="en-US" sz="2400" b="0" i="1" u="none" strike="noStrike" baseline="0" dirty="0">
                <a:solidFill>
                  <a:srgbClr val="000000"/>
                </a:solidFill>
                <a:latin typeface="TimesLTStd-Italic"/>
              </a:rPr>
              <a:t>S</a:t>
            </a:r>
            <a:r>
              <a:rPr lang="en-US" sz="2400" b="0" i="0" u="none" strike="noStrike" baseline="0" dirty="0">
                <a:solidFill>
                  <a:srgbClr val="000000"/>
                </a:solidFill>
                <a:latin typeface="TimesLTStd-Roman"/>
              </a:rPr>
              <a:t>3 ; (d) </a:t>
            </a:r>
            <a:r>
              <a:rPr lang="en-US" sz="2400" b="0" i="1" u="none" strike="noStrike" baseline="0" dirty="0">
                <a:solidFill>
                  <a:srgbClr val="000000"/>
                </a:solidFill>
                <a:latin typeface="TimesLTStd-Italic"/>
              </a:rPr>
              <a:t>S</a:t>
            </a:r>
            <a:r>
              <a:rPr lang="en-US" sz="2400" b="0" i="0" u="none" strike="noStrike" baseline="0" dirty="0">
                <a:solidFill>
                  <a:srgbClr val="000000"/>
                </a:solidFill>
                <a:latin typeface="TimesLTStd-Roman"/>
              </a:rPr>
              <a:t>4 ; </a:t>
            </a:r>
            <a:r>
              <a:rPr lang="en-MY" sz="2400" b="0" i="0" u="none" strike="noStrike" baseline="0" dirty="0">
                <a:solidFill>
                  <a:srgbClr val="000000"/>
                </a:solidFill>
                <a:latin typeface="TimesLTStd-Roman"/>
              </a:rPr>
              <a:t>(e) </a:t>
            </a:r>
            <a:r>
              <a:rPr lang="en-MY" sz="2400" b="0" i="1" u="none" strike="noStrike" baseline="0" dirty="0">
                <a:solidFill>
                  <a:srgbClr val="000000"/>
                </a:solidFill>
                <a:latin typeface="TimesLTStd-Italic"/>
              </a:rPr>
              <a:t>S</a:t>
            </a:r>
            <a:r>
              <a:rPr lang="en-MY" sz="2400" b="0" i="0" u="none" strike="noStrike" baseline="0" dirty="0">
                <a:solidFill>
                  <a:srgbClr val="000000"/>
                </a:solidFill>
                <a:latin typeface="TimesLTStd-Roman"/>
              </a:rPr>
              <a:t>5 .</a:t>
            </a:r>
            <a:endParaRPr lang="en-MY" sz="2400" dirty="0"/>
          </a:p>
        </p:txBody>
      </p:sp>
      <p:pic>
        <p:nvPicPr>
          <p:cNvPr id="5" name="Picture 4">
            <a:extLst>
              <a:ext uri="{FF2B5EF4-FFF2-40B4-BE49-F238E27FC236}">
                <a16:creationId xmlns:a16="http://schemas.microsoft.com/office/drawing/2014/main" id="{28BC1010-55B7-4DFB-B528-83D6EB1DFB32}"/>
              </a:ext>
            </a:extLst>
          </p:cNvPr>
          <p:cNvPicPr>
            <a:picLocks noChangeAspect="1"/>
          </p:cNvPicPr>
          <p:nvPr/>
        </p:nvPicPr>
        <p:blipFill>
          <a:blip r:embed="rId2"/>
          <a:stretch>
            <a:fillRect/>
          </a:stretch>
        </p:blipFill>
        <p:spPr>
          <a:xfrm>
            <a:off x="521854" y="1599217"/>
            <a:ext cx="7016862" cy="308362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EF1D465-423A-48BC-8B09-81D1146D4B51}"/>
                  </a:ext>
                </a:extLst>
              </p:cNvPr>
              <p:cNvSpPr txBox="1"/>
              <p:nvPr/>
            </p:nvSpPr>
            <p:spPr>
              <a:xfrm>
                <a:off x="925845" y="5205674"/>
                <a:ext cx="8709692" cy="10713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200" i="1" smtClean="0">
                              <a:latin typeface="Cambria Math" panose="02040503050406030204" pitchFamily="18" charset="0"/>
                              <a:ea typeface="Cambria Math" panose="02040503050406030204" pitchFamily="18" charset="0"/>
                            </a:rPr>
                          </m:ctrlPr>
                        </m:sSubPr>
                        <m:e>
                          <m:r>
                            <m:rPr>
                              <m:sty m:val="p"/>
                            </m:rPr>
                            <a:rPr lang="el-GR" sz="3200" i="1" smtClean="0">
                              <a:latin typeface="Cambria Math" panose="02040503050406030204" pitchFamily="18" charset="0"/>
                              <a:ea typeface="Cambria Math" panose="02040503050406030204" pitchFamily="18" charset="0"/>
                            </a:rPr>
                            <m:t>Φ</m:t>
                          </m:r>
                        </m:e>
                        <m:sub>
                          <m:r>
                            <a:rPr lang="en-US" sz="3200" b="0" i="1" smtClean="0">
                              <a:latin typeface="Cambria Math" panose="02040503050406030204" pitchFamily="18" charset="0"/>
                              <a:ea typeface="Cambria Math" panose="02040503050406030204" pitchFamily="18" charset="0"/>
                            </a:rPr>
                            <m:t>𝑆</m:t>
                          </m:r>
                          <m:r>
                            <a:rPr lang="en-US" sz="3200" b="0" i="1" smtClean="0">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nary>
                            <m:naryPr>
                              <m:chr m:val="∑"/>
                              <m:subHide m:val="on"/>
                              <m:supHide m:val="on"/>
                              <m:ctrlPr>
                                <a:rPr lang="en-US" sz="3200" b="0" i="1" smtClean="0">
                                  <a:latin typeface="Cambria Math" panose="02040503050406030204" pitchFamily="18" charset="0"/>
                                  <a:ea typeface="Cambria Math" panose="02040503050406030204" pitchFamily="18" charset="0"/>
                                </a:rPr>
                              </m:ctrlPr>
                            </m:naryPr>
                            <m:sub/>
                            <m:sup/>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𝑄</m:t>
                                  </m:r>
                                </m:e>
                                <m:sub>
                                  <m:r>
                                    <a:rPr lang="en-US" sz="3200" b="0" i="1" smtClean="0">
                                      <a:latin typeface="Cambria Math" panose="02040503050406030204" pitchFamily="18" charset="0"/>
                                      <a:ea typeface="Cambria Math" panose="02040503050406030204" pitchFamily="18" charset="0"/>
                                    </a:rPr>
                                    <m:t>𝑒𝑛𝑐𝑙𝑜𝑠𝑒𝑑</m:t>
                                  </m:r>
                                </m:sub>
                              </m:sSub>
                            </m:e>
                          </m:nary>
                        </m:num>
                        <m:den>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𝜀</m:t>
                              </m:r>
                            </m:e>
                            <m:sub>
                              <m:r>
                                <a:rPr lang="en-US" sz="3200" b="0" i="1" smtClean="0">
                                  <a:latin typeface="Cambria Math" panose="02040503050406030204" pitchFamily="18" charset="0"/>
                                  <a:ea typeface="Cambria Math" panose="02040503050406030204" pitchFamily="18" charset="0"/>
                                </a:rPr>
                                <m:t>𝑜</m:t>
                              </m:r>
                            </m:sub>
                          </m:sSub>
                        </m:den>
                      </m:f>
                      <m:r>
                        <a:rPr lang="en-US" sz="3200" b="0" i="1"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4.00×</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10</m:t>
                              </m:r>
                            </m:e>
                            <m:sup>
                              <m:r>
                                <a:rPr lang="en-US" sz="3200" b="0" i="1" smtClean="0">
                                  <a:latin typeface="Cambria Math" panose="02040503050406030204" pitchFamily="18" charset="0"/>
                                  <a:ea typeface="Cambria Math" panose="02040503050406030204" pitchFamily="18" charset="0"/>
                                </a:rPr>
                                <m:t>−9</m:t>
                              </m:r>
                            </m:sup>
                          </m:sSup>
                        </m:num>
                        <m:den>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𝜀</m:t>
                              </m:r>
                            </m:e>
                            <m:sub>
                              <m:r>
                                <a:rPr lang="en-US" sz="3200" i="1">
                                  <a:latin typeface="Cambria Math" panose="02040503050406030204" pitchFamily="18" charset="0"/>
                                  <a:ea typeface="Cambria Math" panose="02040503050406030204" pitchFamily="18" charset="0"/>
                                </a:rPr>
                                <m:t>𝑜</m:t>
                              </m:r>
                            </m:sub>
                          </m:sSub>
                        </m:den>
                      </m:f>
                      <m:r>
                        <a:rPr lang="en-US" sz="3200" b="0" i="1" smtClean="0">
                          <a:latin typeface="Cambria Math" panose="02040503050406030204" pitchFamily="18" charset="0"/>
                          <a:ea typeface="Cambria Math" panose="02040503050406030204" pitchFamily="18" charset="0"/>
                        </a:rPr>
                        <m:t>=452</m:t>
                      </m:r>
                      <m:r>
                        <a:rPr lang="en-US" sz="3200" b="0" i="0" smtClean="0">
                          <a:latin typeface="Cambria Math" panose="02040503050406030204" pitchFamily="18" charset="0"/>
                          <a:ea typeface="Cambria Math" panose="02040503050406030204" pitchFamily="18" charset="0"/>
                        </a:rPr>
                        <m:t> </m:t>
                      </m:r>
                      <m:r>
                        <m:rPr>
                          <m:sty m:val="p"/>
                        </m:rPr>
                        <a:rPr lang="en-US" sz="3200">
                          <a:latin typeface="Cambria Math" panose="02040503050406030204" pitchFamily="18" charset="0"/>
                          <a:ea typeface="Cambria Math" panose="02040503050406030204" pitchFamily="18" charset="0"/>
                        </a:rPr>
                        <m:t>N</m:t>
                      </m:r>
                      <m:r>
                        <a:rPr lang="en-US" sz="3200" i="1">
                          <a:latin typeface="Cambria Math" panose="02040503050406030204" pitchFamily="18" charset="0"/>
                          <a:ea typeface="Cambria Math" panose="02040503050406030204" pitchFamily="18" charset="0"/>
                        </a:rPr>
                        <m:t>∙</m:t>
                      </m:r>
                      <m:sSup>
                        <m:sSupPr>
                          <m:ctrlPr>
                            <a:rPr lang="en-US" sz="3200" i="1">
                              <a:latin typeface="Cambria Math" panose="02040503050406030204" pitchFamily="18" charset="0"/>
                              <a:ea typeface="Cambria Math" panose="02040503050406030204" pitchFamily="18" charset="0"/>
                            </a:rPr>
                          </m:ctrlPr>
                        </m:sSupPr>
                        <m:e>
                          <m:r>
                            <m:rPr>
                              <m:sty m:val="p"/>
                            </m:rPr>
                            <a:rPr lang="en-US" sz="3200">
                              <a:latin typeface="Cambria Math" panose="02040503050406030204" pitchFamily="18" charset="0"/>
                              <a:ea typeface="Cambria Math" panose="02040503050406030204" pitchFamily="18" charset="0"/>
                            </a:rPr>
                            <m:t>m</m:t>
                          </m:r>
                        </m:e>
                        <m:sup>
                          <m:r>
                            <a:rPr lang="en-US" sz="3200" i="1">
                              <a:latin typeface="Cambria Math" panose="02040503050406030204" pitchFamily="18" charset="0"/>
                              <a:ea typeface="Cambria Math" panose="02040503050406030204" pitchFamily="18" charset="0"/>
                            </a:rPr>
                            <m:t>2</m:t>
                          </m:r>
                        </m:sup>
                      </m:sSup>
                      <m:r>
                        <a:rPr lang="en-US" sz="3200" i="1">
                          <a:latin typeface="Cambria Math" panose="02040503050406030204" pitchFamily="18" charset="0"/>
                          <a:ea typeface="Cambria Math" panose="02040503050406030204" pitchFamily="18" charset="0"/>
                        </a:rPr>
                        <m:t>/</m:t>
                      </m:r>
                      <m:r>
                        <m:rPr>
                          <m:sty m:val="p"/>
                        </m:rPr>
                        <a:rPr lang="en-US" sz="3200">
                          <a:latin typeface="Cambria Math" panose="02040503050406030204" pitchFamily="18" charset="0"/>
                          <a:ea typeface="Cambria Math" panose="02040503050406030204" pitchFamily="18" charset="0"/>
                        </a:rPr>
                        <m:t>C</m:t>
                      </m:r>
                    </m:oMath>
                  </m:oMathPara>
                </a14:m>
                <a:endParaRPr lang="en-MY" sz="3200" dirty="0"/>
              </a:p>
            </p:txBody>
          </p:sp>
        </mc:Choice>
        <mc:Fallback xmlns="">
          <p:sp>
            <p:nvSpPr>
              <p:cNvPr id="6" name="TextBox 5">
                <a:extLst>
                  <a:ext uri="{FF2B5EF4-FFF2-40B4-BE49-F238E27FC236}">
                    <a16:creationId xmlns:a16="http://schemas.microsoft.com/office/drawing/2014/main" id="{7EF1D465-423A-48BC-8B09-81D1146D4B51}"/>
                  </a:ext>
                </a:extLst>
              </p:cNvPr>
              <p:cNvSpPr txBox="1">
                <a:spLocks noRot="1" noChangeAspect="1" noMove="1" noResize="1" noEditPoints="1" noAdjustHandles="1" noChangeArrowheads="1" noChangeShapeType="1" noTextEdit="1"/>
              </p:cNvSpPr>
              <p:nvPr/>
            </p:nvSpPr>
            <p:spPr>
              <a:xfrm>
                <a:off x="925845" y="5205674"/>
                <a:ext cx="8709692" cy="1071319"/>
              </a:xfrm>
              <a:prstGeom prst="rect">
                <a:avLst/>
              </a:prstGeom>
              <a:blipFill>
                <a:blip r:embed="rId3"/>
                <a:stretch>
                  <a:fillRect/>
                </a:stretch>
              </a:blipFill>
            </p:spPr>
            <p:txBody>
              <a:bodyPr/>
              <a:lstStyle/>
              <a:p>
                <a:r>
                  <a:rPr lang="en-MY">
                    <a:noFill/>
                  </a:rPr>
                  <a:t> </a:t>
                </a:r>
              </a:p>
            </p:txBody>
          </p:sp>
        </mc:Fallback>
      </mc:AlternateContent>
    </p:spTree>
    <p:extLst>
      <p:ext uri="{BB962C8B-B14F-4D97-AF65-F5344CB8AC3E}">
        <p14:creationId xmlns:p14="http://schemas.microsoft.com/office/powerpoint/2010/main" val="23123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151F27-28DF-4D6C-A75F-D896B48F46E6}"/>
              </a:ext>
            </a:extLst>
          </p:cNvPr>
          <p:cNvSpPr txBox="1"/>
          <p:nvPr/>
        </p:nvSpPr>
        <p:spPr>
          <a:xfrm>
            <a:off x="457200" y="540455"/>
            <a:ext cx="11003280" cy="1569660"/>
          </a:xfrm>
          <a:prstGeom prst="rect">
            <a:avLst/>
          </a:prstGeom>
          <a:noFill/>
        </p:spPr>
        <p:txBody>
          <a:bodyPr wrap="square">
            <a:spAutoFit/>
          </a:bodyPr>
          <a:lstStyle/>
          <a:p>
            <a:pPr algn="l"/>
            <a:r>
              <a:rPr lang="en-US" sz="2400" b="1" i="0" u="none" strike="noStrike" baseline="0" dirty="0">
                <a:solidFill>
                  <a:srgbClr val="000000"/>
                </a:solidFill>
                <a:latin typeface="MyriadPro-Bold"/>
              </a:rPr>
              <a:t>22.9 </a:t>
            </a:r>
            <a:r>
              <a:rPr lang="en-US" sz="2400" b="1" i="0" u="none" strike="noStrike" baseline="0" dirty="0">
                <a:solidFill>
                  <a:srgbClr val="00FFFF"/>
                </a:solidFill>
                <a:latin typeface="TimesLTStd-ExtraBold"/>
              </a:rPr>
              <a:t> </a:t>
            </a:r>
            <a:r>
              <a:rPr lang="en-US" sz="2400" b="0" i="0" u="none" strike="noStrike" baseline="0" dirty="0">
                <a:solidFill>
                  <a:srgbClr val="000000"/>
                </a:solidFill>
                <a:latin typeface="TimesLTStd-Roman"/>
              </a:rPr>
              <a:t>A charged paint is spread in a very thin uniform layer over the surface of a plastic sphere of diameter 12.0 cm, giving it a charge of </a:t>
            </a:r>
            <a:r>
              <a:rPr lang="en-US" sz="2400" b="0" i="0" u="none" strike="noStrike" baseline="0" dirty="0">
                <a:solidFill>
                  <a:srgbClr val="000000"/>
                </a:solidFill>
                <a:latin typeface="PearsonMATHPRO02"/>
              </a:rPr>
              <a:t>-</a:t>
            </a:r>
            <a:r>
              <a:rPr lang="en-US" sz="2400" b="0" i="0" u="none" strike="noStrike" baseline="0" dirty="0">
                <a:solidFill>
                  <a:srgbClr val="000000"/>
                </a:solidFill>
                <a:latin typeface="TimesLTStd-Roman"/>
              </a:rPr>
              <a:t>49.0 </a:t>
            </a:r>
            <a:r>
              <a:rPr lang="en-US" sz="2400" dirty="0">
                <a:solidFill>
                  <a:srgbClr val="000000"/>
                </a:solidFill>
                <a:latin typeface="PearsonMATHPRO01"/>
                <a:sym typeface="Symbol" panose="05050102010706020507" pitchFamily="18" charset="2"/>
              </a:rPr>
              <a:t></a:t>
            </a:r>
            <a:r>
              <a:rPr lang="en-US" sz="2400" b="0" i="0" u="none" strike="noStrike" baseline="0" dirty="0">
                <a:solidFill>
                  <a:srgbClr val="000000"/>
                </a:solidFill>
                <a:latin typeface="TimesLTStd-Roman"/>
              </a:rPr>
              <a:t>C. Find the electric field (a) just inside the paint layer; (b) just outside the paint layer; (c) 5.00 cm outside the surface of the paint layer.</a:t>
            </a:r>
            <a:endParaRPr lang="en-MY" sz="2400" dirty="0"/>
          </a:p>
        </p:txBody>
      </p:sp>
      <p:sp>
        <p:nvSpPr>
          <p:cNvPr id="4" name="Oval 3">
            <a:extLst>
              <a:ext uri="{FF2B5EF4-FFF2-40B4-BE49-F238E27FC236}">
                <a16:creationId xmlns:a16="http://schemas.microsoft.com/office/drawing/2014/main" id="{17C02EA9-C575-4638-9BE5-F26C312A5716}"/>
              </a:ext>
            </a:extLst>
          </p:cNvPr>
          <p:cNvSpPr/>
          <p:nvPr/>
        </p:nvSpPr>
        <p:spPr>
          <a:xfrm>
            <a:off x="457200" y="2792196"/>
            <a:ext cx="2301240" cy="230124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7" name="Straight Arrow Connector 6">
            <a:extLst>
              <a:ext uri="{FF2B5EF4-FFF2-40B4-BE49-F238E27FC236}">
                <a16:creationId xmlns:a16="http://schemas.microsoft.com/office/drawing/2014/main" id="{1DE609E4-31C6-4DF7-8A56-0AE375950EA2}"/>
              </a:ext>
            </a:extLst>
          </p:cNvPr>
          <p:cNvCxnSpPr>
            <a:endCxn id="4" idx="7"/>
          </p:cNvCxnSpPr>
          <p:nvPr/>
        </p:nvCxnSpPr>
        <p:spPr>
          <a:xfrm flipV="1">
            <a:off x="1615440" y="3129205"/>
            <a:ext cx="805991" cy="8517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78B407F-DC42-43CA-ABC0-1811885B8882}"/>
                  </a:ext>
                </a:extLst>
              </p:cNvPr>
              <p:cNvSpPr txBox="1"/>
              <p:nvPr/>
            </p:nvSpPr>
            <p:spPr>
              <a:xfrm>
                <a:off x="2966275" y="1837505"/>
                <a:ext cx="4767202" cy="12917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200" i="1" smtClean="0">
                              <a:latin typeface="Cambria Math" panose="02040503050406030204" pitchFamily="18" charset="0"/>
                              <a:ea typeface="Cambria Math" panose="02040503050406030204" pitchFamily="18" charset="0"/>
                            </a:rPr>
                          </m:ctrlPr>
                        </m:sSubPr>
                        <m:e>
                          <m:r>
                            <m:rPr>
                              <m:sty m:val="p"/>
                            </m:rPr>
                            <a:rPr lang="el-GR" sz="3200" i="1" smtClean="0">
                              <a:latin typeface="Cambria Math" panose="02040503050406030204" pitchFamily="18" charset="0"/>
                              <a:ea typeface="Cambria Math" panose="02040503050406030204" pitchFamily="18" charset="0"/>
                            </a:rPr>
                            <m:t>Φ</m:t>
                          </m:r>
                        </m:e>
                        <m:sub>
                          <m:r>
                            <a:rPr lang="en-US" sz="3200" b="0" i="1" smtClean="0">
                              <a:latin typeface="Cambria Math" panose="02040503050406030204" pitchFamily="18" charset="0"/>
                              <a:ea typeface="Cambria Math" panose="02040503050406030204" pitchFamily="18" charset="0"/>
                            </a:rPr>
                            <m:t>𝐸</m:t>
                          </m:r>
                        </m:sub>
                      </m:sSub>
                      <m:r>
                        <a:rPr lang="en-US" sz="3200" b="0" i="1" smtClean="0">
                          <a:latin typeface="Cambria Math" panose="02040503050406030204" pitchFamily="18" charset="0"/>
                          <a:ea typeface="Cambria Math" panose="02040503050406030204" pitchFamily="18" charset="0"/>
                        </a:rPr>
                        <m:t>=</m:t>
                      </m:r>
                      <m:nary>
                        <m:naryPr>
                          <m:chr m:val="∮"/>
                          <m:limLoc m:val="undOvr"/>
                          <m:subHide m:val="on"/>
                          <m:supHide m:val="on"/>
                          <m:ctrlPr>
                            <a:rPr lang="en-US" sz="3200" b="0" i="1" smtClean="0">
                              <a:latin typeface="Cambria Math" panose="02040503050406030204" pitchFamily="18" charset="0"/>
                              <a:ea typeface="Cambria Math" panose="02040503050406030204" pitchFamily="18" charset="0"/>
                            </a:rPr>
                          </m:ctrlPr>
                        </m:naryPr>
                        <m:sub/>
                        <m:sup/>
                        <m:e>
                          <m:acc>
                            <m:accPr>
                              <m:chr m:val="⃗"/>
                              <m:ctrlPr>
                                <a:rPr lang="en-US" sz="3200" b="1" i="1" smtClean="0">
                                  <a:latin typeface="Cambria Math" panose="02040503050406030204" pitchFamily="18" charset="0"/>
                                  <a:ea typeface="Cambria Math" panose="02040503050406030204" pitchFamily="18" charset="0"/>
                                </a:rPr>
                              </m:ctrlPr>
                            </m:accPr>
                            <m:e>
                              <m:r>
                                <a:rPr lang="en-US" sz="3200" b="1" i="1">
                                  <a:latin typeface="Cambria Math" panose="02040503050406030204" pitchFamily="18" charset="0"/>
                                  <a:ea typeface="Cambria Math" panose="02040503050406030204" pitchFamily="18" charset="0"/>
                                </a:rPr>
                                <m:t>𝑬</m:t>
                              </m:r>
                            </m:e>
                          </m:acc>
                          <m:r>
                            <a:rPr lang="en-US" sz="3200" b="1"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𝑑</m:t>
                          </m:r>
                          <m:acc>
                            <m:accPr>
                              <m:chr m:val="⃗"/>
                              <m:ctrlPr>
                                <a:rPr lang="en-US" sz="3200" b="0" i="1" smtClean="0">
                                  <a:latin typeface="Cambria Math" panose="02040503050406030204" pitchFamily="18" charset="0"/>
                                  <a:ea typeface="Cambria Math" panose="02040503050406030204" pitchFamily="18" charset="0"/>
                                </a:rPr>
                              </m:ctrlPr>
                            </m:accPr>
                            <m:e>
                              <m:r>
                                <a:rPr lang="en-US" sz="3200" b="1" i="1">
                                  <a:latin typeface="Cambria Math" panose="02040503050406030204" pitchFamily="18" charset="0"/>
                                  <a:ea typeface="Cambria Math" panose="02040503050406030204" pitchFamily="18" charset="0"/>
                                </a:rPr>
                                <m:t>𝑨</m:t>
                              </m:r>
                            </m:e>
                          </m:acc>
                          <m:r>
                            <a:rPr lang="en-US" sz="3200" b="0" i="1"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𝑄</m:t>
                                  </m:r>
                                </m:e>
                                <m:sub>
                                  <m:r>
                                    <a:rPr lang="en-US" sz="3200" b="0" i="1" smtClean="0">
                                      <a:latin typeface="Cambria Math" panose="02040503050406030204" pitchFamily="18" charset="0"/>
                                      <a:ea typeface="Cambria Math" panose="02040503050406030204" pitchFamily="18" charset="0"/>
                                    </a:rPr>
                                    <m:t>𝑒𝑛𝑐𝑙𝑜𝑠𝑒𝑑</m:t>
                                  </m:r>
                                </m:sub>
                              </m:sSub>
                            </m:num>
                            <m:den>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𝜀</m:t>
                                  </m:r>
                                </m:e>
                                <m:sub>
                                  <m:r>
                                    <a:rPr lang="en-US" sz="3200" b="0" i="1" smtClean="0">
                                      <a:latin typeface="Cambria Math" panose="02040503050406030204" pitchFamily="18" charset="0"/>
                                      <a:ea typeface="Cambria Math" panose="02040503050406030204" pitchFamily="18" charset="0"/>
                                    </a:rPr>
                                    <m:t>𝑜</m:t>
                                  </m:r>
                                </m:sub>
                              </m:sSub>
                            </m:den>
                          </m:f>
                        </m:e>
                      </m:nary>
                    </m:oMath>
                  </m:oMathPara>
                </a14:m>
                <a:endParaRPr lang="en-MY" sz="3200" dirty="0"/>
              </a:p>
            </p:txBody>
          </p:sp>
        </mc:Choice>
        <mc:Fallback xmlns="">
          <p:sp>
            <p:nvSpPr>
              <p:cNvPr id="8" name="TextBox 7">
                <a:extLst>
                  <a:ext uri="{FF2B5EF4-FFF2-40B4-BE49-F238E27FC236}">
                    <a16:creationId xmlns:a16="http://schemas.microsoft.com/office/drawing/2014/main" id="{278B407F-DC42-43CA-ABC0-1811885B8882}"/>
                  </a:ext>
                </a:extLst>
              </p:cNvPr>
              <p:cNvSpPr txBox="1">
                <a:spLocks noRot="1" noChangeAspect="1" noMove="1" noResize="1" noEditPoints="1" noAdjustHandles="1" noChangeArrowheads="1" noChangeShapeType="1" noTextEdit="1"/>
              </p:cNvSpPr>
              <p:nvPr/>
            </p:nvSpPr>
            <p:spPr>
              <a:xfrm>
                <a:off x="2966275" y="1837505"/>
                <a:ext cx="4767202" cy="1291700"/>
              </a:xfrm>
              <a:prstGeom prst="rect">
                <a:avLst/>
              </a:prstGeom>
              <a:blipFill>
                <a:blip r:embed="rId2"/>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250B5F1-A10A-4813-A778-84811526F94C}"/>
                  </a:ext>
                </a:extLst>
              </p:cNvPr>
              <p:cNvSpPr txBox="1"/>
              <p:nvPr/>
            </p:nvSpPr>
            <p:spPr>
              <a:xfrm>
                <a:off x="2966275" y="3129205"/>
                <a:ext cx="8484374" cy="831894"/>
              </a:xfrm>
              <a:prstGeom prst="rect">
                <a:avLst/>
              </a:prstGeom>
              <a:noFill/>
            </p:spPr>
            <p:txBody>
              <a:bodyPr wrap="none" lIns="0" tIns="0" rIns="0" bIns="0" rtlCol="0">
                <a:spAutoFit/>
              </a:bodyPr>
              <a:lstStyle/>
              <a:p>
                <a:r>
                  <a:rPr lang="en-US" sz="3200" b="0" dirty="0">
                    <a:ea typeface="Cambria Math" panose="02040503050406030204" pitchFamily="18" charset="0"/>
                  </a:rPr>
                  <a:t>(c) </a:t>
                </a:r>
                <a14:m>
                  <m:oMath xmlns:m="http://schemas.openxmlformats.org/officeDocument/2006/math">
                    <m:r>
                      <a:rPr lang="en-US" sz="3200" b="0" i="1" smtClean="0">
                        <a:latin typeface="Cambria Math" panose="02040503050406030204" pitchFamily="18" charset="0"/>
                        <a:ea typeface="Cambria Math" panose="02040503050406030204" pitchFamily="18" charset="0"/>
                      </a:rPr>
                      <m:t>𝐸</m:t>
                    </m:r>
                    <m:r>
                      <a:rPr lang="en-US" sz="3200" b="0" i="1" dirty="0" smtClean="0">
                        <a:latin typeface="Cambria Math" panose="02040503050406030204" pitchFamily="18" charset="0"/>
                        <a:sym typeface="Symbol" panose="05050102010706020507" pitchFamily="18" charset="2"/>
                      </a:rPr>
                      <m:t>=</m:t>
                    </m:r>
                    <m:f>
                      <m:fPr>
                        <m:ctrlPr>
                          <a:rPr lang="en-US" sz="3200" i="1">
                            <a:latin typeface="Cambria Math" panose="02040503050406030204" pitchFamily="18" charset="0"/>
                            <a:ea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𝑞</m:t>
                        </m:r>
                      </m:num>
                      <m:den>
                        <m:sSub>
                          <m:sSubPr>
                            <m:ctrlPr>
                              <a:rPr lang="en-US" sz="3200" i="1">
                                <a:latin typeface="Cambria Math" panose="02040503050406030204" pitchFamily="18" charset="0"/>
                                <a:ea typeface="Cambria Math" panose="02040503050406030204" pitchFamily="18" charset="0"/>
                              </a:rPr>
                            </m:ctrlPr>
                          </m:sSubPr>
                          <m:e>
                            <m:r>
                              <m:rPr>
                                <m:nor/>
                              </m:rPr>
                              <a:rPr lang="en-MY" sz="3200" dirty="0">
                                <a:sym typeface="Symbol" panose="05050102010706020507" pitchFamily="18" charset="2"/>
                              </a:rPr>
                              <m:t>4</m:t>
                            </m:r>
                            <m:r>
                              <a:rPr lang="en-US" sz="3200" i="1">
                                <a:latin typeface="Cambria Math" panose="02040503050406030204" pitchFamily="18" charset="0"/>
                                <a:ea typeface="Cambria Math" panose="02040503050406030204" pitchFamily="18" charset="0"/>
                              </a:rPr>
                              <m:t>𝜀</m:t>
                            </m:r>
                          </m:e>
                          <m:sub>
                            <m:r>
                              <a:rPr lang="en-US" sz="3200" i="1">
                                <a:latin typeface="Cambria Math" panose="02040503050406030204" pitchFamily="18" charset="0"/>
                                <a:ea typeface="Cambria Math" panose="02040503050406030204" pitchFamily="18" charset="0"/>
                              </a:rPr>
                              <m:t>𝑜</m:t>
                            </m:r>
                          </m:sub>
                        </m:sSub>
                        <m:sSup>
                          <m:sSupPr>
                            <m:ctrlPr>
                              <a:rPr lang="en-MY" sz="3200" i="1" dirty="0">
                                <a:latin typeface="Cambria Math" panose="02040503050406030204" pitchFamily="18" charset="0"/>
                                <a:sym typeface="Symbol" panose="05050102010706020507" pitchFamily="18" charset="2"/>
                              </a:rPr>
                            </m:ctrlPr>
                          </m:sSupPr>
                          <m:e>
                            <m:r>
                              <a:rPr lang="en-US" sz="3200" i="1" dirty="0">
                                <a:latin typeface="Cambria Math" panose="02040503050406030204" pitchFamily="18" charset="0"/>
                                <a:sym typeface="Symbol" panose="05050102010706020507" pitchFamily="18" charset="2"/>
                              </a:rPr>
                              <m:t>𝑟</m:t>
                            </m:r>
                          </m:e>
                          <m:sup>
                            <m:r>
                              <a:rPr lang="en-US" sz="3200" i="1" dirty="0">
                                <a:latin typeface="Cambria Math" panose="02040503050406030204" pitchFamily="18" charset="0"/>
                                <a:sym typeface="Symbol" panose="05050102010706020507" pitchFamily="18" charset="2"/>
                              </a:rPr>
                              <m:t>2</m:t>
                            </m:r>
                          </m:sup>
                        </m:sSup>
                      </m:den>
                    </m:f>
                    <m:r>
                      <a:rPr lang="en-US" sz="3200" b="0" i="1" dirty="0" smtClean="0">
                        <a:latin typeface="Cambria Math" panose="02040503050406030204" pitchFamily="18" charset="0"/>
                        <a:sym typeface="Symbol" panose="05050102010706020507" pitchFamily="18" charset="2"/>
                      </a:rPr>
                      <m:t>=</m:t>
                    </m:r>
                    <m:f>
                      <m:fPr>
                        <m:ctrlPr>
                          <a:rPr lang="en-US" sz="3200" b="0" i="1" dirty="0" smtClean="0">
                            <a:latin typeface="Cambria Math" panose="02040503050406030204" pitchFamily="18" charset="0"/>
                            <a:sym typeface="Symbol" panose="05050102010706020507" pitchFamily="18" charset="2"/>
                          </a:rPr>
                        </m:ctrlPr>
                      </m:fPr>
                      <m:num>
                        <m:r>
                          <a:rPr lang="en-US" sz="3200" b="0" i="1" dirty="0" smtClean="0">
                            <a:latin typeface="Cambria Math" panose="02040503050406030204" pitchFamily="18" charset="0"/>
                            <a:sym typeface="Symbol" panose="05050102010706020507" pitchFamily="18" charset="2"/>
                          </a:rPr>
                          <m:t>−49.0</m:t>
                        </m:r>
                        <m:r>
                          <a:rPr lang="en-US" sz="3200" b="0" i="1" dirty="0" smtClean="0">
                            <a:latin typeface="Cambria Math" panose="02040503050406030204" pitchFamily="18" charset="0"/>
                            <a:ea typeface="Cambria Math" panose="02040503050406030204" pitchFamily="18" charset="0"/>
                            <a:sym typeface="Symbol" panose="05050102010706020507" pitchFamily="18" charset="2"/>
                          </a:rPr>
                          <m:t>×</m:t>
                        </m:r>
                        <m:sSup>
                          <m:sSupPr>
                            <m:ctrlPr>
                              <a:rPr lang="en-US" sz="3200" b="0" i="1" dirty="0" smtClean="0">
                                <a:latin typeface="Cambria Math" panose="02040503050406030204" pitchFamily="18" charset="0"/>
                                <a:ea typeface="Cambria Math" panose="02040503050406030204" pitchFamily="18" charset="0"/>
                                <a:sym typeface="Symbol" panose="05050102010706020507" pitchFamily="18" charset="2"/>
                              </a:rPr>
                            </m:ctrlPr>
                          </m:sSupPr>
                          <m:e>
                            <m:r>
                              <a:rPr lang="en-US" sz="3200" b="0" i="1" dirty="0" smtClean="0">
                                <a:latin typeface="Cambria Math" panose="02040503050406030204" pitchFamily="18" charset="0"/>
                                <a:ea typeface="Cambria Math" panose="02040503050406030204" pitchFamily="18" charset="0"/>
                                <a:sym typeface="Symbol" panose="05050102010706020507" pitchFamily="18" charset="2"/>
                              </a:rPr>
                              <m:t>10</m:t>
                            </m:r>
                          </m:e>
                          <m:sup>
                            <m:r>
                              <a:rPr lang="en-US" sz="3200" b="0" i="1" dirty="0" smtClean="0">
                                <a:latin typeface="Cambria Math" panose="02040503050406030204" pitchFamily="18" charset="0"/>
                                <a:ea typeface="Cambria Math" panose="02040503050406030204" pitchFamily="18" charset="0"/>
                                <a:sym typeface="Symbol" panose="05050102010706020507" pitchFamily="18" charset="2"/>
                              </a:rPr>
                              <m:t>−9</m:t>
                            </m:r>
                          </m:sup>
                        </m:sSup>
                        <m:r>
                          <a:rPr lang="en-US" sz="3200" b="0" i="1" dirty="0" smtClean="0">
                            <a:latin typeface="Cambria Math" panose="02040503050406030204" pitchFamily="18" charset="0"/>
                            <a:ea typeface="Cambria Math" panose="02040503050406030204" pitchFamily="18" charset="0"/>
                            <a:sym typeface="Symbol" panose="05050102010706020507" pitchFamily="18" charset="2"/>
                          </a:rPr>
                          <m:t> </m:t>
                        </m:r>
                        <m:r>
                          <m:rPr>
                            <m:sty m:val="p"/>
                          </m:rPr>
                          <a:rPr lang="en-US" sz="3200" b="0" i="0" dirty="0" smtClean="0">
                            <a:latin typeface="Cambria Math" panose="02040503050406030204" pitchFamily="18" charset="0"/>
                            <a:ea typeface="Cambria Math" panose="02040503050406030204" pitchFamily="18" charset="0"/>
                            <a:sym typeface="Symbol" panose="05050102010706020507" pitchFamily="18" charset="2"/>
                          </a:rPr>
                          <m:t>C</m:t>
                        </m:r>
                      </m:num>
                      <m:den>
                        <m:sSub>
                          <m:sSubPr>
                            <m:ctrlPr>
                              <a:rPr lang="en-US" sz="3200" i="1">
                                <a:latin typeface="Cambria Math" panose="02040503050406030204" pitchFamily="18" charset="0"/>
                                <a:ea typeface="Cambria Math" panose="02040503050406030204" pitchFamily="18" charset="0"/>
                              </a:rPr>
                            </m:ctrlPr>
                          </m:sSubPr>
                          <m:e>
                            <m:r>
                              <m:rPr>
                                <m:nor/>
                              </m:rPr>
                              <a:rPr lang="en-MY" sz="3200" dirty="0">
                                <a:sym typeface="Symbol" panose="05050102010706020507" pitchFamily="18" charset="2"/>
                              </a:rPr>
                              <m:t>4</m:t>
                            </m:r>
                            <m:r>
                              <a:rPr lang="en-US" sz="3200" i="1">
                                <a:latin typeface="Cambria Math" panose="02040503050406030204" pitchFamily="18" charset="0"/>
                                <a:ea typeface="Cambria Math" panose="02040503050406030204" pitchFamily="18" charset="0"/>
                              </a:rPr>
                              <m:t>𝜀</m:t>
                            </m:r>
                          </m:e>
                          <m:sub>
                            <m:r>
                              <a:rPr lang="en-US" sz="3200" i="1">
                                <a:latin typeface="Cambria Math" panose="02040503050406030204" pitchFamily="18" charset="0"/>
                                <a:ea typeface="Cambria Math" panose="02040503050406030204" pitchFamily="18" charset="0"/>
                              </a:rPr>
                              <m:t>𝑜</m:t>
                            </m:r>
                          </m:sub>
                        </m:sSub>
                        <m:sSup>
                          <m:sSupPr>
                            <m:ctrlPr>
                              <a:rPr lang="en-MY" sz="3200" i="1" dirty="0">
                                <a:latin typeface="Cambria Math" panose="02040503050406030204" pitchFamily="18" charset="0"/>
                                <a:sym typeface="Symbol" panose="05050102010706020507" pitchFamily="18" charset="2"/>
                              </a:rPr>
                            </m:ctrlPr>
                          </m:sSupPr>
                          <m:e>
                            <m:r>
                              <a:rPr lang="en-US" sz="3200" b="0" i="1" dirty="0" smtClean="0">
                                <a:latin typeface="Cambria Math" panose="02040503050406030204" pitchFamily="18" charset="0"/>
                                <a:sym typeface="Symbol" panose="05050102010706020507" pitchFamily="18" charset="2"/>
                              </a:rPr>
                              <m:t>(0.110 </m:t>
                            </m:r>
                            <m:r>
                              <m:rPr>
                                <m:sty m:val="p"/>
                              </m:rPr>
                              <a:rPr lang="en-US" sz="3200" b="0" i="0" dirty="0" smtClean="0">
                                <a:latin typeface="Cambria Math" panose="02040503050406030204" pitchFamily="18" charset="0"/>
                                <a:sym typeface="Symbol" panose="05050102010706020507" pitchFamily="18" charset="2"/>
                              </a:rPr>
                              <m:t>cm</m:t>
                            </m:r>
                            <m:r>
                              <a:rPr lang="en-US" sz="3200" b="0" i="1" dirty="0" smtClean="0">
                                <a:latin typeface="Cambria Math" panose="02040503050406030204" pitchFamily="18" charset="0"/>
                                <a:sym typeface="Symbol" panose="05050102010706020507" pitchFamily="18" charset="2"/>
                              </a:rPr>
                              <m:t>)</m:t>
                            </m:r>
                          </m:e>
                          <m:sup>
                            <m:r>
                              <a:rPr lang="en-US" sz="3200" i="1" dirty="0">
                                <a:latin typeface="Cambria Math" panose="02040503050406030204" pitchFamily="18" charset="0"/>
                                <a:sym typeface="Symbol" panose="05050102010706020507" pitchFamily="18" charset="2"/>
                              </a:rPr>
                              <m:t>2</m:t>
                            </m:r>
                          </m:sup>
                        </m:sSup>
                      </m:den>
                    </m:f>
                    <m:r>
                      <a:rPr lang="en-US" sz="3200" i="1" dirty="0">
                        <a:latin typeface="Cambria Math" panose="02040503050406030204" pitchFamily="18" charset="0"/>
                        <a:sym typeface="Symbol" panose="05050102010706020507" pitchFamily="18" charset="2"/>
                      </a:rPr>
                      <m:t>=</m:t>
                    </m:r>
                    <m:r>
                      <a:rPr lang="en-US" sz="3200" b="0" i="1" dirty="0" smtClean="0">
                        <a:latin typeface="Cambria Math" panose="02040503050406030204" pitchFamily="18" charset="0"/>
                        <a:sym typeface="Symbol" panose="05050102010706020507" pitchFamily="18" charset="2"/>
                      </a:rPr>
                      <m:t>3.64</m:t>
                    </m:r>
                    <m:r>
                      <a:rPr lang="en-US" sz="3200" i="1" dirty="0">
                        <a:latin typeface="Cambria Math" panose="02040503050406030204" pitchFamily="18" charset="0"/>
                        <a:ea typeface="Cambria Math" panose="02040503050406030204" pitchFamily="18" charset="0"/>
                        <a:sym typeface="Symbol" panose="05050102010706020507" pitchFamily="18" charset="2"/>
                      </a:rPr>
                      <m:t>×</m:t>
                    </m:r>
                    <m:sSup>
                      <m:sSupPr>
                        <m:ctrlPr>
                          <a:rPr lang="en-US" sz="3200" i="1" dirty="0">
                            <a:latin typeface="Cambria Math" panose="02040503050406030204" pitchFamily="18" charset="0"/>
                            <a:ea typeface="Cambria Math" panose="02040503050406030204" pitchFamily="18" charset="0"/>
                            <a:sym typeface="Symbol" panose="05050102010706020507" pitchFamily="18" charset="2"/>
                          </a:rPr>
                        </m:ctrlPr>
                      </m:sSupPr>
                      <m:e>
                        <m:r>
                          <a:rPr lang="en-US" sz="3200" i="1" dirty="0">
                            <a:latin typeface="Cambria Math" panose="02040503050406030204" pitchFamily="18" charset="0"/>
                            <a:ea typeface="Cambria Math" panose="02040503050406030204" pitchFamily="18" charset="0"/>
                            <a:sym typeface="Symbol" panose="05050102010706020507" pitchFamily="18" charset="2"/>
                          </a:rPr>
                          <m:t>10</m:t>
                        </m:r>
                      </m:e>
                      <m:sup>
                        <m:r>
                          <a:rPr lang="en-US" sz="3200" b="0" i="1" dirty="0" smtClean="0">
                            <a:latin typeface="Cambria Math" panose="02040503050406030204" pitchFamily="18" charset="0"/>
                            <a:ea typeface="Cambria Math" panose="02040503050406030204" pitchFamily="18" charset="0"/>
                            <a:sym typeface="Symbol" panose="05050102010706020507" pitchFamily="18" charset="2"/>
                          </a:rPr>
                          <m:t>7</m:t>
                        </m:r>
                      </m:sup>
                    </m:sSup>
                    <m:r>
                      <m:rPr>
                        <m:sty m:val="p"/>
                      </m:rPr>
                      <a:rPr lang="en-US" sz="3200">
                        <a:latin typeface="Cambria Math" panose="02040503050406030204" pitchFamily="18" charset="0"/>
                        <a:ea typeface="Cambria Math" panose="02040503050406030204" pitchFamily="18" charset="0"/>
                      </a:rPr>
                      <m:t>N</m:t>
                    </m:r>
                    <m:r>
                      <a:rPr lang="en-US" sz="3200" i="1">
                        <a:latin typeface="Cambria Math" panose="02040503050406030204" pitchFamily="18" charset="0"/>
                        <a:ea typeface="Cambria Math" panose="02040503050406030204" pitchFamily="18" charset="0"/>
                      </a:rPr>
                      <m:t>/</m:t>
                    </m:r>
                    <m:r>
                      <m:rPr>
                        <m:sty m:val="p"/>
                      </m:rPr>
                      <a:rPr lang="en-US" sz="3200">
                        <a:latin typeface="Cambria Math" panose="02040503050406030204" pitchFamily="18" charset="0"/>
                        <a:ea typeface="Cambria Math" panose="02040503050406030204" pitchFamily="18" charset="0"/>
                      </a:rPr>
                      <m:t>C</m:t>
                    </m:r>
                  </m:oMath>
                </a14:m>
                <a:endParaRPr lang="en-MY" sz="3200" dirty="0"/>
              </a:p>
            </p:txBody>
          </p:sp>
        </mc:Choice>
        <mc:Fallback xmlns="">
          <p:sp>
            <p:nvSpPr>
              <p:cNvPr id="9" name="TextBox 8">
                <a:extLst>
                  <a:ext uri="{FF2B5EF4-FFF2-40B4-BE49-F238E27FC236}">
                    <a16:creationId xmlns:a16="http://schemas.microsoft.com/office/drawing/2014/main" id="{6250B5F1-A10A-4813-A778-84811526F94C}"/>
                  </a:ext>
                </a:extLst>
              </p:cNvPr>
              <p:cNvSpPr txBox="1">
                <a:spLocks noRot="1" noChangeAspect="1" noMove="1" noResize="1" noEditPoints="1" noAdjustHandles="1" noChangeArrowheads="1" noChangeShapeType="1" noTextEdit="1"/>
              </p:cNvSpPr>
              <p:nvPr/>
            </p:nvSpPr>
            <p:spPr>
              <a:xfrm>
                <a:off x="2966275" y="3129205"/>
                <a:ext cx="8484374" cy="831894"/>
              </a:xfrm>
              <a:prstGeom prst="rect">
                <a:avLst/>
              </a:prstGeom>
              <a:blipFill>
                <a:blip r:embed="rId3"/>
                <a:stretch>
                  <a:fillRect l="-2948" b="-9489"/>
                </a:stretch>
              </a:blipFill>
            </p:spPr>
            <p:txBody>
              <a:bodyPr/>
              <a:lstStyle/>
              <a:p>
                <a:r>
                  <a:rPr lang="en-MY">
                    <a:noFill/>
                  </a:rPr>
                  <a:t> </a:t>
                </a:r>
              </a:p>
            </p:txBody>
          </p:sp>
        </mc:Fallback>
      </mc:AlternateContent>
    </p:spTree>
    <p:extLst>
      <p:ext uri="{BB962C8B-B14F-4D97-AF65-F5344CB8AC3E}">
        <p14:creationId xmlns:p14="http://schemas.microsoft.com/office/powerpoint/2010/main" val="400568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08FFD4-F201-447F-ADBF-EE6C12A9B451}"/>
              </a:ext>
            </a:extLst>
          </p:cNvPr>
          <p:cNvSpPr txBox="1"/>
          <p:nvPr/>
        </p:nvSpPr>
        <p:spPr>
          <a:xfrm>
            <a:off x="651933" y="273662"/>
            <a:ext cx="10888133" cy="2308324"/>
          </a:xfrm>
          <a:prstGeom prst="rect">
            <a:avLst/>
          </a:prstGeom>
          <a:noFill/>
        </p:spPr>
        <p:txBody>
          <a:bodyPr wrap="square">
            <a:spAutoFit/>
          </a:bodyPr>
          <a:lstStyle/>
          <a:p>
            <a:pPr algn="l"/>
            <a:r>
              <a:rPr lang="en-US" sz="2400" b="1" i="0" u="none" strike="noStrike" baseline="0" dirty="0">
                <a:solidFill>
                  <a:srgbClr val="000000"/>
                </a:solidFill>
                <a:latin typeface="MyriadPro-Bold"/>
              </a:rPr>
              <a:t>22.19 </a:t>
            </a:r>
            <a:r>
              <a:rPr lang="en-US" sz="2400" b="0" i="0" u="none" strike="noStrike" baseline="0" dirty="0">
                <a:solidFill>
                  <a:srgbClr val="000000"/>
                </a:solidFill>
                <a:latin typeface="TimesLTStd-Roman"/>
              </a:rPr>
              <a:t>A hollow, conducting sphere with an outer radius of 0.250 m and an inner radius of 0.200 m has a uniform surface charge density of </a:t>
            </a:r>
            <a:r>
              <a:rPr lang="en-US" sz="2400" b="0" i="0" u="none" strike="noStrike" baseline="0" dirty="0">
                <a:solidFill>
                  <a:srgbClr val="000000"/>
                </a:solidFill>
                <a:latin typeface="PearsonMATHPRO02"/>
              </a:rPr>
              <a:t>+</a:t>
            </a:r>
            <a:r>
              <a:rPr lang="en-US" sz="2400" b="0" i="0" u="none" strike="noStrike" baseline="0" dirty="0">
                <a:solidFill>
                  <a:srgbClr val="000000"/>
                </a:solidFill>
                <a:latin typeface="TimesLTStd-Roman"/>
              </a:rPr>
              <a:t>6.37 </a:t>
            </a:r>
            <a:r>
              <a:rPr lang="en-US" sz="2400" dirty="0">
                <a:solidFill>
                  <a:srgbClr val="000000"/>
                </a:solidFill>
                <a:latin typeface="PearsonMATHPRO02"/>
              </a:rPr>
              <a:t>x</a:t>
            </a:r>
            <a:r>
              <a:rPr lang="en-US" sz="2400" b="0" i="0" u="none" strike="noStrike" baseline="0" dirty="0">
                <a:solidFill>
                  <a:srgbClr val="000000"/>
                </a:solidFill>
                <a:latin typeface="PearsonMATHPRO02"/>
              </a:rPr>
              <a:t> </a:t>
            </a:r>
            <a:r>
              <a:rPr lang="en-US" sz="2400" b="0" i="0" u="none" strike="noStrike" baseline="0" dirty="0">
                <a:solidFill>
                  <a:srgbClr val="000000"/>
                </a:solidFill>
                <a:latin typeface="TimesLTStd-Roman"/>
              </a:rPr>
              <a:t>10</a:t>
            </a:r>
            <a:r>
              <a:rPr lang="en-US" sz="2400" b="0" i="0" u="none" strike="noStrike" baseline="30000" dirty="0">
                <a:solidFill>
                  <a:srgbClr val="000000"/>
                </a:solidFill>
                <a:latin typeface="PearsonMATHPRO02"/>
              </a:rPr>
              <a:t>-</a:t>
            </a:r>
            <a:r>
              <a:rPr lang="en-US" sz="2400" b="0" i="0" u="none" strike="noStrike" baseline="30000" dirty="0">
                <a:solidFill>
                  <a:srgbClr val="000000"/>
                </a:solidFill>
                <a:latin typeface="TimesLTStd-Roman"/>
              </a:rPr>
              <a:t>6</a:t>
            </a:r>
            <a:r>
              <a:rPr lang="en-US" sz="2400" b="0" i="0" u="none" strike="noStrike" baseline="0" dirty="0">
                <a:solidFill>
                  <a:srgbClr val="000000"/>
                </a:solidFill>
                <a:latin typeface="TimesLTStd-Roman"/>
              </a:rPr>
              <a:t> C</a:t>
            </a:r>
            <a:r>
              <a:rPr lang="en-US" sz="2400" dirty="0">
                <a:solidFill>
                  <a:srgbClr val="000000"/>
                </a:solidFill>
                <a:latin typeface="PearsonMATHPRO18"/>
              </a:rPr>
              <a:t>/</a:t>
            </a:r>
            <a:r>
              <a:rPr lang="en-US" sz="2400" b="0" i="0" u="none" strike="noStrike" baseline="0" dirty="0">
                <a:solidFill>
                  <a:srgbClr val="000000"/>
                </a:solidFill>
                <a:latin typeface="TimesLTStd-Roman"/>
              </a:rPr>
              <a:t>m</a:t>
            </a:r>
            <a:r>
              <a:rPr lang="en-US" sz="2400" b="0" i="0" u="none" strike="noStrike" baseline="30000" dirty="0">
                <a:solidFill>
                  <a:srgbClr val="000000"/>
                </a:solidFill>
                <a:latin typeface="TimesLTStd-Roman"/>
              </a:rPr>
              <a:t>2</a:t>
            </a:r>
            <a:r>
              <a:rPr lang="en-US" sz="2400" b="0" i="0" u="none" strike="noStrike" baseline="0" dirty="0">
                <a:solidFill>
                  <a:srgbClr val="000000"/>
                </a:solidFill>
                <a:latin typeface="TimesLTStd-Roman"/>
              </a:rPr>
              <a:t>. A charge of        -0.500 </a:t>
            </a:r>
            <a:r>
              <a:rPr lang="en-US" sz="2400" dirty="0">
                <a:solidFill>
                  <a:srgbClr val="000000"/>
                </a:solidFill>
                <a:latin typeface="PearsonMATHPRO01"/>
                <a:sym typeface="Symbol" panose="05050102010706020507" pitchFamily="18" charset="2"/>
              </a:rPr>
              <a:t></a:t>
            </a:r>
            <a:r>
              <a:rPr lang="en-US" sz="2400" b="0" i="0" u="none" strike="noStrike" baseline="0" dirty="0">
                <a:solidFill>
                  <a:srgbClr val="000000"/>
                </a:solidFill>
                <a:latin typeface="TimesLTStd-Roman"/>
              </a:rPr>
              <a:t>C is now introduced at the center of the cavity inside the sphere. (a) What is the new charge density on the outside of the sphere? (b) Calculate the strength of the electric field just outside the sphere. (c) What is the electric flux through a spherical surface just inside the inner surface of the sphere?</a:t>
            </a:r>
            <a:endParaRPr lang="en-MY" sz="2400" dirty="0"/>
          </a:p>
        </p:txBody>
      </p:sp>
      <p:sp>
        <p:nvSpPr>
          <p:cNvPr id="4" name="Oval 3">
            <a:extLst>
              <a:ext uri="{FF2B5EF4-FFF2-40B4-BE49-F238E27FC236}">
                <a16:creationId xmlns:a16="http://schemas.microsoft.com/office/drawing/2014/main" id="{A855AEF5-C0D6-4746-B397-C3914296F5F5}"/>
              </a:ext>
            </a:extLst>
          </p:cNvPr>
          <p:cNvSpPr/>
          <p:nvPr/>
        </p:nvSpPr>
        <p:spPr>
          <a:xfrm>
            <a:off x="1865745" y="3241964"/>
            <a:ext cx="1625600" cy="1524000"/>
          </a:xfrm>
          <a:prstGeom prst="ellipse">
            <a:avLst/>
          </a:prstGeom>
          <a:noFill/>
          <a:ln w="1333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6" name="Straight Arrow Connector 5">
            <a:extLst>
              <a:ext uri="{FF2B5EF4-FFF2-40B4-BE49-F238E27FC236}">
                <a16:creationId xmlns:a16="http://schemas.microsoft.com/office/drawing/2014/main" id="{8745A17D-15D3-4ED7-A8E2-0C520711F8A2}"/>
              </a:ext>
            </a:extLst>
          </p:cNvPr>
          <p:cNvCxnSpPr/>
          <p:nvPr/>
        </p:nvCxnSpPr>
        <p:spPr>
          <a:xfrm flipV="1">
            <a:off x="2690648" y="3552497"/>
            <a:ext cx="420414" cy="4624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C6ADD2D-DFB4-40BF-9C27-900A42B1808F}"/>
              </a:ext>
            </a:extLst>
          </p:cNvPr>
          <p:cNvCxnSpPr/>
          <p:nvPr/>
        </p:nvCxnSpPr>
        <p:spPr>
          <a:xfrm>
            <a:off x="2690648" y="4014952"/>
            <a:ext cx="800697" cy="2732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419B65B-C7AD-462A-8C70-BA56FD5FC3E3}"/>
              </a:ext>
            </a:extLst>
          </p:cNvPr>
          <p:cNvSpPr txBox="1"/>
          <p:nvPr/>
        </p:nvSpPr>
        <p:spPr>
          <a:xfrm>
            <a:off x="2322787" y="4157760"/>
            <a:ext cx="966952" cy="369332"/>
          </a:xfrm>
          <a:prstGeom prst="rect">
            <a:avLst/>
          </a:prstGeom>
          <a:noFill/>
        </p:spPr>
        <p:txBody>
          <a:bodyPr wrap="square">
            <a:spAutoFit/>
          </a:bodyPr>
          <a:lstStyle/>
          <a:p>
            <a:r>
              <a:rPr lang="en-US" sz="1800" b="0" i="0" u="none" strike="noStrike" baseline="0" dirty="0">
                <a:solidFill>
                  <a:srgbClr val="000000"/>
                </a:solidFill>
                <a:latin typeface="TimesLTStd-Roman"/>
              </a:rPr>
              <a:t>0.250 m</a:t>
            </a:r>
            <a:endParaRPr lang="en-MY" dirty="0"/>
          </a:p>
        </p:txBody>
      </p:sp>
      <p:sp>
        <p:nvSpPr>
          <p:cNvPr id="13" name="TextBox 12">
            <a:extLst>
              <a:ext uri="{FF2B5EF4-FFF2-40B4-BE49-F238E27FC236}">
                <a16:creationId xmlns:a16="http://schemas.microsoft.com/office/drawing/2014/main" id="{4D2AAEE3-7BAD-4850-B580-194B077E77D3}"/>
              </a:ext>
            </a:extLst>
          </p:cNvPr>
          <p:cNvSpPr txBox="1"/>
          <p:nvPr/>
        </p:nvSpPr>
        <p:spPr>
          <a:xfrm>
            <a:off x="2033752" y="3446402"/>
            <a:ext cx="966952" cy="369332"/>
          </a:xfrm>
          <a:prstGeom prst="rect">
            <a:avLst/>
          </a:prstGeom>
          <a:noFill/>
        </p:spPr>
        <p:txBody>
          <a:bodyPr wrap="square">
            <a:spAutoFit/>
          </a:bodyPr>
          <a:lstStyle/>
          <a:p>
            <a:r>
              <a:rPr lang="en-US" sz="1800" b="0" i="0" u="none" strike="noStrike" baseline="0" dirty="0">
                <a:solidFill>
                  <a:srgbClr val="000000"/>
                </a:solidFill>
                <a:latin typeface="TimesLTStd-Roman"/>
              </a:rPr>
              <a:t>0.200 m</a:t>
            </a:r>
            <a:endParaRPr lang="en-MY" dirty="0"/>
          </a:p>
        </p:txBody>
      </p:sp>
      <p:sp>
        <p:nvSpPr>
          <p:cNvPr id="15" name="TextBox 14">
            <a:extLst>
              <a:ext uri="{FF2B5EF4-FFF2-40B4-BE49-F238E27FC236}">
                <a16:creationId xmlns:a16="http://schemas.microsoft.com/office/drawing/2014/main" id="{38458A47-B339-4FE2-B8D2-C300C6D11C36}"/>
              </a:ext>
            </a:extLst>
          </p:cNvPr>
          <p:cNvSpPr txBox="1"/>
          <p:nvPr/>
        </p:nvSpPr>
        <p:spPr>
          <a:xfrm>
            <a:off x="2900854" y="2872632"/>
            <a:ext cx="2228193" cy="369332"/>
          </a:xfrm>
          <a:prstGeom prst="rect">
            <a:avLst/>
          </a:prstGeom>
          <a:noFill/>
        </p:spPr>
        <p:txBody>
          <a:bodyPr wrap="square">
            <a:spAutoFit/>
          </a:bodyPr>
          <a:lstStyle/>
          <a:p>
            <a:r>
              <a:rPr lang="en-US" sz="1800" b="0" i="0" u="none" strike="noStrike" baseline="0" dirty="0">
                <a:solidFill>
                  <a:srgbClr val="000000"/>
                </a:solidFill>
                <a:latin typeface="PearsonMATHPRO02"/>
                <a:sym typeface="Symbol" panose="05050102010706020507" pitchFamily="18" charset="2"/>
              </a:rPr>
              <a:t> = </a:t>
            </a:r>
            <a:r>
              <a:rPr lang="en-US" sz="1800" b="0" i="0" u="none" strike="noStrike" baseline="0" dirty="0">
                <a:solidFill>
                  <a:srgbClr val="000000"/>
                </a:solidFill>
                <a:latin typeface="PearsonMATHPRO02"/>
              </a:rPr>
              <a:t>+</a:t>
            </a:r>
            <a:r>
              <a:rPr lang="en-US" sz="1800" b="0" i="0" u="none" strike="noStrike" baseline="0" dirty="0">
                <a:solidFill>
                  <a:srgbClr val="000000"/>
                </a:solidFill>
                <a:latin typeface="TimesLTStd-Roman"/>
              </a:rPr>
              <a:t>6.37 </a:t>
            </a:r>
            <a:r>
              <a:rPr lang="en-US" sz="1800" dirty="0">
                <a:solidFill>
                  <a:srgbClr val="000000"/>
                </a:solidFill>
                <a:latin typeface="PearsonMATHPRO02"/>
              </a:rPr>
              <a:t>x</a:t>
            </a:r>
            <a:r>
              <a:rPr lang="en-US" sz="1800" b="0" i="0" u="none" strike="noStrike" baseline="0" dirty="0">
                <a:solidFill>
                  <a:srgbClr val="000000"/>
                </a:solidFill>
                <a:latin typeface="PearsonMATHPRO02"/>
              </a:rPr>
              <a:t> </a:t>
            </a:r>
            <a:r>
              <a:rPr lang="en-US" sz="1800" b="0" i="0" u="none" strike="noStrike" baseline="0" dirty="0">
                <a:solidFill>
                  <a:srgbClr val="000000"/>
                </a:solidFill>
                <a:latin typeface="TimesLTStd-Roman"/>
              </a:rPr>
              <a:t>10</a:t>
            </a:r>
            <a:r>
              <a:rPr lang="en-US" sz="1800" b="0" i="0" u="none" strike="noStrike" baseline="30000" dirty="0">
                <a:solidFill>
                  <a:srgbClr val="000000"/>
                </a:solidFill>
                <a:latin typeface="PearsonMATHPRO02"/>
              </a:rPr>
              <a:t>-</a:t>
            </a:r>
            <a:r>
              <a:rPr lang="en-US" sz="1800" b="0" i="0" u="none" strike="noStrike" baseline="30000" dirty="0">
                <a:solidFill>
                  <a:srgbClr val="000000"/>
                </a:solidFill>
                <a:latin typeface="TimesLTStd-Roman"/>
              </a:rPr>
              <a:t>6</a:t>
            </a:r>
            <a:r>
              <a:rPr lang="en-US" sz="1800" b="0" i="0" u="none" strike="noStrike" baseline="0" dirty="0">
                <a:solidFill>
                  <a:srgbClr val="000000"/>
                </a:solidFill>
                <a:latin typeface="TimesLTStd-Roman"/>
              </a:rPr>
              <a:t> C</a:t>
            </a:r>
            <a:r>
              <a:rPr lang="en-US" sz="1800" dirty="0">
                <a:solidFill>
                  <a:srgbClr val="000000"/>
                </a:solidFill>
                <a:latin typeface="PearsonMATHPRO18"/>
              </a:rPr>
              <a:t>/</a:t>
            </a:r>
            <a:r>
              <a:rPr lang="en-US" sz="1800" b="0" i="0" u="none" strike="noStrike" baseline="0" dirty="0">
                <a:solidFill>
                  <a:srgbClr val="000000"/>
                </a:solidFill>
                <a:latin typeface="TimesLTStd-Roman"/>
              </a:rPr>
              <a:t>m</a:t>
            </a:r>
            <a:r>
              <a:rPr lang="en-US" sz="1800" b="0" i="0" u="none" strike="noStrike" baseline="30000" dirty="0">
                <a:solidFill>
                  <a:srgbClr val="000000"/>
                </a:solidFill>
                <a:latin typeface="TimesLTStd-Roman"/>
              </a:rPr>
              <a:t>2</a:t>
            </a:r>
            <a:endParaRPr lang="en-MY" dirty="0"/>
          </a:p>
        </p:txBody>
      </p:sp>
      <p:sp>
        <p:nvSpPr>
          <p:cNvPr id="17" name="TextBox 16">
            <a:extLst>
              <a:ext uri="{FF2B5EF4-FFF2-40B4-BE49-F238E27FC236}">
                <a16:creationId xmlns:a16="http://schemas.microsoft.com/office/drawing/2014/main" id="{3ECC4E39-052A-44A8-B198-08CAEF974D70}"/>
              </a:ext>
            </a:extLst>
          </p:cNvPr>
          <p:cNvSpPr txBox="1"/>
          <p:nvPr/>
        </p:nvSpPr>
        <p:spPr>
          <a:xfrm>
            <a:off x="891628" y="5135296"/>
            <a:ext cx="1625600" cy="369332"/>
          </a:xfrm>
          <a:prstGeom prst="rect">
            <a:avLst/>
          </a:prstGeom>
          <a:noFill/>
        </p:spPr>
        <p:txBody>
          <a:bodyPr wrap="square">
            <a:spAutoFit/>
          </a:bodyPr>
          <a:lstStyle/>
          <a:p>
            <a:r>
              <a:rPr lang="en-US" dirty="0">
                <a:solidFill>
                  <a:srgbClr val="000000"/>
                </a:solidFill>
                <a:latin typeface="TimesLTStd-Roman"/>
              </a:rPr>
              <a:t>q = -</a:t>
            </a:r>
            <a:r>
              <a:rPr lang="en-US" sz="1800" b="0" i="0" u="none" strike="noStrike" baseline="0" dirty="0">
                <a:solidFill>
                  <a:srgbClr val="000000"/>
                </a:solidFill>
                <a:latin typeface="TimesLTStd-Roman"/>
              </a:rPr>
              <a:t>0.500 </a:t>
            </a:r>
            <a:r>
              <a:rPr lang="en-US" sz="1800" dirty="0">
                <a:solidFill>
                  <a:srgbClr val="000000"/>
                </a:solidFill>
                <a:latin typeface="PearsonMATHPRO01"/>
                <a:sym typeface="Symbol" panose="05050102010706020507" pitchFamily="18" charset="2"/>
              </a:rPr>
              <a:t></a:t>
            </a:r>
            <a:r>
              <a:rPr lang="en-US" sz="1800" b="0" i="0" u="none" strike="noStrike" baseline="0" dirty="0">
                <a:solidFill>
                  <a:srgbClr val="000000"/>
                </a:solidFill>
                <a:latin typeface="TimesLTStd-Roman"/>
              </a:rPr>
              <a:t>C</a:t>
            </a:r>
            <a:endParaRPr lang="en-MY" dirty="0"/>
          </a:p>
        </p:txBody>
      </p:sp>
      <p:cxnSp>
        <p:nvCxnSpPr>
          <p:cNvPr id="19" name="Connector: Curved 18">
            <a:extLst>
              <a:ext uri="{FF2B5EF4-FFF2-40B4-BE49-F238E27FC236}">
                <a16:creationId xmlns:a16="http://schemas.microsoft.com/office/drawing/2014/main" id="{9BC70C3A-7DA8-4F71-B62F-A32876CC2C08}"/>
              </a:ext>
            </a:extLst>
          </p:cNvPr>
          <p:cNvCxnSpPr/>
          <p:nvPr/>
        </p:nvCxnSpPr>
        <p:spPr>
          <a:xfrm rot="5400000" flipH="1" flipV="1">
            <a:off x="1483879" y="4023065"/>
            <a:ext cx="1052449" cy="101424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89D1316-A47F-41CB-8700-D38F60F4E5B4}"/>
                  </a:ext>
                </a:extLst>
              </p:cNvPr>
              <p:cNvSpPr txBox="1"/>
              <p:nvPr/>
            </p:nvSpPr>
            <p:spPr>
              <a:xfrm>
                <a:off x="5129047" y="3129340"/>
                <a:ext cx="621054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MY" sz="2800" i="1" smtClean="0">
                              <a:latin typeface="Cambria Math" panose="02040503050406030204" pitchFamily="18" charset="0"/>
                            </a:rPr>
                          </m:ctrlPr>
                        </m:sSubPr>
                        <m:e>
                          <m:r>
                            <a:rPr lang="en-US" sz="2800" b="0" i="1" smtClean="0">
                              <a:latin typeface="Cambria Math" panose="02040503050406030204" pitchFamily="18" charset="0"/>
                            </a:rPr>
                            <m:t>𝑞</m:t>
                          </m:r>
                        </m:e>
                        <m:sub>
                          <m:r>
                            <a:rPr lang="en-US" sz="2800" b="0" i="1" smtClean="0">
                              <a:latin typeface="Cambria Math" panose="02040503050406030204" pitchFamily="18" charset="0"/>
                            </a:rPr>
                            <m:t>𝑜𝑢𝑡𝑠𝑖𝑑𝑒</m:t>
                          </m:r>
                        </m:sub>
                      </m:sSub>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𝜎</m:t>
                      </m:r>
                      <m:r>
                        <a:rPr lang="en-US" sz="2800" b="0" i="1" smtClean="0">
                          <a:latin typeface="Cambria Math" panose="02040503050406030204" pitchFamily="18" charset="0"/>
                          <a:ea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𝜎</m:t>
                      </m:r>
                      <m:r>
                        <a:rPr lang="en-US" sz="2800" b="0" i="1" smtClean="0">
                          <a:latin typeface="Cambria Math" panose="02040503050406030204" pitchFamily="18" charset="0"/>
                          <a:ea typeface="Cambria Math" panose="02040503050406030204" pitchFamily="18" charset="0"/>
                        </a:rPr>
                        <m:t>4</m:t>
                      </m:r>
                      <m:r>
                        <a:rPr lang="en-US" sz="2800" b="0" i="1" smtClean="0">
                          <a:latin typeface="Cambria Math" panose="02040503050406030204" pitchFamily="18" charset="0"/>
                          <a:ea typeface="Cambria Math" panose="02040503050406030204" pitchFamily="18" charset="0"/>
                        </a:rPr>
                        <m:t>𝜋</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𝑟</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=5.00×</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10</m:t>
                          </m:r>
                        </m:e>
                        <m:sup>
                          <m:r>
                            <a:rPr lang="en-US" sz="2800" b="0" i="1" smtClean="0">
                              <a:latin typeface="Cambria Math" panose="02040503050406030204" pitchFamily="18" charset="0"/>
                              <a:ea typeface="Cambria Math" panose="02040503050406030204" pitchFamily="18" charset="0"/>
                            </a:rPr>
                            <m:t>−6</m:t>
                          </m:r>
                        </m:sup>
                      </m:sSup>
                      <m:r>
                        <a:rPr lang="en-US" sz="2800" b="0" i="1"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C</m:t>
                      </m:r>
                    </m:oMath>
                  </m:oMathPara>
                </a14:m>
                <a:endParaRPr lang="en-MY" sz="2800" dirty="0"/>
              </a:p>
            </p:txBody>
          </p:sp>
        </mc:Choice>
        <mc:Fallback xmlns="">
          <p:sp>
            <p:nvSpPr>
              <p:cNvPr id="21" name="TextBox 20">
                <a:extLst>
                  <a:ext uri="{FF2B5EF4-FFF2-40B4-BE49-F238E27FC236}">
                    <a16:creationId xmlns:a16="http://schemas.microsoft.com/office/drawing/2014/main" id="{A89D1316-A47F-41CB-8700-D38F60F4E5B4}"/>
                  </a:ext>
                </a:extLst>
              </p:cNvPr>
              <p:cNvSpPr txBox="1">
                <a:spLocks noRot="1" noChangeAspect="1" noMove="1" noResize="1" noEditPoints="1" noAdjustHandles="1" noChangeArrowheads="1" noChangeShapeType="1" noTextEdit="1"/>
              </p:cNvSpPr>
              <p:nvPr/>
            </p:nvSpPr>
            <p:spPr>
              <a:xfrm>
                <a:off x="5129047" y="3129340"/>
                <a:ext cx="6210546" cy="430887"/>
              </a:xfrm>
              <a:prstGeom prst="rect">
                <a:avLst/>
              </a:prstGeom>
              <a:blipFill>
                <a:blip r:embed="rId2"/>
                <a:stretch>
                  <a:fillRect/>
                </a:stretch>
              </a:blipFill>
            </p:spPr>
            <p:txBody>
              <a:bodyPr/>
              <a:lstStyle/>
              <a:p>
                <a:r>
                  <a:rPr lang="en-MY">
                    <a:noFill/>
                  </a:rPr>
                  <a:t> </a:t>
                </a:r>
              </a:p>
            </p:txBody>
          </p:sp>
        </mc:Fallback>
      </mc:AlternateContent>
      <p:sp>
        <p:nvSpPr>
          <p:cNvPr id="22" name="TextBox 21">
            <a:extLst>
              <a:ext uri="{FF2B5EF4-FFF2-40B4-BE49-F238E27FC236}">
                <a16:creationId xmlns:a16="http://schemas.microsoft.com/office/drawing/2014/main" id="{9F2BD7B2-84B3-4322-AEB6-B5C3D71E8795}"/>
              </a:ext>
            </a:extLst>
          </p:cNvPr>
          <p:cNvSpPr txBox="1"/>
          <p:nvPr/>
        </p:nvSpPr>
        <p:spPr>
          <a:xfrm>
            <a:off x="5129047" y="2621277"/>
            <a:ext cx="5778391" cy="461665"/>
          </a:xfrm>
          <a:prstGeom prst="rect">
            <a:avLst/>
          </a:prstGeom>
          <a:noFill/>
        </p:spPr>
        <p:txBody>
          <a:bodyPr wrap="square" rtlCol="0">
            <a:spAutoFit/>
          </a:bodyPr>
          <a:lstStyle/>
          <a:p>
            <a:r>
              <a:rPr lang="en-US" sz="2400" dirty="0"/>
              <a:t>Before the introduction of the charge</a:t>
            </a:r>
            <a:endParaRPr lang="en-MY" sz="2400" dirty="0"/>
          </a:p>
        </p:txBody>
      </p:sp>
      <p:sp>
        <p:nvSpPr>
          <p:cNvPr id="23" name="TextBox 22">
            <a:extLst>
              <a:ext uri="{FF2B5EF4-FFF2-40B4-BE49-F238E27FC236}">
                <a16:creationId xmlns:a16="http://schemas.microsoft.com/office/drawing/2014/main" id="{935C6D33-68C0-43B4-9A09-3C074577BAD5}"/>
              </a:ext>
            </a:extLst>
          </p:cNvPr>
          <p:cNvSpPr txBox="1"/>
          <p:nvPr/>
        </p:nvSpPr>
        <p:spPr>
          <a:xfrm>
            <a:off x="5129047" y="3697651"/>
            <a:ext cx="5778391" cy="461665"/>
          </a:xfrm>
          <a:prstGeom prst="rect">
            <a:avLst/>
          </a:prstGeom>
          <a:noFill/>
        </p:spPr>
        <p:txBody>
          <a:bodyPr wrap="square" rtlCol="0">
            <a:spAutoFit/>
          </a:bodyPr>
          <a:lstStyle/>
          <a:p>
            <a:r>
              <a:rPr lang="en-US" sz="2400" dirty="0"/>
              <a:t>After the introduction of the charge</a:t>
            </a:r>
            <a:endParaRPr lang="en-MY" sz="24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40E0F18-4249-47BC-B989-19547264C8CD}"/>
                  </a:ext>
                </a:extLst>
              </p:cNvPr>
              <p:cNvSpPr txBox="1"/>
              <p:nvPr/>
            </p:nvSpPr>
            <p:spPr>
              <a:xfrm>
                <a:off x="5129047" y="4126982"/>
                <a:ext cx="6518579" cy="439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𝑞</m:t>
                          </m:r>
                        </m:e>
                        <m:sub>
                          <m:r>
                            <a:rPr lang="en-US" sz="2800" i="1">
                              <a:latin typeface="Cambria Math" panose="02040503050406030204" pitchFamily="18" charset="0"/>
                              <a:ea typeface="Cambria Math" panose="02040503050406030204" pitchFamily="18" charset="0"/>
                            </a:rPr>
                            <m:t>𝑜𝑢𝑡𝑠𝑖𝑑𝑒</m:t>
                          </m:r>
                        </m:sub>
                        <m:sup>
                          <m:r>
                            <a:rPr lang="en-US" sz="2800" i="1">
                              <a:latin typeface="Cambria Math" panose="02040503050406030204" pitchFamily="18" charset="0"/>
                              <a:ea typeface="Cambria Math" panose="02040503050406030204" pitchFamily="18" charset="0"/>
                            </a:rPr>
                            <m:t>′</m:t>
                          </m:r>
                        </m:sup>
                      </m:sSubSup>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5.00×</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10</m:t>
                          </m:r>
                        </m:e>
                        <m:sup>
                          <m:r>
                            <a:rPr lang="en-US" sz="2800" b="0" i="1" smtClean="0">
                              <a:latin typeface="Cambria Math" panose="02040503050406030204" pitchFamily="18" charset="0"/>
                              <a:ea typeface="Cambria Math" panose="02040503050406030204" pitchFamily="18" charset="0"/>
                            </a:rPr>
                            <m:t>−6</m:t>
                          </m:r>
                        </m:sup>
                      </m:sSup>
                      <m:r>
                        <a:rPr lang="en-US" sz="2800" b="0" i="1"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C</m:t>
                      </m:r>
                      <m:r>
                        <a:rPr lang="en-US" sz="2800" b="0" i="0"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0.500</m:t>
                      </m:r>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10</m:t>
                          </m:r>
                        </m:e>
                        <m:sup>
                          <m:r>
                            <a:rPr lang="en-US" sz="2800" i="1">
                              <a:latin typeface="Cambria Math" panose="02040503050406030204" pitchFamily="18" charset="0"/>
                              <a:ea typeface="Cambria Math" panose="02040503050406030204" pitchFamily="18" charset="0"/>
                            </a:rPr>
                            <m:t>−6</m:t>
                          </m:r>
                        </m:sup>
                      </m:sSup>
                      <m:r>
                        <m:rPr>
                          <m:sty m:val="p"/>
                        </m:rPr>
                        <a:rPr lang="en-US" sz="2800">
                          <a:latin typeface="Cambria Math" panose="02040503050406030204" pitchFamily="18" charset="0"/>
                          <a:ea typeface="Cambria Math" panose="02040503050406030204" pitchFamily="18" charset="0"/>
                        </a:rPr>
                        <m:t>C</m:t>
                      </m:r>
                    </m:oMath>
                  </m:oMathPara>
                </a14:m>
                <a:endParaRPr lang="en-US" sz="2800" dirty="0">
                  <a:ea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040E0F18-4249-47BC-B989-19547264C8CD}"/>
                  </a:ext>
                </a:extLst>
              </p:cNvPr>
              <p:cNvSpPr txBox="1">
                <a:spLocks noRot="1" noChangeAspect="1" noMove="1" noResize="1" noEditPoints="1" noAdjustHandles="1" noChangeArrowheads="1" noChangeShapeType="1" noTextEdit="1"/>
              </p:cNvSpPr>
              <p:nvPr/>
            </p:nvSpPr>
            <p:spPr>
              <a:xfrm>
                <a:off x="5129047" y="4126982"/>
                <a:ext cx="6518579" cy="439800"/>
              </a:xfrm>
              <a:prstGeom prst="rect">
                <a:avLst/>
              </a:prstGeom>
              <a:blipFill>
                <a:blip r:embed="rId3"/>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219591D-C99A-4F89-B806-5D2C3866882B}"/>
                  </a:ext>
                </a:extLst>
              </p:cNvPr>
              <p:cNvSpPr txBox="1"/>
              <p:nvPr/>
            </p:nvSpPr>
            <p:spPr>
              <a:xfrm>
                <a:off x="5129047" y="4604173"/>
                <a:ext cx="3849066" cy="439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𝑞</m:t>
                          </m:r>
                        </m:e>
                        <m:sub>
                          <m:r>
                            <a:rPr lang="en-US" sz="2800" i="1">
                              <a:latin typeface="Cambria Math" panose="02040503050406030204" pitchFamily="18" charset="0"/>
                              <a:ea typeface="Cambria Math" panose="02040503050406030204" pitchFamily="18" charset="0"/>
                            </a:rPr>
                            <m:t>𝑜𝑢𝑡𝑠𝑖𝑑𝑒</m:t>
                          </m:r>
                        </m:sub>
                        <m:sup>
                          <m:r>
                            <a:rPr lang="en-US" sz="2800" i="1">
                              <a:latin typeface="Cambria Math" panose="02040503050406030204" pitchFamily="18" charset="0"/>
                              <a:ea typeface="Cambria Math" panose="02040503050406030204" pitchFamily="18" charset="0"/>
                            </a:rPr>
                            <m:t>′</m:t>
                          </m:r>
                        </m:sup>
                      </m:sSubSup>
                      <m:r>
                        <a:rPr lang="en-US" sz="2800" b="0" i="1" smtClean="0">
                          <a:latin typeface="Cambria Math" panose="02040503050406030204" pitchFamily="18" charset="0"/>
                        </a:rPr>
                        <m:t>=4.</m:t>
                      </m:r>
                      <m:r>
                        <a:rPr lang="en-US" sz="2800" b="0" i="1" smtClean="0">
                          <a:latin typeface="Cambria Math" panose="02040503050406030204" pitchFamily="18" charset="0"/>
                          <a:ea typeface="Cambria Math" panose="02040503050406030204" pitchFamily="18" charset="0"/>
                        </a:rPr>
                        <m:t>50×</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10</m:t>
                          </m:r>
                        </m:e>
                        <m:sup>
                          <m:r>
                            <a:rPr lang="en-US" sz="2800" b="0" i="1" smtClean="0">
                              <a:latin typeface="Cambria Math" panose="02040503050406030204" pitchFamily="18" charset="0"/>
                              <a:ea typeface="Cambria Math" panose="02040503050406030204" pitchFamily="18" charset="0"/>
                            </a:rPr>
                            <m:t>−6</m:t>
                          </m:r>
                        </m:sup>
                      </m:sSup>
                      <m:r>
                        <a:rPr lang="en-US" sz="2800" b="0" i="1"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C</m:t>
                      </m:r>
                    </m:oMath>
                  </m:oMathPara>
                </a14:m>
                <a:endParaRPr lang="en-US" sz="2800" dirty="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9219591D-C99A-4F89-B806-5D2C3866882B}"/>
                  </a:ext>
                </a:extLst>
              </p:cNvPr>
              <p:cNvSpPr txBox="1">
                <a:spLocks noRot="1" noChangeAspect="1" noMove="1" noResize="1" noEditPoints="1" noAdjustHandles="1" noChangeArrowheads="1" noChangeShapeType="1" noTextEdit="1"/>
              </p:cNvSpPr>
              <p:nvPr/>
            </p:nvSpPr>
            <p:spPr>
              <a:xfrm>
                <a:off x="5129047" y="4604173"/>
                <a:ext cx="3849066" cy="439800"/>
              </a:xfrm>
              <a:prstGeom prst="rect">
                <a:avLst/>
              </a:prstGeom>
              <a:blipFill>
                <a:blip r:embed="rId4"/>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BD50186-E041-45A5-A565-24FFD72D9948}"/>
                  </a:ext>
                </a:extLst>
              </p:cNvPr>
              <p:cNvSpPr txBox="1"/>
              <p:nvPr/>
            </p:nvSpPr>
            <p:spPr>
              <a:xfrm>
                <a:off x="5089826" y="5120634"/>
                <a:ext cx="6254661" cy="8460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𝜎</m:t>
                          </m:r>
                        </m:e>
                        <m:sub>
                          <m:r>
                            <a:rPr lang="en-US" sz="2800" b="0" i="1" smtClean="0">
                              <a:latin typeface="Cambria Math" panose="02040503050406030204" pitchFamily="18" charset="0"/>
                              <a:ea typeface="Cambria Math" panose="02040503050406030204" pitchFamily="18" charset="0"/>
                            </a:rPr>
                            <m:t>𝑜𝑢𝑡𝑠𝑖𝑑𝑒</m:t>
                          </m:r>
                        </m:sub>
                        <m:sup>
                          <m:r>
                            <a:rPr lang="en-US" sz="2800" b="0" i="1" smtClean="0">
                              <a:latin typeface="Cambria Math" panose="02040503050406030204" pitchFamily="18" charset="0"/>
                              <a:ea typeface="Cambria Math" panose="02040503050406030204" pitchFamily="18" charset="0"/>
                            </a:rPr>
                            <m:t>′</m:t>
                          </m:r>
                        </m:sup>
                      </m:sSubSup>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𝑞</m:t>
                              </m:r>
                            </m:e>
                            <m:sub>
                              <m:r>
                                <a:rPr lang="en-US" sz="2800" i="1">
                                  <a:latin typeface="Cambria Math" panose="02040503050406030204" pitchFamily="18" charset="0"/>
                                  <a:ea typeface="Cambria Math" panose="02040503050406030204" pitchFamily="18" charset="0"/>
                                </a:rPr>
                                <m:t>𝑜𝑢𝑡𝑠𝑖𝑑𝑒</m:t>
                              </m:r>
                            </m:sub>
                            <m:sup>
                              <m:r>
                                <a:rPr lang="en-US" sz="2800" i="1">
                                  <a:latin typeface="Cambria Math" panose="02040503050406030204" pitchFamily="18" charset="0"/>
                                  <a:ea typeface="Cambria Math" panose="02040503050406030204" pitchFamily="18" charset="0"/>
                                </a:rPr>
                                <m:t>′</m:t>
                              </m:r>
                            </m:sup>
                          </m:sSubSup>
                        </m:num>
                        <m:den>
                          <m:r>
                            <a:rPr lang="en-US" sz="2800" i="1">
                              <a:latin typeface="Cambria Math" panose="02040503050406030204" pitchFamily="18" charset="0"/>
                              <a:ea typeface="Cambria Math" panose="02040503050406030204" pitchFamily="18" charset="0"/>
                            </a:rPr>
                            <m:t>𝐴</m:t>
                          </m:r>
                        </m:den>
                      </m:f>
                      <m:r>
                        <a:rPr lang="en-US" sz="2800" b="0" i="1" smtClean="0">
                          <a:latin typeface="Cambria Math" panose="02040503050406030204" pitchFamily="18" charset="0"/>
                          <a:ea typeface="Cambria Math" panose="02040503050406030204" pitchFamily="18" charset="0"/>
                        </a:rPr>
                        <m:t>=5.73×</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10</m:t>
                          </m:r>
                        </m:e>
                        <m:sup>
                          <m:r>
                            <a:rPr lang="en-US" sz="2800" b="0" i="1" smtClean="0">
                              <a:latin typeface="Cambria Math" panose="02040503050406030204" pitchFamily="18" charset="0"/>
                              <a:ea typeface="Cambria Math" panose="02040503050406030204" pitchFamily="18" charset="0"/>
                            </a:rPr>
                            <m:t>−6</m:t>
                          </m:r>
                        </m:sup>
                      </m:sSup>
                      <m:r>
                        <a:rPr lang="en-US" sz="2800" b="0" i="1" smtClean="0">
                          <a:latin typeface="Cambria Math" panose="02040503050406030204" pitchFamily="18" charset="0"/>
                          <a:ea typeface="Cambria Math" panose="02040503050406030204" pitchFamily="18" charset="0"/>
                        </a:rPr>
                        <m:t> </m:t>
                      </m:r>
                      <m:r>
                        <m:rPr>
                          <m:sty m:val="p"/>
                        </m:rPr>
                        <a:rPr lang="en-US" sz="2800" b="0" i="0" smtClean="0">
                          <a:latin typeface="Cambria Math" panose="02040503050406030204" pitchFamily="18" charset="0"/>
                          <a:ea typeface="Cambria Math" panose="02040503050406030204" pitchFamily="18" charset="0"/>
                        </a:rPr>
                        <m:t>C</m:t>
                      </m:r>
                      <m:r>
                        <a:rPr lang="en-US" sz="2800" b="0" i="0"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m:rPr>
                              <m:sty m:val="p"/>
                            </m:rPr>
                            <a:rPr lang="en-US" sz="2800" b="0" i="0" smtClean="0">
                              <a:latin typeface="Cambria Math" panose="02040503050406030204" pitchFamily="18" charset="0"/>
                              <a:ea typeface="Cambria Math" panose="02040503050406030204" pitchFamily="18" charset="0"/>
                            </a:rPr>
                            <m:t>m</m:t>
                          </m:r>
                        </m:e>
                        <m:sup>
                          <m:r>
                            <a:rPr lang="en-US" sz="2800" b="0" i="0" smtClean="0">
                              <a:latin typeface="Cambria Math" panose="02040503050406030204" pitchFamily="18" charset="0"/>
                              <a:ea typeface="Cambria Math" panose="02040503050406030204" pitchFamily="18" charset="0"/>
                            </a:rPr>
                            <m:t>2</m:t>
                          </m:r>
                        </m:sup>
                      </m:sSup>
                    </m:oMath>
                  </m:oMathPara>
                </a14:m>
                <a:endParaRPr lang="en-MY" sz="2800" dirty="0"/>
              </a:p>
            </p:txBody>
          </p:sp>
        </mc:Choice>
        <mc:Fallback xmlns="">
          <p:sp>
            <p:nvSpPr>
              <p:cNvPr id="26" name="TextBox 25">
                <a:extLst>
                  <a:ext uri="{FF2B5EF4-FFF2-40B4-BE49-F238E27FC236}">
                    <a16:creationId xmlns:a16="http://schemas.microsoft.com/office/drawing/2014/main" id="{5BD50186-E041-45A5-A565-24FFD72D9948}"/>
                  </a:ext>
                </a:extLst>
              </p:cNvPr>
              <p:cNvSpPr txBox="1">
                <a:spLocks noRot="1" noChangeAspect="1" noMove="1" noResize="1" noEditPoints="1" noAdjustHandles="1" noChangeArrowheads="1" noChangeShapeType="1" noTextEdit="1"/>
              </p:cNvSpPr>
              <p:nvPr/>
            </p:nvSpPr>
            <p:spPr>
              <a:xfrm>
                <a:off x="5089826" y="5120634"/>
                <a:ext cx="6254661" cy="846065"/>
              </a:xfrm>
              <a:prstGeom prst="rect">
                <a:avLst/>
              </a:prstGeom>
              <a:blipFill>
                <a:blip r:embed="rId5"/>
                <a:stretch>
                  <a:fillRect/>
                </a:stretch>
              </a:blipFill>
            </p:spPr>
            <p:txBody>
              <a:bodyPr/>
              <a:lstStyle/>
              <a:p>
                <a:r>
                  <a:rPr lang="en-MY">
                    <a:noFill/>
                  </a:rPr>
                  <a:t> </a:t>
                </a:r>
              </a:p>
            </p:txBody>
          </p:sp>
        </mc:Fallback>
      </mc:AlternateContent>
    </p:spTree>
    <p:extLst>
      <p:ext uri="{BB962C8B-B14F-4D97-AF65-F5344CB8AC3E}">
        <p14:creationId xmlns:p14="http://schemas.microsoft.com/office/powerpoint/2010/main" val="366252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08FFD4-F201-447F-ADBF-EE6C12A9B451}"/>
              </a:ext>
            </a:extLst>
          </p:cNvPr>
          <p:cNvSpPr txBox="1"/>
          <p:nvPr/>
        </p:nvSpPr>
        <p:spPr>
          <a:xfrm>
            <a:off x="651933" y="273662"/>
            <a:ext cx="10888133" cy="2308324"/>
          </a:xfrm>
          <a:prstGeom prst="rect">
            <a:avLst/>
          </a:prstGeom>
          <a:noFill/>
        </p:spPr>
        <p:txBody>
          <a:bodyPr wrap="square">
            <a:spAutoFit/>
          </a:bodyPr>
          <a:lstStyle/>
          <a:p>
            <a:pPr algn="l"/>
            <a:r>
              <a:rPr lang="en-US" sz="2400" b="1" i="0" u="none" strike="noStrike" baseline="0" dirty="0">
                <a:solidFill>
                  <a:srgbClr val="000000"/>
                </a:solidFill>
                <a:latin typeface="MyriadPro-Bold"/>
              </a:rPr>
              <a:t>22.19 </a:t>
            </a:r>
            <a:r>
              <a:rPr lang="en-US" sz="2400" b="0" i="0" u="none" strike="noStrike" baseline="0" dirty="0">
                <a:solidFill>
                  <a:srgbClr val="000000"/>
                </a:solidFill>
                <a:latin typeface="TimesLTStd-Roman"/>
              </a:rPr>
              <a:t>A hollow, conducting sphere with an outer radius of 0.250 m and an inner radius of 0.200 m has a uniform surface charge density of </a:t>
            </a:r>
            <a:r>
              <a:rPr lang="en-US" sz="2400" b="0" i="0" u="none" strike="noStrike" baseline="0" dirty="0">
                <a:solidFill>
                  <a:srgbClr val="000000"/>
                </a:solidFill>
                <a:latin typeface="PearsonMATHPRO02"/>
              </a:rPr>
              <a:t>+</a:t>
            </a:r>
            <a:r>
              <a:rPr lang="en-US" sz="2400" b="0" i="0" u="none" strike="noStrike" baseline="0" dirty="0">
                <a:solidFill>
                  <a:srgbClr val="000000"/>
                </a:solidFill>
                <a:latin typeface="TimesLTStd-Roman"/>
              </a:rPr>
              <a:t>6.37 </a:t>
            </a:r>
            <a:r>
              <a:rPr lang="en-US" sz="2400" dirty="0">
                <a:solidFill>
                  <a:srgbClr val="000000"/>
                </a:solidFill>
                <a:latin typeface="PearsonMATHPRO02"/>
              </a:rPr>
              <a:t>x</a:t>
            </a:r>
            <a:r>
              <a:rPr lang="en-US" sz="2400" b="0" i="0" u="none" strike="noStrike" baseline="0" dirty="0">
                <a:solidFill>
                  <a:srgbClr val="000000"/>
                </a:solidFill>
                <a:latin typeface="PearsonMATHPRO02"/>
              </a:rPr>
              <a:t> </a:t>
            </a:r>
            <a:r>
              <a:rPr lang="en-US" sz="2400" b="0" i="0" u="none" strike="noStrike" baseline="0" dirty="0">
                <a:solidFill>
                  <a:srgbClr val="000000"/>
                </a:solidFill>
                <a:latin typeface="TimesLTStd-Roman"/>
              </a:rPr>
              <a:t>10</a:t>
            </a:r>
            <a:r>
              <a:rPr lang="en-US" sz="2400" b="0" i="0" u="none" strike="noStrike" baseline="30000" dirty="0">
                <a:solidFill>
                  <a:srgbClr val="000000"/>
                </a:solidFill>
                <a:latin typeface="PearsonMATHPRO02"/>
              </a:rPr>
              <a:t>-</a:t>
            </a:r>
            <a:r>
              <a:rPr lang="en-US" sz="2400" b="0" i="0" u="none" strike="noStrike" baseline="30000" dirty="0">
                <a:solidFill>
                  <a:srgbClr val="000000"/>
                </a:solidFill>
                <a:latin typeface="TimesLTStd-Roman"/>
              </a:rPr>
              <a:t>6</a:t>
            </a:r>
            <a:r>
              <a:rPr lang="en-US" sz="2400" b="0" i="0" u="none" strike="noStrike" baseline="0" dirty="0">
                <a:solidFill>
                  <a:srgbClr val="000000"/>
                </a:solidFill>
                <a:latin typeface="TimesLTStd-Roman"/>
              </a:rPr>
              <a:t> C</a:t>
            </a:r>
            <a:r>
              <a:rPr lang="en-US" sz="2400" dirty="0">
                <a:solidFill>
                  <a:srgbClr val="000000"/>
                </a:solidFill>
                <a:latin typeface="PearsonMATHPRO18"/>
              </a:rPr>
              <a:t>/</a:t>
            </a:r>
            <a:r>
              <a:rPr lang="en-US" sz="2400" b="0" i="0" u="none" strike="noStrike" baseline="0" dirty="0">
                <a:solidFill>
                  <a:srgbClr val="000000"/>
                </a:solidFill>
                <a:latin typeface="TimesLTStd-Roman"/>
              </a:rPr>
              <a:t>m</a:t>
            </a:r>
            <a:r>
              <a:rPr lang="en-US" sz="2400" b="0" i="0" u="none" strike="noStrike" baseline="30000" dirty="0">
                <a:solidFill>
                  <a:srgbClr val="000000"/>
                </a:solidFill>
                <a:latin typeface="TimesLTStd-Roman"/>
              </a:rPr>
              <a:t>2</a:t>
            </a:r>
            <a:r>
              <a:rPr lang="en-US" sz="2400" b="0" i="0" u="none" strike="noStrike" baseline="0" dirty="0">
                <a:solidFill>
                  <a:srgbClr val="000000"/>
                </a:solidFill>
                <a:latin typeface="TimesLTStd-Roman"/>
              </a:rPr>
              <a:t>. A charge of        -0.500 </a:t>
            </a:r>
            <a:r>
              <a:rPr lang="en-US" sz="2400" dirty="0">
                <a:solidFill>
                  <a:srgbClr val="000000"/>
                </a:solidFill>
                <a:latin typeface="PearsonMATHPRO01"/>
                <a:sym typeface="Symbol" panose="05050102010706020507" pitchFamily="18" charset="2"/>
              </a:rPr>
              <a:t></a:t>
            </a:r>
            <a:r>
              <a:rPr lang="en-US" sz="2400" b="0" i="0" u="none" strike="noStrike" baseline="0" dirty="0">
                <a:solidFill>
                  <a:srgbClr val="000000"/>
                </a:solidFill>
                <a:latin typeface="TimesLTStd-Roman"/>
              </a:rPr>
              <a:t>C is now introduced at the center of the cavity inside the sphere. (a) What is the new charge density on the outside of the sphere? (b) Calculate the strength of the electric field just outside the sphere. (c) What is the electric flux through a spherical surface just inside the inner surface of the sphere?</a:t>
            </a:r>
            <a:endParaRPr lang="en-MY" sz="2400" dirty="0"/>
          </a:p>
        </p:txBody>
      </p:sp>
      <p:sp>
        <p:nvSpPr>
          <p:cNvPr id="4" name="Oval 3">
            <a:extLst>
              <a:ext uri="{FF2B5EF4-FFF2-40B4-BE49-F238E27FC236}">
                <a16:creationId xmlns:a16="http://schemas.microsoft.com/office/drawing/2014/main" id="{A855AEF5-C0D6-4746-B397-C3914296F5F5}"/>
              </a:ext>
            </a:extLst>
          </p:cNvPr>
          <p:cNvSpPr/>
          <p:nvPr/>
        </p:nvSpPr>
        <p:spPr>
          <a:xfrm>
            <a:off x="5587998" y="3631067"/>
            <a:ext cx="2235201" cy="2234023"/>
          </a:xfrm>
          <a:prstGeom prst="ellipse">
            <a:avLst/>
          </a:prstGeom>
          <a:noFill/>
          <a:ln w="1333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6" name="Straight Arrow Connector 5">
            <a:extLst>
              <a:ext uri="{FF2B5EF4-FFF2-40B4-BE49-F238E27FC236}">
                <a16:creationId xmlns:a16="http://schemas.microsoft.com/office/drawing/2014/main" id="{8745A17D-15D3-4ED7-A8E2-0C520711F8A2}"/>
              </a:ext>
            </a:extLst>
          </p:cNvPr>
          <p:cNvCxnSpPr>
            <a:cxnSpLocks/>
            <a:endCxn id="2" idx="7"/>
          </p:cNvCxnSpPr>
          <p:nvPr/>
        </p:nvCxnSpPr>
        <p:spPr>
          <a:xfrm flipV="1">
            <a:off x="6704284" y="4030712"/>
            <a:ext cx="682421" cy="717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C6ADD2D-DFB4-40BF-9C27-900A42B1808F}"/>
              </a:ext>
            </a:extLst>
          </p:cNvPr>
          <p:cNvCxnSpPr>
            <a:cxnSpLocks/>
          </p:cNvCxnSpPr>
          <p:nvPr/>
        </p:nvCxnSpPr>
        <p:spPr>
          <a:xfrm>
            <a:off x="6704284" y="4747987"/>
            <a:ext cx="1118915" cy="4982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419B65B-C7AD-462A-8C70-BA56FD5FC3E3}"/>
              </a:ext>
            </a:extLst>
          </p:cNvPr>
          <p:cNvSpPr txBox="1"/>
          <p:nvPr/>
        </p:nvSpPr>
        <p:spPr>
          <a:xfrm>
            <a:off x="6508009" y="5022815"/>
            <a:ext cx="966952" cy="369332"/>
          </a:xfrm>
          <a:prstGeom prst="rect">
            <a:avLst/>
          </a:prstGeom>
          <a:noFill/>
        </p:spPr>
        <p:txBody>
          <a:bodyPr wrap="square">
            <a:spAutoFit/>
          </a:bodyPr>
          <a:lstStyle/>
          <a:p>
            <a:r>
              <a:rPr lang="en-US" sz="1800" b="0" i="0" u="none" strike="noStrike" baseline="0" dirty="0">
                <a:solidFill>
                  <a:srgbClr val="000000"/>
                </a:solidFill>
                <a:latin typeface="TimesLTStd-Roman"/>
              </a:rPr>
              <a:t>0.250 m</a:t>
            </a:r>
            <a:endParaRPr lang="en-MY" dirty="0"/>
          </a:p>
        </p:txBody>
      </p:sp>
      <p:sp>
        <p:nvSpPr>
          <p:cNvPr id="13" name="TextBox 12">
            <a:extLst>
              <a:ext uri="{FF2B5EF4-FFF2-40B4-BE49-F238E27FC236}">
                <a16:creationId xmlns:a16="http://schemas.microsoft.com/office/drawing/2014/main" id="{4D2AAEE3-7BAD-4850-B580-194B077E77D3}"/>
              </a:ext>
            </a:extLst>
          </p:cNvPr>
          <p:cNvSpPr txBox="1"/>
          <p:nvPr/>
        </p:nvSpPr>
        <p:spPr>
          <a:xfrm>
            <a:off x="6204090" y="3994167"/>
            <a:ext cx="966952" cy="369332"/>
          </a:xfrm>
          <a:prstGeom prst="rect">
            <a:avLst/>
          </a:prstGeom>
          <a:noFill/>
        </p:spPr>
        <p:txBody>
          <a:bodyPr wrap="square">
            <a:spAutoFit/>
          </a:bodyPr>
          <a:lstStyle/>
          <a:p>
            <a:r>
              <a:rPr lang="en-US" sz="1800" b="0" i="0" u="none" strike="noStrike" baseline="0" dirty="0">
                <a:solidFill>
                  <a:srgbClr val="000000"/>
                </a:solidFill>
                <a:latin typeface="TimesLTStd-Roman"/>
              </a:rPr>
              <a:t>0.200 m</a:t>
            </a:r>
            <a:endParaRPr lang="en-MY" dirty="0"/>
          </a:p>
        </p:txBody>
      </p:sp>
      <p:sp>
        <p:nvSpPr>
          <p:cNvPr id="17" name="TextBox 16">
            <a:extLst>
              <a:ext uri="{FF2B5EF4-FFF2-40B4-BE49-F238E27FC236}">
                <a16:creationId xmlns:a16="http://schemas.microsoft.com/office/drawing/2014/main" id="{3ECC4E39-052A-44A8-B198-08CAEF974D70}"/>
              </a:ext>
            </a:extLst>
          </p:cNvPr>
          <p:cNvSpPr txBox="1"/>
          <p:nvPr/>
        </p:nvSpPr>
        <p:spPr>
          <a:xfrm>
            <a:off x="5891484" y="4508491"/>
            <a:ext cx="1625600" cy="369332"/>
          </a:xfrm>
          <a:prstGeom prst="rect">
            <a:avLst/>
          </a:prstGeom>
          <a:noFill/>
        </p:spPr>
        <p:txBody>
          <a:bodyPr wrap="square">
            <a:spAutoFit/>
          </a:bodyPr>
          <a:lstStyle/>
          <a:p>
            <a:r>
              <a:rPr lang="en-US" dirty="0">
                <a:solidFill>
                  <a:srgbClr val="000000"/>
                </a:solidFill>
                <a:latin typeface="TimesLTStd-Roman"/>
              </a:rPr>
              <a:t>q = -</a:t>
            </a:r>
            <a:r>
              <a:rPr lang="en-US" sz="1800" b="0" i="0" u="none" strike="noStrike" baseline="0" dirty="0">
                <a:solidFill>
                  <a:srgbClr val="000000"/>
                </a:solidFill>
                <a:latin typeface="TimesLTStd-Roman"/>
              </a:rPr>
              <a:t>0.500 </a:t>
            </a:r>
            <a:r>
              <a:rPr lang="en-US" sz="1800" dirty="0">
                <a:solidFill>
                  <a:srgbClr val="000000"/>
                </a:solidFill>
                <a:latin typeface="PearsonMATHPRO01"/>
                <a:sym typeface="Symbol" panose="05050102010706020507" pitchFamily="18" charset="2"/>
              </a:rPr>
              <a:t></a:t>
            </a:r>
            <a:r>
              <a:rPr lang="en-US" sz="1800" b="0" i="0" u="none" strike="noStrike" baseline="0" dirty="0">
                <a:solidFill>
                  <a:srgbClr val="000000"/>
                </a:solidFill>
                <a:latin typeface="TimesLTStd-Roman"/>
              </a:rPr>
              <a:t>C</a:t>
            </a:r>
            <a:endParaRPr lang="en-MY" dirty="0"/>
          </a:p>
        </p:txBody>
      </p:sp>
      <p:sp>
        <p:nvSpPr>
          <p:cNvPr id="2" name="Oval 1">
            <a:extLst>
              <a:ext uri="{FF2B5EF4-FFF2-40B4-BE49-F238E27FC236}">
                <a16:creationId xmlns:a16="http://schemas.microsoft.com/office/drawing/2014/main" id="{E246DC7A-3B3D-4830-8559-02079883028B}"/>
              </a:ext>
            </a:extLst>
          </p:cNvPr>
          <p:cNvSpPr/>
          <p:nvPr/>
        </p:nvSpPr>
        <p:spPr>
          <a:xfrm>
            <a:off x="5698836" y="3740728"/>
            <a:ext cx="1977461" cy="19801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8" name="Oval 17">
            <a:extLst>
              <a:ext uri="{FF2B5EF4-FFF2-40B4-BE49-F238E27FC236}">
                <a16:creationId xmlns:a16="http://schemas.microsoft.com/office/drawing/2014/main" id="{7C807B84-DF43-4C0D-983B-89CDA97C4D10}"/>
              </a:ext>
            </a:extLst>
          </p:cNvPr>
          <p:cNvSpPr/>
          <p:nvPr/>
        </p:nvSpPr>
        <p:spPr>
          <a:xfrm>
            <a:off x="5465295" y="3543261"/>
            <a:ext cx="2477978" cy="240945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MY"/>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EED7630-F568-4847-91E4-EF285FEDBCB6}"/>
                  </a:ext>
                </a:extLst>
              </p:cNvPr>
              <p:cNvSpPr txBox="1"/>
              <p:nvPr/>
            </p:nvSpPr>
            <p:spPr>
              <a:xfrm>
                <a:off x="5587998" y="3155657"/>
                <a:ext cx="260465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sz="1800" b="0" i="1" smtClean="0">
                              <a:latin typeface="Cambria Math" panose="02040503050406030204" pitchFamily="18" charset="0"/>
                              <a:ea typeface="Cambria Math" panose="02040503050406030204" pitchFamily="18" charset="0"/>
                            </a:rPr>
                            <m:t>′</m:t>
                          </m:r>
                        </m:sup>
                      </m:sSup>
                      <m:r>
                        <a:rPr lang="en-US" sz="1800" b="0" i="1" smtClean="0">
                          <a:latin typeface="Cambria Math" panose="02040503050406030204" pitchFamily="18" charset="0"/>
                          <a:ea typeface="Cambria Math" panose="02040503050406030204" pitchFamily="18" charset="0"/>
                        </a:rPr>
                        <m:t>=5.73×</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10</m:t>
                          </m:r>
                        </m:e>
                        <m:sup>
                          <m:r>
                            <a:rPr lang="en-US" sz="1800" b="0" i="1" smtClean="0">
                              <a:latin typeface="Cambria Math" panose="02040503050406030204" pitchFamily="18" charset="0"/>
                              <a:ea typeface="Cambria Math" panose="02040503050406030204" pitchFamily="18" charset="0"/>
                            </a:rPr>
                            <m:t>−6</m:t>
                          </m:r>
                        </m:sup>
                      </m:sSup>
                      <m:r>
                        <a:rPr lang="en-US" sz="1800" b="0" i="1" smtClean="0">
                          <a:latin typeface="Cambria Math" panose="02040503050406030204" pitchFamily="18" charset="0"/>
                          <a:ea typeface="Cambria Math" panose="02040503050406030204" pitchFamily="18" charset="0"/>
                        </a:rPr>
                        <m:t> </m:t>
                      </m:r>
                      <m:r>
                        <m:rPr>
                          <m:sty m:val="p"/>
                        </m:rPr>
                        <a:rPr lang="en-US" sz="1800" b="0" i="0" smtClean="0">
                          <a:latin typeface="Cambria Math" panose="02040503050406030204" pitchFamily="18" charset="0"/>
                          <a:ea typeface="Cambria Math" panose="02040503050406030204" pitchFamily="18" charset="0"/>
                        </a:rPr>
                        <m:t>C</m:t>
                      </m:r>
                      <m:r>
                        <a:rPr lang="en-US" sz="1800" b="0" i="0"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m:rPr>
                              <m:sty m:val="p"/>
                            </m:rPr>
                            <a:rPr lang="en-US" sz="1800" b="0" i="0" smtClean="0">
                              <a:latin typeface="Cambria Math" panose="02040503050406030204" pitchFamily="18" charset="0"/>
                              <a:ea typeface="Cambria Math" panose="02040503050406030204" pitchFamily="18" charset="0"/>
                            </a:rPr>
                            <m:t>m</m:t>
                          </m:r>
                        </m:e>
                        <m:sup>
                          <m:r>
                            <a:rPr lang="en-US" sz="1800" b="0" i="0" smtClean="0">
                              <a:latin typeface="Cambria Math" panose="02040503050406030204" pitchFamily="18" charset="0"/>
                              <a:ea typeface="Cambria Math" panose="02040503050406030204" pitchFamily="18" charset="0"/>
                            </a:rPr>
                            <m:t>2</m:t>
                          </m:r>
                        </m:sup>
                      </m:sSup>
                    </m:oMath>
                  </m:oMathPara>
                </a14:m>
                <a:endParaRPr lang="en-MY" dirty="0"/>
              </a:p>
            </p:txBody>
          </p:sp>
        </mc:Choice>
        <mc:Fallback xmlns="">
          <p:sp>
            <p:nvSpPr>
              <p:cNvPr id="27" name="TextBox 26">
                <a:extLst>
                  <a:ext uri="{FF2B5EF4-FFF2-40B4-BE49-F238E27FC236}">
                    <a16:creationId xmlns:a16="http://schemas.microsoft.com/office/drawing/2014/main" id="{EEED7630-F568-4847-91E4-EF285FEDBCB6}"/>
                  </a:ext>
                </a:extLst>
              </p:cNvPr>
              <p:cNvSpPr txBox="1">
                <a:spLocks noRot="1" noChangeAspect="1" noMove="1" noResize="1" noEditPoints="1" noAdjustHandles="1" noChangeArrowheads="1" noChangeShapeType="1" noTextEdit="1"/>
              </p:cNvSpPr>
              <p:nvPr/>
            </p:nvSpPr>
            <p:spPr>
              <a:xfrm>
                <a:off x="5587998" y="3155657"/>
                <a:ext cx="2604658" cy="369332"/>
              </a:xfrm>
              <a:prstGeom prst="rect">
                <a:avLst/>
              </a:prstGeom>
              <a:blipFill>
                <a:blip r:embed="rId2"/>
                <a:stretch>
                  <a:fillRect b="-13333"/>
                </a:stretch>
              </a:blipFill>
            </p:spPr>
            <p:txBody>
              <a:bodyPr/>
              <a:lstStyle/>
              <a:p>
                <a:r>
                  <a:rPr lang="en-MY">
                    <a:noFill/>
                  </a:rPr>
                  <a:t> </a:t>
                </a:r>
              </a:p>
            </p:txBody>
          </p:sp>
        </mc:Fallback>
      </mc:AlternateContent>
    </p:spTree>
    <p:extLst>
      <p:ext uri="{BB962C8B-B14F-4D97-AF65-F5344CB8AC3E}">
        <p14:creationId xmlns:p14="http://schemas.microsoft.com/office/powerpoint/2010/main" val="62255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A6203B-7DC2-4384-B724-76D5AAC92013}"/>
              </a:ext>
            </a:extLst>
          </p:cNvPr>
          <p:cNvSpPr txBox="1"/>
          <p:nvPr/>
        </p:nvSpPr>
        <p:spPr>
          <a:xfrm>
            <a:off x="415637" y="432989"/>
            <a:ext cx="11028218" cy="1569660"/>
          </a:xfrm>
          <a:prstGeom prst="rect">
            <a:avLst/>
          </a:prstGeom>
          <a:noFill/>
        </p:spPr>
        <p:txBody>
          <a:bodyPr wrap="square">
            <a:spAutoFit/>
          </a:bodyPr>
          <a:lstStyle/>
          <a:p>
            <a:pPr algn="l"/>
            <a:r>
              <a:rPr lang="en-US" sz="2400" b="1" i="0" u="none" strike="noStrike" baseline="0" dirty="0">
                <a:solidFill>
                  <a:srgbClr val="000000"/>
                </a:solidFill>
                <a:latin typeface="MyriadPro-Bold"/>
              </a:rPr>
              <a:t>22.21 </a:t>
            </a:r>
            <a:r>
              <a:rPr lang="en-US" sz="2400" b="1" i="0" u="none" strike="noStrike" baseline="0" dirty="0">
                <a:solidFill>
                  <a:srgbClr val="00FFFF"/>
                </a:solidFill>
                <a:latin typeface="TimesLTStd-ExtraBold"/>
              </a:rPr>
              <a:t> </a:t>
            </a:r>
            <a:r>
              <a:rPr lang="en-US" sz="2400" b="0" i="0" u="none" strike="noStrike" baseline="0" dirty="0">
                <a:solidFill>
                  <a:srgbClr val="000000"/>
                </a:solidFill>
                <a:latin typeface="TimesLTStd-Roman"/>
              </a:rPr>
              <a:t>The electric field at a distance of 0.145 m from the surface of a solid insulating sphere with radius 0.355 m is 1750 N</a:t>
            </a:r>
            <a:r>
              <a:rPr lang="en-US" sz="2400" dirty="0">
                <a:solidFill>
                  <a:srgbClr val="000000"/>
                </a:solidFill>
                <a:latin typeface="PearsonMATHPRO18"/>
              </a:rPr>
              <a:t>/</a:t>
            </a:r>
            <a:r>
              <a:rPr lang="en-US" sz="2400" b="0" i="0" u="none" strike="noStrike" baseline="0" dirty="0">
                <a:solidFill>
                  <a:srgbClr val="000000"/>
                </a:solidFill>
                <a:latin typeface="TimesLTStd-Roman"/>
              </a:rPr>
              <a:t>C. (a) Assuming the sphere’s charge is uniformly distributed, what is the charge density inside it? </a:t>
            </a:r>
            <a:r>
              <a:rPr lang="en-US" sz="2400" b="0" i="0" u="none" strike="noStrike" baseline="0" dirty="0">
                <a:solidFill>
                  <a:schemeClr val="bg1">
                    <a:lumMod val="95000"/>
                  </a:schemeClr>
                </a:solidFill>
                <a:latin typeface="TimesLTStd-Roman"/>
              </a:rPr>
              <a:t>(b) Calculate the electric field inside</a:t>
            </a:r>
          </a:p>
          <a:p>
            <a:pPr algn="l"/>
            <a:r>
              <a:rPr lang="en-US" sz="2400" b="0" i="0" u="none" strike="noStrike" baseline="0" dirty="0">
                <a:solidFill>
                  <a:schemeClr val="bg1">
                    <a:lumMod val="95000"/>
                  </a:schemeClr>
                </a:solidFill>
                <a:latin typeface="TimesLTStd-Roman"/>
              </a:rPr>
              <a:t>the sphere at a distance of 0.200 m from the center.</a:t>
            </a:r>
            <a:endParaRPr lang="en-MY" sz="2400" dirty="0">
              <a:solidFill>
                <a:schemeClr val="bg1">
                  <a:lumMod val="95000"/>
                </a:schemeClr>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5626C3-0C09-4C17-B498-55A492CD388C}"/>
                  </a:ext>
                </a:extLst>
              </p:cNvPr>
              <p:cNvSpPr txBox="1"/>
              <p:nvPr/>
            </p:nvSpPr>
            <p:spPr>
              <a:xfrm>
                <a:off x="4449621" y="2298819"/>
                <a:ext cx="4503989" cy="11301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2800" i="1" smtClean="0">
                              <a:latin typeface="Cambria Math" panose="02040503050406030204" pitchFamily="18" charset="0"/>
                              <a:ea typeface="Cambria Math" panose="02040503050406030204" pitchFamily="18" charset="0"/>
                            </a:rPr>
                          </m:ctrlPr>
                        </m:sSubPr>
                        <m:e>
                          <m:r>
                            <m:rPr>
                              <m:sty m:val="p"/>
                            </m:rPr>
                            <a:rPr lang="el-GR" sz="2800" i="1" smtClean="0">
                              <a:latin typeface="Cambria Math" panose="02040503050406030204" pitchFamily="18" charset="0"/>
                              <a:ea typeface="Cambria Math" panose="02040503050406030204" pitchFamily="18" charset="0"/>
                            </a:rPr>
                            <m:t>Φ</m:t>
                          </m:r>
                        </m:e>
                        <m:sub>
                          <m:r>
                            <a:rPr lang="en-US" sz="2800" b="0" i="1" smtClean="0">
                              <a:latin typeface="Cambria Math" panose="02040503050406030204" pitchFamily="18" charset="0"/>
                              <a:ea typeface="Cambria Math" panose="02040503050406030204" pitchFamily="18" charset="0"/>
                            </a:rPr>
                            <m:t>𝐸</m:t>
                          </m:r>
                        </m:sub>
                      </m:sSub>
                      <m:r>
                        <a:rPr lang="en-US" sz="2800" b="0" i="1" smtClean="0">
                          <a:latin typeface="Cambria Math" panose="02040503050406030204" pitchFamily="18" charset="0"/>
                          <a:ea typeface="Cambria Math" panose="02040503050406030204" pitchFamily="18" charset="0"/>
                        </a:rPr>
                        <m:t>=</m:t>
                      </m:r>
                      <m:nary>
                        <m:naryPr>
                          <m:chr m:val="∮"/>
                          <m:limLoc m:val="undOvr"/>
                          <m:subHide m:val="on"/>
                          <m:supHide m:val="on"/>
                          <m:ctrlPr>
                            <a:rPr lang="en-US" sz="2800" b="0" i="1" smtClean="0">
                              <a:latin typeface="Cambria Math" panose="02040503050406030204" pitchFamily="18" charset="0"/>
                              <a:ea typeface="Cambria Math" panose="02040503050406030204" pitchFamily="18" charset="0"/>
                            </a:rPr>
                          </m:ctrlPr>
                        </m:naryPr>
                        <m:sub/>
                        <m:sup/>
                        <m:e>
                          <m:acc>
                            <m:accPr>
                              <m:chr m:val="⃗"/>
                              <m:ctrlPr>
                                <a:rPr lang="en-US" sz="2800" b="1" i="1" smtClean="0">
                                  <a:latin typeface="Cambria Math" panose="02040503050406030204" pitchFamily="18" charset="0"/>
                                  <a:ea typeface="Cambria Math" panose="02040503050406030204" pitchFamily="18" charset="0"/>
                                </a:rPr>
                              </m:ctrlPr>
                            </m:accPr>
                            <m:e>
                              <m:r>
                                <a:rPr lang="en-US" sz="2800" b="1" i="1">
                                  <a:latin typeface="Cambria Math" panose="02040503050406030204" pitchFamily="18" charset="0"/>
                                  <a:ea typeface="Cambria Math" panose="02040503050406030204" pitchFamily="18" charset="0"/>
                                </a:rPr>
                                <m:t>𝑬</m:t>
                              </m:r>
                            </m:e>
                          </m:acc>
                          <m:r>
                            <a:rPr lang="en-US" sz="2800" b="1"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acc>
                            <m:accPr>
                              <m:chr m:val="⃗"/>
                              <m:ctrlPr>
                                <a:rPr lang="en-US" sz="2800" b="0" i="1" smtClean="0">
                                  <a:latin typeface="Cambria Math" panose="02040503050406030204" pitchFamily="18" charset="0"/>
                                  <a:ea typeface="Cambria Math" panose="02040503050406030204" pitchFamily="18" charset="0"/>
                                </a:rPr>
                              </m:ctrlPr>
                            </m:accPr>
                            <m:e>
                              <m:r>
                                <a:rPr lang="en-US" sz="2800" b="1" i="1">
                                  <a:latin typeface="Cambria Math" panose="02040503050406030204" pitchFamily="18" charset="0"/>
                                  <a:ea typeface="Cambria Math" panose="02040503050406030204" pitchFamily="18" charset="0"/>
                                </a:rPr>
                                <m:t>𝑨</m:t>
                              </m:r>
                            </m:e>
                          </m:acc>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sSub>
                                <m:sSubPr>
                                  <m:ctrlPr>
                                    <a:rPr lang="en-US" sz="2800" b="0" i="1" smtClean="0">
                                      <a:latin typeface="Cambria Math" panose="02040503050406030204" pitchFamily="18" charset="0"/>
                                      <a:ea typeface="Cambria Math" panose="02040503050406030204" pitchFamily="18" charset="0"/>
                                    </a:rPr>
                                  </m:ctrlPr>
                                </m:sSubPr>
                                <m:e>
                                  <m:nary>
                                    <m:naryPr>
                                      <m:chr m:val="∑"/>
                                      <m:subHide m:val="on"/>
                                      <m:supHide m:val="on"/>
                                      <m:ctrlPr>
                                        <a:rPr lang="en-US" sz="2800" b="0" i="1" smtClean="0">
                                          <a:latin typeface="Cambria Math" panose="02040503050406030204" pitchFamily="18" charset="0"/>
                                          <a:ea typeface="Cambria Math" panose="02040503050406030204" pitchFamily="18" charset="0"/>
                                        </a:rPr>
                                      </m:ctrlPr>
                                    </m:naryPr>
                                    <m:sub/>
                                    <m:sup/>
                                    <m:e>
                                      <m:r>
                                        <a:rPr lang="en-US" sz="2800" b="0" i="1" smtClean="0">
                                          <a:latin typeface="Cambria Math" panose="02040503050406030204" pitchFamily="18" charset="0"/>
                                          <a:ea typeface="Cambria Math" panose="02040503050406030204" pitchFamily="18" charset="0"/>
                                        </a:rPr>
                                        <m:t>𝑄</m:t>
                                      </m:r>
                                    </m:e>
                                  </m:nary>
                                </m:e>
                                <m:sub>
                                  <m:r>
                                    <a:rPr lang="en-US" sz="2800" b="0" i="1" smtClean="0">
                                      <a:latin typeface="Cambria Math" panose="02040503050406030204" pitchFamily="18" charset="0"/>
                                      <a:ea typeface="Cambria Math" panose="02040503050406030204" pitchFamily="18" charset="0"/>
                                    </a:rPr>
                                    <m:t>𝑒𝑛𝑐𝑙𝑜𝑠𝑒𝑑</m:t>
                                  </m:r>
                                </m:sub>
                              </m:sSub>
                            </m:num>
                            <m:den>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𝜀</m:t>
                                  </m:r>
                                </m:e>
                                <m:sub>
                                  <m:r>
                                    <a:rPr lang="en-US" sz="2800" b="0" i="1" smtClean="0">
                                      <a:latin typeface="Cambria Math" panose="02040503050406030204" pitchFamily="18" charset="0"/>
                                      <a:ea typeface="Cambria Math" panose="02040503050406030204" pitchFamily="18" charset="0"/>
                                    </a:rPr>
                                    <m:t>𝑜</m:t>
                                  </m:r>
                                </m:sub>
                              </m:sSub>
                            </m:den>
                          </m:f>
                        </m:e>
                      </m:nary>
                    </m:oMath>
                  </m:oMathPara>
                </a14:m>
                <a:endParaRPr lang="en-MY" sz="2800" dirty="0"/>
              </a:p>
            </p:txBody>
          </p:sp>
        </mc:Choice>
        <mc:Fallback xmlns="">
          <p:sp>
            <p:nvSpPr>
              <p:cNvPr id="4" name="TextBox 3">
                <a:extLst>
                  <a:ext uri="{FF2B5EF4-FFF2-40B4-BE49-F238E27FC236}">
                    <a16:creationId xmlns:a16="http://schemas.microsoft.com/office/drawing/2014/main" id="{BD5626C3-0C09-4C17-B498-55A492CD388C}"/>
                  </a:ext>
                </a:extLst>
              </p:cNvPr>
              <p:cNvSpPr txBox="1">
                <a:spLocks noRot="1" noChangeAspect="1" noMove="1" noResize="1" noEditPoints="1" noAdjustHandles="1" noChangeArrowheads="1" noChangeShapeType="1" noTextEdit="1"/>
              </p:cNvSpPr>
              <p:nvPr/>
            </p:nvSpPr>
            <p:spPr>
              <a:xfrm>
                <a:off x="4449621" y="2298819"/>
                <a:ext cx="4503989" cy="1130181"/>
              </a:xfrm>
              <a:prstGeom prst="rect">
                <a:avLst/>
              </a:prstGeom>
              <a:blipFill>
                <a:blip r:embed="rId2"/>
                <a:stretch>
                  <a:fillRect/>
                </a:stretch>
              </a:blipFill>
            </p:spPr>
            <p:txBody>
              <a:bodyPr/>
              <a:lstStyle/>
              <a:p>
                <a:r>
                  <a:rPr lang="en-MY">
                    <a:noFill/>
                  </a:rPr>
                  <a:t> </a:t>
                </a:r>
              </a:p>
            </p:txBody>
          </p:sp>
        </mc:Fallback>
      </mc:AlternateContent>
      <p:sp>
        <p:nvSpPr>
          <p:cNvPr id="5" name="Oval 4">
            <a:extLst>
              <a:ext uri="{FF2B5EF4-FFF2-40B4-BE49-F238E27FC236}">
                <a16:creationId xmlns:a16="http://schemas.microsoft.com/office/drawing/2014/main" id="{26AC3F0B-6721-4917-B90F-82BC93252FAF}"/>
              </a:ext>
            </a:extLst>
          </p:cNvPr>
          <p:cNvSpPr/>
          <p:nvPr/>
        </p:nvSpPr>
        <p:spPr>
          <a:xfrm>
            <a:off x="1662545" y="3248954"/>
            <a:ext cx="1810328" cy="17109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TextBox 5">
            <a:extLst>
              <a:ext uri="{FF2B5EF4-FFF2-40B4-BE49-F238E27FC236}">
                <a16:creationId xmlns:a16="http://schemas.microsoft.com/office/drawing/2014/main" id="{AD0875DE-8299-470E-8E36-2B0D1CB1C32F}"/>
              </a:ext>
            </a:extLst>
          </p:cNvPr>
          <p:cNvSpPr txBox="1"/>
          <p:nvPr/>
        </p:nvSpPr>
        <p:spPr>
          <a:xfrm>
            <a:off x="2723257" y="3984954"/>
            <a:ext cx="355600" cy="646331"/>
          </a:xfrm>
          <a:prstGeom prst="rect">
            <a:avLst/>
          </a:prstGeom>
          <a:noFill/>
        </p:spPr>
        <p:txBody>
          <a:bodyPr wrap="square" rtlCol="0">
            <a:spAutoFit/>
          </a:bodyPr>
          <a:lstStyle/>
          <a:p>
            <a:r>
              <a:rPr lang="en-US" sz="3600" b="1" dirty="0"/>
              <a:t>+</a:t>
            </a:r>
            <a:endParaRPr lang="en-MY" sz="3600" b="1" dirty="0"/>
          </a:p>
        </p:txBody>
      </p:sp>
      <p:sp>
        <p:nvSpPr>
          <p:cNvPr id="7" name="TextBox 6">
            <a:extLst>
              <a:ext uri="{FF2B5EF4-FFF2-40B4-BE49-F238E27FC236}">
                <a16:creationId xmlns:a16="http://schemas.microsoft.com/office/drawing/2014/main" id="{379A75E7-1FA3-456C-A01D-4DC07D26304F}"/>
              </a:ext>
            </a:extLst>
          </p:cNvPr>
          <p:cNvSpPr txBox="1"/>
          <p:nvPr/>
        </p:nvSpPr>
        <p:spPr>
          <a:xfrm>
            <a:off x="2115442" y="3940052"/>
            <a:ext cx="355600" cy="646331"/>
          </a:xfrm>
          <a:prstGeom prst="rect">
            <a:avLst/>
          </a:prstGeom>
          <a:noFill/>
        </p:spPr>
        <p:txBody>
          <a:bodyPr wrap="square" rtlCol="0">
            <a:spAutoFit/>
          </a:bodyPr>
          <a:lstStyle/>
          <a:p>
            <a:r>
              <a:rPr lang="en-US" sz="3600" b="1" dirty="0"/>
              <a:t>+</a:t>
            </a:r>
            <a:endParaRPr lang="en-MY" sz="3600" b="1" dirty="0"/>
          </a:p>
        </p:txBody>
      </p:sp>
      <p:sp>
        <p:nvSpPr>
          <p:cNvPr id="8" name="TextBox 7">
            <a:extLst>
              <a:ext uri="{FF2B5EF4-FFF2-40B4-BE49-F238E27FC236}">
                <a16:creationId xmlns:a16="http://schemas.microsoft.com/office/drawing/2014/main" id="{1E52B42F-AAC2-4EC6-9A4D-84C7D390C120}"/>
              </a:ext>
            </a:extLst>
          </p:cNvPr>
          <p:cNvSpPr txBox="1"/>
          <p:nvPr/>
        </p:nvSpPr>
        <p:spPr>
          <a:xfrm>
            <a:off x="2684842" y="3477920"/>
            <a:ext cx="355600" cy="646331"/>
          </a:xfrm>
          <a:prstGeom prst="rect">
            <a:avLst/>
          </a:prstGeom>
          <a:noFill/>
        </p:spPr>
        <p:txBody>
          <a:bodyPr wrap="square" rtlCol="0">
            <a:spAutoFit/>
          </a:bodyPr>
          <a:lstStyle/>
          <a:p>
            <a:r>
              <a:rPr lang="en-US" sz="3600" b="1" dirty="0"/>
              <a:t>+</a:t>
            </a:r>
            <a:endParaRPr lang="en-MY" sz="3600" b="1" dirty="0"/>
          </a:p>
        </p:txBody>
      </p:sp>
      <p:sp>
        <p:nvSpPr>
          <p:cNvPr id="9" name="TextBox 8">
            <a:extLst>
              <a:ext uri="{FF2B5EF4-FFF2-40B4-BE49-F238E27FC236}">
                <a16:creationId xmlns:a16="http://schemas.microsoft.com/office/drawing/2014/main" id="{A2C2CA6E-C96D-4B5F-A95E-01E02152476F}"/>
              </a:ext>
            </a:extLst>
          </p:cNvPr>
          <p:cNvSpPr txBox="1"/>
          <p:nvPr/>
        </p:nvSpPr>
        <p:spPr>
          <a:xfrm>
            <a:off x="2389909" y="3725692"/>
            <a:ext cx="355600" cy="646331"/>
          </a:xfrm>
          <a:prstGeom prst="rect">
            <a:avLst/>
          </a:prstGeom>
          <a:noFill/>
        </p:spPr>
        <p:txBody>
          <a:bodyPr wrap="square" rtlCol="0">
            <a:spAutoFit/>
          </a:bodyPr>
          <a:lstStyle/>
          <a:p>
            <a:r>
              <a:rPr lang="en-US" sz="3600" b="1" dirty="0"/>
              <a:t>+</a:t>
            </a:r>
            <a:endParaRPr lang="en-MY" sz="3600" b="1" dirty="0"/>
          </a:p>
        </p:txBody>
      </p:sp>
      <p:sp>
        <p:nvSpPr>
          <p:cNvPr id="10" name="TextBox 9">
            <a:extLst>
              <a:ext uri="{FF2B5EF4-FFF2-40B4-BE49-F238E27FC236}">
                <a16:creationId xmlns:a16="http://schemas.microsoft.com/office/drawing/2014/main" id="{E6601748-58AC-4475-9376-BF85F80C037F}"/>
              </a:ext>
            </a:extLst>
          </p:cNvPr>
          <p:cNvSpPr txBox="1"/>
          <p:nvPr/>
        </p:nvSpPr>
        <p:spPr>
          <a:xfrm>
            <a:off x="1721427" y="3754474"/>
            <a:ext cx="355600" cy="646331"/>
          </a:xfrm>
          <a:prstGeom prst="rect">
            <a:avLst/>
          </a:prstGeom>
          <a:noFill/>
        </p:spPr>
        <p:txBody>
          <a:bodyPr wrap="square" rtlCol="0">
            <a:spAutoFit/>
          </a:bodyPr>
          <a:lstStyle/>
          <a:p>
            <a:r>
              <a:rPr lang="en-US" sz="3600" b="1" dirty="0"/>
              <a:t>+</a:t>
            </a:r>
            <a:endParaRPr lang="en-MY" sz="3600" b="1" dirty="0"/>
          </a:p>
        </p:txBody>
      </p:sp>
      <p:sp>
        <p:nvSpPr>
          <p:cNvPr id="11" name="TextBox 10">
            <a:extLst>
              <a:ext uri="{FF2B5EF4-FFF2-40B4-BE49-F238E27FC236}">
                <a16:creationId xmlns:a16="http://schemas.microsoft.com/office/drawing/2014/main" id="{21E67475-C4FB-41AF-B644-64BD3A2F28B0}"/>
              </a:ext>
            </a:extLst>
          </p:cNvPr>
          <p:cNvSpPr txBox="1"/>
          <p:nvPr/>
        </p:nvSpPr>
        <p:spPr>
          <a:xfrm>
            <a:off x="2389909" y="3140149"/>
            <a:ext cx="355600" cy="646331"/>
          </a:xfrm>
          <a:prstGeom prst="rect">
            <a:avLst/>
          </a:prstGeom>
          <a:noFill/>
        </p:spPr>
        <p:txBody>
          <a:bodyPr wrap="square" rtlCol="0">
            <a:spAutoFit/>
          </a:bodyPr>
          <a:lstStyle/>
          <a:p>
            <a:r>
              <a:rPr lang="en-US" sz="3600" b="1" dirty="0"/>
              <a:t>+</a:t>
            </a:r>
            <a:endParaRPr lang="en-MY" sz="3600" b="1" dirty="0"/>
          </a:p>
        </p:txBody>
      </p:sp>
      <p:sp>
        <p:nvSpPr>
          <p:cNvPr id="12" name="TextBox 11">
            <a:extLst>
              <a:ext uri="{FF2B5EF4-FFF2-40B4-BE49-F238E27FC236}">
                <a16:creationId xmlns:a16="http://schemas.microsoft.com/office/drawing/2014/main" id="{BB4FE523-0DFE-4036-B550-67257F4D952B}"/>
              </a:ext>
            </a:extLst>
          </p:cNvPr>
          <p:cNvSpPr txBox="1"/>
          <p:nvPr/>
        </p:nvSpPr>
        <p:spPr>
          <a:xfrm>
            <a:off x="2499907" y="4213179"/>
            <a:ext cx="355600" cy="646331"/>
          </a:xfrm>
          <a:prstGeom prst="rect">
            <a:avLst/>
          </a:prstGeom>
          <a:noFill/>
        </p:spPr>
        <p:txBody>
          <a:bodyPr wrap="square" rtlCol="0">
            <a:spAutoFit/>
          </a:bodyPr>
          <a:lstStyle/>
          <a:p>
            <a:r>
              <a:rPr lang="en-US" sz="3600" b="1" dirty="0"/>
              <a:t>+</a:t>
            </a:r>
            <a:endParaRPr lang="en-MY" sz="3600" b="1" dirty="0"/>
          </a:p>
        </p:txBody>
      </p:sp>
      <p:sp>
        <p:nvSpPr>
          <p:cNvPr id="13" name="TextBox 12">
            <a:extLst>
              <a:ext uri="{FF2B5EF4-FFF2-40B4-BE49-F238E27FC236}">
                <a16:creationId xmlns:a16="http://schemas.microsoft.com/office/drawing/2014/main" id="{3CDBEA93-9801-480F-A484-AD2CAE8828FB}"/>
              </a:ext>
            </a:extLst>
          </p:cNvPr>
          <p:cNvSpPr txBox="1"/>
          <p:nvPr/>
        </p:nvSpPr>
        <p:spPr>
          <a:xfrm>
            <a:off x="3015673" y="3661789"/>
            <a:ext cx="355600" cy="646331"/>
          </a:xfrm>
          <a:prstGeom prst="rect">
            <a:avLst/>
          </a:prstGeom>
          <a:noFill/>
        </p:spPr>
        <p:txBody>
          <a:bodyPr wrap="square" rtlCol="0">
            <a:spAutoFit/>
          </a:bodyPr>
          <a:lstStyle/>
          <a:p>
            <a:r>
              <a:rPr lang="en-US" sz="3600" b="1" dirty="0"/>
              <a:t>+</a:t>
            </a:r>
            <a:endParaRPr lang="en-MY" sz="3600" b="1" dirty="0"/>
          </a:p>
        </p:txBody>
      </p:sp>
      <p:sp>
        <p:nvSpPr>
          <p:cNvPr id="14" name="TextBox 13">
            <a:extLst>
              <a:ext uri="{FF2B5EF4-FFF2-40B4-BE49-F238E27FC236}">
                <a16:creationId xmlns:a16="http://schemas.microsoft.com/office/drawing/2014/main" id="{6430F140-38D0-4B4A-9FFB-A9E51F6E0CE3}"/>
              </a:ext>
            </a:extLst>
          </p:cNvPr>
          <p:cNvSpPr txBox="1"/>
          <p:nvPr/>
        </p:nvSpPr>
        <p:spPr>
          <a:xfrm>
            <a:off x="2920265" y="4236806"/>
            <a:ext cx="355600" cy="646331"/>
          </a:xfrm>
          <a:prstGeom prst="rect">
            <a:avLst/>
          </a:prstGeom>
          <a:noFill/>
        </p:spPr>
        <p:txBody>
          <a:bodyPr wrap="square" rtlCol="0">
            <a:spAutoFit/>
          </a:bodyPr>
          <a:lstStyle/>
          <a:p>
            <a:r>
              <a:rPr lang="en-US" sz="3600" b="1" dirty="0"/>
              <a:t>+</a:t>
            </a:r>
            <a:endParaRPr lang="en-MY" sz="3600" b="1" dirty="0"/>
          </a:p>
        </p:txBody>
      </p:sp>
      <p:sp>
        <p:nvSpPr>
          <p:cNvPr id="15" name="TextBox 14">
            <a:extLst>
              <a:ext uri="{FF2B5EF4-FFF2-40B4-BE49-F238E27FC236}">
                <a16:creationId xmlns:a16="http://schemas.microsoft.com/office/drawing/2014/main" id="{7A29D7C6-8C48-4A20-9466-33D24D7C327A}"/>
              </a:ext>
            </a:extLst>
          </p:cNvPr>
          <p:cNvSpPr txBox="1"/>
          <p:nvPr/>
        </p:nvSpPr>
        <p:spPr>
          <a:xfrm>
            <a:off x="1913659" y="3265458"/>
            <a:ext cx="355600" cy="646331"/>
          </a:xfrm>
          <a:prstGeom prst="rect">
            <a:avLst/>
          </a:prstGeom>
          <a:noFill/>
        </p:spPr>
        <p:txBody>
          <a:bodyPr wrap="square" rtlCol="0">
            <a:spAutoFit/>
          </a:bodyPr>
          <a:lstStyle/>
          <a:p>
            <a:r>
              <a:rPr lang="en-US" sz="3600" b="1" dirty="0"/>
              <a:t>+</a:t>
            </a:r>
            <a:endParaRPr lang="en-MY" sz="3600" b="1" dirty="0"/>
          </a:p>
        </p:txBody>
      </p:sp>
      <p:sp>
        <p:nvSpPr>
          <p:cNvPr id="16" name="TextBox 15">
            <a:extLst>
              <a:ext uri="{FF2B5EF4-FFF2-40B4-BE49-F238E27FC236}">
                <a16:creationId xmlns:a16="http://schemas.microsoft.com/office/drawing/2014/main" id="{17BEC69C-6CB3-4635-AC02-1338DE679504}"/>
              </a:ext>
            </a:extLst>
          </p:cNvPr>
          <p:cNvSpPr txBox="1"/>
          <p:nvPr/>
        </p:nvSpPr>
        <p:spPr>
          <a:xfrm>
            <a:off x="1907309" y="4183813"/>
            <a:ext cx="355600" cy="646331"/>
          </a:xfrm>
          <a:prstGeom prst="rect">
            <a:avLst/>
          </a:prstGeom>
          <a:noFill/>
        </p:spPr>
        <p:txBody>
          <a:bodyPr wrap="square" rtlCol="0">
            <a:spAutoFit/>
          </a:bodyPr>
          <a:lstStyle/>
          <a:p>
            <a:r>
              <a:rPr lang="en-US" sz="3600" b="1" dirty="0"/>
              <a:t>+</a:t>
            </a:r>
            <a:endParaRPr lang="en-MY" sz="3600" b="1" dirty="0"/>
          </a:p>
        </p:txBody>
      </p:sp>
      <p:sp>
        <p:nvSpPr>
          <p:cNvPr id="17" name="TextBox 16">
            <a:extLst>
              <a:ext uri="{FF2B5EF4-FFF2-40B4-BE49-F238E27FC236}">
                <a16:creationId xmlns:a16="http://schemas.microsoft.com/office/drawing/2014/main" id="{38388EFB-3781-43C9-B5AB-521CF2E07C93}"/>
              </a:ext>
            </a:extLst>
          </p:cNvPr>
          <p:cNvSpPr txBox="1"/>
          <p:nvPr/>
        </p:nvSpPr>
        <p:spPr>
          <a:xfrm>
            <a:off x="2086579" y="3447258"/>
            <a:ext cx="355600" cy="646331"/>
          </a:xfrm>
          <a:prstGeom prst="rect">
            <a:avLst/>
          </a:prstGeom>
          <a:noFill/>
        </p:spPr>
        <p:txBody>
          <a:bodyPr wrap="square" rtlCol="0">
            <a:spAutoFit/>
          </a:bodyPr>
          <a:lstStyle/>
          <a:p>
            <a:r>
              <a:rPr lang="en-US" sz="3600" b="1" dirty="0"/>
              <a:t>+</a:t>
            </a:r>
            <a:endParaRPr lang="en-MY" sz="3600" b="1" dirty="0"/>
          </a:p>
        </p:txBody>
      </p:sp>
      <p:sp>
        <p:nvSpPr>
          <p:cNvPr id="18" name="TextBox 17">
            <a:extLst>
              <a:ext uri="{FF2B5EF4-FFF2-40B4-BE49-F238E27FC236}">
                <a16:creationId xmlns:a16="http://schemas.microsoft.com/office/drawing/2014/main" id="{07C36B4A-91AB-4788-B252-07BFDD0FD942}"/>
              </a:ext>
            </a:extLst>
          </p:cNvPr>
          <p:cNvSpPr txBox="1"/>
          <p:nvPr/>
        </p:nvSpPr>
        <p:spPr>
          <a:xfrm>
            <a:off x="2259813" y="4443227"/>
            <a:ext cx="355600" cy="646331"/>
          </a:xfrm>
          <a:prstGeom prst="rect">
            <a:avLst/>
          </a:prstGeom>
          <a:noFill/>
        </p:spPr>
        <p:txBody>
          <a:bodyPr wrap="square" rtlCol="0">
            <a:spAutoFit/>
          </a:bodyPr>
          <a:lstStyle/>
          <a:p>
            <a:r>
              <a:rPr lang="en-US" sz="3600" b="1" dirty="0"/>
              <a:t>+</a:t>
            </a:r>
            <a:endParaRPr lang="en-MY" sz="3600" b="1" dirty="0"/>
          </a:p>
        </p:txBody>
      </p:sp>
      <p:sp>
        <p:nvSpPr>
          <p:cNvPr id="19" name="TextBox 18">
            <a:extLst>
              <a:ext uri="{FF2B5EF4-FFF2-40B4-BE49-F238E27FC236}">
                <a16:creationId xmlns:a16="http://schemas.microsoft.com/office/drawing/2014/main" id="{69B5E3AC-8396-40A4-BFC0-7BDEE0805838}"/>
              </a:ext>
            </a:extLst>
          </p:cNvPr>
          <p:cNvSpPr txBox="1"/>
          <p:nvPr/>
        </p:nvSpPr>
        <p:spPr>
          <a:xfrm>
            <a:off x="2953905" y="3297274"/>
            <a:ext cx="355600" cy="646331"/>
          </a:xfrm>
          <a:prstGeom prst="rect">
            <a:avLst/>
          </a:prstGeom>
          <a:noFill/>
        </p:spPr>
        <p:txBody>
          <a:bodyPr wrap="square" rtlCol="0">
            <a:spAutoFit/>
          </a:bodyPr>
          <a:lstStyle/>
          <a:p>
            <a:r>
              <a:rPr lang="en-US" sz="3600" b="1" dirty="0"/>
              <a:t>+</a:t>
            </a:r>
            <a:endParaRPr lang="en-MY" sz="3600" b="1" dirty="0"/>
          </a:p>
        </p:txBody>
      </p:sp>
      <p:sp>
        <p:nvSpPr>
          <p:cNvPr id="20" name="Oval 19">
            <a:extLst>
              <a:ext uri="{FF2B5EF4-FFF2-40B4-BE49-F238E27FC236}">
                <a16:creationId xmlns:a16="http://schemas.microsoft.com/office/drawing/2014/main" id="{1DF14033-10B1-40A4-87F1-851A38748F77}"/>
              </a:ext>
            </a:extLst>
          </p:cNvPr>
          <p:cNvSpPr/>
          <p:nvPr/>
        </p:nvSpPr>
        <p:spPr>
          <a:xfrm>
            <a:off x="1362363" y="2967544"/>
            <a:ext cx="2410691" cy="2313413"/>
          </a:xfrm>
          <a:prstGeom prst="ellipse">
            <a:avLst/>
          </a:prstGeom>
          <a:no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MY"/>
          </a:p>
        </p:txBody>
      </p:sp>
      <p:cxnSp>
        <p:nvCxnSpPr>
          <p:cNvPr id="22" name="Straight Arrow Connector 21">
            <a:extLst>
              <a:ext uri="{FF2B5EF4-FFF2-40B4-BE49-F238E27FC236}">
                <a16:creationId xmlns:a16="http://schemas.microsoft.com/office/drawing/2014/main" id="{10DA2E2F-FF48-4EB4-9598-7809A0F1FC98}"/>
              </a:ext>
            </a:extLst>
          </p:cNvPr>
          <p:cNvCxnSpPr/>
          <p:nvPr/>
        </p:nvCxnSpPr>
        <p:spPr>
          <a:xfrm>
            <a:off x="2567708" y="4124250"/>
            <a:ext cx="905165" cy="138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F7EBAAE-C9CC-48AC-A06B-17B82389AD7E}"/>
              </a:ext>
            </a:extLst>
          </p:cNvPr>
          <p:cNvSpPr txBox="1"/>
          <p:nvPr/>
        </p:nvSpPr>
        <p:spPr>
          <a:xfrm>
            <a:off x="3159151" y="3911435"/>
            <a:ext cx="1246909" cy="369332"/>
          </a:xfrm>
          <a:prstGeom prst="rect">
            <a:avLst/>
          </a:prstGeom>
          <a:noFill/>
        </p:spPr>
        <p:txBody>
          <a:bodyPr wrap="square">
            <a:spAutoFit/>
          </a:bodyPr>
          <a:lstStyle/>
          <a:p>
            <a:r>
              <a:rPr lang="en-US" sz="1800" b="0" i="0" u="none" strike="noStrike" baseline="0" dirty="0">
                <a:solidFill>
                  <a:srgbClr val="000000"/>
                </a:solidFill>
                <a:latin typeface="TimesLTStd-Roman"/>
              </a:rPr>
              <a:t>R=0.355 m</a:t>
            </a:r>
            <a:endParaRPr lang="en-MY"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6A8EEBD-9C57-45F8-AE6A-DE6FAE399034}"/>
                  </a:ext>
                </a:extLst>
              </p:cNvPr>
              <p:cNvSpPr txBox="1"/>
              <p:nvPr/>
            </p:nvSpPr>
            <p:spPr>
              <a:xfrm>
                <a:off x="5734524" y="3178674"/>
                <a:ext cx="2497030" cy="9257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𝐸</m:t>
                      </m:r>
                      <m:r>
                        <a:rPr lang="en-US" sz="2800" b="0" i="1" dirty="0" smtClean="0">
                          <a:latin typeface="Cambria Math" panose="02040503050406030204" pitchFamily="18" charset="0"/>
                          <a:sym typeface="Symbol" panose="05050102010706020507" pitchFamily="18" charset="2"/>
                        </a:rPr>
                        <m:t>=</m:t>
                      </m:r>
                      <m:f>
                        <m:fPr>
                          <m:ctrlPr>
                            <a:rPr lang="en-US" sz="2800" i="1">
                              <a:latin typeface="Cambria Math" panose="02040503050406030204" pitchFamily="18" charset="0"/>
                              <a:ea typeface="Cambria Math" panose="02040503050406030204" pitchFamily="18" charset="0"/>
                            </a:rPr>
                          </m:ctrlPr>
                        </m:fPr>
                        <m:num>
                          <m:sSub>
                            <m:sSubPr>
                              <m:ctrlPr>
                                <a:rPr lang="en-US" sz="2800" b="0" i="1" smtClean="0">
                                  <a:latin typeface="Cambria Math" panose="02040503050406030204" pitchFamily="18" charset="0"/>
                                  <a:ea typeface="Cambria Math" panose="02040503050406030204" pitchFamily="18" charset="0"/>
                                </a:rPr>
                              </m:ctrlPr>
                            </m:sSubPr>
                            <m:e>
                              <m:nary>
                                <m:naryPr>
                                  <m:chr m:val="∑"/>
                                  <m:subHide m:val="on"/>
                                  <m:supHide m:val="on"/>
                                  <m:ctrlPr>
                                    <a:rPr lang="en-US" sz="2800" b="0" i="1" smtClean="0">
                                      <a:latin typeface="Cambria Math" panose="02040503050406030204" pitchFamily="18" charset="0"/>
                                      <a:ea typeface="Cambria Math" panose="02040503050406030204" pitchFamily="18" charset="0"/>
                                    </a:rPr>
                                  </m:ctrlPr>
                                </m:naryPr>
                                <m:sub/>
                                <m:sup/>
                                <m:e>
                                  <m:r>
                                    <a:rPr lang="en-US" sz="2800" b="0" i="1" smtClean="0">
                                      <a:latin typeface="Cambria Math" panose="02040503050406030204" pitchFamily="18" charset="0"/>
                                      <a:ea typeface="Cambria Math" panose="02040503050406030204" pitchFamily="18" charset="0"/>
                                    </a:rPr>
                                    <m:t>𝑄</m:t>
                                  </m:r>
                                </m:e>
                              </m:nary>
                            </m:e>
                            <m:sub>
                              <m:r>
                                <a:rPr lang="en-US" sz="2800" b="0" i="1" smtClean="0">
                                  <a:latin typeface="Cambria Math" panose="02040503050406030204" pitchFamily="18" charset="0"/>
                                  <a:ea typeface="Cambria Math" panose="02040503050406030204" pitchFamily="18" charset="0"/>
                                </a:rPr>
                                <m:t>𝑒𝑛𝑐𝑙𝑜𝑠𝑒𝑑</m:t>
                              </m:r>
                            </m:sub>
                          </m:sSub>
                        </m:num>
                        <m:den>
                          <m:sSub>
                            <m:sSubPr>
                              <m:ctrlPr>
                                <a:rPr lang="en-US" sz="2800" i="1">
                                  <a:latin typeface="Cambria Math" panose="02040503050406030204" pitchFamily="18" charset="0"/>
                                  <a:ea typeface="Cambria Math" panose="02040503050406030204" pitchFamily="18" charset="0"/>
                                </a:rPr>
                              </m:ctrlPr>
                            </m:sSubPr>
                            <m:e>
                              <m:r>
                                <m:rPr>
                                  <m:nor/>
                                </m:rPr>
                                <a:rPr lang="en-MY" sz="2800" dirty="0">
                                  <a:sym typeface="Symbol" panose="05050102010706020507" pitchFamily="18" charset="2"/>
                                </a:rPr>
                                <m:t>4</m:t>
                              </m:r>
                              <m:sSup>
                                <m:sSupPr>
                                  <m:ctrlPr>
                                    <a:rPr lang="en-MY" sz="2800" i="1" dirty="0">
                                      <a:latin typeface="Cambria Math" panose="02040503050406030204" pitchFamily="18" charset="0"/>
                                      <a:sym typeface="Symbol" panose="05050102010706020507" pitchFamily="18" charset="2"/>
                                    </a:rPr>
                                  </m:ctrlPr>
                                </m:sSupPr>
                                <m:e>
                                  <m:r>
                                    <a:rPr lang="en-US" sz="2800" b="0" i="1" dirty="0" smtClean="0">
                                      <a:latin typeface="Cambria Math" panose="02040503050406030204" pitchFamily="18" charset="0"/>
                                      <a:sym typeface="Symbol" panose="05050102010706020507" pitchFamily="18" charset="2"/>
                                    </a:rPr>
                                    <m:t>𝑟</m:t>
                                  </m:r>
                                </m:e>
                                <m:sup>
                                  <m:r>
                                    <a:rPr lang="en-US" sz="2800" i="1" dirty="0">
                                      <a:latin typeface="Cambria Math" panose="02040503050406030204" pitchFamily="18" charset="0"/>
                                      <a:sym typeface="Symbol" panose="05050102010706020507" pitchFamily="18" charset="2"/>
                                    </a:rPr>
                                    <m:t>2</m:t>
                                  </m:r>
                                </m:sup>
                              </m:sSup>
                              <m:r>
                                <a:rPr lang="en-US" sz="2800" i="1">
                                  <a:latin typeface="Cambria Math" panose="02040503050406030204" pitchFamily="18" charset="0"/>
                                  <a:ea typeface="Cambria Math" panose="02040503050406030204" pitchFamily="18" charset="0"/>
                                </a:rPr>
                                <m:t>𝜀</m:t>
                              </m:r>
                            </m:e>
                            <m:sub>
                              <m:r>
                                <a:rPr lang="en-US" sz="2800" i="1">
                                  <a:latin typeface="Cambria Math" panose="02040503050406030204" pitchFamily="18" charset="0"/>
                                  <a:ea typeface="Cambria Math" panose="02040503050406030204" pitchFamily="18" charset="0"/>
                                </a:rPr>
                                <m:t>𝑜</m:t>
                              </m:r>
                            </m:sub>
                          </m:sSub>
                        </m:den>
                      </m:f>
                    </m:oMath>
                  </m:oMathPara>
                </a14:m>
                <a:endParaRPr lang="en-MY" sz="2800" dirty="0"/>
              </a:p>
            </p:txBody>
          </p:sp>
        </mc:Choice>
        <mc:Fallback xmlns="">
          <p:sp>
            <p:nvSpPr>
              <p:cNvPr id="25" name="TextBox 24">
                <a:extLst>
                  <a:ext uri="{FF2B5EF4-FFF2-40B4-BE49-F238E27FC236}">
                    <a16:creationId xmlns:a16="http://schemas.microsoft.com/office/drawing/2014/main" id="{B6A8EEBD-9C57-45F8-AE6A-DE6FAE399034}"/>
                  </a:ext>
                </a:extLst>
              </p:cNvPr>
              <p:cNvSpPr txBox="1">
                <a:spLocks noRot="1" noChangeAspect="1" noMove="1" noResize="1" noEditPoints="1" noAdjustHandles="1" noChangeArrowheads="1" noChangeShapeType="1" noTextEdit="1"/>
              </p:cNvSpPr>
              <p:nvPr/>
            </p:nvSpPr>
            <p:spPr>
              <a:xfrm>
                <a:off x="5734524" y="3178674"/>
                <a:ext cx="2497030" cy="925766"/>
              </a:xfrm>
              <a:prstGeom prst="rect">
                <a:avLst/>
              </a:prstGeom>
              <a:blipFill>
                <a:blip r:embed="rId3"/>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A08505F-30AD-4323-8AEB-7297CF1117A4}"/>
                  </a:ext>
                </a:extLst>
              </p:cNvPr>
              <p:cNvSpPr txBox="1"/>
              <p:nvPr/>
            </p:nvSpPr>
            <p:spPr>
              <a:xfrm>
                <a:off x="4370322" y="4142605"/>
                <a:ext cx="7345729" cy="10433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800" b="0" i="1" dirty="0" smtClean="0">
                              <a:latin typeface="Cambria Math" panose="02040503050406030204" pitchFamily="18" charset="0"/>
                              <a:sym typeface="Symbol" panose="05050102010706020507" pitchFamily="18" charset="2"/>
                            </a:rPr>
                          </m:ctrlPr>
                        </m:naryPr>
                        <m:sub/>
                        <m:sup/>
                        <m:e>
                          <m:sSub>
                            <m:sSubPr>
                              <m:ctrlPr>
                                <a:rPr lang="en-US" sz="2800" b="0" i="1" dirty="0" smtClean="0">
                                  <a:latin typeface="Cambria Math" panose="02040503050406030204" pitchFamily="18" charset="0"/>
                                  <a:sym typeface="Symbol" panose="05050102010706020507" pitchFamily="18" charset="2"/>
                                </a:rPr>
                              </m:ctrlPr>
                            </m:sSubPr>
                            <m:e>
                              <m:r>
                                <a:rPr lang="en-US" sz="2800" b="0" i="1" dirty="0" smtClean="0">
                                  <a:latin typeface="Cambria Math" panose="02040503050406030204" pitchFamily="18" charset="0"/>
                                  <a:sym typeface="Symbol" panose="05050102010706020507" pitchFamily="18" charset="2"/>
                                </a:rPr>
                                <m:t>𝑄</m:t>
                              </m:r>
                            </m:e>
                            <m:sub>
                              <m:r>
                                <a:rPr lang="en-US" sz="2800" b="0" i="1" dirty="0" smtClean="0">
                                  <a:latin typeface="Cambria Math" panose="02040503050406030204" pitchFamily="18" charset="0"/>
                                  <a:sym typeface="Symbol" panose="05050102010706020507" pitchFamily="18" charset="2"/>
                                </a:rPr>
                                <m:t>𝑒𝑛𝑐𝑙𝑜𝑠𝑒𝑑</m:t>
                              </m:r>
                            </m:sub>
                          </m:sSub>
                        </m:e>
                      </m:nary>
                      <m:r>
                        <a:rPr lang="en-US" sz="2800" b="0" i="1" dirty="0" smtClean="0">
                          <a:latin typeface="Cambria Math" panose="02040503050406030204" pitchFamily="18" charset="0"/>
                          <a:sym typeface="Symbol" panose="05050102010706020507" pitchFamily="18" charset="2"/>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𝐸</m:t>
                          </m:r>
                        </m:num>
                        <m:den>
                          <m:r>
                            <m:rPr>
                              <m:nor/>
                            </m:rPr>
                            <a:rPr lang="en-MY" sz="2800" dirty="0">
                              <a:sym typeface="Symbol" panose="05050102010706020507" pitchFamily="18" charset="2"/>
                            </a:rPr>
                            <m:t>4</m:t>
                          </m:r>
                          <m:sSub>
                            <m:sSubPr>
                              <m:ctrlPr>
                                <a:rPr lang="en-MY" sz="2800" i="1" dirty="0">
                                  <a:latin typeface="Cambria Math" panose="02040503050406030204" pitchFamily="18" charset="0"/>
                                  <a:sym typeface="Symbol" panose="05050102010706020507" pitchFamily="18" charset="2"/>
                                </a:rPr>
                              </m:ctrlPr>
                            </m:sSubPr>
                            <m:e>
                              <m:r>
                                <a:rPr lang="en-MY" sz="2800" i="1" dirty="0">
                                  <a:latin typeface="Cambria Math" panose="02040503050406030204" pitchFamily="18" charset="0"/>
                                  <a:ea typeface="Cambria Math" panose="02040503050406030204" pitchFamily="18" charset="0"/>
                                  <a:sym typeface="Symbol" panose="05050102010706020507" pitchFamily="18" charset="2"/>
                                </a:rPr>
                                <m:t>𝜀</m:t>
                              </m:r>
                            </m:e>
                            <m:sub>
                              <m:r>
                                <a:rPr lang="en-US" sz="2800" i="1" dirty="0">
                                  <a:latin typeface="Cambria Math" panose="02040503050406030204" pitchFamily="18" charset="0"/>
                                  <a:sym typeface="Symbol" panose="05050102010706020507" pitchFamily="18" charset="2"/>
                                </a:rPr>
                                <m:t>𝑜</m:t>
                              </m:r>
                            </m:sub>
                          </m:sSub>
                          <m:sSup>
                            <m:sSupPr>
                              <m:ctrlPr>
                                <a:rPr lang="en-MY" sz="2800" i="1" dirty="0">
                                  <a:latin typeface="Cambria Math" panose="02040503050406030204" pitchFamily="18" charset="0"/>
                                  <a:sym typeface="Symbol" panose="05050102010706020507" pitchFamily="18" charset="2"/>
                                </a:rPr>
                              </m:ctrlPr>
                            </m:sSupPr>
                            <m:e>
                              <m:r>
                                <a:rPr lang="en-US" sz="2800" i="1" dirty="0">
                                  <a:latin typeface="Cambria Math" panose="02040503050406030204" pitchFamily="18" charset="0"/>
                                  <a:sym typeface="Symbol" panose="05050102010706020507" pitchFamily="18" charset="2"/>
                                </a:rPr>
                                <m:t>𝑟</m:t>
                              </m:r>
                            </m:e>
                            <m:sup>
                              <m:r>
                                <a:rPr lang="en-US" sz="2800" i="1" dirty="0">
                                  <a:latin typeface="Cambria Math" panose="02040503050406030204" pitchFamily="18" charset="0"/>
                                  <a:sym typeface="Symbol" panose="05050102010706020507" pitchFamily="18" charset="2"/>
                                </a:rPr>
                                <m:t>2</m:t>
                              </m:r>
                            </m:sup>
                          </m:sSup>
                        </m:den>
                      </m:f>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1750</m:t>
                          </m:r>
                        </m:num>
                        <m:den>
                          <m:r>
                            <m:rPr>
                              <m:nor/>
                            </m:rPr>
                            <a:rPr lang="en-MY" sz="2800" dirty="0">
                              <a:sym typeface="Symbol" panose="05050102010706020507" pitchFamily="18" charset="2"/>
                            </a:rPr>
                            <m:t>4</m:t>
                          </m:r>
                          <m:sSub>
                            <m:sSubPr>
                              <m:ctrlPr>
                                <a:rPr lang="en-MY" sz="2800" i="1" dirty="0" smtClean="0">
                                  <a:latin typeface="Cambria Math" panose="02040503050406030204" pitchFamily="18" charset="0"/>
                                  <a:sym typeface="Symbol" panose="05050102010706020507" pitchFamily="18" charset="2"/>
                                </a:rPr>
                              </m:ctrlPr>
                            </m:sSubPr>
                            <m:e>
                              <m:r>
                                <a:rPr lang="en-MY" sz="2800" i="1" dirty="0" smtClean="0">
                                  <a:latin typeface="Cambria Math" panose="02040503050406030204" pitchFamily="18" charset="0"/>
                                  <a:ea typeface="Cambria Math" panose="02040503050406030204" pitchFamily="18" charset="0"/>
                                  <a:sym typeface="Symbol" panose="05050102010706020507" pitchFamily="18" charset="2"/>
                                </a:rPr>
                                <m:t>𝜀</m:t>
                              </m:r>
                            </m:e>
                            <m:sub>
                              <m:r>
                                <a:rPr lang="en-US" sz="2800" b="0" i="1" dirty="0" smtClean="0">
                                  <a:latin typeface="Cambria Math" panose="02040503050406030204" pitchFamily="18" charset="0"/>
                                  <a:sym typeface="Symbol" panose="05050102010706020507" pitchFamily="18" charset="2"/>
                                </a:rPr>
                                <m:t>𝑜</m:t>
                              </m:r>
                            </m:sub>
                          </m:sSub>
                          <m:sSup>
                            <m:sSupPr>
                              <m:ctrlPr>
                                <a:rPr lang="en-MY" sz="2800" i="1" dirty="0">
                                  <a:latin typeface="Cambria Math" panose="02040503050406030204" pitchFamily="18" charset="0"/>
                                  <a:sym typeface="Symbol" panose="05050102010706020507" pitchFamily="18" charset="2"/>
                                </a:rPr>
                              </m:ctrlPr>
                            </m:sSupPr>
                            <m:e>
                              <m:r>
                                <a:rPr lang="en-US" sz="2800" b="0" i="1" dirty="0" smtClean="0">
                                  <a:latin typeface="Cambria Math" panose="02040503050406030204" pitchFamily="18" charset="0"/>
                                  <a:sym typeface="Symbol" panose="05050102010706020507" pitchFamily="18" charset="2"/>
                                </a:rPr>
                                <m:t>(0.355+0.145)</m:t>
                              </m:r>
                            </m:e>
                            <m:sup>
                              <m:r>
                                <a:rPr lang="en-US" sz="2800" i="1" dirty="0">
                                  <a:latin typeface="Cambria Math" panose="02040503050406030204" pitchFamily="18" charset="0"/>
                                  <a:sym typeface="Symbol" panose="05050102010706020507" pitchFamily="18" charset="2"/>
                                </a:rPr>
                                <m:t>2</m:t>
                              </m:r>
                            </m:sup>
                          </m:sSup>
                        </m:den>
                      </m:f>
                    </m:oMath>
                  </m:oMathPara>
                </a14:m>
                <a:endParaRPr lang="en-MY" sz="2800" dirty="0"/>
              </a:p>
            </p:txBody>
          </p:sp>
        </mc:Choice>
        <mc:Fallback xmlns="">
          <p:sp>
            <p:nvSpPr>
              <p:cNvPr id="26" name="TextBox 25">
                <a:extLst>
                  <a:ext uri="{FF2B5EF4-FFF2-40B4-BE49-F238E27FC236}">
                    <a16:creationId xmlns:a16="http://schemas.microsoft.com/office/drawing/2014/main" id="{7A08505F-30AD-4323-8AEB-7297CF1117A4}"/>
                  </a:ext>
                </a:extLst>
              </p:cNvPr>
              <p:cNvSpPr txBox="1">
                <a:spLocks noRot="1" noChangeAspect="1" noMove="1" noResize="1" noEditPoints="1" noAdjustHandles="1" noChangeArrowheads="1" noChangeShapeType="1" noTextEdit="1"/>
              </p:cNvSpPr>
              <p:nvPr/>
            </p:nvSpPr>
            <p:spPr>
              <a:xfrm>
                <a:off x="4370322" y="4142605"/>
                <a:ext cx="7345729" cy="1043363"/>
              </a:xfrm>
              <a:prstGeom prst="rect">
                <a:avLst/>
              </a:prstGeom>
              <a:blipFill>
                <a:blip r:embed="rId4"/>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EC9110B-EF01-4CF6-BBBC-C08281A3CBF2}"/>
                  </a:ext>
                </a:extLst>
              </p:cNvPr>
              <p:cNvSpPr txBox="1"/>
              <p:nvPr/>
            </p:nvSpPr>
            <p:spPr>
              <a:xfrm>
                <a:off x="4370321" y="5029910"/>
                <a:ext cx="4877746" cy="10433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800" b="0" i="1" dirty="0" smtClean="0">
                              <a:latin typeface="Cambria Math" panose="02040503050406030204" pitchFamily="18" charset="0"/>
                              <a:sym typeface="Symbol" panose="05050102010706020507" pitchFamily="18" charset="2"/>
                            </a:rPr>
                          </m:ctrlPr>
                        </m:naryPr>
                        <m:sub/>
                        <m:sup/>
                        <m:e>
                          <m:sSub>
                            <m:sSubPr>
                              <m:ctrlPr>
                                <a:rPr lang="en-US" sz="2800" b="0" i="1" dirty="0" smtClean="0">
                                  <a:latin typeface="Cambria Math" panose="02040503050406030204" pitchFamily="18" charset="0"/>
                                  <a:sym typeface="Symbol" panose="05050102010706020507" pitchFamily="18" charset="2"/>
                                </a:rPr>
                              </m:ctrlPr>
                            </m:sSubPr>
                            <m:e>
                              <m:r>
                                <a:rPr lang="en-US" sz="2800" b="0" i="1" dirty="0" smtClean="0">
                                  <a:latin typeface="Cambria Math" panose="02040503050406030204" pitchFamily="18" charset="0"/>
                                  <a:sym typeface="Symbol" panose="05050102010706020507" pitchFamily="18" charset="2"/>
                                </a:rPr>
                                <m:t>𝑄</m:t>
                              </m:r>
                            </m:e>
                            <m:sub>
                              <m:r>
                                <a:rPr lang="en-US" sz="2800" b="0" i="1" dirty="0" smtClean="0">
                                  <a:latin typeface="Cambria Math" panose="02040503050406030204" pitchFamily="18" charset="0"/>
                                  <a:sym typeface="Symbol" panose="05050102010706020507" pitchFamily="18" charset="2"/>
                                </a:rPr>
                                <m:t>𝑒𝑛𝑐𝑙𝑜𝑠𝑒𝑑</m:t>
                              </m:r>
                            </m:sub>
                          </m:sSub>
                        </m:e>
                      </m:nary>
                      <m:r>
                        <a:rPr lang="en-US" sz="2800" b="0" i="1" dirty="0" smtClean="0">
                          <a:latin typeface="Cambria Math" panose="02040503050406030204" pitchFamily="18" charset="0"/>
                          <a:sym typeface="Symbol" panose="05050102010706020507" pitchFamily="18" charset="2"/>
                        </a:rPr>
                        <m:t>=4.866</m:t>
                      </m:r>
                      <m:r>
                        <a:rPr lang="en-US" sz="2800" b="0" i="1" dirty="0" smtClean="0">
                          <a:latin typeface="Cambria Math" panose="02040503050406030204" pitchFamily="18" charset="0"/>
                          <a:ea typeface="Cambria Math" panose="02040503050406030204" pitchFamily="18" charset="0"/>
                          <a:sym typeface="Symbol" panose="05050102010706020507" pitchFamily="18" charset="2"/>
                        </a:rPr>
                        <m:t>×</m:t>
                      </m:r>
                      <m:sSup>
                        <m:sSupPr>
                          <m:ctrlPr>
                            <a:rPr lang="en-US" sz="2800" b="0" i="1" dirty="0" smtClean="0">
                              <a:latin typeface="Cambria Math" panose="02040503050406030204" pitchFamily="18" charset="0"/>
                              <a:ea typeface="Cambria Math" panose="02040503050406030204" pitchFamily="18" charset="0"/>
                              <a:sym typeface="Symbol" panose="05050102010706020507" pitchFamily="18" charset="2"/>
                            </a:rPr>
                          </m:ctrlPr>
                        </m:sSupPr>
                        <m:e>
                          <m:r>
                            <a:rPr lang="en-US" sz="2800" b="0" i="1" dirty="0" smtClean="0">
                              <a:latin typeface="Cambria Math" panose="02040503050406030204" pitchFamily="18" charset="0"/>
                              <a:ea typeface="Cambria Math" panose="02040503050406030204" pitchFamily="18" charset="0"/>
                              <a:sym typeface="Symbol" panose="05050102010706020507" pitchFamily="18" charset="2"/>
                            </a:rPr>
                            <m:t>10</m:t>
                          </m:r>
                        </m:e>
                        <m:sup>
                          <m:r>
                            <a:rPr lang="en-US" sz="2800" b="0" i="1" dirty="0" smtClean="0">
                              <a:latin typeface="Cambria Math" panose="02040503050406030204" pitchFamily="18" charset="0"/>
                              <a:ea typeface="Cambria Math" panose="02040503050406030204" pitchFamily="18" charset="0"/>
                              <a:sym typeface="Symbol" panose="05050102010706020507" pitchFamily="18" charset="2"/>
                            </a:rPr>
                            <m:t>−8</m:t>
                          </m:r>
                        </m:sup>
                      </m:sSup>
                      <m:r>
                        <a:rPr lang="en-US" sz="2800" b="0" i="1" dirty="0" smtClean="0">
                          <a:latin typeface="Cambria Math" panose="02040503050406030204" pitchFamily="18" charset="0"/>
                          <a:ea typeface="Cambria Math" panose="02040503050406030204" pitchFamily="18" charset="0"/>
                          <a:sym typeface="Symbol" panose="05050102010706020507" pitchFamily="18" charset="2"/>
                        </a:rPr>
                        <m:t> </m:t>
                      </m:r>
                      <m:r>
                        <m:rPr>
                          <m:sty m:val="p"/>
                        </m:rPr>
                        <a:rPr lang="en-US" sz="2800" b="0" i="0" dirty="0" smtClean="0">
                          <a:latin typeface="Cambria Math" panose="02040503050406030204" pitchFamily="18" charset="0"/>
                          <a:ea typeface="Cambria Math" panose="02040503050406030204" pitchFamily="18" charset="0"/>
                          <a:sym typeface="Symbol" panose="05050102010706020507" pitchFamily="18" charset="2"/>
                        </a:rPr>
                        <m:t>C</m:t>
                      </m:r>
                    </m:oMath>
                  </m:oMathPara>
                </a14:m>
                <a:endParaRPr lang="en-MY" sz="2800" dirty="0"/>
              </a:p>
            </p:txBody>
          </p:sp>
        </mc:Choice>
        <mc:Fallback xmlns="">
          <p:sp>
            <p:nvSpPr>
              <p:cNvPr id="27" name="TextBox 26">
                <a:extLst>
                  <a:ext uri="{FF2B5EF4-FFF2-40B4-BE49-F238E27FC236}">
                    <a16:creationId xmlns:a16="http://schemas.microsoft.com/office/drawing/2014/main" id="{4EC9110B-EF01-4CF6-BBBC-C08281A3CBF2}"/>
                  </a:ext>
                </a:extLst>
              </p:cNvPr>
              <p:cNvSpPr txBox="1">
                <a:spLocks noRot="1" noChangeAspect="1" noMove="1" noResize="1" noEditPoints="1" noAdjustHandles="1" noChangeArrowheads="1" noChangeShapeType="1" noTextEdit="1"/>
              </p:cNvSpPr>
              <p:nvPr/>
            </p:nvSpPr>
            <p:spPr>
              <a:xfrm>
                <a:off x="4370321" y="5029910"/>
                <a:ext cx="4877746" cy="1043363"/>
              </a:xfrm>
              <a:prstGeom prst="rect">
                <a:avLst/>
              </a:prstGeom>
              <a:blipFill>
                <a:blip r:embed="rId5"/>
                <a:stretch>
                  <a:fillRect/>
                </a:stretch>
              </a:blipFill>
            </p:spPr>
            <p:txBody>
              <a:bodyPr/>
              <a:lstStyle/>
              <a:p>
                <a:r>
                  <a:rPr lang="en-MY">
                    <a:noFill/>
                  </a:rPr>
                  <a:t> </a:t>
                </a:r>
              </a:p>
            </p:txBody>
          </p:sp>
        </mc:Fallback>
      </mc:AlternateContent>
    </p:spTree>
    <p:extLst>
      <p:ext uri="{BB962C8B-B14F-4D97-AF65-F5344CB8AC3E}">
        <p14:creationId xmlns:p14="http://schemas.microsoft.com/office/powerpoint/2010/main" val="3633445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B6EB9-D17F-48F8-B429-2185B7439F8A}"/>
              </a:ext>
            </a:extLst>
          </p:cNvPr>
          <p:cNvSpPr txBox="1"/>
          <p:nvPr/>
        </p:nvSpPr>
        <p:spPr>
          <a:xfrm>
            <a:off x="415637" y="432989"/>
            <a:ext cx="11028218" cy="1569660"/>
          </a:xfrm>
          <a:prstGeom prst="rect">
            <a:avLst/>
          </a:prstGeom>
          <a:noFill/>
        </p:spPr>
        <p:txBody>
          <a:bodyPr wrap="square">
            <a:spAutoFit/>
          </a:bodyPr>
          <a:lstStyle/>
          <a:p>
            <a:pPr algn="l"/>
            <a:r>
              <a:rPr lang="en-US" sz="2400" b="1" i="0" u="none" strike="noStrike" baseline="0" dirty="0">
                <a:solidFill>
                  <a:srgbClr val="000000"/>
                </a:solidFill>
                <a:latin typeface="MyriadPro-Bold"/>
              </a:rPr>
              <a:t>22.21 </a:t>
            </a:r>
            <a:r>
              <a:rPr lang="en-US" sz="2400" b="1" i="0" u="none" strike="noStrike" baseline="0" dirty="0">
                <a:solidFill>
                  <a:srgbClr val="00FFFF"/>
                </a:solidFill>
                <a:latin typeface="TimesLTStd-ExtraBold"/>
              </a:rPr>
              <a:t> </a:t>
            </a:r>
            <a:r>
              <a:rPr lang="en-US" sz="2400" b="0" i="0" u="none" strike="noStrike" baseline="0" dirty="0">
                <a:solidFill>
                  <a:srgbClr val="000000"/>
                </a:solidFill>
                <a:latin typeface="TimesLTStd-Roman"/>
              </a:rPr>
              <a:t>The electric field at a distance of 0.145 m from the surface of a solid insulating sphere with radius 0.355 m is 1750 N</a:t>
            </a:r>
            <a:r>
              <a:rPr lang="en-US" sz="2400" dirty="0">
                <a:solidFill>
                  <a:srgbClr val="000000"/>
                </a:solidFill>
                <a:latin typeface="PearsonMATHPRO18"/>
              </a:rPr>
              <a:t>/</a:t>
            </a:r>
            <a:r>
              <a:rPr lang="en-US" sz="2400" b="0" i="0" u="none" strike="noStrike" baseline="0" dirty="0">
                <a:solidFill>
                  <a:srgbClr val="000000"/>
                </a:solidFill>
                <a:latin typeface="TimesLTStd-Roman"/>
              </a:rPr>
              <a:t>C. </a:t>
            </a:r>
            <a:r>
              <a:rPr lang="en-US" sz="2400" b="0" i="0" u="none" strike="noStrike" baseline="0" dirty="0">
                <a:solidFill>
                  <a:schemeClr val="bg1">
                    <a:lumMod val="95000"/>
                  </a:schemeClr>
                </a:solidFill>
                <a:latin typeface="TimesLTStd-Roman"/>
              </a:rPr>
              <a:t>(a) Assuming the sphere’s charge is uniformly distributed, what is the charge density inside it? </a:t>
            </a:r>
            <a:r>
              <a:rPr lang="en-US" sz="2400" b="0" i="0" u="none" strike="noStrike" baseline="0" dirty="0">
                <a:latin typeface="TimesLTStd-Roman"/>
              </a:rPr>
              <a:t>(b) Calculate the electric field inside</a:t>
            </a:r>
          </a:p>
          <a:p>
            <a:pPr algn="l"/>
            <a:r>
              <a:rPr lang="en-US" sz="2400" b="0" i="0" u="none" strike="noStrike" baseline="0" dirty="0">
                <a:latin typeface="TimesLTStd-Roman"/>
              </a:rPr>
              <a:t>the sphere at a distance of 0.200 m from the center.</a:t>
            </a:r>
            <a:endParaRPr lang="en-MY" sz="2400" dirty="0"/>
          </a:p>
        </p:txBody>
      </p:sp>
      <p:sp>
        <p:nvSpPr>
          <p:cNvPr id="3" name="Oval 2">
            <a:extLst>
              <a:ext uri="{FF2B5EF4-FFF2-40B4-BE49-F238E27FC236}">
                <a16:creationId xmlns:a16="http://schemas.microsoft.com/office/drawing/2014/main" id="{76386976-6F63-4782-AC30-1FAE98312E4F}"/>
              </a:ext>
            </a:extLst>
          </p:cNvPr>
          <p:cNvSpPr/>
          <p:nvPr/>
        </p:nvSpPr>
        <p:spPr>
          <a:xfrm>
            <a:off x="1662545" y="3248954"/>
            <a:ext cx="1810328" cy="17109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 name="TextBox 3">
            <a:extLst>
              <a:ext uri="{FF2B5EF4-FFF2-40B4-BE49-F238E27FC236}">
                <a16:creationId xmlns:a16="http://schemas.microsoft.com/office/drawing/2014/main" id="{51A6CB05-F1CC-4D2D-8BD2-A71C5EFC9D56}"/>
              </a:ext>
            </a:extLst>
          </p:cNvPr>
          <p:cNvSpPr txBox="1"/>
          <p:nvPr/>
        </p:nvSpPr>
        <p:spPr>
          <a:xfrm>
            <a:off x="2723257" y="3984954"/>
            <a:ext cx="355600" cy="646331"/>
          </a:xfrm>
          <a:prstGeom prst="rect">
            <a:avLst/>
          </a:prstGeom>
          <a:noFill/>
        </p:spPr>
        <p:txBody>
          <a:bodyPr wrap="square" rtlCol="0">
            <a:spAutoFit/>
          </a:bodyPr>
          <a:lstStyle/>
          <a:p>
            <a:r>
              <a:rPr lang="en-US" sz="3600" b="1" dirty="0"/>
              <a:t>+</a:t>
            </a:r>
            <a:endParaRPr lang="en-MY" sz="3600" b="1" dirty="0"/>
          </a:p>
        </p:txBody>
      </p:sp>
      <p:sp>
        <p:nvSpPr>
          <p:cNvPr id="5" name="TextBox 4">
            <a:extLst>
              <a:ext uri="{FF2B5EF4-FFF2-40B4-BE49-F238E27FC236}">
                <a16:creationId xmlns:a16="http://schemas.microsoft.com/office/drawing/2014/main" id="{3B689A8C-FDC5-492B-A0EF-0DD6A7468582}"/>
              </a:ext>
            </a:extLst>
          </p:cNvPr>
          <p:cNvSpPr txBox="1"/>
          <p:nvPr/>
        </p:nvSpPr>
        <p:spPr>
          <a:xfrm>
            <a:off x="2115442" y="3940052"/>
            <a:ext cx="355600" cy="646331"/>
          </a:xfrm>
          <a:prstGeom prst="rect">
            <a:avLst/>
          </a:prstGeom>
          <a:noFill/>
        </p:spPr>
        <p:txBody>
          <a:bodyPr wrap="square" rtlCol="0">
            <a:spAutoFit/>
          </a:bodyPr>
          <a:lstStyle/>
          <a:p>
            <a:r>
              <a:rPr lang="en-US" sz="3600" b="1" dirty="0"/>
              <a:t>+</a:t>
            </a:r>
            <a:endParaRPr lang="en-MY" sz="3600" b="1" dirty="0"/>
          </a:p>
        </p:txBody>
      </p:sp>
      <p:sp>
        <p:nvSpPr>
          <p:cNvPr id="6" name="TextBox 5">
            <a:extLst>
              <a:ext uri="{FF2B5EF4-FFF2-40B4-BE49-F238E27FC236}">
                <a16:creationId xmlns:a16="http://schemas.microsoft.com/office/drawing/2014/main" id="{6602A5F4-91F5-4919-8E87-39731FFA92CA}"/>
              </a:ext>
            </a:extLst>
          </p:cNvPr>
          <p:cNvSpPr txBox="1"/>
          <p:nvPr/>
        </p:nvSpPr>
        <p:spPr>
          <a:xfrm>
            <a:off x="2684842" y="3477920"/>
            <a:ext cx="355600" cy="646331"/>
          </a:xfrm>
          <a:prstGeom prst="rect">
            <a:avLst/>
          </a:prstGeom>
          <a:noFill/>
        </p:spPr>
        <p:txBody>
          <a:bodyPr wrap="square" rtlCol="0">
            <a:spAutoFit/>
          </a:bodyPr>
          <a:lstStyle/>
          <a:p>
            <a:r>
              <a:rPr lang="en-US" sz="3600" b="1" dirty="0"/>
              <a:t>+</a:t>
            </a:r>
            <a:endParaRPr lang="en-MY" sz="3600" b="1" dirty="0"/>
          </a:p>
        </p:txBody>
      </p:sp>
      <p:sp>
        <p:nvSpPr>
          <p:cNvPr id="7" name="TextBox 6">
            <a:extLst>
              <a:ext uri="{FF2B5EF4-FFF2-40B4-BE49-F238E27FC236}">
                <a16:creationId xmlns:a16="http://schemas.microsoft.com/office/drawing/2014/main" id="{68218D86-6F73-4B58-A407-89ADB4546A8B}"/>
              </a:ext>
            </a:extLst>
          </p:cNvPr>
          <p:cNvSpPr txBox="1"/>
          <p:nvPr/>
        </p:nvSpPr>
        <p:spPr>
          <a:xfrm>
            <a:off x="2389909" y="3725692"/>
            <a:ext cx="355600" cy="646331"/>
          </a:xfrm>
          <a:prstGeom prst="rect">
            <a:avLst/>
          </a:prstGeom>
          <a:noFill/>
        </p:spPr>
        <p:txBody>
          <a:bodyPr wrap="square" rtlCol="0">
            <a:spAutoFit/>
          </a:bodyPr>
          <a:lstStyle/>
          <a:p>
            <a:r>
              <a:rPr lang="en-US" sz="3600" b="1" dirty="0"/>
              <a:t>+</a:t>
            </a:r>
            <a:endParaRPr lang="en-MY" sz="3600" b="1" dirty="0"/>
          </a:p>
        </p:txBody>
      </p:sp>
      <p:sp>
        <p:nvSpPr>
          <p:cNvPr id="8" name="TextBox 7">
            <a:extLst>
              <a:ext uri="{FF2B5EF4-FFF2-40B4-BE49-F238E27FC236}">
                <a16:creationId xmlns:a16="http://schemas.microsoft.com/office/drawing/2014/main" id="{DB72834C-1FA5-423F-BFB6-99FFE9BFB34C}"/>
              </a:ext>
            </a:extLst>
          </p:cNvPr>
          <p:cNvSpPr txBox="1"/>
          <p:nvPr/>
        </p:nvSpPr>
        <p:spPr>
          <a:xfrm>
            <a:off x="1721427" y="3754474"/>
            <a:ext cx="355600" cy="646331"/>
          </a:xfrm>
          <a:prstGeom prst="rect">
            <a:avLst/>
          </a:prstGeom>
          <a:noFill/>
        </p:spPr>
        <p:txBody>
          <a:bodyPr wrap="square" rtlCol="0">
            <a:spAutoFit/>
          </a:bodyPr>
          <a:lstStyle/>
          <a:p>
            <a:r>
              <a:rPr lang="en-US" sz="3600" b="1" dirty="0"/>
              <a:t>+</a:t>
            </a:r>
            <a:endParaRPr lang="en-MY" sz="3600" b="1" dirty="0"/>
          </a:p>
        </p:txBody>
      </p:sp>
      <p:sp>
        <p:nvSpPr>
          <p:cNvPr id="9" name="TextBox 8">
            <a:extLst>
              <a:ext uri="{FF2B5EF4-FFF2-40B4-BE49-F238E27FC236}">
                <a16:creationId xmlns:a16="http://schemas.microsoft.com/office/drawing/2014/main" id="{193CBF36-5B0D-439A-A7E5-EA21CE8A2A74}"/>
              </a:ext>
            </a:extLst>
          </p:cNvPr>
          <p:cNvSpPr txBox="1"/>
          <p:nvPr/>
        </p:nvSpPr>
        <p:spPr>
          <a:xfrm>
            <a:off x="2389909" y="3140149"/>
            <a:ext cx="355600" cy="646331"/>
          </a:xfrm>
          <a:prstGeom prst="rect">
            <a:avLst/>
          </a:prstGeom>
          <a:noFill/>
        </p:spPr>
        <p:txBody>
          <a:bodyPr wrap="square" rtlCol="0">
            <a:spAutoFit/>
          </a:bodyPr>
          <a:lstStyle/>
          <a:p>
            <a:r>
              <a:rPr lang="en-US" sz="3600" b="1" dirty="0"/>
              <a:t>+</a:t>
            </a:r>
            <a:endParaRPr lang="en-MY" sz="3600" b="1" dirty="0"/>
          </a:p>
        </p:txBody>
      </p:sp>
      <p:sp>
        <p:nvSpPr>
          <p:cNvPr id="10" name="TextBox 9">
            <a:extLst>
              <a:ext uri="{FF2B5EF4-FFF2-40B4-BE49-F238E27FC236}">
                <a16:creationId xmlns:a16="http://schemas.microsoft.com/office/drawing/2014/main" id="{A326AD7D-6E49-4683-A3AB-9ACD007EDB43}"/>
              </a:ext>
            </a:extLst>
          </p:cNvPr>
          <p:cNvSpPr txBox="1"/>
          <p:nvPr/>
        </p:nvSpPr>
        <p:spPr>
          <a:xfrm>
            <a:off x="2499907" y="4213179"/>
            <a:ext cx="355600" cy="646331"/>
          </a:xfrm>
          <a:prstGeom prst="rect">
            <a:avLst/>
          </a:prstGeom>
          <a:noFill/>
        </p:spPr>
        <p:txBody>
          <a:bodyPr wrap="square" rtlCol="0">
            <a:spAutoFit/>
          </a:bodyPr>
          <a:lstStyle/>
          <a:p>
            <a:r>
              <a:rPr lang="en-US" sz="3600" b="1" dirty="0"/>
              <a:t>+</a:t>
            </a:r>
            <a:endParaRPr lang="en-MY" sz="3600" b="1" dirty="0"/>
          </a:p>
        </p:txBody>
      </p:sp>
      <p:sp>
        <p:nvSpPr>
          <p:cNvPr id="11" name="TextBox 10">
            <a:extLst>
              <a:ext uri="{FF2B5EF4-FFF2-40B4-BE49-F238E27FC236}">
                <a16:creationId xmlns:a16="http://schemas.microsoft.com/office/drawing/2014/main" id="{37722C33-8FD1-4827-BE71-C8A3873BBF30}"/>
              </a:ext>
            </a:extLst>
          </p:cNvPr>
          <p:cNvSpPr txBox="1"/>
          <p:nvPr/>
        </p:nvSpPr>
        <p:spPr>
          <a:xfrm>
            <a:off x="3015673" y="3661789"/>
            <a:ext cx="355600" cy="646331"/>
          </a:xfrm>
          <a:prstGeom prst="rect">
            <a:avLst/>
          </a:prstGeom>
          <a:noFill/>
        </p:spPr>
        <p:txBody>
          <a:bodyPr wrap="square" rtlCol="0">
            <a:spAutoFit/>
          </a:bodyPr>
          <a:lstStyle/>
          <a:p>
            <a:r>
              <a:rPr lang="en-US" sz="3600" b="1" dirty="0"/>
              <a:t>+</a:t>
            </a:r>
            <a:endParaRPr lang="en-MY" sz="3600" b="1" dirty="0"/>
          </a:p>
        </p:txBody>
      </p:sp>
      <p:sp>
        <p:nvSpPr>
          <p:cNvPr id="12" name="TextBox 11">
            <a:extLst>
              <a:ext uri="{FF2B5EF4-FFF2-40B4-BE49-F238E27FC236}">
                <a16:creationId xmlns:a16="http://schemas.microsoft.com/office/drawing/2014/main" id="{F2E2D57A-7F5E-4BCE-927D-638C78E87A3A}"/>
              </a:ext>
            </a:extLst>
          </p:cNvPr>
          <p:cNvSpPr txBox="1"/>
          <p:nvPr/>
        </p:nvSpPr>
        <p:spPr>
          <a:xfrm>
            <a:off x="2920265" y="4236806"/>
            <a:ext cx="355600" cy="646331"/>
          </a:xfrm>
          <a:prstGeom prst="rect">
            <a:avLst/>
          </a:prstGeom>
          <a:noFill/>
        </p:spPr>
        <p:txBody>
          <a:bodyPr wrap="square" rtlCol="0">
            <a:spAutoFit/>
          </a:bodyPr>
          <a:lstStyle/>
          <a:p>
            <a:r>
              <a:rPr lang="en-US" sz="3600" b="1" dirty="0"/>
              <a:t>+</a:t>
            </a:r>
            <a:endParaRPr lang="en-MY" sz="3600" b="1" dirty="0"/>
          </a:p>
        </p:txBody>
      </p:sp>
      <p:sp>
        <p:nvSpPr>
          <p:cNvPr id="13" name="TextBox 12">
            <a:extLst>
              <a:ext uri="{FF2B5EF4-FFF2-40B4-BE49-F238E27FC236}">
                <a16:creationId xmlns:a16="http://schemas.microsoft.com/office/drawing/2014/main" id="{8BC9AFE4-5B79-42F4-A619-9E31D1BEDF4B}"/>
              </a:ext>
            </a:extLst>
          </p:cNvPr>
          <p:cNvSpPr txBox="1"/>
          <p:nvPr/>
        </p:nvSpPr>
        <p:spPr>
          <a:xfrm>
            <a:off x="1913659" y="3265458"/>
            <a:ext cx="355600" cy="646331"/>
          </a:xfrm>
          <a:prstGeom prst="rect">
            <a:avLst/>
          </a:prstGeom>
          <a:noFill/>
        </p:spPr>
        <p:txBody>
          <a:bodyPr wrap="square" rtlCol="0">
            <a:spAutoFit/>
          </a:bodyPr>
          <a:lstStyle/>
          <a:p>
            <a:r>
              <a:rPr lang="en-US" sz="3600" b="1" dirty="0"/>
              <a:t>+</a:t>
            </a:r>
            <a:endParaRPr lang="en-MY" sz="3600" b="1" dirty="0"/>
          </a:p>
        </p:txBody>
      </p:sp>
      <p:sp>
        <p:nvSpPr>
          <p:cNvPr id="14" name="TextBox 13">
            <a:extLst>
              <a:ext uri="{FF2B5EF4-FFF2-40B4-BE49-F238E27FC236}">
                <a16:creationId xmlns:a16="http://schemas.microsoft.com/office/drawing/2014/main" id="{66F677D1-7636-4F24-BA75-AC8E45201110}"/>
              </a:ext>
            </a:extLst>
          </p:cNvPr>
          <p:cNvSpPr txBox="1"/>
          <p:nvPr/>
        </p:nvSpPr>
        <p:spPr>
          <a:xfrm>
            <a:off x="1907309" y="4183813"/>
            <a:ext cx="355600" cy="646331"/>
          </a:xfrm>
          <a:prstGeom prst="rect">
            <a:avLst/>
          </a:prstGeom>
          <a:noFill/>
        </p:spPr>
        <p:txBody>
          <a:bodyPr wrap="square" rtlCol="0">
            <a:spAutoFit/>
          </a:bodyPr>
          <a:lstStyle/>
          <a:p>
            <a:r>
              <a:rPr lang="en-US" sz="3600" b="1" dirty="0"/>
              <a:t>+</a:t>
            </a:r>
            <a:endParaRPr lang="en-MY" sz="3600" b="1" dirty="0"/>
          </a:p>
        </p:txBody>
      </p:sp>
      <p:sp>
        <p:nvSpPr>
          <p:cNvPr id="15" name="TextBox 14">
            <a:extLst>
              <a:ext uri="{FF2B5EF4-FFF2-40B4-BE49-F238E27FC236}">
                <a16:creationId xmlns:a16="http://schemas.microsoft.com/office/drawing/2014/main" id="{E89FEA79-BC6E-41E7-8DB1-7DDFA6D81E25}"/>
              </a:ext>
            </a:extLst>
          </p:cNvPr>
          <p:cNvSpPr txBox="1"/>
          <p:nvPr/>
        </p:nvSpPr>
        <p:spPr>
          <a:xfrm>
            <a:off x="2086579" y="3447258"/>
            <a:ext cx="355600" cy="646331"/>
          </a:xfrm>
          <a:prstGeom prst="rect">
            <a:avLst/>
          </a:prstGeom>
          <a:noFill/>
        </p:spPr>
        <p:txBody>
          <a:bodyPr wrap="square" rtlCol="0">
            <a:spAutoFit/>
          </a:bodyPr>
          <a:lstStyle/>
          <a:p>
            <a:r>
              <a:rPr lang="en-US" sz="3600" b="1" dirty="0"/>
              <a:t>+</a:t>
            </a:r>
            <a:endParaRPr lang="en-MY" sz="3600" b="1" dirty="0"/>
          </a:p>
        </p:txBody>
      </p:sp>
      <p:sp>
        <p:nvSpPr>
          <p:cNvPr id="16" name="TextBox 15">
            <a:extLst>
              <a:ext uri="{FF2B5EF4-FFF2-40B4-BE49-F238E27FC236}">
                <a16:creationId xmlns:a16="http://schemas.microsoft.com/office/drawing/2014/main" id="{0565F4C5-7137-44E6-BF0A-FE3B6A6CC041}"/>
              </a:ext>
            </a:extLst>
          </p:cNvPr>
          <p:cNvSpPr txBox="1"/>
          <p:nvPr/>
        </p:nvSpPr>
        <p:spPr>
          <a:xfrm>
            <a:off x="2259813" y="4443227"/>
            <a:ext cx="355600" cy="646331"/>
          </a:xfrm>
          <a:prstGeom prst="rect">
            <a:avLst/>
          </a:prstGeom>
          <a:noFill/>
        </p:spPr>
        <p:txBody>
          <a:bodyPr wrap="square" rtlCol="0">
            <a:spAutoFit/>
          </a:bodyPr>
          <a:lstStyle/>
          <a:p>
            <a:r>
              <a:rPr lang="en-US" sz="3600" b="1" dirty="0"/>
              <a:t>+</a:t>
            </a:r>
            <a:endParaRPr lang="en-MY" sz="3600" b="1" dirty="0"/>
          </a:p>
        </p:txBody>
      </p:sp>
      <p:sp>
        <p:nvSpPr>
          <p:cNvPr id="17" name="TextBox 16">
            <a:extLst>
              <a:ext uri="{FF2B5EF4-FFF2-40B4-BE49-F238E27FC236}">
                <a16:creationId xmlns:a16="http://schemas.microsoft.com/office/drawing/2014/main" id="{1282B3DD-77CF-43C1-BC0B-6782AD1A14F4}"/>
              </a:ext>
            </a:extLst>
          </p:cNvPr>
          <p:cNvSpPr txBox="1"/>
          <p:nvPr/>
        </p:nvSpPr>
        <p:spPr>
          <a:xfrm>
            <a:off x="2953905" y="3297274"/>
            <a:ext cx="355600" cy="646331"/>
          </a:xfrm>
          <a:prstGeom prst="rect">
            <a:avLst/>
          </a:prstGeom>
          <a:noFill/>
        </p:spPr>
        <p:txBody>
          <a:bodyPr wrap="square" rtlCol="0">
            <a:spAutoFit/>
          </a:bodyPr>
          <a:lstStyle/>
          <a:p>
            <a:r>
              <a:rPr lang="en-US" sz="3600" b="1" dirty="0"/>
              <a:t>+</a:t>
            </a:r>
            <a:endParaRPr lang="en-MY" sz="3600" b="1" dirty="0"/>
          </a:p>
        </p:txBody>
      </p:sp>
      <p:sp>
        <p:nvSpPr>
          <p:cNvPr id="18" name="Oval 17">
            <a:extLst>
              <a:ext uri="{FF2B5EF4-FFF2-40B4-BE49-F238E27FC236}">
                <a16:creationId xmlns:a16="http://schemas.microsoft.com/office/drawing/2014/main" id="{38D98D8B-1EFF-4522-8C1E-E6DF1432954D}"/>
              </a:ext>
            </a:extLst>
          </p:cNvPr>
          <p:cNvSpPr/>
          <p:nvPr/>
        </p:nvSpPr>
        <p:spPr>
          <a:xfrm>
            <a:off x="2036667" y="3588623"/>
            <a:ext cx="1108679" cy="1017740"/>
          </a:xfrm>
          <a:prstGeom prst="ellipse">
            <a:avLst/>
          </a:prstGeom>
          <a:no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MY"/>
          </a:p>
        </p:txBody>
      </p:sp>
      <p:cxnSp>
        <p:nvCxnSpPr>
          <p:cNvPr id="19" name="Straight Arrow Connector 18">
            <a:extLst>
              <a:ext uri="{FF2B5EF4-FFF2-40B4-BE49-F238E27FC236}">
                <a16:creationId xmlns:a16="http://schemas.microsoft.com/office/drawing/2014/main" id="{163DCE33-38E5-4A48-85A7-B0D588B35EA9}"/>
              </a:ext>
            </a:extLst>
          </p:cNvPr>
          <p:cNvCxnSpPr/>
          <p:nvPr/>
        </p:nvCxnSpPr>
        <p:spPr>
          <a:xfrm>
            <a:off x="2567708" y="4124250"/>
            <a:ext cx="905165" cy="138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5A7093D-5CED-45F2-B4C4-B4C781DC83E9}"/>
              </a:ext>
            </a:extLst>
          </p:cNvPr>
          <p:cNvSpPr txBox="1"/>
          <p:nvPr/>
        </p:nvSpPr>
        <p:spPr>
          <a:xfrm>
            <a:off x="3159151" y="3911435"/>
            <a:ext cx="1246909" cy="369332"/>
          </a:xfrm>
          <a:prstGeom prst="rect">
            <a:avLst/>
          </a:prstGeom>
          <a:noFill/>
        </p:spPr>
        <p:txBody>
          <a:bodyPr wrap="square">
            <a:spAutoFit/>
          </a:bodyPr>
          <a:lstStyle/>
          <a:p>
            <a:r>
              <a:rPr lang="en-US" sz="1800" b="0" i="0" u="none" strike="noStrike" baseline="0" dirty="0">
                <a:solidFill>
                  <a:srgbClr val="000000"/>
                </a:solidFill>
                <a:latin typeface="TimesLTStd-Roman"/>
              </a:rPr>
              <a:t>R=0.355 m</a:t>
            </a:r>
            <a:endParaRPr lang="en-MY"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3D216C2-11ED-4A84-A5C1-344B8122D5D1}"/>
                  </a:ext>
                </a:extLst>
              </p:cNvPr>
              <p:cNvSpPr txBox="1"/>
              <p:nvPr/>
            </p:nvSpPr>
            <p:spPr>
              <a:xfrm>
                <a:off x="4449621" y="2298819"/>
                <a:ext cx="3859198" cy="9687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2400" i="1" smtClean="0">
                              <a:latin typeface="Cambria Math" panose="02040503050406030204" pitchFamily="18" charset="0"/>
                              <a:ea typeface="Cambria Math" panose="02040503050406030204" pitchFamily="18" charset="0"/>
                            </a:rPr>
                          </m:ctrlPr>
                        </m:sSubPr>
                        <m:e>
                          <m:r>
                            <m:rPr>
                              <m:sty m:val="p"/>
                            </m:rPr>
                            <a:rPr lang="el-GR" sz="2400" i="1" smtClean="0">
                              <a:latin typeface="Cambria Math" panose="02040503050406030204" pitchFamily="18" charset="0"/>
                              <a:ea typeface="Cambria Math" panose="02040503050406030204" pitchFamily="18" charset="0"/>
                            </a:rPr>
                            <m:t>Φ</m:t>
                          </m:r>
                        </m:e>
                        <m:sub>
                          <m:r>
                            <a:rPr lang="en-US" sz="2400" b="0" i="1" smtClean="0">
                              <a:latin typeface="Cambria Math" panose="02040503050406030204" pitchFamily="18" charset="0"/>
                              <a:ea typeface="Cambria Math" panose="02040503050406030204" pitchFamily="18" charset="0"/>
                            </a:rPr>
                            <m:t>𝐸</m:t>
                          </m:r>
                        </m:sub>
                      </m:sSub>
                      <m:r>
                        <a:rPr lang="en-US" sz="2400" b="0" i="1" smtClean="0">
                          <a:latin typeface="Cambria Math" panose="02040503050406030204" pitchFamily="18" charset="0"/>
                          <a:ea typeface="Cambria Math" panose="02040503050406030204" pitchFamily="18" charset="0"/>
                        </a:rPr>
                        <m:t>=</m:t>
                      </m:r>
                      <m:nary>
                        <m:naryPr>
                          <m:chr m:val="∮"/>
                          <m:limLoc m:val="undOvr"/>
                          <m:subHide m:val="on"/>
                          <m:supHide m:val="on"/>
                          <m:ctrlPr>
                            <a:rPr lang="en-US" sz="2400" b="0" i="1" smtClean="0">
                              <a:latin typeface="Cambria Math" panose="02040503050406030204" pitchFamily="18" charset="0"/>
                              <a:ea typeface="Cambria Math" panose="02040503050406030204" pitchFamily="18" charset="0"/>
                            </a:rPr>
                          </m:ctrlPr>
                        </m:naryPr>
                        <m:sub/>
                        <m:sup/>
                        <m:e>
                          <m:acc>
                            <m:accPr>
                              <m:chr m:val="⃗"/>
                              <m:ctrlPr>
                                <a:rPr lang="en-US" sz="2400" b="1" i="1" smtClean="0">
                                  <a:latin typeface="Cambria Math" panose="02040503050406030204" pitchFamily="18" charset="0"/>
                                  <a:ea typeface="Cambria Math" panose="02040503050406030204" pitchFamily="18" charset="0"/>
                                </a:rPr>
                              </m:ctrlPr>
                            </m:accPr>
                            <m:e>
                              <m:r>
                                <a:rPr lang="en-US" sz="2400" b="1" i="1">
                                  <a:latin typeface="Cambria Math" panose="02040503050406030204" pitchFamily="18" charset="0"/>
                                  <a:ea typeface="Cambria Math" panose="02040503050406030204" pitchFamily="18" charset="0"/>
                                </a:rPr>
                                <m:t>𝑬</m:t>
                              </m:r>
                            </m:e>
                          </m:acc>
                          <m:r>
                            <a:rPr lang="en-US" sz="2400" b="1"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𝑑</m:t>
                          </m:r>
                          <m:acc>
                            <m:accPr>
                              <m:chr m:val="⃗"/>
                              <m:ctrlPr>
                                <a:rPr lang="en-US" sz="2400" b="0" i="1" smtClean="0">
                                  <a:latin typeface="Cambria Math" panose="02040503050406030204" pitchFamily="18" charset="0"/>
                                  <a:ea typeface="Cambria Math" panose="02040503050406030204" pitchFamily="18" charset="0"/>
                                </a:rPr>
                              </m:ctrlPr>
                            </m:accPr>
                            <m:e>
                              <m:r>
                                <a:rPr lang="en-US" sz="2400" b="1" i="1">
                                  <a:latin typeface="Cambria Math" panose="02040503050406030204" pitchFamily="18" charset="0"/>
                                  <a:ea typeface="Cambria Math" panose="02040503050406030204" pitchFamily="18" charset="0"/>
                                </a:rPr>
                                <m:t>𝑨</m:t>
                              </m:r>
                            </m:e>
                          </m:acc>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nary>
                                    <m:naryPr>
                                      <m:chr m:val="∑"/>
                                      <m:subHide m:val="on"/>
                                      <m:supHide m:val="on"/>
                                      <m:ctrlPr>
                                        <a:rPr lang="en-US" sz="2400" b="0" i="1" smtClean="0">
                                          <a:latin typeface="Cambria Math" panose="02040503050406030204" pitchFamily="18" charset="0"/>
                                          <a:ea typeface="Cambria Math" panose="02040503050406030204" pitchFamily="18" charset="0"/>
                                        </a:rPr>
                                      </m:ctrlPr>
                                    </m:naryPr>
                                    <m:sub/>
                                    <m:sup/>
                                    <m:e>
                                      <m:r>
                                        <a:rPr lang="en-US" sz="2400" b="0" i="1" smtClean="0">
                                          <a:latin typeface="Cambria Math" panose="02040503050406030204" pitchFamily="18" charset="0"/>
                                          <a:ea typeface="Cambria Math" panose="02040503050406030204" pitchFamily="18" charset="0"/>
                                        </a:rPr>
                                        <m:t>𝑄</m:t>
                                      </m:r>
                                    </m:e>
                                  </m:nary>
                                </m:e>
                                <m:sub>
                                  <m:r>
                                    <a:rPr lang="en-US" sz="2400" b="0" i="1" smtClean="0">
                                      <a:latin typeface="Cambria Math" panose="02040503050406030204" pitchFamily="18" charset="0"/>
                                      <a:ea typeface="Cambria Math" panose="02040503050406030204" pitchFamily="18" charset="0"/>
                                    </a:rPr>
                                    <m:t>𝑒𝑛𝑐𝑙𝑜𝑠𝑒𝑑</m:t>
                                  </m:r>
                                </m:sub>
                              </m:sSub>
                            </m:num>
                            <m:den>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𝑜</m:t>
                                  </m:r>
                                </m:sub>
                              </m:sSub>
                            </m:den>
                          </m:f>
                        </m:e>
                      </m:nary>
                    </m:oMath>
                  </m:oMathPara>
                </a14:m>
                <a:endParaRPr lang="en-MY" sz="2400" dirty="0"/>
              </a:p>
            </p:txBody>
          </p:sp>
        </mc:Choice>
        <mc:Fallback xmlns="">
          <p:sp>
            <p:nvSpPr>
              <p:cNvPr id="21" name="TextBox 20">
                <a:extLst>
                  <a:ext uri="{FF2B5EF4-FFF2-40B4-BE49-F238E27FC236}">
                    <a16:creationId xmlns:a16="http://schemas.microsoft.com/office/drawing/2014/main" id="{13D216C2-11ED-4A84-A5C1-344B8122D5D1}"/>
                  </a:ext>
                </a:extLst>
              </p:cNvPr>
              <p:cNvSpPr txBox="1">
                <a:spLocks noRot="1" noChangeAspect="1" noMove="1" noResize="1" noEditPoints="1" noAdjustHandles="1" noChangeArrowheads="1" noChangeShapeType="1" noTextEdit="1"/>
              </p:cNvSpPr>
              <p:nvPr/>
            </p:nvSpPr>
            <p:spPr>
              <a:xfrm>
                <a:off x="4449621" y="2298819"/>
                <a:ext cx="3859198" cy="968727"/>
              </a:xfrm>
              <a:prstGeom prst="rect">
                <a:avLst/>
              </a:prstGeom>
              <a:blipFill>
                <a:blip r:embed="rId2"/>
                <a:stretch>
                  <a:fillRect/>
                </a:stretch>
              </a:blipFill>
            </p:spPr>
            <p:txBody>
              <a:bodyPr/>
              <a:lstStyle/>
              <a:p>
                <a:r>
                  <a:rPr lang="en-MY">
                    <a:noFill/>
                  </a:rPr>
                  <a:t> </a:t>
                </a:r>
              </a:p>
            </p:txBody>
          </p:sp>
        </mc:Fallback>
      </mc:AlternateContent>
      <p:cxnSp>
        <p:nvCxnSpPr>
          <p:cNvPr id="23" name="Straight Arrow Connector 22">
            <a:extLst>
              <a:ext uri="{FF2B5EF4-FFF2-40B4-BE49-F238E27FC236}">
                <a16:creationId xmlns:a16="http://schemas.microsoft.com/office/drawing/2014/main" id="{A416D5DC-8DAE-432A-B143-9A7342DF1DBF}"/>
              </a:ext>
            </a:extLst>
          </p:cNvPr>
          <p:cNvCxnSpPr/>
          <p:nvPr/>
        </p:nvCxnSpPr>
        <p:spPr>
          <a:xfrm flipV="1">
            <a:off x="2591006" y="3661789"/>
            <a:ext cx="93836" cy="462461"/>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7D53A8E-16C2-4981-B5F9-4C2273B18EF3}"/>
                  </a:ext>
                </a:extLst>
              </p:cNvPr>
              <p:cNvSpPr txBox="1"/>
              <p:nvPr/>
            </p:nvSpPr>
            <p:spPr>
              <a:xfrm>
                <a:off x="4590461" y="3155719"/>
                <a:ext cx="2754600" cy="793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𝐸</m:t>
                      </m:r>
                      <m:r>
                        <m:rPr>
                          <m:nor/>
                        </m:rPr>
                        <a:rPr lang="en-MY" sz="2400" dirty="0">
                          <a:sym typeface="Symbol" panose="05050102010706020507" pitchFamily="18" charset="2"/>
                        </a:rPr>
                        <m:t>4</m:t>
                      </m:r>
                      <m:sSup>
                        <m:sSupPr>
                          <m:ctrlPr>
                            <a:rPr lang="en-MY" sz="2400" i="1" dirty="0">
                              <a:latin typeface="Cambria Math" panose="02040503050406030204" pitchFamily="18" charset="0"/>
                              <a:sym typeface="Symbol" panose="05050102010706020507" pitchFamily="18" charset="2"/>
                            </a:rPr>
                          </m:ctrlPr>
                        </m:sSupPr>
                        <m:e>
                          <m:r>
                            <a:rPr lang="en-US" sz="2400" i="1" dirty="0">
                              <a:latin typeface="Cambria Math" panose="02040503050406030204" pitchFamily="18" charset="0"/>
                              <a:sym typeface="Symbol" panose="05050102010706020507" pitchFamily="18" charset="2"/>
                            </a:rPr>
                            <m:t>𝑟</m:t>
                          </m:r>
                        </m:e>
                        <m:sup>
                          <m:r>
                            <a:rPr lang="en-US" sz="2400" i="1" dirty="0">
                              <a:latin typeface="Cambria Math" panose="02040503050406030204" pitchFamily="18" charset="0"/>
                              <a:sym typeface="Symbol" panose="05050102010706020507" pitchFamily="18" charset="2"/>
                            </a:rPr>
                            <m:t>2</m:t>
                          </m:r>
                        </m:sup>
                      </m:sSup>
                      <m:r>
                        <a:rPr lang="en-US" sz="2400" b="0" i="1" dirty="0" smtClean="0">
                          <a:latin typeface="Cambria Math" panose="02040503050406030204" pitchFamily="18" charset="0"/>
                          <a:sym typeface="Symbol" panose="05050102010706020507" pitchFamily="18" charset="2"/>
                        </a:rPr>
                        <m:t>=</m:t>
                      </m:r>
                      <m:f>
                        <m:fPr>
                          <m:ctrlPr>
                            <a:rPr lang="en-US" sz="2400" i="1">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nary>
                                <m:naryPr>
                                  <m:chr m:val="∑"/>
                                  <m:subHide m:val="on"/>
                                  <m:supHide m:val="on"/>
                                  <m:ctrlPr>
                                    <a:rPr lang="en-US" sz="2400" b="0" i="1" smtClean="0">
                                      <a:latin typeface="Cambria Math" panose="02040503050406030204" pitchFamily="18" charset="0"/>
                                      <a:ea typeface="Cambria Math" panose="02040503050406030204" pitchFamily="18" charset="0"/>
                                    </a:rPr>
                                  </m:ctrlPr>
                                </m:naryPr>
                                <m:sub/>
                                <m:sup/>
                                <m:e>
                                  <m:r>
                                    <a:rPr lang="en-US" sz="2400" b="0" i="1" smtClean="0">
                                      <a:latin typeface="Cambria Math" panose="02040503050406030204" pitchFamily="18" charset="0"/>
                                      <a:ea typeface="Cambria Math" panose="02040503050406030204" pitchFamily="18" charset="0"/>
                                    </a:rPr>
                                    <m:t>𝑄</m:t>
                                  </m:r>
                                </m:e>
                              </m:nary>
                            </m:e>
                            <m:sub>
                              <m:r>
                                <a:rPr lang="en-US" sz="2400" b="0" i="1" smtClean="0">
                                  <a:latin typeface="Cambria Math" panose="02040503050406030204" pitchFamily="18" charset="0"/>
                                  <a:ea typeface="Cambria Math" panose="02040503050406030204" pitchFamily="18" charset="0"/>
                                </a:rPr>
                                <m:t>𝑒𝑛𝑐𝑙𝑜𝑠𝑒𝑑</m:t>
                              </m:r>
                            </m:sub>
                          </m:sSub>
                        </m:num>
                        <m:den>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ea typeface="Cambria Math" panose="02040503050406030204" pitchFamily="18" charset="0"/>
                                </a:rPr>
                                <m:t>𝑜</m:t>
                              </m:r>
                            </m:sub>
                          </m:sSub>
                        </m:den>
                      </m:f>
                    </m:oMath>
                  </m:oMathPara>
                </a14:m>
                <a:endParaRPr lang="en-MY" sz="2400" dirty="0"/>
              </a:p>
            </p:txBody>
          </p:sp>
        </mc:Choice>
        <mc:Fallback xmlns="">
          <p:sp>
            <p:nvSpPr>
              <p:cNvPr id="24" name="TextBox 23">
                <a:extLst>
                  <a:ext uri="{FF2B5EF4-FFF2-40B4-BE49-F238E27FC236}">
                    <a16:creationId xmlns:a16="http://schemas.microsoft.com/office/drawing/2014/main" id="{F7D53A8E-16C2-4981-B5F9-4C2273B18EF3}"/>
                  </a:ext>
                </a:extLst>
              </p:cNvPr>
              <p:cNvSpPr txBox="1">
                <a:spLocks noRot="1" noChangeAspect="1" noMove="1" noResize="1" noEditPoints="1" noAdjustHandles="1" noChangeArrowheads="1" noChangeShapeType="1" noTextEdit="1"/>
              </p:cNvSpPr>
              <p:nvPr/>
            </p:nvSpPr>
            <p:spPr>
              <a:xfrm>
                <a:off x="4590461" y="3155719"/>
                <a:ext cx="2754600" cy="793551"/>
              </a:xfrm>
              <a:prstGeom prst="rect">
                <a:avLst/>
              </a:prstGeom>
              <a:blipFill>
                <a:blip r:embed="rId3"/>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2077DA6-E14C-410A-8B09-F544D33EB45E}"/>
                  </a:ext>
                </a:extLst>
              </p:cNvPr>
              <p:cNvSpPr txBox="1"/>
              <p:nvPr/>
            </p:nvSpPr>
            <p:spPr>
              <a:xfrm>
                <a:off x="4590461" y="3971712"/>
                <a:ext cx="5799986" cy="1037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400" b="0" i="1" dirty="0" smtClean="0">
                              <a:latin typeface="Cambria Math" panose="02040503050406030204" pitchFamily="18" charset="0"/>
                              <a:sym typeface="Symbol" panose="05050102010706020507" pitchFamily="18" charset="2"/>
                            </a:rPr>
                          </m:ctrlPr>
                        </m:naryPr>
                        <m:sub/>
                        <m:sup/>
                        <m:e>
                          <m:sSub>
                            <m:sSubPr>
                              <m:ctrlPr>
                                <a:rPr lang="en-US" sz="2400" b="0" i="1" dirty="0" smtClean="0">
                                  <a:latin typeface="Cambria Math" panose="02040503050406030204" pitchFamily="18" charset="0"/>
                                  <a:sym typeface="Symbol" panose="05050102010706020507" pitchFamily="18" charset="2"/>
                                </a:rPr>
                              </m:ctrlPr>
                            </m:sSubPr>
                            <m:e>
                              <m:r>
                                <a:rPr lang="en-US" sz="2400" b="0" i="1" dirty="0" smtClean="0">
                                  <a:latin typeface="Cambria Math" panose="02040503050406030204" pitchFamily="18" charset="0"/>
                                  <a:sym typeface="Symbol" panose="05050102010706020507" pitchFamily="18" charset="2"/>
                                </a:rPr>
                                <m:t>𝑄</m:t>
                              </m:r>
                            </m:e>
                            <m:sub>
                              <m:r>
                                <a:rPr lang="en-US" sz="2400" b="0" i="1" dirty="0" smtClean="0">
                                  <a:latin typeface="Cambria Math" panose="02040503050406030204" pitchFamily="18" charset="0"/>
                                  <a:sym typeface="Symbol" panose="05050102010706020507" pitchFamily="18" charset="2"/>
                                </a:rPr>
                                <m:t>𝑒𝑛𝑐𝑙𝑜𝑠𝑒𝑑</m:t>
                              </m:r>
                            </m:sub>
                          </m:sSub>
                        </m:e>
                      </m:nary>
                      <m:r>
                        <a:rPr lang="en-US" sz="2400" b="0" i="1" dirty="0" smtClean="0">
                          <a:latin typeface="Cambria Math" panose="02040503050406030204" pitchFamily="18" charset="0"/>
                          <a:sym typeface="Symbol" panose="05050102010706020507" pitchFamily="18" charset="2"/>
                        </a:rPr>
                        <m:t>=</m:t>
                      </m:r>
                      <m:f>
                        <m:fPr>
                          <m:ctrlPr>
                            <a:rPr lang="en-US" sz="2400" b="0" i="1" dirty="0" smtClean="0">
                              <a:latin typeface="Cambria Math" panose="02040503050406030204" pitchFamily="18" charset="0"/>
                              <a:sym typeface="Symbol" panose="05050102010706020507" pitchFamily="18" charset="2"/>
                            </a:rPr>
                          </m:ctrlPr>
                        </m:fPr>
                        <m:num>
                          <m:r>
                            <a:rPr lang="en-US" sz="2400" i="1" dirty="0">
                              <a:latin typeface="Cambria Math" panose="02040503050406030204" pitchFamily="18" charset="0"/>
                              <a:sym typeface="Symbol" panose="05050102010706020507" pitchFamily="18" charset="2"/>
                            </a:rPr>
                            <m:t>4.866</m:t>
                          </m:r>
                          <m:r>
                            <a:rPr lang="en-US" sz="2400" i="1" dirty="0">
                              <a:latin typeface="Cambria Math" panose="02040503050406030204" pitchFamily="18" charset="0"/>
                              <a:ea typeface="Cambria Math" panose="02040503050406030204" pitchFamily="18" charset="0"/>
                              <a:sym typeface="Symbol" panose="05050102010706020507" pitchFamily="18" charset="2"/>
                            </a:rPr>
                            <m:t>×</m:t>
                          </m:r>
                          <m:sSup>
                            <m:sSupPr>
                              <m:ctrlPr>
                                <a:rPr lang="en-US" sz="2400" i="1" dirty="0">
                                  <a:latin typeface="Cambria Math" panose="02040503050406030204" pitchFamily="18" charset="0"/>
                                  <a:ea typeface="Cambria Math" panose="02040503050406030204" pitchFamily="18" charset="0"/>
                                  <a:sym typeface="Symbol" panose="05050102010706020507" pitchFamily="18" charset="2"/>
                                </a:rPr>
                              </m:ctrlPr>
                            </m:sSupPr>
                            <m:e>
                              <m:r>
                                <a:rPr lang="en-US" sz="2400" i="1" dirty="0">
                                  <a:latin typeface="Cambria Math" panose="02040503050406030204" pitchFamily="18" charset="0"/>
                                  <a:ea typeface="Cambria Math" panose="02040503050406030204" pitchFamily="18" charset="0"/>
                                  <a:sym typeface="Symbol" panose="05050102010706020507" pitchFamily="18" charset="2"/>
                                </a:rPr>
                                <m:t>10</m:t>
                              </m:r>
                            </m:e>
                            <m:sup>
                              <m:r>
                                <a:rPr lang="en-US" sz="2400" i="1" dirty="0">
                                  <a:latin typeface="Cambria Math" panose="02040503050406030204" pitchFamily="18" charset="0"/>
                                  <a:ea typeface="Cambria Math" panose="02040503050406030204" pitchFamily="18" charset="0"/>
                                  <a:sym typeface="Symbol" panose="05050102010706020507" pitchFamily="18" charset="2"/>
                                </a:rPr>
                                <m:t>−8</m:t>
                              </m:r>
                            </m:sup>
                          </m:sSup>
                          <m:r>
                            <a:rPr lang="en-US" sz="2400" i="1" dirty="0">
                              <a:latin typeface="Cambria Math" panose="02040503050406030204" pitchFamily="18" charset="0"/>
                              <a:ea typeface="Cambria Math" panose="02040503050406030204" pitchFamily="18" charset="0"/>
                              <a:sym typeface="Symbol" panose="05050102010706020507" pitchFamily="18" charset="2"/>
                            </a:rPr>
                            <m:t> </m:t>
                          </m:r>
                          <m:r>
                            <m:rPr>
                              <m:sty m:val="p"/>
                            </m:rPr>
                            <a:rPr lang="en-US" sz="2400" dirty="0">
                              <a:latin typeface="Cambria Math" panose="02040503050406030204" pitchFamily="18" charset="0"/>
                              <a:ea typeface="Cambria Math" panose="02040503050406030204" pitchFamily="18" charset="0"/>
                              <a:sym typeface="Symbol" panose="05050102010706020507" pitchFamily="18" charset="2"/>
                            </a:rPr>
                            <m:t>C</m:t>
                          </m:r>
                        </m:num>
                        <m:den>
                          <m:f>
                            <m:fPr>
                              <m:ctrlPr>
                                <a:rPr lang="en-US" sz="2400" b="0" i="1" dirty="0" smtClean="0">
                                  <a:latin typeface="Cambria Math" panose="02040503050406030204" pitchFamily="18" charset="0"/>
                                  <a:sym typeface="Symbol" panose="05050102010706020507" pitchFamily="18" charset="2"/>
                                </a:rPr>
                              </m:ctrlPr>
                            </m:fPr>
                            <m:num>
                              <m:r>
                                <a:rPr lang="en-US" sz="2400" b="0" i="1" dirty="0" smtClean="0">
                                  <a:latin typeface="Cambria Math" panose="02040503050406030204" pitchFamily="18" charset="0"/>
                                  <a:sym typeface="Symbol" panose="05050102010706020507" pitchFamily="18" charset="2"/>
                                </a:rPr>
                                <m:t>4</m:t>
                              </m:r>
                            </m:num>
                            <m:den>
                              <m:r>
                                <a:rPr lang="en-US" sz="2400" b="0" i="1" dirty="0" smtClean="0">
                                  <a:latin typeface="Cambria Math" panose="02040503050406030204" pitchFamily="18" charset="0"/>
                                  <a:sym typeface="Symbol" panose="05050102010706020507" pitchFamily="18" charset="2"/>
                                </a:rPr>
                                <m:t>3</m:t>
                              </m:r>
                            </m:den>
                          </m:f>
                          <m:r>
                            <a:rPr lang="en-US" sz="2400" b="0" i="1" dirty="0" smtClean="0">
                              <a:latin typeface="Cambria Math" panose="02040503050406030204" pitchFamily="18" charset="0"/>
                              <a:ea typeface="Cambria Math" panose="02040503050406030204" pitchFamily="18" charset="0"/>
                              <a:sym typeface="Symbol" panose="05050102010706020507" pitchFamily="18" charset="2"/>
                            </a:rPr>
                            <m:t>𝜋</m:t>
                          </m:r>
                          <m:sSup>
                            <m:sSupPr>
                              <m:ctrlPr>
                                <a:rPr lang="en-US" sz="2400" b="0" i="1" dirty="0" smtClean="0">
                                  <a:latin typeface="Cambria Math" panose="02040503050406030204" pitchFamily="18" charset="0"/>
                                  <a:ea typeface="Cambria Math" panose="02040503050406030204" pitchFamily="18" charset="0"/>
                                  <a:sym typeface="Symbol" panose="05050102010706020507" pitchFamily="18" charset="2"/>
                                </a:rPr>
                              </m:ctrlPr>
                            </m:sSupPr>
                            <m:e>
                              <m:r>
                                <a:rPr lang="en-US" sz="2400" b="0" i="1" dirty="0" smtClean="0">
                                  <a:latin typeface="Cambria Math" panose="02040503050406030204" pitchFamily="18" charset="0"/>
                                  <a:ea typeface="Cambria Math" panose="02040503050406030204" pitchFamily="18" charset="0"/>
                                  <a:sym typeface="Symbol" panose="05050102010706020507" pitchFamily="18" charset="2"/>
                                </a:rPr>
                                <m:t>0.355</m:t>
                              </m:r>
                            </m:e>
                            <m:sup>
                              <m:r>
                                <a:rPr lang="en-US" sz="2400" b="0" i="1" dirty="0" smtClean="0">
                                  <a:latin typeface="Cambria Math" panose="02040503050406030204" pitchFamily="18" charset="0"/>
                                  <a:ea typeface="Cambria Math" panose="02040503050406030204" pitchFamily="18" charset="0"/>
                                  <a:sym typeface="Symbol" panose="05050102010706020507" pitchFamily="18" charset="2"/>
                                </a:rPr>
                                <m:t>3</m:t>
                              </m:r>
                            </m:sup>
                          </m:sSup>
                        </m:den>
                      </m:f>
                      <m:d>
                        <m:dPr>
                          <m:ctrlPr>
                            <a:rPr lang="en-US" sz="2400" b="0" i="1" dirty="0" smtClean="0">
                              <a:latin typeface="Cambria Math" panose="02040503050406030204" pitchFamily="18" charset="0"/>
                              <a:sym typeface="Symbol" panose="05050102010706020507" pitchFamily="18" charset="2"/>
                            </a:rPr>
                          </m:ctrlPr>
                        </m:dPr>
                        <m:e>
                          <m:f>
                            <m:fPr>
                              <m:ctrlPr>
                                <a:rPr lang="en-US" sz="2400" i="1" dirty="0">
                                  <a:latin typeface="Cambria Math" panose="02040503050406030204" pitchFamily="18" charset="0"/>
                                  <a:sym typeface="Symbol" panose="05050102010706020507" pitchFamily="18" charset="2"/>
                                </a:rPr>
                              </m:ctrlPr>
                            </m:fPr>
                            <m:num>
                              <m:r>
                                <a:rPr lang="en-US" sz="2400" i="1" dirty="0">
                                  <a:latin typeface="Cambria Math" panose="02040503050406030204" pitchFamily="18" charset="0"/>
                                  <a:sym typeface="Symbol" panose="05050102010706020507" pitchFamily="18" charset="2"/>
                                </a:rPr>
                                <m:t>4</m:t>
                              </m:r>
                            </m:num>
                            <m:den>
                              <m:r>
                                <a:rPr lang="en-US" sz="2400" i="1" dirty="0">
                                  <a:latin typeface="Cambria Math" panose="02040503050406030204" pitchFamily="18" charset="0"/>
                                  <a:sym typeface="Symbol" panose="05050102010706020507" pitchFamily="18" charset="2"/>
                                </a:rPr>
                                <m:t>3</m:t>
                              </m:r>
                            </m:den>
                          </m:f>
                          <m:r>
                            <a:rPr lang="en-US" sz="2400" i="1" dirty="0">
                              <a:latin typeface="Cambria Math" panose="02040503050406030204" pitchFamily="18" charset="0"/>
                              <a:ea typeface="Cambria Math" panose="02040503050406030204" pitchFamily="18" charset="0"/>
                              <a:sym typeface="Symbol" panose="05050102010706020507" pitchFamily="18" charset="2"/>
                            </a:rPr>
                            <m:t>𝜋</m:t>
                          </m:r>
                          <m:sSup>
                            <m:sSupPr>
                              <m:ctrlPr>
                                <a:rPr lang="en-US" sz="2400" i="1" dirty="0">
                                  <a:latin typeface="Cambria Math" panose="02040503050406030204" pitchFamily="18" charset="0"/>
                                  <a:ea typeface="Cambria Math" panose="02040503050406030204" pitchFamily="18" charset="0"/>
                                  <a:sym typeface="Symbol" panose="05050102010706020507" pitchFamily="18" charset="2"/>
                                </a:rPr>
                              </m:ctrlPr>
                            </m:sSupPr>
                            <m:e>
                              <m:r>
                                <a:rPr lang="en-US" sz="2400" i="1" dirty="0">
                                  <a:latin typeface="Cambria Math" panose="02040503050406030204" pitchFamily="18" charset="0"/>
                                  <a:ea typeface="Cambria Math" panose="02040503050406030204" pitchFamily="18" charset="0"/>
                                  <a:sym typeface="Symbol" panose="05050102010706020507" pitchFamily="18" charset="2"/>
                                </a:rPr>
                                <m:t>0.</m:t>
                              </m:r>
                              <m:r>
                                <a:rPr lang="en-US" sz="2400" b="0" i="1" dirty="0" smtClean="0">
                                  <a:latin typeface="Cambria Math" panose="02040503050406030204" pitchFamily="18" charset="0"/>
                                  <a:ea typeface="Cambria Math" panose="02040503050406030204" pitchFamily="18" charset="0"/>
                                  <a:sym typeface="Symbol" panose="05050102010706020507" pitchFamily="18" charset="2"/>
                                </a:rPr>
                                <m:t>200</m:t>
                              </m:r>
                            </m:e>
                            <m:sup>
                              <m:r>
                                <a:rPr lang="en-US" sz="2400" i="1" dirty="0">
                                  <a:latin typeface="Cambria Math" panose="02040503050406030204" pitchFamily="18" charset="0"/>
                                  <a:ea typeface="Cambria Math" panose="02040503050406030204" pitchFamily="18" charset="0"/>
                                  <a:sym typeface="Symbol" panose="05050102010706020507" pitchFamily="18" charset="2"/>
                                </a:rPr>
                                <m:t>3</m:t>
                              </m:r>
                            </m:sup>
                          </m:sSup>
                        </m:e>
                      </m:d>
                    </m:oMath>
                  </m:oMathPara>
                </a14:m>
                <a:endParaRPr lang="en-MY" sz="2400" dirty="0"/>
              </a:p>
            </p:txBody>
          </p:sp>
        </mc:Choice>
        <mc:Fallback xmlns="">
          <p:sp>
            <p:nvSpPr>
              <p:cNvPr id="25" name="TextBox 24">
                <a:extLst>
                  <a:ext uri="{FF2B5EF4-FFF2-40B4-BE49-F238E27FC236}">
                    <a16:creationId xmlns:a16="http://schemas.microsoft.com/office/drawing/2014/main" id="{62077DA6-E14C-410A-8B09-F544D33EB45E}"/>
                  </a:ext>
                </a:extLst>
              </p:cNvPr>
              <p:cNvSpPr txBox="1">
                <a:spLocks noRot="1" noChangeAspect="1" noMove="1" noResize="1" noEditPoints="1" noAdjustHandles="1" noChangeArrowheads="1" noChangeShapeType="1" noTextEdit="1"/>
              </p:cNvSpPr>
              <p:nvPr/>
            </p:nvSpPr>
            <p:spPr>
              <a:xfrm>
                <a:off x="4590461" y="3971712"/>
                <a:ext cx="5799986" cy="1037720"/>
              </a:xfrm>
              <a:prstGeom prst="rect">
                <a:avLst/>
              </a:prstGeom>
              <a:blipFill>
                <a:blip r:embed="rId4"/>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0E75085-967F-4E50-8DB2-FAE0EF957FB8}"/>
                  </a:ext>
                </a:extLst>
              </p:cNvPr>
              <p:cNvSpPr txBox="1"/>
              <p:nvPr/>
            </p:nvSpPr>
            <p:spPr>
              <a:xfrm>
                <a:off x="4576289" y="5213732"/>
                <a:ext cx="4579395" cy="793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𝐸</m:t>
                      </m:r>
                      <m:r>
                        <a:rPr lang="en-US" sz="2400" b="0" i="1" dirty="0" smtClean="0">
                          <a:latin typeface="Cambria Math" panose="02040503050406030204" pitchFamily="18" charset="0"/>
                          <a:sym typeface="Symbol" panose="05050102010706020507" pitchFamily="18" charset="2"/>
                        </a:rPr>
                        <m:t>=</m:t>
                      </m:r>
                      <m:f>
                        <m:fPr>
                          <m:ctrlPr>
                            <a:rPr lang="en-US" sz="2400" i="1">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nary>
                                <m:naryPr>
                                  <m:chr m:val="∑"/>
                                  <m:subHide m:val="on"/>
                                  <m:supHide m:val="on"/>
                                  <m:ctrlPr>
                                    <a:rPr lang="en-US" sz="2400" b="0" i="1" smtClean="0">
                                      <a:latin typeface="Cambria Math" panose="02040503050406030204" pitchFamily="18" charset="0"/>
                                      <a:ea typeface="Cambria Math" panose="02040503050406030204" pitchFamily="18" charset="0"/>
                                    </a:rPr>
                                  </m:ctrlPr>
                                </m:naryPr>
                                <m:sub/>
                                <m:sup/>
                                <m:e>
                                  <m:r>
                                    <a:rPr lang="en-US" sz="2400" b="0" i="1" smtClean="0">
                                      <a:latin typeface="Cambria Math" panose="02040503050406030204" pitchFamily="18" charset="0"/>
                                      <a:ea typeface="Cambria Math" panose="02040503050406030204" pitchFamily="18" charset="0"/>
                                    </a:rPr>
                                    <m:t>𝑄</m:t>
                                  </m:r>
                                </m:e>
                              </m:nary>
                            </m:e>
                            <m:sub>
                              <m:r>
                                <a:rPr lang="en-US" sz="2400" b="0" i="1" smtClean="0">
                                  <a:latin typeface="Cambria Math" panose="02040503050406030204" pitchFamily="18" charset="0"/>
                                  <a:ea typeface="Cambria Math" panose="02040503050406030204" pitchFamily="18" charset="0"/>
                                </a:rPr>
                                <m:t>𝑒𝑛𝑐𝑙𝑜𝑠𝑒𝑑</m:t>
                              </m:r>
                            </m:sub>
                          </m:sSub>
                        </m:num>
                        <m:den>
                          <m:r>
                            <m:rPr>
                              <m:nor/>
                            </m:rPr>
                            <a:rPr lang="en-MY" sz="2400" dirty="0">
                              <a:sym typeface="Symbol" panose="05050102010706020507" pitchFamily="18" charset="2"/>
                            </a:rPr>
                            <m:t>4</m:t>
                          </m:r>
                          <m:sSub>
                            <m:sSubPr>
                              <m:ctrlPr>
                                <a:rPr lang="en-MY" sz="2400" i="1" dirty="0">
                                  <a:latin typeface="Cambria Math" panose="02040503050406030204" pitchFamily="18" charset="0"/>
                                  <a:sym typeface="Symbol" panose="05050102010706020507" pitchFamily="18" charset="2"/>
                                </a:rPr>
                              </m:ctrlPr>
                            </m:sSubPr>
                            <m:e>
                              <m:r>
                                <a:rPr lang="en-MY" sz="2400" i="1" dirty="0">
                                  <a:latin typeface="Cambria Math" panose="02040503050406030204" pitchFamily="18" charset="0"/>
                                  <a:ea typeface="Cambria Math" panose="02040503050406030204" pitchFamily="18" charset="0"/>
                                  <a:sym typeface="Symbol" panose="05050102010706020507" pitchFamily="18" charset="2"/>
                                </a:rPr>
                                <m:t>𝜀</m:t>
                              </m:r>
                            </m:e>
                            <m:sub>
                              <m:r>
                                <a:rPr lang="en-US" sz="2400" i="1" dirty="0">
                                  <a:latin typeface="Cambria Math" panose="02040503050406030204" pitchFamily="18" charset="0"/>
                                  <a:sym typeface="Symbol" panose="05050102010706020507" pitchFamily="18" charset="2"/>
                                </a:rPr>
                                <m:t>𝑜</m:t>
                              </m:r>
                            </m:sub>
                          </m:sSub>
                          <m:sSup>
                            <m:sSupPr>
                              <m:ctrlPr>
                                <a:rPr lang="en-MY" sz="2400" i="1" dirty="0">
                                  <a:latin typeface="Cambria Math" panose="02040503050406030204" pitchFamily="18" charset="0"/>
                                  <a:sym typeface="Symbol" panose="05050102010706020507" pitchFamily="18" charset="2"/>
                                </a:rPr>
                              </m:ctrlPr>
                            </m:sSupPr>
                            <m:e>
                              <m:r>
                                <a:rPr lang="en-US" sz="2400" b="0" i="1" dirty="0" smtClean="0">
                                  <a:latin typeface="Cambria Math" panose="02040503050406030204" pitchFamily="18" charset="0"/>
                                  <a:sym typeface="Symbol" panose="05050102010706020507" pitchFamily="18" charset="2"/>
                                </a:rPr>
                                <m:t>0.200</m:t>
                              </m:r>
                            </m:e>
                            <m:sup>
                              <m:r>
                                <a:rPr lang="en-US" sz="2400" i="1" dirty="0">
                                  <a:latin typeface="Cambria Math" panose="02040503050406030204" pitchFamily="18" charset="0"/>
                                  <a:sym typeface="Symbol" panose="05050102010706020507" pitchFamily="18" charset="2"/>
                                </a:rPr>
                                <m:t>2</m:t>
                              </m:r>
                            </m:sup>
                          </m:sSup>
                        </m:den>
                      </m:f>
                      <m:r>
                        <a:rPr lang="en-US" sz="2400" b="0" i="1" smtClean="0">
                          <a:latin typeface="Cambria Math" panose="02040503050406030204" pitchFamily="18" charset="0"/>
                          <a:ea typeface="Cambria Math" panose="02040503050406030204" pitchFamily="18" charset="0"/>
                        </a:rPr>
                        <m:t>=1.96×</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10</m:t>
                          </m:r>
                        </m:e>
                        <m:sup>
                          <m:r>
                            <a:rPr lang="en-US" sz="2400" b="0" i="1" smtClean="0">
                              <a:latin typeface="Cambria Math" panose="02040503050406030204" pitchFamily="18" charset="0"/>
                              <a:ea typeface="Cambria Math" panose="02040503050406030204" pitchFamily="18" charset="0"/>
                            </a:rPr>
                            <m:t>3</m:t>
                          </m:r>
                        </m:sup>
                      </m:sSup>
                      <m:r>
                        <a:rPr lang="en-US" sz="2400" b="0" i="1" smtClean="0">
                          <a:latin typeface="Cambria Math" panose="02040503050406030204" pitchFamily="18" charset="0"/>
                          <a:ea typeface="Cambria Math" panose="02040503050406030204" pitchFamily="18" charset="0"/>
                        </a:rPr>
                        <m:t> </m:t>
                      </m:r>
                      <m:r>
                        <m:rPr>
                          <m:sty m:val="p"/>
                        </m:rPr>
                        <a:rPr lang="en-US" sz="2400" b="0" i="0" smtClean="0">
                          <a:latin typeface="Cambria Math" panose="02040503050406030204" pitchFamily="18" charset="0"/>
                          <a:ea typeface="Cambria Math" panose="02040503050406030204" pitchFamily="18" charset="0"/>
                        </a:rPr>
                        <m:t>N</m:t>
                      </m:r>
                      <m:r>
                        <a:rPr lang="en-US" sz="2400" b="0" i="0" smtClean="0">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C</m:t>
                      </m:r>
                    </m:oMath>
                  </m:oMathPara>
                </a14:m>
                <a:endParaRPr lang="en-MY" sz="2400" dirty="0"/>
              </a:p>
            </p:txBody>
          </p:sp>
        </mc:Choice>
        <mc:Fallback xmlns="">
          <p:sp>
            <p:nvSpPr>
              <p:cNvPr id="26" name="TextBox 25">
                <a:extLst>
                  <a:ext uri="{FF2B5EF4-FFF2-40B4-BE49-F238E27FC236}">
                    <a16:creationId xmlns:a16="http://schemas.microsoft.com/office/drawing/2014/main" id="{70E75085-967F-4E50-8DB2-FAE0EF957FB8}"/>
                  </a:ext>
                </a:extLst>
              </p:cNvPr>
              <p:cNvSpPr txBox="1">
                <a:spLocks noRot="1" noChangeAspect="1" noMove="1" noResize="1" noEditPoints="1" noAdjustHandles="1" noChangeArrowheads="1" noChangeShapeType="1" noTextEdit="1"/>
              </p:cNvSpPr>
              <p:nvPr/>
            </p:nvSpPr>
            <p:spPr>
              <a:xfrm>
                <a:off x="4576289" y="5213732"/>
                <a:ext cx="4579395" cy="793551"/>
              </a:xfrm>
              <a:prstGeom prst="rect">
                <a:avLst/>
              </a:prstGeom>
              <a:blipFill>
                <a:blip r:embed="rId5"/>
                <a:stretch>
                  <a:fillRect/>
                </a:stretch>
              </a:blipFill>
            </p:spPr>
            <p:txBody>
              <a:bodyPr/>
              <a:lstStyle/>
              <a:p>
                <a:r>
                  <a:rPr lang="en-MY">
                    <a:noFill/>
                  </a:rPr>
                  <a:t> </a:t>
                </a:r>
              </a:p>
            </p:txBody>
          </p:sp>
        </mc:Fallback>
      </mc:AlternateContent>
    </p:spTree>
    <p:extLst>
      <p:ext uri="{BB962C8B-B14F-4D97-AF65-F5344CB8AC3E}">
        <p14:creationId xmlns:p14="http://schemas.microsoft.com/office/powerpoint/2010/main" val="850726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1195</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vt:i4>
      </vt:variant>
    </vt:vector>
  </HeadingPairs>
  <TitlesOfParts>
    <vt:vector size="28" baseType="lpstr">
      <vt:lpstr>MyriadPro-Bold</vt:lpstr>
      <vt:lpstr>PearsonMATHPRO01</vt:lpstr>
      <vt:lpstr>PearsonMATHPRO02</vt:lpstr>
      <vt:lpstr>PearsonMATHPRO18</vt:lpstr>
      <vt:lpstr>TimesLTStd-Bold</vt:lpstr>
      <vt:lpstr>TimesLTStd-ExtraBold</vt:lpstr>
      <vt:lpstr>TimesLTStd-Italic</vt:lpstr>
      <vt:lpstr>TimesLTStd-Roman</vt:lpstr>
      <vt:lpstr>TimesNewRoman</vt:lpstr>
      <vt:lpstr>TimesNewRoman,Italic</vt:lpstr>
      <vt:lpstr>Arial</vt:lpstr>
      <vt:lpstr>Calibri</vt:lpstr>
      <vt:lpstr>Calibri Light</vt:lpstr>
      <vt:lpstr>Cambria Math</vt:lpstr>
      <vt:lpstr>Symbol</vt:lpstr>
      <vt:lpstr>Office Theme</vt:lpstr>
      <vt:lpstr>Worked Problems on Gauss Law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Worked Problems on Gauss Law</dc:title>
  <dc:creator>Talib Zainal Abidin</dc:creator>
  <cp:lastModifiedBy>Talib Zainal Abidin</cp:lastModifiedBy>
  <cp:revision>5</cp:revision>
  <dcterms:created xsi:type="dcterms:W3CDTF">2021-10-04T14:04:57Z</dcterms:created>
  <dcterms:modified xsi:type="dcterms:W3CDTF">2021-10-06T23:45:43Z</dcterms:modified>
</cp:coreProperties>
</file>