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89" r:id="rId4"/>
    <p:sldId id="290" r:id="rId5"/>
    <p:sldId id="291" r:id="rId6"/>
    <p:sldId id="272" r:id="rId7"/>
    <p:sldId id="292" r:id="rId8"/>
    <p:sldId id="273" r:id="rId9"/>
    <p:sldId id="293" r:id="rId10"/>
    <p:sldId id="274" r:id="rId11"/>
    <p:sldId id="304" r:id="rId12"/>
    <p:sldId id="305" r:id="rId13"/>
    <p:sldId id="306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ib Zainal Abidin" initials="TZA" lastIdx="1" clrIdx="0">
    <p:extLst>
      <p:ext uri="{19B8F6BF-5375-455C-9EA6-DF929625EA0E}">
        <p15:presenceInfo xmlns:p15="http://schemas.microsoft.com/office/powerpoint/2012/main" userId="b0dff2f7437582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A37"/>
    <a:srgbClr val="00417E"/>
    <a:srgbClr val="FFECD7"/>
    <a:srgbClr val="F7955A"/>
    <a:srgbClr val="666699"/>
    <a:srgbClr val="0066CC"/>
    <a:srgbClr val="00487A"/>
    <a:srgbClr val="D33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93202" autoAdjust="0"/>
  </p:normalViewPr>
  <p:slideViewPr>
    <p:cSldViewPr showGuides="1">
      <p:cViewPr varScale="1">
        <p:scale>
          <a:sx n="77" d="100"/>
          <a:sy n="77" d="100"/>
        </p:scale>
        <p:origin x="17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fld id="{13AA94C3-78CA-45E7-B705-913709A16A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51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fld id="{E09AC6B8-F627-4B6B-AB42-32B05DB6A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02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3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9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8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1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9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8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9" b="4115"/>
          <a:stretch/>
        </p:blipFill>
        <p:spPr bwMode="auto">
          <a:xfrm>
            <a:off x="-11038" y="-27384"/>
            <a:ext cx="9198000" cy="69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11038" y="-27384"/>
            <a:ext cx="9198000" cy="6912768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887040"/>
            <a:ext cx="8677275" cy="1752600"/>
          </a:xfrm>
        </p:spPr>
        <p:txBody>
          <a:bodyPr anchor="ctr" anchorCtr="0"/>
          <a:lstStyle>
            <a:lvl1pPr marL="0" indent="0" algn="ctr">
              <a:buNone/>
              <a:defRPr sz="5000" b="1">
                <a:solidFill>
                  <a:srgbClr val="7030A0"/>
                </a:solidFill>
                <a:latin typeface="Times New Roman" pitchFamily="8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899636"/>
            <a:ext cx="8709025" cy="1477328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>
                <a:solidFill>
                  <a:srgbClr val="FFECD7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 dirty="0"/>
              <a:t>© 2016 Pearson Education, Ltd.</a:t>
            </a:r>
          </a:p>
        </p:txBody>
      </p:sp>
      <p:sp>
        <p:nvSpPr>
          <p:cNvPr id="14" name="Text Box 23"/>
          <p:cNvSpPr txBox="1">
            <a:spLocks noChangeArrowheads="1"/>
          </p:cNvSpPr>
          <p:nvPr userDrawn="1"/>
        </p:nvSpPr>
        <p:spPr bwMode="auto">
          <a:xfrm>
            <a:off x="6065434" y="6096000"/>
            <a:ext cx="30457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9pPr>
          </a:lstStyle>
          <a:p>
            <a:pPr algn="r">
              <a:defRPr/>
            </a:pPr>
            <a:r>
              <a:rPr kumimoji="0" lang="en-US" altLang="en-US" sz="1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Lectures by Jason Harlow</a:t>
            </a:r>
          </a:p>
        </p:txBody>
      </p:sp>
      <p:sp>
        <p:nvSpPr>
          <p:cNvPr id="15" name="Text Box 17"/>
          <p:cNvSpPr txBox="1">
            <a:spLocks noChangeArrowheads="1"/>
          </p:cNvSpPr>
          <p:nvPr userDrawn="1"/>
        </p:nvSpPr>
        <p:spPr bwMode="auto">
          <a:xfrm>
            <a:off x="260350" y="5549986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PowerPoint</a:t>
            </a:r>
            <a:r>
              <a:rPr lang="en-US" sz="1800" baseline="30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®</a:t>
            </a:r>
            <a:r>
              <a:rPr lang="en-US" sz="1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 Lectures for</a:t>
            </a:r>
          </a:p>
          <a:p>
            <a:pPr algn="l">
              <a:defRPr/>
            </a:pPr>
            <a:r>
              <a:rPr lang="en-US" sz="18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University Physics, 14th Edition, Global Edition</a:t>
            </a:r>
          </a:p>
          <a:p>
            <a:pPr algn="l">
              <a:defRPr/>
            </a:pPr>
            <a:r>
              <a:rPr lang="en-US" sz="18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   – Hugh D. Young and Roger A. Freedman</a:t>
            </a:r>
          </a:p>
        </p:txBody>
      </p:sp>
    </p:spTree>
    <p:extLst>
      <p:ext uri="{BB962C8B-B14F-4D97-AF65-F5344CB8AC3E}">
        <p14:creationId xmlns:p14="http://schemas.microsoft.com/office/powerpoint/2010/main" val="335507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Clr>
                <a:srgbClr val="7030A0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</a:t>
            </a:r>
            <a:r>
              <a:rPr lang="en-US" dirty="0" err="1"/>
              <a:t>ed</a:t>
            </a:r>
            <a:br>
              <a:rPr lang="en-US" dirty="0"/>
            </a:br>
            <a:r>
              <a:rPr lang="en-US" dirty="0"/>
              <a:t>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632"/>
            <a:ext cx="8610600" cy="5305696"/>
          </a:xfrm>
        </p:spPr>
        <p:txBody>
          <a:bodyPr/>
          <a:lstStyle>
            <a:lvl1pPr marL="231775" indent="-231775">
              <a:buClr>
                <a:srgbClr val="7030A0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100303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56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</p:sldLayoutIdLst>
  <p:hf sldNum="0" hdr="0" dt="0"/>
  <p:txStyles>
    <p:titleStyle>
      <a:lvl1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7030A0"/>
          </a:solidFill>
          <a:latin typeface="+mn-lt"/>
          <a:ea typeface="+mj-ea"/>
          <a:cs typeface="+mj-cs"/>
        </a:defRPr>
      </a:lvl1pPr>
      <a:lvl2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2pPr>
      <a:lvl3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3pPr>
      <a:lvl4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4pPr>
      <a:lvl5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5pPr>
      <a:lvl6pPr marL="9080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6pPr>
      <a:lvl7pPr marL="13652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7pPr>
      <a:lvl8pPr marL="18224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8pPr>
      <a:lvl9pPr marL="22796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9pPr>
    </p:titleStyle>
    <p:bodyStyle>
      <a:lvl1pPr marL="234950" indent="-234950" algn="l" rtl="0" eaLnBrk="1" fontAlgn="base" hangingPunct="1">
        <a:spcBef>
          <a:spcPct val="45000"/>
        </a:spcBef>
        <a:spcAft>
          <a:spcPct val="20000"/>
        </a:spcAft>
        <a:buClr>
          <a:srgbClr val="7030A0"/>
        </a:buClr>
        <a:buFont typeface="Arial" panose="020B0604020202020204" pitchFamily="34" charset="0"/>
        <a:buChar char="•"/>
        <a:defRPr sz="2600">
          <a:solidFill>
            <a:schemeClr val="tx1"/>
          </a:solidFill>
          <a:latin typeface="+mj-lt"/>
          <a:ea typeface="+mn-ea"/>
          <a:cs typeface="+mn-cs"/>
        </a:defRPr>
      </a:lvl1pPr>
      <a:lvl2pPr marL="512763" indent="-234950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Symbol" panose="05050102010706020507" pitchFamily="18" charset="2"/>
        <a:buChar char="-"/>
        <a:defRPr sz="2400">
          <a:solidFill>
            <a:schemeClr val="tx1"/>
          </a:solidFill>
          <a:latin typeface="+mj-lt"/>
        </a:defRPr>
      </a:lvl2pPr>
      <a:lvl3pPr marL="803275" indent="-231775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j-lt"/>
        </a:defRPr>
      </a:lvl3pPr>
      <a:lvl4pPr marL="1149350" indent="-234950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Symbol" panose="05050102010706020507" pitchFamily="18" charset="2"/>
        <a:buChar char="-"/>
        <a:defRPr sz="2200">
          <a:solidFill>
            <a:schemeClr val="tx1"/>
          </a:solidFill>
          <a:latin typeface="+mj-lt"/>
        </a:defRPr>
      </a:lvl4pPr>
      <a:lvl5pPr marL="1427163" indent="-227013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j-lt"/>
        </a:defRPr>
      </a:lvl5pPr>
      <a:lvl6pPr marL="27432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6pPr>
      <a:lvl7pPr marL="32004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7pPr>
      <a:lvl8pPr marL="36576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8pPr>
      <a:lvl9pPr marL="41148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 potential energy in a uniform field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In the figure, a pair of charged parallel metal plates sets up a uniform, downward electric field.</a:t>
            </a:r>
          </a:p>
          <a:p>
            <a:r>
              <a:rPr lang="en-CA" altLang="en-US" dirty="0"/>
              <a:t>The field exerts a downward force on a positive test charge. </a:t>
            </a:r>
          </a:p>
          <a:p>
            <a:r>
              <a:rPr lang="en-CA" altLang="en-US" dirty="0"/>
              <a:t>As the charge moves </a:t>
            </a:r>
            <a:br>
              <a:rPr lang="en-CA" altLang="en-US" dirty="0"/>
            </a:br>
            <a:r>
              <a:rPr lang="en-CA" altLang="en-US" dirty="0"/>
              <a:t>downward from point </a:t>
            </a:r>
            <a:r>
              <a:rPr lang="en-CA" altLang="en-US" i="1" dirty="0"/>
              <a:t>a</a:t>
            </a:r>
            <a:r>
              <a:rPr lang="en-CA" altLang="en-US" dirty="0"/>
              <a:t> to </a:t>
            </a:r>
            <a:br>
              <a:rPr lang="en-CA" altLang="en-US" dirty="0"/>
            </a:br>
            <a:r>
              <a:rPr lang="en-CA" altLang="en-US" dirty="0"/>
              <a:t>point </a:t>
            </a:r>
            <a:r>
              <a:rPr lang="en-CA" altLang="en-US" i="1" dirty="0"/>
              <a:t>b</a:t>
            </a:r>
            <a:r>
              <a:rPr lang="en-CA" altLang="en-US" dirty="0"/>
              <a:t>, the work done by the </a:t>
            </a:r>
            <a:br>
              <a:rPr lang="en-CA" altLang="en-US" dirty="0"/>
            </a:br>
            <a:r>
              <a:rPr lang="en-CA" altLang="en-US" dirty="0"/>
              <a:t>field is </a:t>
            </a:r>
            <a:r>
              <a:rPr lang="en-CA" altLang="en-US" i="1" dirty="0"/>
              <a:t>independent</a:t>
            </a:r>
            <a:r>
              <a:rPr lang="en-CA" altLang="en-US" dirty="0"/>
              <a:t> of the </a:t>
            </a:r>
            <a:br>
              <a:rPr lang="en-CA" altLang="en-US" dirty="0"/>
            </a:br>
            <a:r>
              <a:rPr lang="en-CA" altLang="en-US" dirty="0"/>
              <a:t>path the particle takes.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60" y="2420888"/>
            <a:ext cx="4141739" cy="4254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Electrical potential with several point charges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4343400" cy="5622926"/>
          </a:xfrm>
        </p:spPr>
        <p:txBody>
          <a:bodyPr/>
          <a:lstStyle/>
          <a:p>
            <a:r>
              <a:rPr lang="en-US" altLang="en-US" dirty="0"/>
              <a:t>The potential energy associated with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depends on the other charges and their distances from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electric potential energy is the </a:t>
            </a:r>
            <a:r>
              <a:rPr lang="en-US" altLang="en-US" i="1" dirty="0"/>
              <a:t>algebraic</a:t>
            </a:r>
            <a:r>
              <a:rPr lang="en-US" altLang="en-US" dirty="0"/>
              <a:t> sum: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7" y="849623"/>
            <a:ext cx="4039608" cy="35283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r="9630" b="9651"/>
          <a:stretch/>
        </p:blipFill>
        <p:spPr>
          <a:xfrm>
            <a:off x="791580" y="4562164"/>
            <a:ext cx="7560840" cy="1531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AB115-FD5F-450B-9D22-4001B9C61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19161-CB80-4B9B-A47D-AF0CB955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2"/>
            <a:ext cx="4583720" cy="459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80CE07-F308-4787-99B0-196B06A6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2696"/>
            <a:ext cx="7604813" cy="172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AA986-18C6-4BFC-AB29-9A6D1534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7" y="2708921"/>
            <a:ext cx="6558042" cy="1728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6E6D4-F66F-4C86-84F2-77119F67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56586"/>
            <a:ext cx="6573953" cy="13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FA626-202A-425F-8ACE-82BCE34E1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FB79-04FD-4F34-A445-3539812B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8" y="3861048"/>
            <a:ext cx="7754783" cy="936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8B171-ABB5-4493-8337-E04D61CF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35" y="1988840"/>
            <a:ext cx="6558042" cy="1728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79B5C-FB82-4AD7-9764-B25C42D0345C}"/>
              </a:ext>
            </a:extLst>
          </p:cNvPr>
          <p:cNvSpPr txBox="1"/>
          <p:nvPr/>
        </p:nvSpPr>
        <p:spPr>
          <a:xfrm>
            <a:off x="758682" y="716503"/>
            <a:ext cx="7936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(a) Find the work that must be done by an external force to bring a third point charge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0" dirty="0">
                <a:latin typeface="TimesLTStd-Roman"/>
              </a:rPr>
              <a:t>3 </a:t>
            </a:r>
            <a:r>
              <a:rPr lang="en-US" b="0" i="0" u="none" strike="noStrike" baseline="0" dirty="0">
                <a:latin typeface="PearsonMATHPRO02"/>
              </a:rPr>
              <a:t>= +</a:t>
            </a:r>
            <a:r>
              <a:rPr lang="en-US" b="0" i="1" u="none" strike="noStrike" baseline="0" dirty="0">
                <a:latin typeface="TimesLTStd-Italic"/>
              </a:rPr>
              <a:t>e </a:t>
            </a:r>
            <a:r>
              <a:rPr lang="en-US" b="0" i="0" u="none" strike="noStrike" baseline="0" dirty="0">
                <a:latin typeface="TimesLTStd-Roman"/>
              </a:rPr>
              <a:t>from infinity </a:t>
            </a:r>
            <a:r>
              <a:rPr lang="en-MY" b="0" i="0" u="none" strike="noStrike" baseline="0" dirty="0">
                <a:latin typeface="TimesLTStd-Roman"/>
              </a:rPr>
              <a:t>to </a:t>
            </a:r>
            <a:r>
              <a:rPr lang="en-MY" b="0" i="1" u="none" strike="noStrike" baseline="0" dirty="0">
                <a:latin typeface="TimesLTStd-Italic"/>
              </a:rPr>
              <a:t>x </a:t>
            </a:r>
            <a:r>
              <a:rPr lang="en-MY" b="0" i="0" u="none" strike="noStrike" baseline="0" dirty="0">
                <a:latin typeface="PearsonMATHPRO02"/>
              </a:rPr>
              <a:t>= </a:t>
            </a:r>
            <a:r>
              <a:rPr lang="en-MY" b="0" i="0" u="none" strike="noStrike" baseline="0" dirty="0">
                <a:latin typeface="TimesLTStd-Roman"/>
              </a:rPr>
              <a:t>2</a:t>
            </a:r>
            <a:r>
              <a:rPr lang="en-MY" b="0" i="1" u="none" strike="noStrike" baseline="0" dirty="0">
                <a:latin typeface="TimesLTStd-Italic"/>
              </a:rPr>
              <a:t>a</a:t>
            </a:r>
            <a:r>
              <a:rPr lang="en-MY" b="0" i="0" u="none" strike="noStrike" baseline="0" dirty="0">
                <a:latin typeface="TimesLTStd-Roman"/>
              </a:rPr>
              <a:t>.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C519B-3529-468C-BC28-96A8310C7909}"/>
              </a:ext>
            </a:extLst>
          </p:cNvPr>
          <p:cNvSpPr txBox="1"/>
          <p:nvPr/>
        </p:nvSpPr>
        <p:spPr>
          <a:xfrm>
            <a:off x="694609" y="5020711"/>
            <a:ext cx="8000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Our negative result in part (b) means that the system has lower potential energy than it would if the three charges were </a:t>
            </a:r>
            <a:r>
              <a:rPr lang="en-MY" sz="2400" b="0" i="0" u="none" strike="noStrike" baseline="0" dirty="0">
                <a:latin typeface="TimesLTStd-Roman"/>
              </a:rPr>
              <a:t>infinitely far apart.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3419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2F6941-05BE-4FCA-ABCF-6B0BB99D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BB0C5-BA95-43B3-9C27-67B1ECE3972D}"/>
              </a:ext>
            </a:extLst>
          </p:cNvPr>
          <p:cNvSpPr txBox="1"/>
          <p:nvPr/>
        </p:nvSpPr>
        <p:spPr>
          <a:xfrm>
            <a:off x="467544" y="692696"/>
            <a:ext cx="8208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(b) Find the total potential energy of the system of three </a:t>
            </a:r>
            <a:r>
              <a:rPr lang="en-MY" sz="2400" b="0" i="0" u="none" strike="noStrike" baseline="0" dirty="0">
                <a:latin typeface="TimesLTStd-Roman"/>
              </a:rPr>
              <a:t>charges.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936D0-D9F8-4293-B7EF-39856D32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97189"/>
            <a:ext cx="7055638" cy="2077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F942A-8434-4618-BB56-937DFDED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90" y="1446973"/>
            <a:ext cx="655804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positive charge moving in a uniform field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positive charge moves in the direction of the field, the field does </a:t>
            </a:r>
            <a:r>
              <a:rPr lang="en-US" altLang="en-US" i="1" dirty="0"/>
              <a:t>positive</a:t>
            </a:r>
            <a:r>
              <a:rPr lang="en-US" altLang="en-US" dirty="0"/>
              <a:t> work on the charge.</a:t>
            </a:r>
          </a:p>
          <a:p>
            <a:r>
              <a:rPr lang="en-US" altLang="en-US" dirty="0"/>
              <a:t>The potential energy </a:t>
            </a:r>
            <a:r>
              <a:rPr lang="en-US" altLang="en-US" i="1" dirty="0"/>
              <a:t>decreases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01880" y="1733544"/>
            <a:ext cx="3737320" cy="4912048"/>
            <a:chOff x="2118360" y="197934"/>
            <a:chExt cx="4907280" cy="6449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0" y="210312"/>
              <a:ext cx="4907280" cy="64373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2130738" y="197934"/>
              <a:ext cx="365408" cy="369127"/>
            </a:xfrm>
            <a:prstGeom prst="rect">
              <a:avLst/>
            </a:prstGeom>
            <a:solidFill>
              <a:schemeClr val="bg1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positive charge moving in a uniform field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positive charge moves opposite the direction of the field, the field does </a:t>
            </a:r>
            <a:r>
              <a:rPr lang="en-US" altLang="en-US" i="1" dirty="0"/>
              <a:t>negative</a:t>
            </a:r>
            <a:r>
              <a:rPr lang="en-US" altLang="en-US" dirty="0"/>
              <a:t> work on the charge.</a:t>
            </a:r>
          </a:p>
          <a:p>
            <a:r>
              <a:rPr lang="en-US" altLang="en-US" dirty="0"/>
              <a:t>The potential energy </a:t>
            </a:r>
            <a:r>
              <a:rPr lang="en-US" altLang="en-US" i="1" dirty="0"/>
              <a:t>increases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32040" y="1587029"/>
            <a:ext cx="4099031" cy="5073773"/>
            <a:chOff x="1962912" y="188640"/>
            <a:chExt cx="5218176" cy="6459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912" y="210312"/>
              <a:ext cx="5218176" cy="64373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79712" y="188640"/>
              <a:ext cx="432048" cy="390798"/>
            </a:xfrm>
            <a:prstGeom prst="rect">
              <a:avLst/>
            </a:prstGeom>
            <a:solidFill>
              <a:schemeClr val="bg1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negative charge moving in a uniform field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negative charge moves in the direction of the field, the field does </a:t>
            </a:r>
            <a:r>
              <a:rPr lang="en-US" altLang="en-US" i="1" dirty="0"/>
              <a:t>negative</a:t>
            </a:r>
            <a:r>
              <a:rPr lang="en-US" altLang="en-US" dirty="0"/>
              <a:t> work on the charge.</a:t>
            </a:r>
          </a:p>
          <a:p>
            <a:r>
              <a:rPr lang="en-US" altLang="en-US" dirty="0"/>
              <a:t>The potential energy </a:t>
            </a:r>
            <a:br>
              <a:rPr lang="en-US" altLang="en-US" dirty="0"/>
            </a:br>
            <a:r>
              <a:rPr lang="en-US" altLang="en-US" i="1" dirty="0"/>
              <a:t>increases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47943" y="1707878"/>
            <a:ext cx="4391257" cy="4792067"/>
            <a:chOff x="1475656" y="210312"/>
            <a:chExt cx="6190064" cy="64373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280" y="210312"/>
              <a:ext cx="6187440" cy="64373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475656" y="260648"/>
              <a:ext cx="432048" cy="425152"/>
            </a:xfrm>
            <a:prstGeom prst="rect">
              <a:avLst/>
            </a:prstGeom>
            <a:solidFill>
              <a:schemeClr val="bg1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negative charge moving in a uniform field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negative charge moves opposite the direction of the field, the field does </a:t>
            </a:r>
            <a:r>
              <a:rPr lang="en-US" altLang="en-US" i="1" dirty="0"/>
              <a:t>positive</a:t>
            </a:r>
            <a:r>
              <a:rPr lang="en-US" altLang="en-US" dirty="0"/>
              <a:t> work on the charge.</a:t>
            </a:r>
          </a:p>
          <a:p>
            <a:r>
              <a:rPr lang="en-US" altLang="en-US" dirty="0"/>
              <a:t>The potential energy </a:t>
            </a:r>
            <a:r>
              <a:rPr lang="en-US" altLang="en-US" i="1" dirty="0"/>
              <a:t>decreases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60032" y="1628800"/>
            <a:ext cx="4089321" cy="5090896"/>
            <a:chOff x="1979712" y="210312"/>
            <a:chExt cx="5170896" cy="64373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92" y="210312"/>
              <a:ext cx="5157216" cy="64373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79712" y="260648"/>
              <a:ext cx="432048" cy="425152"/>
            </a:xfrm>
            <a:prstGeom prst="rect">
              <a:avLst/>
            </a:prstGeom>
            <a:solidFill>
              <a:schemeClr val="bg1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 potential energy of two point charges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 work done by the electric field of one point charge on another does not depend on the path taken.</a:t>
            </a:r>
          </a:p>
          <a:p>
            <a:r>
              <a:rPr lang="en-US" altLang="en-US" dirty="0"/>
              <a:t>Therefore, the electric potential energy only depends on the distance between the charges.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09346"/>
            <a:ext cx="4105594" cy="4535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 potential energy of two point charges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electric potential energy of two point charges only depends on the distance between the charges.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equation is valid no matter what the signs of </a:t>
            </a:r>
            <a:r>
              <a:rPr lang="en-US" altLang="en-US"/>
              <a:t>the </a:t>
            </a:r>
            <a:br>
              <a:rPr lang="en-US" altLang="en-US"/>
            </a:br>
            <a:r>
              <a:rPr lang="en-US" altLang="en-US"/>
              <a:t>charges </a:t>
            </a:r>
            <a:r>
              <a:rPr lang="en-US" altLang="en-US" dirty="0"/>
              <a:t>are.</a:t>
            </a:r>
          </a:p>
          <a:p>
            <a:r>
              <a:rPr lang="en-US" altLang="en-US" dirty="0"/>
              <a:t>Potential energy is defined to be zero when the charges are infinitely far apart.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2" b="13216"/>
          <a:stretch/>
        </p:blipFill>
        <p:spPr>
          <a:xfrm>
            <a:off x="1076985" y="1700808"/>
            <a:ext cx="6990030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 of the potential energy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two charges have the same sign, the interaction is </a:t>
            </a:r>
            <a:r>
              <a:rPr lang="en-US" altLang="en-US" i="1" dirty="0"/>
              <a:t>repulsive</a:t>
            </a:r>
            <a:r>
              <a:rPr lang="en-US" altLang="en-US" dirty="0"/>
              <a:t>, and the electric potential energy is </a:t>
            </a:r>
            <a:r>
              <a:rPr lang="en-US" altLang="en-US" i="1" dirty="0"/>
              <a:t>positive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/>
          <a:stretch/>
        </p:blipFill>
        <p:spPr>
          <a:xfrm>
            <a:off x="1997788" y="1786441"/>
            <a:ext cx="5148424" cy="4706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 of the potential energy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two charges have opposite signs, the interaction is </a:t>
            </a:r>
            <a:r>
              <a:rPr lang="en-US" altLang="en-US" i="1" dirty="0"/>
              <a:t>attractive</a:t>
            </a:r>
            <a:r>
              <a:rPr lang="en-US" altLang="en-US" dirty="0"/>
              <a:t>, and the electric potential energy is </a:t>
            </a:r>
            <a:r>
              <a:rPr lang="en-US" altLang="en-US" i="1" dirty="0"/>
              <a:t>negative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5"/>
          <a:stretch/>
        </p:blipFill>
        <p:spPr>
          <a:xfrm>
            <a:off x="1972452" y="1768348"/>
            <a:ext cx="5199096" cy="472452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  <p:tag name="ARTICULATE_PROJECT_OPEN" val="0"/>
</p:tagLst>
</file>

<file path=ppt/theme/theme1.xml><?xml version="1.0" encoding="utf-8"?>
<a:theme xmlns:a="http://schemas.openxmlformats.org/drawingml/2006/main" name="Young_Lecture_Design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49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oung_Lecture_Design" id="{679D8410-3681-49AB-AED6-82D2BF880108}" vid="{6BBEE9AC-8A96-4967-B034-C108804DA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9825</TotalTime>
  <Words>552</Words>
  <Application>Microsoft Office PowerPoint</Application>
  <PresentationFormat>On-screen Show (4:3)</PresentationFormat>
  <Paragraphs>48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PearsonMATHPRO02</vt:lpstr>
      <vt:lpstr>TimesLTStd-Italic</vt:lpstr>
      <vt:lpstr>TimesLTStd-Roman</vt:lpstr>
      <vt:lpstr>Arial</vt:lpstr>
      <vt:lpstr>Symbol</vt:lpstr>
      <vt:lpstr>Times New Roman</vt:lpstr>
      <vt:lpstr>Young_Lecture_Design</vt:lpstr>
      <vt:lpstr>Electric potential energy in a uniform field</vt:lpstr>
      <vt:lpstr>A positive charge moving in a uniform field</vt:lpstr>
      <vt:lpstr>A positive charge moving in a uniform field</vt:lpstr>
      <vt:lpstr>A negative charge moving in a uniform field</vt:lpstr>
      <vt:lpstr>A negative charge moving in a uniform field</vt:lpstr>
      <vt:lpstr>Electric potential energy of two point charges</vt:lpstr>
      <vt:lpstr>Electric potential energy of two point charges</vt:lpstr>
      <vt:lpstr>Graphs of the potential energy</vt:lpstr>
      <vt:lpstr>Graphs of the potential energy</vt:lpstr>
      <vt:lpstr>Electrical potential with several point charges</vt:lpstr>
      <vt:lpstr>PowerPoint Presentation</vt:lpstr>
      <vt:lpstr>PowerPoint Presentation</vt:lpstr>
      <vt:lpstr>PowerPoint Presentation</vt:lpstr>
    </vt:vector>
  </TitlesOfParts>
  <Company>Benjamin Cummings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slide</dc:title>
  <dc:creator>BCP User</dc:creator>
  <cp:lastModifiedBy>Talib Zainal Abidin</cp:lastModifiedBy>
  <cp:revision>458</cp:revision>
  <cp:lastPrinted>2011-04-20T15:32:03Z</cp:lastPrinted>
  <dcterms:created xsi:type="dcterms:W3CDTF">2002-07-11T17:04:39Z</dcterms:created>
  <dcterms:modified xsi:type="dcterms:W3CDTF">2021-10-07T02:34:10Z</dcterms:modified>
</cp:coreProperties>
</file>