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89" r:id="rId4"/>
    <p:sldId id="290" r:id="rId5"/>
    <p:sldId id="291" r:id="rId6"/>
    <p:sldId id="292" r:id="rId7"/>
    <p:sldId id="25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80" r:id="rId20"/>
    <p:sldId id="281" r:id="rId21"/>
    <p:sldId id="269" r:id="rId22"/>
    <p:sldId id="287" r:id="rId23"/>
    <p:sldId id="274" r:id="rId24"/>
    <p:sldId id="275" r:id="rId25"/>
    <p:sldId id="282" r:id="rId26"/>
    <p:sldId id="276" r:id="rId27"/>
    <p:sldId id="277" r:id="rId28"/>
    <p:sldId id="283" r:id="rId29"/>
    <p:sldId id="285" r:id="rId30"/>
    <p:sldId id="286" r:id="rId31"/>
    <p:sldId id="279" r:id="rId3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C311C-49DB-44EA-8225-FADE0A2E12A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 altLang="ko-KR"/>
        </a:p>
      </dgm:t>
    </dgm:pt>
    <dgm:pt modelId="{3D6C1BEA-ADA2-4C83-8F26-105A17DD7857}">
      <dgm:prSet phldrT="[Text]"/>
      <dgm:spPr/>
      <dgm:t>
        <a:bodyPr/>
        <a:lstStyle/>
        <a:p>
          <a:r>
            <a:rPr lang="en-US" altLang="ko-KR" dirty="0" smtClean="0"/>
            <a:t>Gene Mutation</a:t>
          </a:r>
          <a:endParaRPr lang="en-US" altLang="ko-KR" dirty="0"/>
        </a:p>
      </dgm:t>
    </dgm:pt>
    <dgm:pt modelId="{6ADF96A0-3105-4502-83A5-729599BB6A8C}" type="parTrans" cxnId="{17A77D1B-E8FC-420F-8AA4-52E671A38393}">
      <dgm:prSet/>
      <dgm:spPr/>
      <dgm:t>
        <a:bodyPr/>
        <a:lstStyle/>
        <a:p>
          <a:endParaRPr lang="en-US" altLang="ko-KR"/>
        </a:p>
      </dgm:t>
    </dgm:pt>
    <dgm:pt modelId="{B071253A-A68D-49D2-A402-8162A625D14B}" type="sibTrans" cxnId="{17A77D1B-E8FC-420F-8AA4-52E671A38393}">
      <dgm:prSet/>
      <dgm:spPr/>
      <dgm:t>
        <a:bodyPr/>
        <a:lstStyle/>
        <a:p>
          <a:endParaRPr lang="en-US" altLang="ko-KR"/>
        </a:p>
      </dgm:t>
    </dgm:pt>
    <dgm:pt modelId="{F5FF320D-AAF2-42E3-B6D6-3E5ABBD067B2}">
      <dgm:prSet phldrT="[Text]"/>
      <dgm:spPr/>
      <dgm:t>
        <a:bodyPr/>
        <a:lstStyle/>
        <a:p>
          <a:r>
            <a:rPr lang="en-US" altLang="ko-KR" dirty="0" smtClean="0"/>
            <a:t>Frameshift Mutation</a:t>
          </a:r>
          <a:endParaRPr lang="en-US" altLang="ko-KR" dirty="0"/>
        </a:p>
      </dgm:t>
    </dgm:pt>
    <dgm:pt modelId="{DF23E622-DF02-4CC2-89EC-D76A24D40DCF}" type="parTrans" cxnId="{7065261F-AC59-4114-B8F9-A7683EE47B98}">
      <dgm:prSet/>
      <dgm:spPr/>
      <dgm:t>
        <a:bodyPr/>
        <a:lstStyle/>
        <a:p>
          <a:endParaRPr lang="en-US" altLang="ko-KR"/>
        </a:p>
      </dgm:t>
    </dgm:pt>
    <dgm:pt modelId="{38D8FDFA-FC83-430C-8A70-2F1A0B389B92}" type="sibTrans" cxnId="{7065261F-AC59-4114-B8F9-A7683EE47B98}">
      <dgm:prSet/>
      <dgm:spPr/>
      <dgm:t>
        <a:bodyPr/>
        <a:lstStyle/>
        <a:p>
          <a:endParaRPr lang="en-US" altLang="ko-KR"/>
        </a:p>
      </dgm:t>
    </dgm:pt>
    <dgm:pt modelId="{3B4E704D-B784-4CD6-A50C-DB9791FC8BFB}">
      <dgm:prSet phldrT="[Text]"/>
      <dgm:spPr/>
      <dgm:t>
        <a:bodyPr/>
        <a:lstStyle/>
        <a:p>
          <a:r>
            <a:rPr lang="en-US" altLang="ko-KR" dirty="0" smtClean="0"/>
            <a:t>Insertion</a:t>
          </a:r>
          <a:endParaRPr lang="en-US" altLang="ko-KR" dirty="0"/>
        </a:p>
      </dgm:t>
    </dgm:pt>
    <dgm:pt modelId="{D903C395-5F23-490F-88BC-621DB994DAD8}" type="parTrans" cxnId="{811DA0CC-7F13-41B4-B53D-20D233F8F47F}">
      <dgm:prSet/>
      <dgm:spPr/>
      <dgm:t>
        <a:bodyPr/>
        <a:lstStyle/>
        <a:p>
          <a:endParaRPr lang="en-US" altLang="ko-KR"/>
        </a:p>
      </dgm:t>
    </dgm:pt>
    <dgm:pt modelId="{C3D7CDCF-257E-4FC6-B815-F619B9B1BB6B}" type="sibTrans" cxnId="{811DA0CC-7F13-41B4-B53D-20D233F8F47F}">
      <dgm:prSet/>
      <dgm:spPr/>
      <dgm:t>
        <a:bodyPr/>
        <a:lstStyle/>
        <a:p>
          <a:endParaRPr lang="en-US" altLang="ko-KR"/>
        </a:p>
      </dgm:t>
    </dgm:pt>
    <dgm:pt modelId="{27ED3AE8-8A27-447E-B7F3-5C69DC0E4C47}">
      <dgm:prSet phldrT="[Text]"/>
      <dgm:spPr/>
      <dgm:t>
        <a:bodyPr/>
        <a:lstStyle/>
        <a:p>
          <a:r>
            <a:rPr lang="en-US" altLang="ko-KR" dirty="0" smtClean="0"/>
            <a:t>Deletion</a:t>
          </a:r>
          <a:endParaRPr lang="en-US" altLang="ko-KR" dirty="0"/>
        </a:p>
      </dgm:t>
    </dgm:pt>
    <dgm:pt modelId="{60980D80-9A0D-4637-8ED3-21DA8F714C4D}" type="parTrans" cxnId="{5A65BC1A-0179-4546-8F17-6D388F386F1D}">
      <dgm:prSet/>
      <dgm:spPr/>
      <dgm:t>
        <a:bodyPr/>
        <a:lstStyle/>
        <a:p>
          <a:endParaRPr lang="en-US" altLang="ko-KR"/>
        </a:p>
      </dgm:t>
    </dgm:pt>
    <dgm:pt modelId="{A7F6709B-7EF8-4338-84EB-D607AE8883DC}" type="sibTrans" cxnId="{5A65BC1A-0179-4546-8F17-6D388F386F1D}">
      <dgm:prSet/>
      <dgm:spPr/>
      <dgm:t>
        <a:bodyPr/>
        <a:lstStyle/>
        <a:p>
          <a:endParaRPr lang="en-US" altLang="ko-KR"/>
        </a:p>
      </dgm:t>
    </dgm:pt>
    <dgm:pt modelId="{B0975846-B52A-4F41-BB86-9D2836BF344E}">
      <dgm:prSet phldrT="[Text]"/>
      <dgm:spPr/>
      <dgm:t>
        <a:bodyPr/>
        <a:lstStyle/>
        <a:p>
          <a:r>
            <a:rPr lang="en-US" altLang="ko-KR" dirty="0" smtClean="0"/>
            <a:t>Base Substitution</a:t>
          </a:r>
          <a:endParaRPr lang="en-US" altLang="ko-KR" dirty="0"/>
        </a:p>
      </dgm:t>
    </dgm:pt>
    <dgm:pt modelId="{74B64325-E055-421D-ADFA-B35A3DFD3F64}" type="parTrans" cxnId="{0A7AF21D-4113-433F-A5CB-06090D529BF3}">
      <dgm:prSet/>
      <dgm:spPr/>
      <dgm:t>
        <a:bodyPr/>
        <a:lstStyle/>
        <a:p>
          <a:endParaRPr lang="en-US" altLang="ko-KR"/>
        </a:p>
      </dgm:t>
    </dgm:pt>
    <dgm:pt modelId="{28677EB4-084E-405A-9C84-45D64673313F}" type="sibTrans" cxnId="{0A7AF21D-4113-433F-A5CB-06090D529BF3}">
      <dgm:prSet/>
      <dgm:spPr/>
      <dgm:t>
        <a:bodyPr/>
        <a:lstStyle/>
        <a:p>
          <a:endParaRPr lang="en-US" altLang="ko-KR"/>
        </a:p>
      </dgm:t>
    </dgm:pt>
    <dgm:pt modelId="{3B6C2C43-DABE-4B8B-A9F7-600DB3F97AB2}">
      <dgm:prSet phldrT="[Text]"/>
      <dgm:spPr/>
      <dgm:t>
        <a:bodyPr/>
        <a:lstStyle/>
        <a:p>
          <a:r>
            <a:rPr lang="en-US" altLang="ko-KR" dirty="0" smtClean="0"/>
            <a:t>Point Mutation</a:t>
          </a:r>
          <a:endParaRPr lang="en-US" altLang="ko-KR" dirty="0"/>
        </a:p>
      </dgm:t>
    </dgm:pt>
    <dgm:pt modelId="{A36DDCA6-4A0E-403B-BF43-4BD2E9771E54}" type="parTrans" cxnId="{18C46B6E-19AF-42CA-B971-0DE6C654FCC6}">
      <dgm:prSet/>
      <dgm:spPr/>
      <dgm:t>
        <a:bodyPr/>
        <a:lstStyle/>
        <a:p>
          <a:endParaRPr lang="en-US" altLang="ko-KR"/>
        </a:p>
      </dgm:t>
    </dgm:pt>
    <dgm:pt modelId="{39D918CF-9D4A-4595-BB06-CB7E3A49DE72}" type="sibTrans" cxnId="{18C46B6E-19AF-42CA-B971-0DE6C654FCC6}">
      <dgm:prSet/>
      <dgm:spPr/>
      <dgm:t>
        <a:bodyPr/>
        <a:lstStyle/>
        <a:p>
          <a:endParaRPr lang="en-US" altLang="ko-KR"/>
        </a:p>
      </dgm:t>
    </dgm:pt>
    <dgm:pt modelId="{BA6B8125-41B2-4793-A26D-97758CDB0B2E}" type="pres">
      <dgm:prSet presAssocID="{2FFC311C-49DB-44EA-8225-FADE0A2E12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 altLang="ko-KR"/>
        </a:p>
      </dgm:t>
    </dgm:pt>
    <dgm:pt modelId="{C54FEEAB-329D-4D53-B628-75AF2FBF2B70}" type="pres">
      <dgm:prSet presAssocID="{3D6C1BEA-ADA2-4C83-8F26-105A17DD7857}" presName="root1" presStyleCnt="0"/>
      <dgm:spPr/>
    </dgm:pt>
    <dgm:pt modelId="{0B401FD4-4B57-4036-8C18-C3BBB8378A7C}" type="pres">
      <dgm:prSet presAssocID="{3D6C1BEA-ADA2-4C83-8F26-105A17DD785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79A62610-6BC7-48D4-A4E4-83EA3EA2C14C}" type="pres">
      <dgm:prSet presAssocID="{3D6C1BEA-ADA2-4C83-8F26-105A17DD7857}" presName="level2hierChild" presStyleCnt="0"/>
      <dgm:spPr/>
    </dgm:pt>
    <dgm:pt modelId="{46194ED2-3835-4A18-8447-437452EA277D}" type="pres">
      <dgm:prSet presAssocID="{DF23E622-DF02-4CC2-89EC-D76A24D40DCF}" presName="conn2-1" presStyleLbl="parChTrans1D2" presStyleIdx="0" presStyleCnt="2"/>
      <dgm:spPr/>
      <dgm:t>
        <a:bodyPr/>
        <a:lstStyle/>
        <a:p>
          <a:endParaRPr lang="en-US" altLang="ko-KR"/>
        </a:p>
      </dgm:t>
    </dgm:pt>
    <dgm:pt modelId="{CA4F7C2A-ECB0-4CED-A79A-0EC31D47F948}" type="pres">
      <dgm:prSet presAssocID="{DF23E622-DF02-4CC2-89EC-D76A24D40DCF}" presName="connTx" presStyleLbl="parChTrans1D2" presStyleIdx="0" presStyleCnt="2"/>
      <dgm:spPr/>
      <dgm:t>
        <a:bodyPr/>
        <a:lstStyle/>
        <a:p>
          <a:endParaRPr lang="en-US" altLang="ko-KR"/>
        </a:p>
      </dgm:t>
    </dgm:pt>
    <dgm:pt modelId="{97AB2554-F054-4A47-99EA-4FA437B6E74D}" type="pres">
      <dgm:prSet presAssocID="{F5FF320D-AAF2-42E3-B6D6-3E5ABBD067B2}" presName="root2" presStyleCnt="0"/>
      <dgm:spPr/>
    </dgm:pt>
    <dgm:pt modelId="{14991CFC-8EB6-486F-A4AA-2A1ED743CF9B}" type="pres">
      <dgm:prSet presAssocID="{F5FF320D-AAF2-42E3-B6D6-3E5ABBD067B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46B1295C-1BE7-4B4C-8E29-073329D449AD}" type="pres">
      <dgm:prSet presAssocID="{F5FF320D-AAF2-42E3-B6D6-3E5ABBD067B2}" presName="level3hierChild" presStyleCnt="0"/>
      <dgm:spPr/>
    </dgm:pt>
    <dgm:pt modelId="{87B99171-D48C-4B27-9845-4F737E27C8B7}" type="pres">
      <dgm:prSet presAssocID="{D903C395-5F23-490F-88BC-621DB994DAD8}" presName="conn2-1" presStyleLbl="parChTrans1D3" presStyleIdx="0" presStyleCnt="3"/>
      <dgm:spPr/>
      <dgm:t>
        <a:bodyPr/>
        <a:lstStyle/>
        <a:p>
          <a:endParaRPr lang="en-US" altLang="ko-KR"/>
        </a:p>
      </dgm:t>
    </dgm:pt>
    <dgm:pt modelId="{B58D4353-9160-4CA5-A551-8CE61AD50809}" type="pres">
      <dgm:prSet presAssocID="{D903C395-5F23-490F-88BC-621DB994DAD8}" presName="connTx" presStyleLbl="parChTrans1D3" presStyleIdx="0" presStyleCnt="3"/>
      <dgm:spPr/>
      <dgm:t>
        <a:bodyPr/>
        <a:lstStyle/>
        <a:p>
          <a:endParaRPr lang="en-US" altLang="ko-KR"/>
        </a:p>
      </dgm:t>
    </dgm:pt>
    <dgm:pt modelId="{F84DD587-D2E3-4D88-AD95-D832EC0FF7FB}" type="pres">
      <dgm:prSet presAssocID="{3B4E704D-B784-4CD6-A50C-DB9791FC8BFB}" presName="root2" presStyleCnt="0"/>
      <dgm:spPr/>
    </dgm:pt>
    <dgm:pt modelId="{C471D15A-385B-4CD9-8132-7329068DD3D8}" type="pres">
      <dgm:prSet presAssocID="{3B4E704D-B784-4CD6-A50C-DB9791FC8BF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38B40F55-CA05-4984-AB19-7A1913E18D7F}" type="pres">
      <dgm:prSet presAssocID="{3B4E704D-B784-4CD6-A50C-DB9791FC8BFB}" presName="level3hierChild" presStyleCnt="0"/>
      <dgm:spPr/>
    </dgm:pt>
    <dgm:pt modelId="{B84AF65E-96D3-4C83-84EC-7714F5C0098C}" type="pres">
      <dgm:prSet presAssocID="{60980D80-9A0D-4637-8ED3-21DA8F714C4D}" presName="conn2-1" presStyleLbl="parChTrans1D3" presStyleIdx="1" presStyleCnt="3"/>
      <dgm:spPr/>
      <dgm:t>
        <a:bodyPr/>
        <a:lstStyle/>
        <a:p>
          <a:endParaRPr lang="en-US" altLang="ko-KR"/>
        </a:p>
      </dgm:t>
    </dgm:pt>
    <dgm:pt modelId="{83E07F8C-8681-4311-A9E6-DCA358B07A93}" type="pres">
      <dgm:prSet presAssocID="{60980D80-9A0D-4637-8ED3-21DA8F714C4D}" presName="connTx" presStyleLbl="parChTrans1D3" presStyleIdx="1" presStyleCnt="3"/>
      <dgm:spPr/>
      <dgm:t>
        <a:bodyPr/>
        <a:lstStyle/>
        <a:p>
          <a:endParaRPr lang="en-US" altLang="ko-KR"/>
        </a:p>
      </dgm:t>
    </dgm:pt>
    <dgm:pt modelId="{1F354CAB-7FE3-4A36-B0CA-45452C20A967}" type="pres">
      <dgm:prSet presAssocID="{27ED3AE8-8A27-447E-B7F3-5C69DC0E4C47}" presName="root2" presStyleCnt="0"/>
      <dgm:spPr/>
    </dgm:pt>
    <dgm:pt modelId="{D68D643B-BDEB-423E-A971-FC9E1B54CD72}" type="pres">
      <dgm:prSet presAssocID="{27ED3AE8-8A27-447E-B7F3-5C69DC0E4C4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98D11920-A4D8-4370-852B-F0B117FD637B}" type="pres">
      <dgm:prSet presAssocID="{27ED3AE8-8A27-447E-B7F3-5C69DC0E4C47}" presName="level3hierChild" presStyleCnt="0"/>
      <dgm:spPr/>
    </dgm:pt>
    <dgm:pt modelId="{72923DEC-2BBC-4B35-892E-66614C8EBB2B}" type="pres">
      <dgm:prSet presAssocID="{74B64325-E055-421D-ADFA-B35A3DFD3F64}" presName="conn2-1" presStyleLbl="parChTrans1D2" presStyleIdx="1" presStyleCnt="2"/>
      <dgm:spPr/>
      <dgm:t>
        <a:bodyPr/>
        <a:lstStyle/>
        <a:p>
          <a:endParaRPr lang="en-US" altLang="ko-KR"/>
        </a:p>
      </dgm:t>
    </dgm:pt>
    <dgm:pt modelId="{2DB448D5-6137-4737-8C08-CED0226F9CA3}" type="pres">
      <dgm:prSet presAssocID="{74B64325-E055-421D-ADFA-B35A3DFD3F64}" presName="connTx" presStyleLbl="parChTrans1D2" presStyleIdx="1" presStyleCnt="2"/>
      <dgm:spPr/>
      <dgm:t>
        <a:bodyPr/>
        <a:lstStyle/>
        <a:p>
          <a:endParaRPr lang="en-US" altLang="ko-KR"/>
        </a:p>
      </dgm:t>
    </dgm:pt>
    <dgm:pt modelId="{36E88647-421B-4C08-A2DE-534916178ED9}" type="pres">
      <dgm:prSet presAssocID="{B0975846-B52A-4F41-BB86-9D2836BF344E}" presName="root2" presStyleCnt="0"/>
      <dgm:spPr/>
    </dgm:pt>
    <dgm:pt modelId="{274D7759-629C-471E-BA99-00A852CB3466}" type="pres">
      <dgm:prSet presAssocID="{B0975846-B52A-4F41-BB86-9D2836BF344E}" presName="LevelTwoTextNode" presStyleLbl="node2" presStyleIdx="1" presStyleCnt="2" custLinFactNeighborX="8598" custLinFactNeighborY="70768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5C482506-1C95-40A8-8817-54575A6C0EC9}" type="pres">
      <dgm:prSet presAssocID="{B0975846-B52A-4F41-BB86-9D2836BF344E}" presName="level3hierChild" presStyleCnt="0"/>
      <dgm:spPr/>
    </dgm:pt>
    <dgm:pt modelId="{76B6C4CB-FCBB-47C5-A4B1-2327318AF000}" type="pres">
      <dgm:prSet presAssocID="{A36DDCA6-4A0E-403B-BF43-4BD2E9771E54}" presName="conn2-1" presStyleLbl="parChTrans1D3" presStyleIdx="2" presStyleCnt="3"/>
      <dgm:spPr/>
      <dgm:t>
        <a:bodyPr/>
        <a:lstStyle/>
        <a:p>
          <a:endParaRPr lang="en-US" altLang="ko-KR"/>
        </a:p>
      </dgm:t>
    </dgm:pt>
    <dgm:pt modelId="{C450836D-261F-47A0-812F-751429371521}" type="pres">
      <dgm:prSet presAssocID="{A36DDCA6-4A0E-403B-BF43-4BD2E9771E54}" presName="connTx" presStyleLbl="parChTrans1D3" presStyleIdx="2" presStyleCnt="3"/>
      <dgm:spPr/>
      <dgm:t>
        <a:bodyPr/>
        <a:lstStyle/>
        <a:p>
          <a:endParaRPr lang="en-US" altLang="ko-KR"/>
        </a:p>
      </dgm:t>
    </dgm:pt>
    <dgm:pt modelId="{3974446A-D291-447F-B1C9-7E98432320CE}" type="pres">
      <dgm:prSet presAssocID="{3B6C2C43-DABE-4B8B-A9F7-600DB3F97AB2}" presName="root2" presStyleCnt="0"/>
      <dgm:spPr/>
    </dgm:pt>
    <dgm:pt modelId="{2CD3C5AA-E345-4F82-A024-E08EC211ADD6}" type="pres">
      <dgm:prSet presAssocID="{3B6C2C43-DABE-4B8B-A9F7-600DB3F97AB2}" presName="LevelTwoTextNode" presStyleLbl="node3" presStyleIdx="2" presStyleCnt="3" custLinFactNeighborX="-1602" custLinFactNeighborY="70767">
        <dgm:presLayoutVars>
          <dgm:chPref val="3"/>
        </dgm:presLayoutVars>
      </dgm:prSet>
      <dgm:spPr/>
      <dgm:t>
        <a:bodyPr/>
        <a:lstStyle/>
        <a:p>
          <a:endParaRPr lang="en-US" altLang="ko-KR"/>
        </a:p>
      </dgm:t>
    </dgm:pt>
    <dgm:pt modelId="{8DBEC350-2B78-4A28-993B-AAA6A2A252E5}" type="pres">
      <dgm:prSet presAssocID="{3B6C2C43-DABE-4B8B-A9F7-600DB3F97AB2}" presName="level3hierChild" presStyleCnt="0"/>
      <dgm:spPr/>
    </dgm:pt>
  </dgm:ptLst>
  <dgm:cxnLst>
    <dgm:cxn modelId="{5A65BC1A-0179-4546-8F17-6D388F386F1D}" srcId="{F5FF320D-AAF2-42E3-B6D6-3E5ABBD067B2}" destId="{27ED3AE8-8A27-447E-B7F3-5C69DC0E4C47}" srcOrd="1" destOrd="0" parTransId="{60980D80-9A0D-4637-8ED3-21DA8F714C4D}" sibTransId="{A7F6709B-7EF8-4338-84EB-D607AE8883DC}"/>
    <dgm:cxn modelId="{DDBC212B-F01B-47E5-BC11-82CF519BBAE0}" type="presOf" srcId="{DF23E622-DF02-4CC2-89EC-D76A24D40DCF}" destId="{46194ED2-3835-4A18-8447-437452EA277D}" srcOrd="0" destOrd="0" presId="urn:microsoft.com/office/officeart/2005/8/layout/hierarchy2"/>
    <dgm:cxn modelId="{17862FE4-7C85-42C3-9B58-BD83958F079B}" type="presOf" srcId="{D903C395-5F23-490F-88BC-621DB994DAD8}" destId="{B58D4353-9160-4CA5-A551-8CE61AD50809}" srcOrd="1" destOrd="0" presId="urn:microsoft.com/office/officeart/2005/8/layout/hierarchy2"/>
    <dgm:cxn modelId="{7065261F-AC59-4114-B8F9-A7683EE47B98}" srcId="{3D6C1BEA-ADA2-4C83-8F26-105A17DD7857}" destId="{F5FF320D-AAF2-42E3-B6D6-3E5ABBD067B2}" srcOrd="0" destOrd="0" parTransId="{DF23E622-DF02-4CC2-89EC-D76A24D40DCF}" sibTransId="{38D8FDFA-FC83-430C-8A70-2F1A0B389B92}"/>
    <dgm:cxn modelId="{F24B9317-19A5-4DE0-8836-21CA838373BA}" type="presOf" srcId="{60980D80-9A0D-4637-8ED3-21DA8F714C4D}" destId="{B84AF65E-96D3-4C83-84EC-7714F5C0098C}" srcOrd="0" destOrd="0" presId="urn:microsoft.com/office/officeart/2005/8/layout/hierarchy2"/>
    <dgm:cxn modelId="{18C46B6E-19AF-42CA-B971-0DE6C654FCC6}" srcId="{B0975846-B52A-4F41-BB86-9D2836BF344E}" destId="{3B6C2C43-DABE-4B8B-A9F7-600DB3F97AB2}" srcOrd="0" destOrd="0" parTransId="{A36DDCA6-4A0E-403B-BF43-4BD2E9771E54}" sibTransId="{39D918CF-9D4A-4595-BB06-CB7E3A49DE72}"/>
    <dgm:cxn modelId="{0A7AF21D-4113-433F-A5CB-06090D529BF3}" srcId="{3D6C1BEA-ADA2-4C83-8F26-105A17DD7857}" destId="{B0975846-B52A-4F41-BB86-9D2836BF344E}" srcOrd="1" destOrd="0" parTransId="{74B64325-E055-421D-ADFA-B35A3DFD3F64}" sibTransId="{28677EB4-084E-405A-9C84-45D64673313F}"/>
    <dgm:cxn modelId="{269EC8F7-6C97-4546-BCE1-074E6D485AFC}" type="presOf" srcId="{B0975846-B52A-4F41-BB86-9D2836BF344E}" destId="{274D7759-629C-471E-BA99-00A852CB3466}" srcOrd="0" destOrd="0" presId="urn:microsoft.com/office/officeart/2005/8/layout/hierarchy2"/>
    <dgm:cxn modelId="{D7CF7125-0C88-491A-8A00-2EBA8DFF5201}" type="presOf" srcId="{74B64325-E055-421D-ADFA-B35A3DFD3F64}" destId="{72923DEC-2BBC-4B35-892E-66614C8EBB2B}" srcOrd="0" destOrd="0" presId="urn:microsoft.com/office/officeart/2005/8/layout/hierarchy2"/>
    <dgm:cxn modelId="{F2D917FC-14AB-4CD3-82DC-22301ABFEAB0}" type="presOf" srcId="{2FFC311C-49DB-44EA-8225-FADE0A2E12AF}" destId="{BA6B8125-41B2-4793-A26D-97758CDB0B2E}" srcOrd="0" destOrd="0" presId="urn:microsoft.com/office/officeart/2005/8/layout/hierarchy2"/>
    <dgm:cxn modelId="{811DA0CC-7F13-41B4-B53D-20D233F8F47F}" srcId="{F5FF320D-AAF2-42E3-B6D6-3E5ABBD067B2}" destId="{3B4E704D-B784-4CD6-A50C-DB9791FC8BFB}" srcOrd="0" destOrd="0" parTransId="{D903C395-5F23-490F-88BC-621DB994DAD8}" sibTransId="{C3D7CDCF-257E-4FC6-B815-F619B9B1BB6B}"/>
    <dgm:cxn modelId="{852CB8F6-DF7B-49F0-BEBF-37C7941E71D1}" type="presOf" srcId="{A36DDCA6-4A0E-403B-BF43-4BD2E9771E54}" destId="{76B6C4CB-FCBB-47C5-A4B1-2327318AF000}" srcOrd="0" destOrd="0" presId="urn:microsoft.com/office/officeart/2005/8/layout/hierarchy2"/>
    <dgm:cxn modelId="{6E95B9A4-0342-4426-97E3-CBD2A2C0E9DF}" type="presOf" srcId="{60980D80-9A0D-4637-8ED3-21DA8F714C4D}" destId="{83E07F8C-8681-4311-A9E6-DCA358B07A93}" srcOrd="1" destOrd="0" presId="urn:microsoft.com/office/officeart/2005/8/layout/hierarchy2"/>
    <dgm:cxn modelId="{2A354C8B-0DAA-428F-80F2-89FA0E918502}" type="presOf" srcId="{3D6C1BEA-ADA2-4C83-8F26-105A17DD7857}" destId="{0B401FD4-4B57-4036-8C18-C3BBB8378A7C}" srcOrd="0" destOrd="0" presId="urn:microsoft.com/office/officeart/2005/8/layout/hierarchy2"/>
    <dgm:cxn modelId="{C92C7883-D7E9-4AE2-BEEE-D5EBCB079DDD}" type="presOf" srcId="{A36DDCA6-4A0E-403B-BF43-4BD2E9771E54}" destId="{C450836D-261F-47A0-812F-751429371521}" srcOrd="1" destOrd="0" presId="urn:microsoft.com/office/officeart/2005/8/layout/hierarchy2"/>
    <dgm:cxn modelId="{9DF37203-ACF1-4354-895A-6CE20DF0DF49}" type="presOf" srcId="{DF23E622-DF02-4CC2-89EC-D76A24D40DCF}" destId="{CA4F7C2A-ECB0-4CED-A79A-0EC31D47F948}" srcOrd="1" destOrd="0" presId="urn:microsoft.com/office/officeart/2005/8/layout/hierarchy2"/>
    <dgm:cxn modelId="{56D97135-3F00-4C78-91CE-481814BFBBFC}" type="presOf" srcId="{D903C395-5F23-490F-88BC-621DB994DAD8}" destId="{87B99171-D48C-4B27-9845-4F737E27C8B7}" srcOrd="0" destOrd="0" presId="urn:microsoft.com/office/officeart/2005/8/layout/hierarchy2"/>
    <dgm:cxn modelId="{B3BCD377-807F-414A-8D17-E8984C29232F}" type="presOf" srcId="{F5FF320D-AAF2-42E3-B6D6-3E5ABBD067B2}" destId="{14991CFC-8EB6-486F-A4AA-2A1ED743CF9B}" srcOrd="0" destOrd="0" presId="urn:microsoft.com/office/officeart/2005/8/layout/hierarchy2"/>
    <dgm:cxn modelId="{A7BCD20A-AA3A-4385-9486-7EC9A733A7D1}" type="presOf" srcId="{3B6C2C43-DABE-4B8B-A9F7-600DB3F97AB2}" destId="{2CD3C5AA-E345-4F82-A024-E08EC211ADD6}" srcOrd="0" destOrd="0" presId="urn:microsoft.com/office/officeart/2005/8/layout/hierarchy2"/>
    <dgm:cxn modelId="{1CD3695E-535A-49E6-8ED8-AAD121565D65}" type="presOf" srcId="{74B64325-E055-421D-ADFA-B35A3DFD3F64}" destId="{2DB448D5-6137-4737-8C08-CED0226F9CA3}" srcOrd="1" destOrd="0" presId="urn:microsoft.com/office/officeart/2005/8/layout/hierarchy2"/>
    <dgm:cxn modelId="{BC108168-CFB9-4B3C-8EBD-8280AB694201}" type="presOf" srcId="{27ED3AE8-8A27-447E-B7F3-5C69DC0E4C47}" destId="{D68D643B-BDEB-423E-A971-FC9E1B54CD72}" srcOrd="0" destOrd="0" presId="urn:microsoft.com/office/officeart/2005/8/layout/hierarchy2"/>
    <dgm:cxn modelId="{1EFCE003-BB81-4672-9D08-39112DB3403A}" type="presOf" srcId="{3B4E704D-B784-4CD6-A50C-DB9791FC8BFB}" destId="{C471D15A-385B-4CD9-8132-7329068DD3D8}" srcOrd="0" destOrd="0" presId="urn:microsoft.com/office/officeart/2005/8/layout/hierarchy2"/>
    <dgm:cxn modelId="{17A77D1B-E8FC-420F-8AA4-52E671A38393}" srcId="{2FFC311C-49DB-44EA-8225-FADE0A2E12AF}" destId="{3D6C1BEA-ADA2-4C83-8F26-105A17DD7857}" srcOrd="0" destOrd="0" parTransId="{6ADF96A0-3105-4502-83A5-729599BB6A8C}" sibTransId="{B071253A-A68D-49D2-A402-8162A625D14B}"/>
    <dgm:cxn modelId="{6E844818-BD7F-4D2C-8587-1960CFD89EF5}" type="presParOf" srcId="{BA6B8125-41B2-4793-A26D-97758CDB0B2E}" destId="{C54FEEAB-329D-4D53-B628-75AF2FBF2B70}" srcOrd="0" destOrd="0" presId="urn:microsoft.com/office/officeart/2005/8/layout/hierarchy2"/>
    <dgm:cxn modelId="{0C8CF18F-D9F3-4431-9792-C782213A804E}" type="presParOf" srcId="{C54FEEAB-329D-4D53-B628-75AF2FBF2B70}" destId="{0B401FD4-4B57-4036-8C18-C3BBB8378A7C}" srcOrd="0" destOrd="0" presId="urn:microsoft.com/office/officeart/2005/8/layout/hierarchy2"/>
    <dgm:cxn modelId="{BC18A10F-DF31-477E-B163-6B7A7F661B4C}" type="presParOf" srcId="{C54FEEAB-329D-4D53-B628-75AF2FBF2B70}" destId="{79A62610-6BC7-48D4-A4E4-83EA3EA2C14C}" srcOrd="1" destOrd="0" presId="urn:microsoft.com/office/officeart/2005/8/layout/hierarchy2"/>
    <dgm:cxn modelId="{45D957B5-0CD3-4065-9F32-4F20A8F687D0}" type="presParOf" srcId="{79A62610-6BC7-48D4-A4E4-83EA3EA2C14C}" destId="{46194ED2-3835-4A18-8447-437452EA277D}" srcOrd="0" destOrd="0" presId="urn:microsoft.com/office/officeart/2005/8/layout/hierarchy2"/>
    <dgm:cxn modelId="{565EDA34-287A-4842-8C0E-D26DDF1645C5}" type="presParOf" srcId="{46194ED2-3835-4A18-8447-437452EA277D}" destId="{CA4F7C2A-ECB0-4CED-A79A-0EC31D47F948}" srcOrd="0" destOrd="0" presId="urn:microsoft.com/office/officeart/2005/8/layout/hierarchy2"/>
    <dgm:cxn modelId="{407A6830-69E1-4DF5-B0E0-0EB8DFAEFC65}" type="presParOf" srcId="{79A62610-6BC7-48D4-A4E4-83EA3EA2C14C}" destId="{97AB2554-F054-4A47-99EA-4FA437B6E74D}" srcOrd="1" destOrd="0" presId="urn:microsoft.com/office/officeart/2005/8/layout/hierarchy2"/>
    <dgm:cxn modelId="{60976B0C-E695-4634-AC14-BCB82450A7C1}" type="presParOf" srcId="{97AB2554-F054-4A47-99EA-4FA437B6E74D}" destId="{14991CFC-8EB6-486F-A4AA-2A1ED743CF9B}" srcOrd="0" destOrd="0" presId="urn:microsoft.com/office/officeart/2005/8/layout/hierarchy2"/>
    <dgm:cxn modelId="{9118C9CF-4EEB-4725-9558-ED9384B3D17C}" type="presParOf" srcId="{97AB2554-F054-4A47-99EA-4FA437B6E74D}" destId="{46B1295C-1BE7-4B4C-8E29-073329D449AD}" srcOrd="1" destOrd="0" presId="urn:microsoft.com/office/officeart/2005/8/layout/hierarchy2"/>
    <dgm:cxn modelId="{F363011D-9095-4B19-BD41-3FD9605EBC68}" type="presParOf" srcId="{46B1295C-1BE7-4B4C-8E29-073329D449AD}" destId="{87B99171-D48C-4B27-9845-4F737E27C8B7}" srcOrd="0" destOrd="0" presId="urn:microsoft.com/office/officeart/2005/8/layout/hierarchy2"/>
    <dgm:cxn modelId="{08C4CB63-1490-4259-BACC-2897B37F5035}" type="presParOf" srcId="{87B99171-D48C-4B27-9845-4F737E27C8B7}" destId="{B58D4353-9160-4CA5-A551-8CE61AD50809}" srcOrd="0" destOrd="0" presId="urn:microsoft.com/office/officeart/2005/8/layout/hierarchy2"/>
    <dgm:cxn modelId="{6C21C3D1-B1BE-49C7-88CA-7D6857283943}" type="presParOf" srcId="{46B1295C-1BE7-4B4C-8E29-073329D449AD}" destId="{F84DD587-D2E3-4D88-AD95-D832EC0FF7FB}" srcOrd="1" destOrd="0" presId="urn:microsoft.com/office/officeart/2005/8/layout/hierarchy2"/>
    <dgm:cxn modelId="{BDAFEAD2-119F-422A-BF4C-5AF6812F81B5}" type="presParOf" srcId="{F84DD587-D2E3-4D88-AD95-D832EC0FF7FB}" destId="{C471D15A-385B-4CD9-8132-7329068DD3D8}" srcOrd="0" destOrd="0" presId="urn:microsoft.com/office/officeart/2005/8/layout/hierarchy2"/>
    <dgm:cxn modelId="{D1D9ABF8-5BB0-48A9-95F2-4CA5AB93DA3E}" type="presParOf" srcId="{F84DD587-D2E3-4D88-AD95-D832EC0FF7FB}" destId="{38B40F55-CA05-4984-AB19-7A1913E18D7F}" srcOrd="1" destOrd="0" presId="urn:microsoft.com/office/officeart/2005/8/layout/hierarchy2"/>
    <dgm:cxn modelId="{FADA126E-3676-4A24-BDE7-8AA13EBAB3CF}" type="presParOf" srcId="{46B1295C-1BE7-4B4C-8E29-073329D449AD}" destId="{B84AF65E-96D3-4C83-84EC-7714F5C0098C}" srcOrd="2" destOrd="0" presId="urn:microsoft.com/office/officeart/2005/8/layout/hierarchy2"/>
    <dgm:cxn modelId="{329C91B1-5667-4CDC-B5AE-5E6D750A75E1}" type="presParOf" srcId="{B84AF65E-96D3-4C83-84EC-7714F5C0098C}" destId="{83E07F8C-8681-4311-A9E6-DCA358B07A93}" srcOrd="0" destOrd="0" presId="urn:microsoft.com/office/officeart/2005/8/layout/hierarchy2"/>
    <dgm:cxn modelId="{071D713A-75E3-4654-B73C-FEA1585C7B24}" type="presParOf" srcId="{46B1295C-1BE7-4B4C-8E29-073329D449AD}" destId="{1F354CAB-7FE3-4A36-B0CA-45452C20A967}" srcOrd="3" destOrd="0" presId="urn:microsoft.com/office/officeart/2005/8/layout/hierarchy2"/>
    <dgm:cxn modelId="{49E63D50-B7EF-4ECC-ABFB-35EF8D711491}" type="presParOf" srcId="{1F354CAB-7FE3-4A36-B0CA-45452C20A967}" destId="{D68D643B-BDEB-423E-A971-FC9E1B54CD72}" srcOrd="0" destOrd="0" presId="urn:microsoft.com/office/officeart/2005/8/layout/hierarchy2"/>
    <dgm:cxn modelId="{FC44723C-E133-4B78-8F33-F877AFDD6D03}" type="presParOf" srcId="{1F354CAB-7FE3-4A36-B0CA-45452C20A967}" destId="{98D11920-A4D8-4370-852B-F0B117FD637B}" srcOrd="1" destOrd="0" presId="urn:microsoft.com/office/officeart/2005/8/layout/hierarchy2"/>
    <dgm:cxn modelId="{150E45AD-2CE7-4F49-99B5-04555DA02853}" type="presParOf" srcId="{79A62610-6BC7-48D4-A4E4-83EA3EA2C14C}" destId="{72923DEC-2BBC-4B35-892E-66614C8EBB2B}" srcOrd="2" destOrd="0" presId="urn:microsoft.com/office/officeart/2005/8/layout/hierarchy2"/>
    <dgm:cxn modelId="{004C18DC-7F0D-4188-9900-14A4BADA35E8}" type="presParOf" srcId="{72923DEC-2BBC-4B35-892E-66614C8EBB2B}" destId="{2DB448D5-6137-4737-8C08-CED0226F9CA3}" srcOrd="0" destOrd="0" presId="urn:microsoft.com/office/officeart/2005/8/layout/hierarchy2"/>
    <dgm:cxn modelId="{4E544C84-5A20-49C2-90B0-480D4BBEF1C6}" type="presParOf" srcId="{79A62610-6BC7-48D4-A4E4-83EA3EA2C14C}" destId="{36E88647-421B-4C08-A2DE-534916178ED9}" srcOrd="3" destOrd="0" presId="urn:microsoft.com/office/officeart/2005/8/layout/hierarchy2"/>
    <dgm:cxn modelId="{290B0E4C-D2A9-4185-97DB-1AEFA013E40F}" type="presParOf" srcId="{36E88647-421B-4C08-A2DE-534916178ED9}" destId="{274D7759-629C-471E-BA99-00A852CB3466}" srcOrd="0" destOrd="0" presId="urn:microsoft.com/office/officeart/2005/8/layout/hierarchy2"/>
    <dgm:cxn modelId="{6C44D905-F8C6-43A4-8047-E2195602AFCC}" type="presParOf" srcId="{36E88647-421B-4C08-A2DE-534916178ED9}" destId="{5C482506-1C95-40A8-8817-54575A6C0EC9}" srcOrd="1" destOrd="0" presId="urn:microsoft.com/office/officeart/2005/8/layout/hierarchy2"/>
    <dgm:cxn modelId="{BDB83E77-EFAE-4262-A4C5-4D149F278099}" type="presParOf" srcId="{5C482506-1C95-40A8-8817-54575A6C0EC9}" destId="{76B6C4CB-FCBB-47C5-A4B1-2327318AF000}" srcOrd="0" destOrd="0" presId="urn:microsoft.com/office/officeart/2005/8/layout/hierarchy2"/>
    <dgm:cxn modelId="{62A64E95-C719-4B62-BD3B-BAFFE51C252C}" type="presParOf" srcId="{76B6C4CB-FCBB-47C5-A4B1-2327318AF000}" destId="{C450836D-261F-47A0-812F-751429371521}" srcOrd="0" destOrd="0" presId="urn:microsoft.com/office/officeart/2005/8/layout/hierarchy2"/>
    <dgm:cxn modelId="{B43ECED0-7F5E-428B-AF9E-0E71BB026F39}" type="presParOf" srcId="{5C482506-1C95-40A8-8817-54575A6C0EC9}" destId="{3974446A-D291-447F-B1C9-7E98432320CE}" srcOrd="1" destOrd="0" presId="urn:microsoft.com/office/officeart/2005/8/layout/hierarchy2"/>
    <dgm:cxn modelId="{6C6B311C-84EC-48FF-929B-DF494583326F}" type="presParOf" srcId="{3974446A-D291-447F-B1C9-7E98432320CE}" destId="{2CD3C5AA-E345-4F82-A024-E08EC211ADD6}" srcOrd="0" destOrd="0" presId="urn:microsoft.com/office/officeart/2005/8/layout/hierarchy2"/>
    <dgm:cxn modelId="{B0356072-ADD7-40C9-8CE3-E2E549ADD0E2}" type="presParOf" srcId="{3974446A-D291-447F-B1C9-7E98432320CE}" destId="{8DBEC350-2B78-4A28-993B-AAA6A2A252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01FD4-4B57-4036-8C18-C3BBB8378A7C}">
      <dsp:nvSpPr>
        <dsp:cNvPr id="0" name=""/>
        <dsp:cNvSpPr/>
      </dsp:nvSpPr>
      <dsp:spPr>
        <a:xfrm>
          <a:off x="3807" y="2168612"/>
          <a:ext cx="1702469" cy="851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Gene Mutation</a:t>
          </a:r>
          <a:endParaRPr lang="en-US" altLang="ko-KR" sz="2100" kern="1200" dirty="0"/>
        </a:p>
      </dsp:txBody>
      <dsp:txXfrm>
        <a:off x="28739" y="2193544"/>
        <a:ext cx="1652605" cy="801370"/>
      </dsp:txXfrm>
    </dsp:sp>
    <dsp:sp modelId="{46194ED2-3835-4A18-8447-437452EA277D}">
      <dsp:nvSpPr>
        <dsp:cNvPr id="0" name=""/>
        <dsp:cNvSpPr/>
      </dsp:nvSpPr>
      <dsp:spPr>
        <a:xfrm rot="18770822">
          <a:off x="1546076" y="2210831"/>
          <a:ext cx="1001388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001388" y="163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00" kern="1200"/>
        </a:p>
      </dsp:txBody>
      <dsp:txXfrm>
        <a:off x="2021736" y="2202100"/>
        <a:ext cx="50069" cy="50069"/>
      </dsp:txXfrm>
    </dsp:sp>
    <dsp:sp modelId="{14991CFC-8EB6-486F-A4AA-2A1ED743CF9B}">
      <dsp:nvSpPr>
        <dsp:cNvPr id="0" name=""/>
        <dsp:cNvSpPr/>
      </dsp:nvSpPr>
      <dsp:spPr>
        <a:xfrm>
          <a:off x="2387265" y="1434422"/>
          <a:ext cx="1702469" cy="851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Frameshift Mutation</a:t>
          </a:r>
          <a:endParaRPr lang="en-US" altLang="ko-KR" sz="2100" kern="1200" dirty="0"/>
        </a:p>
      </dsp:txBody>
      <dsp:txXfrm>
        <a:off x="2412197" y="1459354"/>
        <a:ext cx="1652605" cy="801370"/>
      </dsp:txXfrm>
    </dsp:sp>
    <dsp:sp modelId="{87B99171-D48C-4B27-9845-4F737E27C8B7}">
      <dsp:nvSpPr>
        <dsp:cNvPr id="0" name=""/>
        <dsp:cNvSpPr/>
      </dsp:nvSpPr>
      <dsp:spPr>
        <a:xfrm rot="19457599">
          <a:off x="4010909" y="1599006"/>
          <a:ext cx="838639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38639" y="16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00" kern="1200"/>
        </a:p>
      </dsp:txBody>
      <dsp:txXfrm>
        <a:off x="4409262" y="1594343"/>
        <a:ext cx="41931" cy="41931"/>
      </dsp:txXfrm>
    </dsp:sp>
    <dsp:sp modelId="{C471D15A-385B-4CD9-8132-7329068DD3D8}">
      <dsp:nvSpPr>
        <dsp:cNvPr id="0" name=""/>
        <dsp:cNvSpPr/>
      </dsp:nvSpPr>
      <dsp:spPr>
        <a:xfrm>
          <a:off x="4770722" y="944962"/>
          <a:ext cx="1702469" cy="8512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Insertion</a:t>
          </a:r>
          <a:endParaRPr lang="en-US" altLang="ko-KR" sz="2100" kern="1200" dirty="0"/>
        </a:p>
      </dsp:txBody>
      <dsp:txXfrm>
        <a:off x="4795654" y="969894"/>
        <a:ext cx="1652605" cy="801370"/>
      </dsp:txXfrm>
    </dsp:sp>
    <dsp:sp modelId="{B84AF65E-96D3-4C83-84EC-7714F5C0098C}">
      <dsp:nvSpPr>
        <dsp:cNvPr id="0" name=""/>
        <dsp:cNvSpPr/>
      </dsp:nvSpPr>
      <dsp:spPr>
        <a:xfrm rot="2142401">
          <a:off x="4010909" y="2088466"/>
          <a:ext cx="838639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38639" y="16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00" kern="1200"/>
        </a:p>
      </dsp:txBody>
      <dsp:txXfrm>
        <a:off x="4409262" y="2083803"/>
        <a:ext cx="41931" cy="41931"/>
      </dsp:txXfrm>
    </dsp:sp>
    <dsp:sp modelId="{D68D643B-BDEB-423E-A971-FC9E1B54CD72}">
      <dsp:nvSpPr>
        <dsp:cNvPr id="0" name=""/>
        <dsp:cNvSpPr/>
      </dsp:nvSpPr>
      <dsp:spPr>
        <a:xfrm>
          <a:off x="4770722" y="1923882"/>
          <a:ext cx="1702469" cy="8512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Deletion</a:t>
          </a:r>
          <a:endParaRPr lang="en-US" altLang="ko-KR" sz="2100" kern="1200" dirty="0"/>
        </a:p>
      </dsp:txBody>
      <dsp:txXfrm>
        <a:off x="4795654" y="1948814"/>
        <a:ext cx="1652605" cy="801370"/>
      </dsp:txXfrm>
    </dsp:sp>
    <dsp:sp modelId="{72923DEC-2BBC-4B35-892E-66614C8EBB2B}">
      <dsp:nvSpPr>
        <dsp:cNvPr id="0" name=""/>
        <dsp:cNvSpPr/>
      </dsp:nvSpPr>
      <dsp:spPr>
        <a:xfrm rot="3494520">
          <a:off x="1333987" y="3246222"/>
          <a:ext cx="1571945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571945" y="163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00" kern="1200"/>
        </a:p>
      </dsp:txBody>
      <dsp:txXfrm>
        <a:off x="2080661" y="3223227"/>
        <a:ext cx="78597" cy="78597"/>
      </dsp:txXfrm>
    </dsp:sp>
    <dsp:sp modelId="{274D7759-629C-471E-BA99-00A852CB3466}">
      <dsp:nvSpPr>
        <dsp:cNvPr id="0" name=""/>
        <dsp:cNvSpPr/>
      </dsp:nvSpPr>
      <dsp:spPr>
        <a:xfrm>
          <a:off x="2533643" y="3505204"/>
          <a:ext cx="1702469" cy="851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Base Substitution</a:t>
          </a:r>
          <a:endParaRPr lang="en-US" altLang="ko-KR" sz="2100" kern="1200" dirty="0"/>
        </a:p>
      </dsp:txBody>
      <dsp:txXfrm>
        <a:off x="2558575" y="3530136"/>
        <a:ext cx="1652605" cy="801370"/>
      </dsp:txXfrm>
    </dsp:sp>
    <dsp:sp modelId="{76B6C4CB-FCBB-47C5-A4B1-2327318AF000}">
      <dsp:nvSpPr>
        <dsp:cNvPr id="0" name=""/>
        <dsp:cNvSpPr/>
      </dsp:nvSpPr>
      <dsp:spPr>
        <a:xfrm rot="21599942">
          <a:off x="4236113" y="3914514"/>
          <a:ext cx="507335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507335" y="16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500" kern="1200"/>
        </a:p>
      </dsp:txBody>
      <dsp:txXfrm>
        <a:off x="4477097" y="3918134"/>
        <a:ext cx="25366" cy="25366"/>
      </dsp:txXfrm>
    </dsp:sp>
    <dsp:sp modelId="{2CD3C5AA-E345-4F82-A024-E08EC211ADD6}">
      <dsp:nvSpPr>
        <dsp:cNvPr id="0" name=""/>
        <dsp:cNvSpPr/>
      </dsp:nvSpPr>
      <dsp:spPr>
        <a:xfrm>
          <a:off x="4743449" y="3505196"/>
          <a:ext cx="1702469" cy="8512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Point Mutation</a:t>
          </a:r>
          <a:endParaRPr lang="en-US" altLang="ko-KR" sz="2100" kern="1200" dirty="0"/>
        </a:p>
      </dsp:txBody>
      <dsp:txXfrm>
        <a:off x="4768381" y="3530128"/>
        <a:ext cx="1652605" cy="80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6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D65A1A-5DB6-4DF4-93B9-C867146EA74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755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05E93D1-7FEB-454D-BCAD-040356CF5910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893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2F80490-ADFD-466B-93E0-E1C13C2C94E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4953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ABDDFF-20D4-49FE-AD2E-9C24CB421AD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91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60E38A-7690-4AA0-8406-496B701901D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4679950"/>
            <a:ext cx="6119813" cy="5040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466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974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4296" y="2286000"/>
            <a:ext cx="7054596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2362200"/>
            <a:ext cx="816102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4064" y="633498"/>
            <a:ext cx="50558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2572"/>
            <a:ext cx="8072119" cy="4236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97470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590800"/>
            <a:ext cx="275717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latin typeface="+mj-lt"/>
                <a:cs typeface="Times New Roman"/>
              </a:rPr>
              <a:t>Mutati</a:t>
            </a:r>
            <a:r>
              <a:rPr sz="4800" b="1" spc="-15" dirty="0">
                <a:latin typeface="+mj-lt"/>
                <a:cs typeface="Times New Roman"/>
              </a:rPr>
              <a:t>o</a:t>
            </a:r>
            <a:r>
              <a:rPr sz="4800" b="1" dirty="0">
                <a:latin typeface="+mj-lt"/>
                <a:cs typeface="Times New Roman"/>
              </a:rPr>
              <a:t>n</a:t>
            </a:r>
            <a:endParaRPr sz="4800" dirty="0">
              <a:latin typeface="+mj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5109" y="5556761"/>
            <a:ext cx="41992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1800" i="1" spc="-10" dirty="0" err="1" smtClean="0">
                <a:latin typeface="+mj-lt"/>
                <a:cs typeface="Arial Narrow"/>
              </a:rPr>
              <a:t>Md</a:t>
            </a:r>
            <a:r>
              <a:rPr lang="en-US" sz="1800" i="1" spc="-10" dirty="0" smtClean="0">
                <a:latin typeface="+mj-lt"/>
                <a:cs typeface="Arial Narrow"/>
              </a:rPr>
              <a:t>  </a:t>
            </a:r>
            <a:r>
              <a:rPr lang="en-US" sz="1800" i="1" spc="-10" dirty="0" err="1" smtClean="0">
                <a:latin typeface="+mj-lt"/>
                <a:cs typeface="Arial Narrow"/>
              </a:rPr>
              <a:t>Mazedul</a:t>
            </a:r>
            <a:r>
              <a:rPr lang="en-US" sz="1800" i="1" spc="-10" dirty="0" smtClean="0">
                <a:latin typeface="+mj-lt"/>
                <a:cs typeface="Arial Narrow"/>
              </a:rPr>
              <a:t> </a:t>
            </a:r>
            <a:r>
              <a:rPr lang="en-US" sz="1800" i="1" spc="-10" dirty="0" err="1" smtClean="0">
                <a:latin typeface="+mj-lt"/>
                <a:cs typeface="Arial Narrow"/>
              </a:rPr>
              <a:t>Haq</a:t>
            </a:r>
            <a:endParaRPr sz="1800" dirty="0">
              <a:latin typeface="+mj-lt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56" y="809244"/>
            <a:ext cx="486156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" y="784859"/>
            <a:ext cx="3648455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18622"/>
            <a:ext cx="41884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74707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Based on </a:t>
            </a:r>
            <a:r>
              <a:rPr sz="2400" b="1" spc="5" dirty="0">
                <a:solidFill>
                  <a:srgbClr val="974707"/>
                </a:solidFill>
                <a:latin typeface="+mj-lt"/>
                <a:cs typeface="Times New Roman"/>
              </a:rPr>
              <a:t>t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is</a:t>
            </a:r>
            <a:r>
              <a:rPr sz="2400" b="1" spc="5" dirty="0">
                <a:solidFill>
                  <a:srgbClr val="974707"/>
                </a:solidFill>
                <a:latin typeface="+mj-lt"/>
                <a:cs typeface="Times New Roman"/>
              </a:rPr>
              <a:t>s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ue</a:t>
            </a:r>
            <a:r>
              <a:rPr sz="2400" b="1" spc="-15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of orig</a:t>
            </a:r>
            <a:r>
              <a:rPr sz="2400" b="1" spc="5" dirty="0">
                <a:solidFill>
                  <a:srgbClr val="974707"/>
                </a:solidFill>
                <a:latin typeface="+mj-lt"/>
                <a:cs typeface="Times New Roman"/>
              </a:rPr>
              <a:t>i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n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77428"/>
            <a:ext cx="6876415" cy="131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1.	Somatic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muta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480"/>
              </a:spcBef>
              <a:tabLst>
                <a:tab pos="393700" algn="l"/>
                <a:tab pos="1518285" algn="l"/>
                <a:tab pos="2913380" algn="l"/>
                <a:tab pos="3813810" algn="l"/>
                <a:tab pos="4769485" algn="l"/>
                <a:tab pos="5937250" algn="l"/>
              </a:tabLst>
            </a:pPr>
            <a:r>
              <a:rPr sz="2000" dirty="0">
                <a:latin typeface="Times New Roman"/>
                <a:cs typeface="Times New Roman"/>
              </a:rPr>
              <a:t>In	as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xua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pecies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ic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 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eny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5230" y="2509575"/>
            <a:ext cx="10547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3735" algn="l"/>
              </a:tabLst>
            </a:pP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	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46149"/>
            <a:ext cx="807339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.	Germ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ur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ic 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cells 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oduct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 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ls 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 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inal</a:t>
            </a:r>
            <a:r>
              <a:rPr sz="2000" spc="-25" dirty="0">
                <a:latin typeface="Times New Roman"/>
                <a:cs typeface="Times New Roman"/>
              </a:rPr>
              <a:t> m</a:t>
            </a:r>
            <a:r>
              <a:rPr sz="2000" dirty="0">
                <a:latin typeface="Times New Roman"/>
                <a:cs typeface="Times New Roman"/>
              </a:rPr>
              <a:t>utat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ual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ep</a:t>
            </a:r>
            <a:r>
              <a:rPr sz="2000" dirty="0">
                <a:latin typeface="Times New Roman"/>
                <a:cs typeface="Times New Roman"/>
              </a:rPr>
              <a:t>ro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uct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uta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erat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0744" y="292416"/>
            <a:ext cx="505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</a:rPr>
              <a:t>Classification of mutation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56" y="1571244"/>
            <a:ext cx="486156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" y="1546860"/>
            <a:ext cx="3208020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80375"/>
            <a:ext cx="41122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74707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spc="-190" dirty="0">
                <a:solidFill>
                  <a:srgbClr val="974707"/>
                </a:solidFill>
                <a:latin typeface="+mj-lt"/>
                <a:cs typeface="Times New Roman"/>
              </a:rPr>
              <a:t>T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ype of trait</a:t>
            </a:r>
            <a:r>
              <a:rPr sz="2400" b="1" spc="-20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400" b="1" dirty="0">
                <a:solidFill>
                  <a:srgbClr val="974707"/>
                </a:solidFill>
                <a:latin typeface="+mj-lt"/>
                <a:cs typeface="Times New Roman"/>
              </a:rPr>
              <a:t>affected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18669"/>
            <a:ext cx="8073390" cy="183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observa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vis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utation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2.   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Biochem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l    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mutati</a:t>
            </a:r>
            <a:r>
              <a:rPr sz="2400" b="1" spc="-1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n-    </a:t>
            </a:r>
            <a:r>
              <a:rPr sz="2400" b="1" spc="-2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utati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   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   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fect    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production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bioch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icals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phenotypic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bioche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ical</a:t>
            </a:r>
            <a:r>
              <a:rPr sz="2400" spc="-25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utation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3715" y="2436594"/>
          <a:ext cx="8115654" cy="769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1308735" algn="l"/>
                        </a:tabLst>
                      </a:pP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utatio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hose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utation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which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tabLst>
                          <a:tab pos="123126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fects	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4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174371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phenotyp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	ch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rac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tabLst>
                          <a:tab pos="75755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can	be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etec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tabLst>
                          <a:tab pos="67691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by	n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120265" y="614752"/>
            <a:ext cx="505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</a:rPr>
              <a:t>Classification of mutation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018" y="501523"/>
            <a:ext cx="57709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latin typeface="+mj-lt"/>
                <a:cs typeface="Calibri"/>
              </a:rPr>
              <a:t>Ch</a:t>
            </a:r>
            <a:r>
              <a:rPr sz="4000" b="1" spc="-70" dirty="0">
                <a:latin typeface="+mj-lt"/>
                <a:cs typeface="Calibri"/>
              </a:rPr>
              <a:t>r</a:t>
            </a:r>
            <a:r>
              <a:rPr sz="4000" b="1" spc="-25" dirty="0">
                <a:latin typeface="+mj-lt"/>
                <a:cs typeface="Calibri"/>
              </a:rPr>
              <a:t>omosome</a:t>
            </a:r>
            <a:r>
              <a:rPr sz="4000" b="1" spc="-10" dirty="0">
                <a:latin typeface="+mj-lt"/>
                <a:cs typeface="Calibri"/>
              </a:rPr>
              <a:t> </a:t>
            </a:r>
            <a:r>
              <a:rPr sz="4000" b="1" spc="-30" dirty="0">
                <a:latin typeface="+mj-lt"/>
                <a:cs typeface="Calibri"/>
              </a:rPr>
              <a:t>Mu</a:t>
            </a:r>
            <a:r>
              <a:rPr sz="4000" b="1" spc="-55" dirty="0">
                <a:latin typeface="+mj-lt"/>
                <a:cs typeface="Calibri"/>
              </a:rPr>
              <a:t>t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tions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89075"/>
            <a:ext cx="3807460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+mj-lt"/>
                <a:cs typeface="Comic Sans MS"/>
              </a:rPr>
              <a:t>May </a:t>
            </a:r>
            <a:r>
              <a:rPr sz="3200" spc="-5" dirty="0">
                <a:latin typeface="+mj-lt"/>
                <a:cs typeface="Comic Sans MS"/>
              </a:rPr>
              <a:t>In</a:t>
            </a:r>
            <a:r>
              <a:rPr sz="3200" spc="5" dirty="0">
                <a:latin typeface="+mj-lt"/>
                <a:cs typeface="Comic Sans MS"/>
              </a:rPr>
              <a:t>v</a:t>
            </a:r>
            <a:r>
              <a:rPr sz="3200" dirty="0">
                <a:latin typeface="+mj-lt"/>
                <a:cs typeface="Comic Sans MS"/>
              </a:rPr>
              <a:t>olve:</a:t>
            </a:r>
          </a:p>
          <a:p>
            <a:pPr marL="756285" marR="398145" indent="-287020">
              <a:lnSpc>
                <a:spcPct val="100000"/>
              </a:lnSpc>
              <a:spcBef>
                <a:spcPts val="735"/>
              </a:spcBef>
            </a:pPr>
            <a:r>
              <a:rPr sz="320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200" spc="-415" dirty="0">
                <a:solidFill>
                  <a:srgbClr val="CC3300"/>
                </a:solidFill>
                <a:latin typeface="+mj-lt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Changin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g</a:t>
            </a:r>
            <a:r>
              <a:rPr sz="3200" b="1" spc="-3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the </a:t>
            </a:r>
            <a:r>
              <a:rPr sz="3200" b="1" spc="-30" dirty="0" smtClean="0">
                <a:solidFill>
                  <a:srgbClr val="CC3300"/>
                </a:solidFill>
                <a:latin typeface="+mj-lt"/>
                <a:cs typeface="Calibri"/>
              </a:rPr>
              <a:t>s</a:t>
            </a:r>
            <a:r>
              <a:rPr sz="3200" b="1" dirty="0" smtClean="0">
                <a:solidFill>
                  <a:srgbClr val="CC3300"/>
                </a:solidFill>
                <a:latin typeface="+mj-lt"/>
                <a:cs typeface="Calibri"/>
              </a:rPr>
              <a:t>tructu</a:t>
            </a:r>
            <a:r>
              <a:rPr sz="3200" b="1" spc="-40" dirty="0" smtClean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dirty="0" smtClean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endParaRPr lang="en-US" sz="3200" dirty="0">
              <a:latin typeface="+mj-lt"/>
              <a:cs typeface="Calibri"/>
            </a:endParaRPr>
          </a:p>
          <a:p>
            <a:pPr marL="756285" marR="398145" indent="-287020">
              <a:lnSpc>
                <a:spcPct val="100000"/>
              </a:lnSpc>
              <a:spcBef>
                <a:spcPts val="735"/>
              </a:spcBef>
            </a:pPr>
            <a:r>
              <a:rPr lang="en-US" sz="3200" b="1" dirty="0">
                <a:solidFill>
                  <a:srgbClr val="CC3300"/>
                </a:solidFill>
                <a:latin typeface="+mj-lt"/>
                <a:cs typeface="Calibri"/>
              </a:rPr>
              <a:t>-</a:t>
            </a:r>
            <a:r>
              <a:rPr sz="3200" b="1" dirty="0" smtClean="0">
                <a:solidFill>
                  <a:srgbClr val="CC3300"/>
                </a:solidFill>
                <a:latin typeface="+mj-lt"/>
                <a:cs typeface="Calibri"/>
              </a:rPr>
              <a:t>lo</a:t>
            </a:r>
            <a:r>
              <a:rPr sz="3200" b="1" spc="5" dirty="0" smtClean="0">
                <a:solidFill>
                  <a:srgbClr val="CC3300"/>
                </a:solidFill>
                <a:latin typeface="+mj-lt"/>
                <a:cs typeface="Calibri"/>
              </a:rPr>
              <a:t>s</a:t>
            </a:r>
            <a:r>
              <a:rPr sz="3200" b="1" dirty="0" smtClean="0">
                <a:solidFill>
                  <a:srgbClr val="CC3300"/>
                </a:solidFill>
                <a:latin typeface="+mj-lt"/>
                <a:cs typeface="Calibri"/>
              </a:rPr>
              <a:t>s</a:t>
            </a:r>
            <a:r>
              <a:rPr sz="3200" b="1" spc="-25" dirty="0" smtClean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or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spc="-55" dirty="0">
                <a:solidFill>
                  <a:srgbClr val="CC3300"/>
                </a:solidFill>
                <a:latin typeface="+mj-lt"/>
                <a:cs typeface="Calibri"/>
              </a:rPr>
              <a:t>g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ain</a:t>
            </a:r>
            <a:endParaRPr sz="3200" dirty="0"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1600200"/>
            <a:ext cx="1905000" cy="496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018" y="819022"/>
            <a:ext cx="599958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latin typeface="+mj-lt"/>
                <a:cs typeface="Calibri"/>
              </a:rPr>
              <a:t>Ch</a:t>
            </a:r>
            <a:r>
              <a:rPr sz="4000" b="1" spc="-70" dirty="0">
                <a:latin typeface="+mj-lt"/>
                <a:cs typeface="Calibri"/>
              </a:rPr>
              <a:t>r</a:t>
            </a:r>
            <a:r>
              <a:rPr sz="4000" b="1" spc="-25" dirty="0">
                <a:latin typeface="+mj-lt"/>
                <a:cs typeface="Calibri"/>
              </a:rPr>
              <a:t>omosome</a:t>
            </a:r>
            <a:r>
              <a:rPr sz="4000" b="1" spc="-10" dirty="0">
                <a:latin typeface="+mj-lt"/>
                <a:cs typeface="Calibri"/>
              </a:rPr>
              <a:t> </a:t>
            </a:r>
            <a:r>
              <a:rPr sz="4000" b="1" spc="-30" dirty="0">
                <a:latin typeface="+mj-lt"/>
                <a:cs typeface="Calibri"/>
              </a:rPr>
              <a:t>Mu</a:t>
            </a:r>
            <a:r>
              <a:rPr sz="4000" b="1" spc="-55" dirty="0">
                <a:latin typeface="+mj-lt"/>
                <a:cs typeface="Calibri"/>
              </a:rPr>
              <a:t>t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tions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9791"/>
            <a:ext cx="3914140" cy="3888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+mj-lt"/>
                <a:cs typeface="Comic Sans MS"/>
              </a:rPr>
              <a:t>Five</a:t>
            </a:r>
            <a:r>
              <a:rPr sz="3600" spc="-5" dirty="0">
                <a:latin typeface="+mj-lt"/>
                <a:cs typeface="Comic Sans MS"/>
              </a:rPr>
              <a:t> typ</a:t>
            </a:r>
            <a:r>
              <a:rPr sz="3600" spc="-15" dirty="0">
                <a:latin typeface="+mj-lt"/>
                <a:cs typeface="Comic Sans MS"/>
              </a:rPr>
              <a:t>e</a:t>
            </a:r>
            <a:r>
              <a:rPr sz="3600" dirty="0">
                <a:latin typeface="+mj-lt"/>
                <a:cs typeface="Comic Sans MS"/>
              </a:rPr>
              <a:t>s</a:t>
            </a:r>
            <a:r>
              <a:rPr sz="3600" spc="5" dirty="0">
                <a:latin typeface="+mj-lt"/>
                <a:cs typeface="Comic Sans MS"/>
              </a:rPr>
              <a:t> </a:t>
            </a:r>
            <a:r>
              <a:rPr sz="3600" dirty="0">
                <a:latin typeface="+mj-lt"/>
                <a:cs typeface="Comic Sans MS"/>
              </a:rPr>
              <a:t>exis</a:t>
            </a:r>
            <a:r>
              <a:rPr sz="3600" spc="-20" dirty="0">
                <a:latin typeface="+mj-lt"/>
                <a:cs typeface="Comic Sans MS"/>
              </a:rPr>
              <a:t>t</a:t>
            </a:r>
            <a:r>
              <a:rPr sz="3600" dirty="0">
                <a:latin typeface="+mj-lt"/>
                <a:cs typeface="Comic Sans MS"/>
              </a:rPr>
              <a:t>:</a:t>
            </a: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3600" spc="25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600" b="1" spc="-5" dirty="0">
                <a:solidFill>
                  <a:srgbClr val="CC3300"/>
                </a:solidFill>
                <a:latin typeface="+mj-lt"/>
                <a:cs typeface="Calibri"/>
              </a:rPr>
              <a:t>Del</a:t>
            </a:r>
            <a:r>
              <a:rPr sz="3600" b="1" spc="-20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600" b="1" spc="-15" dirty="0">
                <a:solidFill>
                  <a:srgbClr val="CC3300"/>
                </a:solidFill>
                <a:latin typeface="+mj-lt"/>
                <a:cs typeface="Calibri"/>
              </a:rPr>
              <a:t>tion</a:t>
            </a:r>
            <a:endParaRPr sz="3600" dirty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3600" spc="25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600" b="1" spc="-10" dirty="0">
                <a:solidFill>
                  <a:srgbClr val="CC3300"/>
                </a:solidFill>
                <a:latin typeface="+mj-lt"/>
                <a:cs typeface="Calibri"/>
              </a:rPr>
              <a:t>I</a:t>
            </a:r>
            <a:r>
              <a:rPr sz="3600" b="1" spc="-75" dirty="0">
                <a:solidFill>
                  <a:srgbClr val="CC3300"/>
                </a:solidFill>
                <a:latin typeface="+mj-lt"/>
                <a:cs typeface="Calibri"/>
              </a:rPr>
              <a:t>n</a:t>
            </a:r>
            <a:r>
              <a:rPr sz="3600" b="1" spc="-40" dirty="0">
                <a:solidFill>
                  <a:srgbClr val="CC3300"/>
                </a:solidFill>
                <a:latin typeface="+mj-lt"/>
                <a:cs typeface="Calibri"/>
              </a:rPr>
              <a:t>v</a:t>
            </a:r>
            <a:r>
              <a:rPr sz="3600" b="1" spc="-5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600" b="1" spc="-4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600" b="1" spc="-20" dirty="0">
                <a:solidFill>
                  <a:srgbClr val="CC3300"/>
                </a:solidFill>
                <a:latin typeface="+mj-lt"/>
                <a:cs typeface="Calibri"/>
              </a:rPr>
              <a:t>sion</a:t>
            </a:r>
            <a:endParaRPr sz="3600" dirty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25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600" b="1" spc="-175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3600" b="1" spc="-8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600" b="1" spc="-20" dirty="0">
                <a:solidFill>
                  <a:srgbClr val="CC3300"/>
                </a:solidFill>
                <a:latin typeface="+mj-lt"/>
                <a:cs typeface="Calibri"/>
              </a:rPr>
              <a:t>anslo</a:t>
            </a:r>
            <a:r>
              <a:rPr sz="3600" b="1" spc="-40" dirty="0">
                <a:solidFill>
                  <a:srgbClr val="CC3300"/>
                </a:solidFill>
                <a:latin typeface="+mj-lt"/>
                <a:cs typeface="Calibri"/>
              </a:rPr>
              <a:t>c</a:t>
            </a:r>
            <a:r>
              <a:rPr sz="3600" b="1" spc="-60" dirty="0">
                <a:solidFill>
                  <a:srgbClr val="CC3300"/>
                </a:solidFill>
                <a:latin typeface="+mj-lt"/>
                <a:cs typeface="Calibri"/>
              </a:rPr>
              <a:t>a</a:t>
            </a:r>
            <a:r>
              <a:rPr sz="3600" b="1" spc="-15" dirty="0">
                <a:solidFill>
                  <a:srgbClr val="CC3300"/>
                </a:solidFill>
                <a:latin typeface="+mj-lt"/>
                <a:cs typeface="Calibri"/>
              </a:rPr>
              <a:t>tion</a:t>
            </a:r>
            <a:endParaRPr sz="3600" dirty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3600" spc="25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600" b="1" dirty="0">
                <a:solidFill>
                  <a:srgbClr val="CC3300"/>
                </a:solidFill>
                <a:latin typeface="+mj-lt"/>
                <a:cs typeface="Calibri"/>
              </a:rPr>
              <a:t>Nondisjunction</a:t>
            </a:r>
            <a:endParaRPr sz="3600" dirty="0">
              <a:latin typeface="+mj-lt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250" dirty="0">
                <a:solidFill>
                  <a:srgbClr val="CC3300"/>
                </a:solidFill>
                <a:latin typeface="+mj-lt"/>
                <a:cs typeface="Arial"/>
              </a:rPr>
              <a:t>–</a:t>
            </a:r>
            <a:r>
              <a:rPr sz="3600" b="1" spc="-25" dirty="0">
                <a:solidFill>
                  <a:srgbClr val="CC3300"/>
                </a:solidFill>
                <a:latin typeface="+mj-lt"/>
                <a:cs typeface="Calibri"/>
              </a:rPr>
              <a:t>Duplic</a:t>
            </a:r>
            <a:r>
              <a:rPr sz="3600" b="1" spc="-60" dirty="0">
                <a:solidFill>
                  <a:srgbClr val="CC3300"/>
                </a:solidFill>
                <a:latin typeface="+mj-lt"/>
                <a:cs typeface="Calibri"/>
              </a:rPr>
              <a:t>a</a:t>
            </a:r>
            <a:r>
              <a:rPr sz="3600" b="1" spc="-15" dirty="0">
                <a:solidFill>
                  <a:srgbClr val="CC3300"/>
                </a:solidFill>
                <a:latin typeface="+mj-lt"/>
                <a:cs typeface="Calibri"/>
              </a:rPr>
              <a:t>tion</a:t>
            </a:r>
            <a:endParaRPr sz="36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5485" y="514223"/>
            <a:ext cx="25123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5" dirty="0">
                <a:latin typeface="+mj-lt"/>
                <a:cs typeface="Calibri"/>
              </a:rPr>
              <a:t>Dele</a:t>
            </a:r>
            <a:r>
              <a:rPr sz="4000" b="1" spc="-30" dirty="0">
                <a:latin typeface="+mj-lt"/>
                <a:cs typeface="Calibri"/>
              </a:rPr>
              <a:t>t</a:t>
            </a:r>
            <a:r>
              <a:rPr sz="4000" b="1" spc="-20" dirty="0">
                <a:latin typeface="+mj-lt"/>
                <a:cs typeface="Calibri"/>
              </a:rPr>
              <a:t>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465060" cy="1223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omic Sans MS"/>
                <a:cs typeface="Comic Sans MS"/>
              </a:rPr>
              <a:t>Due</a:t>
            </a:r>
            <a:r>
              <a:rPr sz="3600" spc="-5" dirty="0">
                <a:latin typeface="Comic Sans MS"/>
                <a:cs typeface="Comic Sans MS"/>
              </a:rPr>
              <a:t> t</a:t>
            </a:r>
            <a:r>
              <a:rPr sz="3600" dirty="0">
                <a:latin typeface="Comic Sans MS"/>
                <a:cs typeface="Comic Sans MS"/>
              </a:rPr>
              <a:t>o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bre</a:t>
            </a:r>
            <a:r>
              <a:rPr sz="3600" b="1" spc="5" dirty="0">
                <a:solidFill>
                  <a:srgbClr val="CC3300"/>
                </a:solidFill>
                <a:latin typeface="Comic Sans MS"/>
                <a:cs typeface="Comic Sans MS"/>
              </a:rPr>
              <a:t>a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kage</a:t>
            </a:r>
            <a:endParaRPr sz="3600" dirty="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omic Sans MS"/>
                <a:cs typeface="Comic Sans MS"/>
              </a:rPr>
              <a:t>A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b="1" spc="-20" dirty="0">
                <a:solidFill>
                  <a:srgbClr val="CC3300"/>
                </a:solidFill>
                <a:latin typeface="Comic Sans MS"/>
                <a:cs typeface="Comic Sans MS"/>
              </a:rPr>
              <a:t>piece</a:t>
            </a:r>
            <a:r>
              <a:rPr sz="3600" b="1" spc="-484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of</a:t>
            </a:r>
            <a:r>
              <a:rPr sz="3600" spc="-15" dirty="0">
                <a:latin typeface="Comic Sans MS"/>
                <a:cs typeface="Comic Sans MS"/>
              </a:rPr>
              <a:t> </a:t>
            </a:r>
            <a:r>
              <a:rPr sz="3600" spc="-20" dirty="0">
                <a:latin typeface="Comic Sans MS"/>
                <a:cs typeface="Comic Sans MS"/>
              </a:rPr>
              <a:t>a chromosome</a:t>
            </a:r>
            <a:r>
              <a:rPr sz="3600" spc="-50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i</a:t>
            </a:r>
            <a:r>
              <a:rPr sz="3600" dirty="0">
                <a:latin typeface="Comic Sans MS"/>
                <a:cs typeface="Comic Sans MS"/>
              </a:rPr>
              <a:t>s</a:t>
            </a:r>
            <a:r>
              <a:rPr sz="3600" spc="5" dirty="0">
                <a:latin typeface="Comic Sans MS"/>
                <a:cs typeface="Comic Sans MS"/>
              </a:rPr>
              <a:t> </a:t>
            </a:r>
            <a:r>
              <a:rPr sz="3600" b="1" spc="-20" dirty="0">
                <a:solidFill>
                  <a:srgbClr val="CC3300"/>
                </a:solidFill>
                <a:latin typeface="Comic Sans MS"/>
                <a:cs typeface="Comic Sans MS"/>
              </a:rPr>
              <a:t>lost</a:t>
            </a:r>
            <a:endParaRPr sz="36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5770" y="2895600"/>
            <a:ext cx="5105400" cy="2941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0182" y="196240"/>
            <a:ext cx="23538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15" dirty="0">
                <a:latin typeface="+mj-lt"/>
                <a:cs typeface="Calibri"/>
              </a:rPr>
              <a:t>I</a:t>
            </a:r>
            <a:r>
              <a:rPr sz="4000" b="1" spc="-85" dirty="0">
                <a:latin typeface="+mj-lt"/>
                <a:cs typeface="Calibri"/>
              </a:rPr>
              <a:t>n</a:t>
            </a:r>
            <a:r>
              <a:rPr sz="4000" b="1" spc="-55" dirty="0">
                <a:latin typeface="+mj-lt"/>
                <a:cs typeface="Calibri"/>
              </a:rPr>
              <a:t>v</a:t>
            </a:r>
            <a:r>
              <a:rPr sz="4000" b="1" spc="-5" dirty="0">
                <a:latin typeface="+mj-lt"/>
                <a:cs typeface="Calibri"/>
              </a:rPr>
              <a:t>e</a:t>
            </a:r>
            <a:r>
              <a:rPr sz="4000" b="1" spc="-50" dirty="0">
                <a:latin typeface="+mj-lt"/>
                <a:cs typeface="Calibri"/>
              </a:rPr>
              <a:t>r</a:t>
            </a:r>
            <a:r>
              <a:rPr sz="4000" b="1" spc="-20" dirty="0">
                <a:latin typeface="+mj-lt"/>
                <a:cs typeface="Calibri"/>
              </a:rPr>
              <a:t>sion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008676"/>
            <a:ext cx="502666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omic Sans MS"/>
                <a:cs typeface="Comic Sans MS"/>
              </a:rPr>
              <a:t>Chromoso</a:t>
            </a:r>
            <a:r>
              <a:rPr sz="3600" spc="-25" dirty="0">
                <a:latin typeface="Comic Sans MS"/>
                <a:cs typeface="Comic Sans MS"/>
              </a:rPr>
              <a:t>m</a:t>
            </a:r>
            <a:r>
              <a:rPr sz="3600" dirty="0">
                <a:latin typeface="Comic Sans MS"/>
                <a:cs typeface="Comic Sans MS"/>
              </a:rPr>
              <a:t>e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se</a:t>
            </a:r>
            <a:r>
              <a:rPr sz="3600" spc="-15" dirty="0">
                <a:latin typeface="Comic Sans MS"/>
                <a:cs typeface="Comic Sans MS"/>
              </a:rPr>
              <a:t>g</a:t>
            </a:r>
            <a:r>
              <a:rPr sz="3600" dirty="0">
                <a:latin typeface="Comic Sans MS"/>
                <a:cs typeface="Comic Sans MS"/>
              </a:rPr>
              <a:t>ment</a:t>
            </a:r>
          </a:p>
          <a:p>
            <a:pPr marL="355600">
              <a:lnSpc>
                <a:spcPct val="100000"/>
              </a:lnSpc>
            </a:pP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break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s</a:t>
            </a:r>
            <a:r>
              <a:rPr sz="3600" b="1" spc="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off</a:t>
            </a:r>
            <a:endParaRPr sz="36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0" dirty="0">
                <a:latin typeface="Comic Sans MS"/>
                <a:cs typeface="Comic Sans MS"/>
              </a:rPr>
              <a:t>Segme</a:t>
            </a:r>
            <a:r>
              <a:rPr sz="3600" spc="-5" dirty="0">
                <a:latin typeface="Comic Sans MS"/>
                <a:cs typeface="Comic Sans MS"/>
              </a:rPr>
              <a:t>n</a:t>
            </a:r>
            <a:r>
              <a:rPr sz="3600" dirty="0">
                <a:latin typeface="Comic Sans MS"/>
                <a:cs typeface="Comic Sans MS"/>
              </a:rPr>
              <a:t>t</a:t>
            </a:r>
            <a:r>
              <a:rPr sz="3600" spc="30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fli</a:t>
            </a:r>
            <a:r>
              <a:rPr sz="3600" spc="-15" dirty="0">
                <a:latin typeface="Comic Sans MS"/>
                <a:cs typeface="Comic Sans MS"/>
              </a:rPr>
              <a:t>p</a:t>
            </a:r>
            <a:r>
              <a:rPr sz="3600" spc="-20" dirty="0">
                <a:latin typeface="Comic Sans MS"/>
                <a:cs typeface="Comic Sans MS"/>
              </a:rPr>
              <a:t>s</a:t>
            </a:r>
            <a:r>
              <a:rPr sz="3600" dirty="0">
                <a:latin typeface="Comic Sans MS"/>
                <a:cs typeface="Comic Sans MS"/>
              </a:rPr>
              <a:t> around</a:t>
            </a:r>
          </a:p>
          <a:p>
            <a:pPr marL="355600">
              <a:lnSpc>
                <a:spcPct val="100000"/>
              </a:lnSpc>
            </a:pP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backwar</a:t>
            </a:r>
            <a:r>
              <a:rPr sz="3600" b="1" spc="-10" dirty="0">
                <a:solidFill>
                  <a:srgbClr val="CC3300"/>
                </a:solidFill>
                <a:latin typeface="Comic Sans MS"/>
                <a:cs typeface="Comic Sans MS"/>
              </a:rPr>
              <a:t>d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s</a:t>
            </a:r>
            <a:endParaRPr sz="36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0" dirty="0">
                <a:latin typeface="Comic Sans MS"/>
                <a:cs typeface="Comic Sans MS"/>
              </a:rPr>
              <a:t>Segme</a:t>
            </a:r>
            <a:r>
              <a:rPr sz="3600" spc="-5" dirty="0">
                <a:latin typeface="Comic Sans MS"/>
                <a:cs typeface="Comic Sans MS"/>
              </a:rPr>
              <a:t>n</a:t>
            </a:r>
            <a:r>
              <a:rPr sz="3600" dirty="0">
                <a:latin typeface="Comic Sans MS"/>
                <a:cs typeface="Comic Sans MS"/>
              </a:rPr>
              <a:t>t</a:t>
            </a:r>
            <a:r>
              <a:rPr sz="3600" spc="40" dirty="0">
                <a:latin typeface="Comic Sans MS"/>
                <a:cs typeface="Comic Sans MS"/>
              </a:rPr>
              <a:t> </a:t>
            </a:r>
            <a:r>
              <a:rPr sz="3600" b="1" spc="-25" dirty="0">
                <a:solidFill>
                  <a:srgbClr val="CC3300"/>
                </a:solidFill>
                <a:latin typeface="Comic Sans MS"/>
                <a:cs typeface="Comic Sans MS"/>
              </a:rPr>
              <a:t>reattaches</a:t>
            </a:r>
            <a:endParaRPr sz="36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009497"/>
            <a:ext cx="5715000" cy="2471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2289" y="590423"/>
            <a:ext cx="347891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25" dirty="0">
                <a:latin typeface="+mj-lt"/>
                <a:cs typeface="Calibri"/>
              </a:rPr>
              <a:t>T</a:t>
            </a:r>
            <a:r>
              <a:rPr sz="4000" b="1" spc="-90" dirty="0">
                <a:latin typeface="+mj-lt"/>
                <a:cs typeface="Calibri"/>
              </a:rPr>
              <a:t>r</a:t>
            </a:r>
            <a:r>
              <a:rPr sz="4000" b="1" spc="-20" dirty="0">
                <a:latin typeface="+mj-lt"/>
                <a:cs typeface="Calibri"/>
              </a:rPr>
              <a:t>anslo</a:t>
            </a:r>
            <a:r>
              <a:rPr sz="4000" b="1" spc="-40" dirty="0">
                <a:latin typeface="+mj-lt"/>
                <a:cs typeface="Calibri"/>
              </a:rPr>
              <a:t>c</a:t>
            </a:r>
            <a:r>
              <a:rPr sz="4000" b="1" spc="-60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286000"/>
            <a:ext cx="8109584" cy="2085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+mj-lt"/>
                <a:cs typeface="Calibri"/>
              </a:rPr>
              <a:t>I</a:t>
            </a:r>
            <a:r>
              <a:rPr sz="3200" spc="-55" dirty="0">
                <a:latin typeface="+mj-lt"/>
                <a:cs typeface="Calibri"/>
              </a:rPr>
              <a:t>nv</a:t>
            </a:r>
            <a:r>
              <a:rPr sz="3200" spc="-5" dirty="0">
                <a:latin typeface="+mj-lt"/>
                <a:cs typeface="Calibri"/>
              </a:rPr>
              <a:t>ol</a:t>
            </a:r>
            <a:r>
              <a:rPr sz="3200" spc="-35" dirty="0">
                <a:latin typeface="+mj-lt"/>
                <a:cs typeface="Calibri"/>
              </a:rPr>
              <a:t>v</a:t>
            </a:r>
            <a:r>
              <a:rPr sz="3200" dirty="0">
                <a:latin typeface="+mj-lt"/>
                <a:cs typeface="Calibri"/>
              </a:rPr>
              <a:t>es</a:t>
            </a:r>
            <a:r>
              <a:rPr sz="3200" spc="-25" dirty="0"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3200" b="1" spc="-20" dirty="0">
                <a:solidFill>
                  <a:srgbClr val="CC3300"/>
                </a:solidFill>
                <a:latin typeface="+mj-lt"/>
                <a:cs typeface="Calibri"/>
              </a:rPr>
              <a:t>wo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ch</a:t>
            </a:r>
            <a:r>
              <a:rPr sz="3200" b="1" spc="-3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omosomes</a:t>
            </a:r>
            <a:r>
              <a:rPr sz="3200" b="1" spc="-40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th</a:t>
            </a:r>
            <a:r>
              <a:rPr sz="3200" spc="-40" dirty="0">
                <a:latin typeface="+mj-lt"/>
                <a:cs typeface="Calibri"/>
              </a:rPr>
              <a:t>a</a:t>
            </a:r>
            <a:r>
              <a:rPr sz="3200" dirty="0">
                <a:latin typeface="+mj-lt"/>
                <a:cs typeface="Calibri"/>
              </a:rPr>
              <a:t>t</a:t>
            </a:r>
            <a:r>
              <a:rPr sz="3200" spc="-20" dirty="0"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a</a:t>
            </a:r>
            <a:r>
              <a:rPr sz="3200" spc="-45" dirty="0">
                <a:latin typeface="+mj-lt"/>
                <a:cs typeface="Calibri"/>
              </a:rPr>
              <a:t>r</a:t>
            </a:r>
            <a:r>
              <a:rPr sz="3200" dirty="0">
                <a:latin typeface="+mj-lt"/>
                <a:cs typeface="Calibri"/>
              </a:rPr>
              <a:t>en’t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+mj-lt"/>
                <a:cs typeface="Calibri"/>
              </a:rPr>
              <a:t>homolo</a:t>
            </a:r>
            <a:r>
              <a:rPr sz="3200" spc="-15" dirty="0">
                <a:latin typeface="+mj-lt"/>
                <a:cs typeface="Calibri"/>
              </a:rPr>
              <a:t>g</a:t>
            </a:r>
            <a:r>
              <a:rPr sz="3200" spc="-5" dirty="0">
                <a:latin typeface="+mj-lt"/>
                <a:cs typeface="Calibri"/>
              </a:rPr>
              <a:t>ous</a:t>
            </a:r>
            <a:endParaRPr sz="3200" dirty="0"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70" dirty="0">
                <a:solidFill>
                  <a:srgbClr val="CC3300"/>
                </a:solidFill>
                <a:latin typeface="+mj-lt"/>
                <a:cs typeface="Calibri"/>
              </a:rPr>
              <a:t>P</a:t>
            </a:r>
            <a:r>
              <a:rPr sz="3200" b="1" spc="-15" dirty="0">
                <a:solidFill>
                  <a:srgbClr val="CC3300"/>
                </a:solidFill>
                <a:latin typeface="+mj-lt"/>
                <a:cs typeface="Calibri"/>
              </a:rPr>
              <a:t>art</a:t>
            </a:r>
            <a:r>
              <a:rPr sz="3200" b="1" spc="-10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spc="-5" dirty="0">
                <a:latin typeface="+mj-lt"/>
                <a:cs typeface="Calibri"/>
              </a:rPr>
              <a:t>o</a:t>
            </a:r>
            <a:r>
              <a:rPr sz="3200" dirty="0">
                <a:latin typeface="+mj-lt"/>
                <a:cs typeface="Calibri"/>
              </a:rPr>
              <a:t>f </a:t>
            </a:r>
            <a:r>
              <a:rPr sz="3200" spc="-5" dirty="0">
                <a:latin typeface="+mj-lt"/>
                <a:cs typeface="Calibri"/>
              </a:rPr>
              <a:t>on</a:t>
            </a:r>
            <a:r>
              <a:rPr sz="3200" dirty="0">
                <a:latin typeface="+mj-lt"/>
                <a:cs typeface="Calibri"/>
              </a:rPr>
              <a:t>e </a:t>
            </a:r>
            <a:r>
              <a:rPr sz="3200" spc="-20" dirty="0">
                <a:latin typeface="+mj-lt"/>
                <a:cs typeface="Calibri"/>
              </a:rPr>
              <a:t>ch</a:t>
            </a:r>
            <a:r>
              <a:rPr sz="3200" spc="-70" dirty="0">
                <a:latin typeface="+mj-lt"/>
                <a:cs typeface="Calibri"/>
              </a:rPr>
              <a:t>r</a:t>
            </a:r>
            <a:r>
              <a:rPr sz="3200" spc="-5" dirty="0">
                <a:latin typeface="+mj-lt"/>
                <a:cs typeface="Calibri"/>
              </a:rPr>
              <a:t>omosom</a:t>
            </a:r>
            <a:r>
              <a:rPr sz="3200" dirty="0">
                <a:latin typeface="+mj-lt"/>
                <a:cs typeface="Calibri"/>
              </a:rPr>
              <a:t>e</a:t>
            </a:r>
            <a:r>
              <a:rPr sz="3200" spc="-5" dirty="0"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is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3200" b="1" spc="-8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20" dirty="0">
                <a:solidFill>
                  <a:srgbClr val="CC3300"/>
                </a:solidFill>
                <a:latin typeface="+mj-lt"/>
                <a:cs typeface="Calibri"/>
              </a:rPr>
              <a:t>an</a:t>
            </a:r>
            <a:r>
              <a:rPr sz="3200" b="1" spc="-40" dirty="0">
                <a:solidFill>
                  <a:srgbClr val="CC3300"/>
                </a:solidFill>
                <a:latin typeface="+mj-lt"/>
                <a:cs typeface="Calibri"/>
              </a:rPr>
              <a:t>s</a:t>
            </a:r>
            <a:r>
              <a:rPr sz="3200" b="1" spc="-60" dirty="0">
                <a:solidFill>
                  <a:srgbClr val="CC3300"/>
                </a:solidFill>
                <a:latin typeface="+mj-lt"/>
                <a:cs typeface="Calibri"/>
              </a:rPr>
              <a:t>f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er</a:t>
            </a:r>
            <a:r>
              <a:rPr sz="3200" b="1" spc="-2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d</a:t>
            </a:r>
            <a:r>
              <a:rPr sz="3200" b="1" spc="-30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spc="-50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3200" b="1" spc="-20" dirty="0">
                <a:solidFill>
                  <a:srgbClr val="CC3300"/>
                </a:solidFill>
                <a:latin typeface="+mj-lt"/>
                <a:cs typeface="Calibri"/>
              </a:rPr>
              <a:t>o anot</a:t>
            </a:r>
            <a:r>
              <a:rPr sz="3200" b="1" spc="-30" dirty="0">
                <a:solidFill>
                  <a:srgbClr val="CC3300"/>
                </a:solidFill>
                <a:latin typeface="+mj-lt"/>
                <a:cs typeface="Calibri"/>
              </a:rPr>
              <a:t>h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c</a:t>
            </a:r>
            <a:r>
              <a:rPr sz="3200" spc="5" dirty="0">
                <a:latin typeface="+mj-lt"/>
                <a:cs typeface="Calibri"/>
              </a:rPr>
              <a:t>h</a:t>
            </a:r>
            <a:r>
              <a:rPr sz="3200" spc="-70" dirty="0">
                <a:latin typeface="+mj-lt"/>
                <a:cs typeface="Calibri"/>
              </a:rPr>
              <a:t>r</a:t>
            </a:r>
            <a:r>
              <a:rPr sz="3200" spc="-5" dirty="0">
                <a:latin typeface="+mj-lt"/>
                <a:cs typeface="Calibri"/>
              </a:rPr>
              <a:t>omoso</a:t>
            </a:r>
            <a:r>
              <a:rPr sz="3200" spc="10" dirty="0">
                <a:latin typeface="+mj-lt"/>
                <a:cs typeface="Calibri"/>
              </a:rPr>
              <a:t>m</a:t>
            </a:r>
            <a:r>
              <a:rPr sz="3200" spc="-20" dirty="0">
                <a:latin typeface="+mj-lt"/>
                <a:cs typeface="Calibri"/>
              </a:rPr>
              <a:t>es</a:t>
            </a:r>
            <a:endParaRPr sz="32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970" y="501523"/>
            <a:ext cx="3364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25" dirty="0">
                <a:latin typeface="+mj-lt"/>
                <a:cs typeface="Calibri"/>
              </a:rPr>
              <a:t>T</a:t>
            </a:r>
            <a:r>
              <a:rPr sz="4000" b="1" spc="-90" dirty="0">
                <a:latin typeface="+mj-lt"/>
                <a:cs typeface="Calibri"/>
              </a:rPr>
              <a:t>r</a:t>
            </a:r>
            <a:r>
              <a:rPr sz="4000" b="1" spc="-20" dirty="0">
                <a:latin typeface="+mj-lt"/>
                <a:cs typeface="Calibri"/>
              </a:rPr>
              <a:t>anslo</a:t>
            </a:r>
            <a:r>
              <a:rPr sz="4000" b="1" spc="-55" dirty="0">
                <a:latin typeface="+mj-lt"/>
                <a:cs typeface="Calibri"/>
              </a:rPr>
              <a:t>c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200" y="1568196"/>
            <a:ext cx="4207763" cy="4757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2276" y="381000"/>
            <a:ext cx="46295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spc="-20" dirty="0">
                <a:latin typeface="+mj-lt"/>
                <a:cs typeface="Calibri"/>
              </a:rPr>
              <a:t>Nondisjunction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52838"/>
            <a:ext cx="7329805" cy="456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6510" indent="-342900">
              <a:lnSpc>
                <a:spcPct val="100000"/>
              </a:lnSpc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Failure</a:t>
            </a:r>
            <a:r>
              <a:rPr sz="3600" b="1" spc="-484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of</a:t>
            </a:r>
            <a:r>
              <a:rPr sz="3600" spc="-15" dirty="0">
                <a:latin typeface="Comic Sans MS"/>
                <a:cs typeface="Comic Sans MS"/>
              </a:rPr>
              <a:t> </a:t>
            </a:r>
            <a:r>
              <a:rPr sz="3600" spc="-25" dirty="0">
                <a:latin typeface="Comic Sans MS"/>
                <a:cs typeface="Comic Sans MS"/>
              </a:rPr>
              <a:t>chromosomes</a:t>
            </a:r>
            <a:r>
              <a:rPr sz="3600" spc="-45" dirty="0">
                <a:latin typeface="Comic Sans MS"/>
                <a:cs typeface="Comic Sans MS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to </a:t>
            </a:r>
            <a:r>
              <a:rPr sz="3600" b="1" spc="-20" dirty="0">
                <a:solidFill>
                  <a:srgbClr val="CC3300"/>
                </a:solidFill>
                <a:latin typeface="Comic Sans MS"/>
                <a:cs typeface="Comic Sans MS"/>
              </a:rPr>
              <a:t>separate</a:t>
            </a:r>
            <a:r>
              <a:rPr sz="3600" b="1" spc="-49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durin</a:t>
            </a:r>
            <a:r>
              <a:rPr sz="3600" dirty="0">
                <a:latin typeface="Comic Sans MS"/>
                <a:cs typeface="Comic Sans MS"/>
              </a:rPr>
              <a:t>g</a:t>
            </a:r>
            <a:r>
              <a:rPr sz="3600" spc="15" dirty="0">
                <a:latin typeface="Comic Sans MS"/>
                <a:cs typeface="Comic Sans MS"/>
              </a:rPr>
              <a:t> </a:t>
            </a:r>
            <a:r>
              <a:rPr sz="3600" spc="-20" dirty="0">
                <a:latin typeface="Comic Sans MS"/>
                <a:cs typeface="Comic Sans MS"/>
              </a:rPr>
              <a:t>meiosis</a:t>
            </a:r>
            <a:endParaRPr sz="36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600" spc="-20" dirty="0">
                <a:latin typeface="Comic Sans MS"/>
                <a:cs typeface="Comic Sans MS"/>
              </a:rPr>
              <a:t>Causes</a:t>
            </a:r>
            <a:r>
              <a:rPr sz="3600" spc="-15" dirty="0">
                <a:latin typeface="Comic Sans MS"/>
                <a:cs typeface="Comic Sans MS"/>
              </a:rPr>
              <a:t> </a:t>
            </a:r>
            <a:r>
              <a:rPr sz="3600" spc="-35" dirty="0">
                <a:latin typeface="Comic Sans MS"/>
                <a:cs typeface="Comic Sans MS"/>
              </a:rPr>
              <a:t>g</a:t>
            </a:r>
            <a:r>
              <a:rPr sz="3600" spc="-25" dirty="0">
                <a:latin typeface="Comic Sans MS"/>
                <a:cs typeface="Comic Sans MS"/>
              </a:rPr>
              <a:t>amete</a:t>
            </a:r>
            <a:r>
              <a:rPr sz="3600" spc="5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t</a:t>
            </a:r>
            <a:r>
              <a:rPr sz="3600" dirty="0">
                <a:latin typeface="Comic Sans MS"/>
                <a:cs typeface="Comic Sans MS"/>
              </a:rPr>
              <a:t>o </a:t>
            </a:r>
            <a:r>
              <a:rPr sz="3600" spc="-40" dirty="0">
                <a:latin typeface="Comic Sans MS"/>
                <a:cs typeface="Comic Sans MS"/>
              </a:rPr>
              <a:t>h</a:t>
            </a:r>
            <a:r>
              <a:rPr sz="3600" spc="-20" dirty="0">
                <a:latin typeface="Comic Sans MS"/>
                <a:cs typeface="Comic Sans MS"/>
              </a:rPr>
              <a:t>ave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b="1" spc="-25" dirty="0">
                <a:solidFill>
                  <a:srgbClr val="CC3300"/>
                </a:solidFill>
                <a:latin typeface="Comic Sans MS"/>
                <a:cs typeface="Comic Sans MS"/>
              </a:rPr>
              <a:t>to</a:t>
            </a:r>
            <a:r>
              <a:rPr sz="3600" b="1" spc="-20" dirty="0">
                <a:solidFill>
                  <a:srgbClr val="CC3300"/>
                </a:solidFill>
                <a:latin typeface="Comic Sans MS"/>
                <a:cs typeface="Comic Sans MS"/>
              </a:rPr>
              <a:t>o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b="1" spc="-30" dirty="0">
                <a:solidFill>
                  <a:srgbClr val="CC3300"/>
                </a:solidFill>
                <a:latin typeface="Comic Sans MS"/>
                <a:cs typeface="Comic Sans MS"/>
              </a:rPr>
              <a:t>m</a:t>
            </a:r>
            <a:r>
              <a:rPr sz="3600" b="1" spc="-10" dirty="0">
                <a:solidFill>
                  <a:srgbClr val="CC3300"/>
                </a:solidFill>
                <a:latin typeface="Comic Sans MS"/>
                <a:cs typeface="Comic Sans MS"/>
              </a:rPr>
              <a:t>a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ny</a:t>
            </a:r>
            <a:endParaRPr sz="3600" dirty="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3600" b="1" dirty="0">
                <a:latin typeface="Comic Sans MS"/>
                <a:cs typeface="Comic Sans MS"/>
              </a:rPr>
              <a:t>or</a:t>
            </a:r>
            <a:r>
              <a:rPr sz="3600" b="1" spc="-20" dirty="0">
                <a:latin typeface="Comic Sans MS"/>
                <a:cs typeface="Comic Sans MS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to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o </a:t>
            </a:r>
            <a:r>
              <a:rPr sz="3600" b="1" spc="-15" dirty="0">
                <a:solidFill>
                  <a:srgbClr val="CC3300"/>
                </a:solidFill>
                <a:latin typeface="Comic Sans MS"/>
                <a:cs typeface="Comic Sans MS"/>
              </a:rPr>
              <a:t>f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e</a:t>
            </a:r>
            <a:r>
              <a:rPr sz="3600" b="1" dirty="0">
                <a:solidFill>
                  <a:srgbClr val="CC3300"/>
                </a:solidFill>
                <a:latin typeface="Comic Sans MS"/>
                <a:cs typeface="Comic Sans MS"/>
              </a:rPr>
              <a:t>w</a:t>
            </a:r>
            <a:r>
              <a:rPr sz="3600" b="1" spc="-5" dirty="0">
                <a:solidFill>
                  <a:srgbClr val="CC3300"/>
                </a:solidFill>
                <a:latin typeface="Comic Sans MS"/>
                <a:cs typeface="Comic Sans MS"/>
              </a:rPr>
              <a:t> </a:t>
            </a:r>
            <a:r>
              <a:rPr sz="3600" b="1" dirty="0">
                <a:latin typeface="Comic Sans MS"/>
                <a:cs typeface="Comic Sans MS"/>
              </a:rPr>
              <a:t>ch</a:t>
            </a:r>
            <a:r>
              <a:rPr sz="3600" b="1" spc="-15" dirty="0">
                <a:latin typeface="Comic Sans MS"/>
                <a:cs typeface="Comic Sans MS"/>
              </a:rPr>
              <a:t>r</a:t>
            </a:r>
            <a:r>
              <a:rPr sz="3600" b="1" dirty="0">
                <a:latin typeface="Comic Sans MS"/>
                <a:cs typeface="Comic Sans MS"/>
              </a:rPr>
              <a:t>omosomes</a:t>
            </a:r>
            <a:endParaRPr sz="36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600" b="1" dirty="0">
                <a:latin typeface="Comic Sans MS"/>
                <a:cs typeface="Comic Sans MS"/>
              </a:rPr>
              <a:t>Disorders:</a:t>
            </a:r>
            <a:endParaRPr sz="3600" dirty="0">
              <a:latin typeface="Comic Sans MS"/>
              <a:cs typeface="Comic Sans MS"/>
            </a:endParaRPr>
          </a:p>
          <a:p>
            <a:pPr marL="756285" lvl="1" indent="-286385">
              <a:lnSpc>
                <a:spcPct val="100000"/>
              </a:lnSpc>
              <a:spcBef>
                <a:spcPts val="665"/>
              </a:spcBef>
              <a:buClr>
                <a:srgbClr val="006FC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25" dirty="0">
                <a:solidFill>
                  <a:srgbClr val="006FC0"/>
                </a:solidFill>
                <a:latin typeface="+mj-lt"/>
                <a:cs typeface="Calibri"/>
              </a:rPr>
              <a:t>Dow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S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ynd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r</a:t>
            </a:r>
            <a:r>
              <a:rPr sz="2800" b="1" spc="-20" dirty="0">
                <a:solidFill>
                  <a:srgbClr val="006FC0"/>
                </a:solidFill>
                <a:latin typeface="+mj-lt"/>
                <a:cs typeface="Calibri"/>
              </a:rPr>
              <a:t>ome</a:t>
            </a:r>
            <a:r>
              <a:rPr sz="2800" b="1" spc="25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15" dirty="0">
                <a:latin typeface="+mj-lt"/>
                <a:cs typeface="Calibri"/>
              </a:rPr>
              <a:t>–</a:t>
            </a:r>
            <a:endParaRPr sz="2800" dirty="0">
              <a:latin typeface="+mj-lt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006FC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165" dirty="0">
                <a:solidFill>
                  <a:srgbClr val="006FC0"/>
                </a:solidFill>
                <a:latin typeface="+mj-lt"/>
                <a:cs typeface="Calibri"/>
              </a:rPr>
              <a:t>T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urner</a:t>
            </a:r>
            <a:r>
              <a:rPr sz="2800" b="1" spc="15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S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ynd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r</a:t>
            </a:r>
            <a:r>
              <a:rPr sz="2800" b="1" spc="-20" dirty="0">
                <a:solidFill>
                  <a:srgbClr val="006FC0"/>
                </a:solidFill>
                <a:latin typeface="+mj-lt"/>
                <a:cs typeface="Calibri"/>
              </a:rPr>
              <a:t>ome</a:t>
            </a:r>
            <a:r>
              <a:rPr sz="2800" b="1" spc="25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15" dirty="0">
                <a:latin typeface="+mj-lt"/>
                <a:cs typeface="Calibri"/>
              </a:rPr>
              <a:t>–</a:t>
            </a:r>
            <a:endParaRPr sz="2800" dirty="0">
              <a:latin typeface="+mj-lt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006FC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20" dirty="0">
                <a:solidFill>
                  <a:srgbClr val="006FC0"/>
                </a:solidFill>
                <a:latin typeface="+mj-lt"/>
                <a:cs typeface="Calibri"/>
              </a:rPr>
              <a:t>Kl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in</a:t>
            </a:r>
            <a:r>
              <a:rPr sz="2800" b="1" spc="-50" dirty="0">
                <a:solidFill>
                  <a:srgbClr val="006FC0"/>
                </a:solidFill>
                <a:latin typeface="+mj-lt"/>
                <a:cs typeface="Calibri"/>
              </a:rPr>
              <a:t>e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f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el</a:t>
            </a:r>
            <a:r>
              <a:rPr sz="2800" b="1" spc="-50" dirty="0">
                <a:solidFill>
                  <a:srgbClr val="006FC0"/>
                </a:solidFill>
                <a:latin typeface="+mj-lt"/>
                <a:cs typeface="Calibri"/>
              </a:rPr>
              <a:t>t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e</a:t>
            </a:r>
            <a:r>
              <a:rPr sz="2800" b="1" spc="95" dirty="0">
                <a:solidFill>
                  <a:srgbClr val="006FC0"/>
                </a:solidFill>
                <a:latin typeface="+mj-lt"/>
                <a:cs typeface="Calibri"/>
              </a:rPr>
              <a:t>r</a:t>
            </a:r>
            <a:r>
              <a:rPr sz="2800" b="1" spc="-170" dirty="0">
                <a:solidFill>
                  <a:srgbClr val="006FC0"/>
                </a:solidFill>
                <a:latin typeface="+mj-lt"/>
                <a:cs typeface="Calibri"/>
              </a:rPr>
              <a:t>’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s</a:t>
            </a:r>
            <a:r>
              <a:rPr sz="2800" b="1" spc="60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S</a:t>
            </a:r>
            <a:r>
              <a:rPr sz="2800" b="1" spc="-15" dirty="0">
                <a:solidFill>
                  <a:srgbClr val="006FC0"/>
                </a:solidFill>
                <a:latin typeface="+mj-lt"/>
                <a:cs typeface="Calibri"/>
              </a:rPr>
              <a:t>ynd</a:t>
            </a:r>
            <a:r>
              <a:rPr sz="2800" b="1" spc="-55" dirty="0">
                <a:solidFill>
                  <a:srgbClr val="006FC0"/>
                </a:solidFill>
                <a:latin typeface="+mj-lt"/>
                <a:cs typeface="Calibri"/>
              </a:rPr>
              <a:t>r</a:t>
            </a:r>
            <a:r>
              <a:rPr sz="2800" b="1" spc="-20" dirty="0">
                <a:solidFill>
                  <a:srgbClr val="006FC0"/>
                </a:solidFill>
                <a:latin typeface="+mj-lt"/>
                <a:cs typeface="Calibri"/>
              </a:rPr>
              <a:t>ome</a:t>
            </a:r>
            <a:r>
              <a:rPr sz="2800" b="1" spc="25" dirty="0">
                <a:solidFill>
                  <a:srgbClr val="006FC0"/>
                </a:solidFill>
                <a:latin typeface="+mj-lt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064" y="633498"/>
            <a:ext cx="5055870" cy="55399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lt"/>
              </a:rPr>
              <a:t>Nondisjunction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Picture 2" descr="http://www.uic.edu/classes/bios/bios100/lectf03am/nondisjun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23333" r="833" b="23334"/>
          <a:stretch/>
        </p:blipFill>
        <p:spPr bwMode="auto">
          <a:xfrm>
            <a:off x="381000" y="1752600"/>
            <a:ext cx="8547736" cy="35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5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96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2177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905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579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38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361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</a:pPr>
            <a:fld id="{69C0027B-78EA-431E-905B-DBF7D0CBA954}" type="slidenum">
              <a:rPr lang="en-US" altLang="en-US" sz="1270">
                <a:solidFill>
                  <a:srgbClr val="000000"/>
                </a:solidFill>
              </a:rPr>
              <a:pPr>
                <a:spcAft>
                  <a:spcPct val="0"/>
                </a:spcAft>
              </a:pPr>
              <a:t>2</a:t>
            </a:fld>
            <a:endParaRPr lang="en-US" altLang="en-US" sz="1270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346880" cy="395389"/>
          </a:xfrm>
        </p:spPr>
        <p:txBody>
          <a:bodyPr wrap="square" lIns="0" tIns="25805" rIns="0" bIns="0">
            <a:spAutoFit/>
          </a:bodyPr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altLang="en-US" sz="2400" dirty="0">
                <a:latin typeface="+mj-lt"/>
              </a:rPr>
              <a:t>Human genome: individuals 99.9% identical 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57400"/>
            <a:ext cx="7346880" cy="2982240"/>
          </a:xfrm>
        </p:spPr>
        <p:txBody>
          <a:bodyPr/>
          <a:lstStyle/>
          <a:p>
            <a:pPr marL="391686" indent="-293764" algn="ctr"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dirty="0" smtClean="0">
                <a:latin typeface="+mj-lt"/>
              </a:rPr>
              <a:t>For every 1000 people . . .</a:t>
            </a:r>
          </a:p>
          <a:p>
            <a:pPr marL="391686" indent="-293764" algn="ctr"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endParaRPr lang="en-US" altLang="en-US" dirty="0" smtClean="0">
              <a:latin typeface="+mj-lt"/>
            </a:endParaRP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buFont typeface="Wingdings" panose="05000000000000000000" pitchFamily="2" charset="2"/>
              <a:buChar char="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Sequencing revealed one major allele for most genes in populations</a:t>
            </a: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endParaRPr lang="en-US" altLang="en-US" sz="1814" b="1" dirty="0">
              <a:solidFill>
                <a:srgbClr val="333399"/>
              </a:solidFill>
              <a:latin typeface="+mj-lt"/>
            </a:endParaRP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buFont typeface="Wingdings" panose="05000000000000000000" pitchFamily="2" charset="2"/>
              <a:buChar char="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Human populations have not been genetically isolated for very long (~2-3 M years)</a:t>
            </a: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endParaRPr lang="en-US" altLang="en-US" b="1" dirty="0" smtClean="0">
              <a:solidFill>
                <a:srgbClr val="333399"/>
              </a:solidFill>
              <a:latin typeface="+mj-lt"/>
            </a:endParaRP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buFont typeface="Wingdings" panose="05000000000000000000" pitchFamily="2" charset="2"/>
              <a:buChar char="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Many variations have not had time to spread throughout populations.</a:t>
            </a:r>
          </a:p>
        </p:txBody>
      </p:sp>
    </p:spTree>
    <p:extLst>
      <p:ext uri="{BB962C8B-B14F-4D97-AF65-F5344CB8AC3E}">
        <p14:creationId xmlns:p14="http://schemas.microsoft.com/office/powerpoint/2010/main" val="752859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064" y="104312"/>
            <a:ext cx="5055870" cy="553998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Chromosome Mutation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76200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838" y="438023"/>
            <a:ext cx="297256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5" dirty="0" smtClean="0">
                <a:latin typeface="+mj-lt"/>
                <a:cs typeface="Calibri"/>
              </a:rPr>
              <a:t>Dupli</a:t>
            </a:r>
            <a:r>
              <a:rPr sz="4000" b="1" spc="-30" dirty="0" smtClean="0">
                <a:latin typeface="+mj-lt"/>
                <a:cs typeface="Calibri"/>
              </a:rPr>
              <a:t>c</a:t>
            </a:r>
            <a:r>
              <a:rPr sz="4000" b="1" spc="-65" dirty="0" smtClean="0">
                <a:latin typeface="+mj-lt"/>
                <a:cs typeface="Calibri"/>
              </a:rPr>
              <a:t>a</a:t>
            </a:r>
            <a:r>
              <a:rPr sz="4000" b="1" spc="-20" dirty="0" smtClean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98895"/>
            <a:ext cx="82188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+mj-lt"/>
                <a:cs typeface="Calibri"/>
              </a:rPr>
              <a:t>Occu</a:t>
            </a:r>
            <a:r>
              <a:rPr sz="2800" spc="-50" dirty="0">
                <a:latin typeface="+mj-lt"/>
                <a:cs typeface="Calibri"/>
              </a:rPr>
              <a:t>r</a:t>
            </a:r>
            <a:r>
              <a:rPr sz="2800" dirty="0">
                <a:latin typeface="+mj-lt"/>
                <a:cs typeface="Calibri"/>
              </a:rPr>
              <a:t>s</a:t>
            </a:r>
            <a:r>
              <a:rPr sz="2800" spc="-1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when</a:t>
            </a:r>
            <a:r>
              <a:rPr sz="2800" spc="-2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a </a:t>
            </a:r>
            <a:r>
              <a:rPr sz="2800" spc="-35" dirty="0">
                <a:latin typeface="+mj-lt"/>
                <a:cs typeface="Calibri"/>
              </a:rPr>
              <a:t>g</a:t>
            </a:r>
            <a:r>
              <a:rPr sz="2800" dirty="0">
                <a:latin typeface="+mj-lt"/>
                <a:cs typeface="Calibri"/>
              </a:rPr>
              <a:t>ene</a:t>
            </a:r>
            <a:r>
              <a:rPr sz="2800" spc="-20" dirty="0">
                <a:latin typeface="+mj-lt"/>
                <a:cs typeface="Calibri"/>
              </a:rPr>
              <a:t> </a:t>
            </a:r>
            <a:r>
              <a:rPr sz="2800" b="1" dirty="0">
                <a:solidFill>
                  <a:srgbClr val="CC3300"/>
                </a:solidFill>
                <a:latin typeface="+mj-lt"/>
                <a:cs typeface="Calibri"/>
              </a:rPr>
              <a:t>sequence</a:t>
            </a:r>
            <a:r>
              <a:rPr sz="2800" b="1" spc="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b="1" spc="-15" dirty="0">
                <a:solidFill>
                  <a:srgbClr val="CC3300"/>
                </a:solidFill>
                <a:latin typeface="+mj-lt"/>
                <a:cs typeface="Calibri"/>
              </a:rPr>
              <a:t>is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b="1" spc="-30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epe</a:t>
            </a:r>
            <a:r>
              <a:rPr sz="2800" b="1" spc="-40" dirty="0">
                <a:solidFill>
                  <a:srgbClr val="CC3300"/>
                </a:solidFill>
                <a:latin typeface="+mj-lt"/>
                <a:cs typeface="Calibri"/>
              </a:rPr>
              <a:t>a</a:t>
            </a:r>
            <a:r>
              <a:rPr sz="2800" b="1" spc="-65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ed</a:t>
            </a:r>
            <a:endParaRPr sz="2800" dirty="0"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6042" y="2194151"/>
            <a:ext cx="3886200" cy="3610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arp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04800"/>
            <a:ext cx="6248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000" b="1" spc="-145" dirty="0">
                <a:latin typeface="+mj-lt"/>
                <a:cs typeface="Calibri"/>
              </a:rPr>
              <a:t>T</a:t>
            </a:r>
            <a:r>
              <a:rPr sz="3000" b="1" spc="-20" dirty="0">
                <a:latin typeface="+mj-lt"/>
                <a:cs typeface="Calibri"/>
              </a:rPr>
              <a:t>ypes</a:t>
            </a:r>
            <a:r>
              <a:rPr sz="3000" b="1" spc="-10" dirty="0">
                <a:latin typeface="+mj-lt"/>
                <a:cs typeface="Calibri"/>
              </a:rPr>
              <a:t> </a:t>
            </a:r>
            <a:r>
              <a:rPr sz="3000" b="1" spc="-20" dirty="0">
                <a:latin typeface="+mj-lt"/>
                <a:cs typeface="Calibri"/>
              </a:rPr>
              <a:t>of</a:t>
            </a:r>
            <a:r>
              <a:rPr sz="3000" b="1" spc="-5" dirty="0">
                <a:latin typeface="+mj-lt"/>
                <a:cs typeface="Calibri"/>
              </a:rPr>
              <a:t> </a:t>
            </a:r>
            <a:r>
              <a:rPr sz="3000" b="1" spc="-30" dirty="0">
                <a:latin typeface="+mj-lt"/>
                <a:cs typeface="Calibri"/>
              </a:rPr>
              <a:t>Gen</a:t>
            </a:r>
            <a:r>
              <a:rPr sz="3000" b="1" spc="-25" dirty="0">
                <a:latin typeface="+mj-lt"/>
                <a:cs typeface="Calibri"/>
              </a:rPr>
              <a:t>e</a:t>
            </a:r>
            <a:r>
              <a:rPr sz="3000" b="1" spc="5" dirty="0">
                <a:latin typeface="+mj-lt"/>
                <a:cs typeface="Calibri"/>
              </a:rPr>
              <a:t> </a:t>
            </a:r>
            <a:r>
              <a:rPr sz="3000" b="1" spc="-30" dirty="0" smtClean="0">
                <a:latin typeface="+mj-lt"/>
                <a:cs typeface="Calibri"/>
              </a:rPr>
              <a:t>Mu</a:t>
            </a:r>
            <a:r>
              <a:rPr sz="3000" b="1" spc="-65" dirty="0" smtClean="0">
                <a:latin typeface="+mj-lt"/>
                <a:cs typeface="Calibri"/>
              </a:rPr>
              <a:t>ta</a:t>
            </a:r>
            <a:r>
              <a:rPr sz="3000" b="1" spc="-20" dirty="0" smtClean="0">
                <a:latin typeface="+mj-lt"/>
                <a:cs typeface="Calibri"/>
              </a:rPr>
              <a:t>tions</a:t>
            </a:r>
            <a:endParaRPr sz="3000" dirty="0">
              <a:latin typeface="+mj-lt"/>
              <a:cs typeface="Calibri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11607995"/>
              </p:ext>
            </p:extLst>
          </p:nvPr>
        </p:nvGraphicFramePr>
        <p:xfrm>
          <a:off x="1733550" y="990600"/>
          <a:ext cx="6477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088" y="806323"/>
            <a:ext cx="393611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90" dirty="0">
                <a:latin typeface="+mj-lt"/>
                <a:cs typeface="Calibri"/>
              </a:rPr>
              <a:t>P</a:t>
            </a:r>
            <a:r>
              <a:rPr sz="4000" b="1" spc="-20" dirty="0">
                <a:latin typeface="+mj-lt"/>
                <a:cs typeface="Calibri"/>
              </a:rPr>
              <a:t>oi</a:t>
            </a:r>
            <a:r>
              <a:rPr sz="4000" b="1" spc="-60" dirty="0">
                <a:latin typeface="+mj-lt"/>
                <a:cs typeface="Calibri"/>
              </a:rPr>
              <a:t>n</a:t>
            </a:r>
            <a:r>
              <a:rPr sz="4000" b="1" spc="-15" dirty="0">
                <a:latin typeface="+mj-lt"/>
                <a:cs typeface="Calibri"/>
              </a:rPr>
              <a:t>t</a:t>
            </a:r>
            <a:r>
              <a:rPr sz="4000" b="1" dirty="0">
                <a:latin typeface="+mj-lt"/>
                <a:cs typeface="Calibri"/>
              </a:rPr>
              <a:t> </a:t>
            </a:r>
            <a:r>
              <a:rPr sz="4000" b="1" spc="-30" dirty="0">
                <a:latin typeface="+mj-lt"/>
                <a:cs typeface="Calibri"/>
              </a:rPr>
              <a:t>Mu</a:t>
            </a:r>
            <a:r>
              <a:rPr sz="4000" b="1" spc="-55" dirty="0">
                <a:latin typeface="+mj-lt"/>
                <a:cs typeface="Calibri"/>
              </a:rPr>
              <a:t>t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7086600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spc="-5" dirty="0">
                <a:latin typeface="+mj-lt"/>
                <a:cs typeface="Calibri"/>
              </a:rPr>
              <a:t>Ch</a:t>
            </a:r>
            <a:r>
              <a:rPr sz="3600" spc="5" dirty="0">
                <a:latin typeface="+mj-lt"/>
                <a:cs typeface="Calibri"/>
              </a:rPr>
              <a:t>a</a:t>
            </a:r>
            <a:r>
              <a:rPr sz="3600" spc="-5" dirty="0">
                <a:latin typeface="+mj-lt"/>
                <a:cs typeface="Calibri"/>
              </a:rPr>
              <a:t>n</a:t>
            </a:r>
            <a:r>
              <a:rPr sz="3600" spc="-25" dirty="0">
                <a:latin typeface="+mj-lt"/>
                <a:cs typeface="Calibri"/>
              </a:rPr>
              <a:t>g</a:t>
            </a:r>
            <a:r>
              <a:rPr sz="3600" spc="-20" dirty="0">
                <a:latin typeface="+mj-lt"/>
                <a:cs typeface="Calibri"/>
              </a:rPr>
              <a:t>e</a:t>
            </a:r>
            <a:r>
              <a:rPr sz="3600" spc="-15" dirty="0">
                <a:latin typeface="+mj-lt"/>
                <a:cs typeface="Calibri"/>
              </a:rPr>
              <a:t> </a:t>
            </a:r>
            <a:r>
              <a:rPr sz="3600" spc="-5" dirty="0">
                <a:latin typeface="+mj-lt"/>
                <a:cs typeface="Calibri"/>
              </a:rPr>
              <a:t>o</a:t>
            </a:r>
            <a:r>
              <a:rPr sz="3600" dirty="0">
                <a:latin typeface="+mj-lt"/>
                <a:cs typeface="Calibri"/>
              </a:rPr>
              <a:t>f a</a:t>
            </a:r>
            <a:r>
              <a:rPr sz="3600" spc="5" dirty="0">
                <a:latin typeface="+mj-lt"/>
                <a:cs typeface="Calibri"/>
              </a:rPr>
              <a:t> </a:t>
            </a:r>
            <a:r>
              <a:rPr sz="3600" b="1" spc="-15" dirty="0" smtClean="0">
                <a:solidFill>
                  <a:srgbClr val="CC3300"/>
                </a:solidFill>
                <a:latin typeface="+mj-lt"/>
                <a:cs typeface="Calibri"/>
              </a:rPr>
              <a:t>single</a:t>
            </a:r>
            <a:r>
              <a:rPr lang="en-US" sz="3600" dirty="0">
                <a:latin typeface="+mj-lt"/>
                <a:cs typeface="Calibri"/>
              </a:rPr>
              <a:t> </a:t>
            </a:r>
            <a:r>
              <a:rPr sz="3600" spc="-5" dirty="0" smtClean="0">
                <a:latin typeface="+mj-lt"/>
                <a:cs typeface="Calibri"/>
              </a:rPr>
              <a:t>n</a:t>
            </a:r>
            <a:r>
              <a:rPr sz="3600" spc="5" dirty="0" smtClean="0">
                <a:latin typeface="+mj-lt"/>
                <a:cs typeface="Calibri"/>
              </a:rPr>
              <a:t>u</a:t>
            </a:r>
            <a:r>
              <a:rPr sz="3600" dirty="0" smtClean="0">
                <a:latin typeface="+mj-lt"/>
                <a:cs typeface="Calibri"/>
              </a:rPr>
              <a:t>cleo</a:t>
            </a:r>
            <a:r>
              <a:rPr sz="3600" spc="-10" dirty="0" smtClean="0">
                <a:latin typeface="+mj-lt"/>
                <a:cs typeface="Calibri"/>
              </a:rPr>
              <a:t>t</a:t>
            </a:r>
            <a:r>
              <a:rPr sz="3600" dirty="0" smtClean="0">
                <a:latin typeface="+mj-lt"/>
                <a:cs typeface="Calibri"/>
              </a:rPr>
              <a:t>ide</a:t>
            </a:r>
            <a:endParaRPr sz="3600" dirty="0">
              <a:latin typeface="+mj-lt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+mj-lt"/>
                <a:cs typeface="Calibri"/>
              </a:rPr>
              <a:t>Incl</a:t>
            </a:r>
            <a:r>
              <a:rPr sz="3600" spc="5" dirty="0">
                <a:latin typeface="+mj-lt"/>
                <a:cs typeface="Calibri"/>
              </a:rPr>
              <a:t>u</a:t>
            </a:r>
            <a:r>
              <a:rPr sz="3600" spc="-5" dirty="0">
                <a:latin typeface="+mj-lt"/>
                <a:cs typeface="Calibri"/>
              </a:rPr>
              <a:t>de</a:t>
            </a:r>
            <a:r>
              <a:rPr sz="3600" dirty="0">
                <a:latin typeface="+mj-lt"/>
                <a:cs typeface="Calibri"/>
              </a:rPr>
              <a:t>s</a:t>
            </a:r>
            <a:r>
              <a:rPr sz="3600" spc="-25" dirty="0">
                <a:latin typeface="+mj-lt"/>
                <a:cs typeface="Calibri"/>
              </a:rPr>
              <a:t> </a:t>
            </a:r>
            <a:r>
              <a:rPr sz="3600" dirty="0">
                <a:latin typeface="+mj-lt"/>
                <a:cs typeface="Calibri"/>
              </a:rPr>
              <a:t>the</a:t>
            </a:r>
            <a:r>
              <a:rPr sz="3600" spc="-20" dirty="0">
                <a:latin typeface="+mj-lt"/>
                <a:cs typeface="Calibri"/>
              </a:rPr>
              <a:t> </a:t>
            </a:r>
            <a:r>
              <a:rPr sz="3600" spc="-5" dirty="0">
                <a:latin typeface="+mj-lt"/>
                <a:cs typeface="Calibri"/>
              </a:rPr>
              <a:t>del</a:t>
            </a:r>
            <a:r>
              <a:rPr sz="3600" spc="-25" dirty="0">
                <a:latin typeface="+mj-lt"/>
                <a:cs typeface="Calibri"/>
              </a:rPr>
              <a:t>e</a:t>
            </a:r>
            <a:r>
              <a:rPr sz="3600" dirty="0">
                <a:latin typeface="+mj-lt"/>
                <a:cs typeface="Calibri"/>
              </a:rPr>
              <a:t>tion, insertion,</a:t>
            </a:r>
            <a:r>
              <a:rPr sz="3600" spc="-55" dirty="0">
                <a:latin typeface="+mj-lt"/>
                <a:cs typeface="Calibri"/>
              </a:rPr>
              <a:t> </a:t>
            </a:r>
            <a:r>
              <a:rPr sz="3600" spc="-25" dirty="0">
                <a:latin typeface="+mj-lt"/>
                <a:cs typeface="Calibri"/>
              </a:rPr>
              <a:t>o</a:t>
            </a:r>
            <a:r>
              <a:rPr sz="3600" spc="-15" dirty="0">
                <a:latin typeface="+mj-lt"/>
                <a:cs typeface="Calibri"/>
              </a:rPr>
              <a:t>r</a:t>
            </a:r>
            <a:r>
              <a:rPr sz="3600" dirty="0">
                <a:latin typeface="+mj-lt"/>
                <a:cs typeface="Calibri"/>
              </a:rPr>
              <a:t> </a:t>
            </a:r>
            <a:r>
              <a:rPr sz="3600" spc="-15" dirty="0">
                <a:latin typeface="+mj-lt"/>
                <a:cs typeface="Calibri"/>
              </a:rPr>
              <a:t>s</a:t>
            </a:r>
            <a:r>
              <a:rPr sz="3600" spc="-5" dirty="0">
                <a:latin typeface="+mj-lt"/>
                <a:cs typeface="Calibri"/>
              </a:rPr>
              <a:t>ub</a:t>
            </a:r>
            <a:r>
              <a:rPr sz="3600" spc="-40" dirty="0">
                <a:latin typeface="+mj-lt"/>
                <a:cs typeface="Calibri"/>
              </a:rPr>
              <a:t>s</a:t>
            </a:r>
            <a:r>
              <a:rPr sz="3600" dirty="0">
                <a:latin typeface="+mj-lt"/>
                <a:cs typeface="Calibri"/>
              </a:rPr>
              <a:t>ti</a:t>
            </a:r>
            <a:r>
              <a:rPr sz="3600" spc="-10" dirty="0">
                <a:latin typeface="+mj-lt"/>
                <a:cs typeface="Calibri"/>
              </a:rPr>
              <a:t>t</a:t>
            </a:r>
            <a:r>
              <a:rPr sz="3600" spc="-5" dirty="0">
                <a:latin typeface="+mj-lt"/>
                <a:cs typeface="Calibri"/>
              </a:rPr>
              <a:t>ution o</a:t>
            </a:r>
            <a:r>
              <a:rPr sz="3600" dirty="0">
                <a:latin typeface="+mj-lt"/>
                <a:cs typeface="Calibri"/>
              </a:rPr>
              <a:t>f</a:t>
            </a:r>
            <a:r>
              <a:rPr sz="3600" spc="5" dirty="0">
                <a:latin typeface="+mj-lt"/>
                <a:cs typeface="Calibri"/>
              </a:rPr>
              <a:t> </a:t>
            </a:r>
            <a:r>
              <a:rPr sz="3600" b="1" spc="-5" dirty="0">
                <a:solidFill>
                  <a:srgbClr val="CC3300"/>
                </a:solidFill>
                <a:latin typeface="+mj-lt"/>
                <a:cs typeface="Calibri"/>
              </a:rPr>
              <a:t>ON</a:t>
            </a:r>
            <a:r>
              <a:rPr sz="3600" b="1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600" b="1" spc="-10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600" spc="-5" dirty="0">
                <a:latin typeface="+mj-lt"/>
                <a:cs typeface="Calibri"/>
              </a:rPr>
              <a:t>n</a:t>
            </a:r>
            <a:r>
              <a:rPr sz="3600" spc="5" dirty="0">
                <a:latin typeface="+mj-lt"/>
                <a:cs typeface="Calibri"/>
              </a:rPr>
              <a:t>u</a:t>
            </a:r>
            <a:r>
              <a:rPr sz="3600" dirty="0">
                <a:latin typeface="+mj-lt"/>
                <a:cs typeface="Calibri"/>
              </a:rPr>
              <a:t>cleotide</a:t>
            </a:r>
            <a:r>
              <a:rPr sz="3600" spc="-35" dirty="0">
                <a:latin typeface="+mj-lt"/>
                <a:cs typeface="Calibri"/>
              </a:rPr>
              <a:t> </a:t>
            </a:r>
            <a:r>
              <a:rPr sz="3600" dirty="0">
                <a:latin typeface="+mj-lt"/>
                <a:cs typeface="Calibri"/>
              </a:rPr>
              <a:t>in</a:t>
            </a:r>
            <a:r>
              <a:rPr sz="3600" spc="-20" dirty="0">
                <a:latin typeface="+mj-lt"/>
                <a:cs typeface="Calibri"/>
              </a:rPr>
              <a:t> </a:t>
            </a:r>
            <a:r>
              <a:rPr sz="3600" dirty="0">
                <a:latin typeface="+mj-lt"/>
                <a:cs typeface="Calibri"/>
              </a:rPr>
              <a:t>a </a:t>
            </a:r>
            <a:r>
              <a:rPr sz="3600" spc="-50" dirty="0">
                <a:latin typeface="+mj-lt"/>
                <a:cs typeface="Calibri"/>
              </a:rPr>
              <a:t>g</a:t>
            </a:r>
            <a:r>
              <a:rPr sz="3600" spc="-20" dirty="0">
                <a:latin typeface="+mj-lt"/>
                <a:cs typeface="Calibri"/>
              </a:rPr>
              <a:t>ene</a:t>
            </a:r>
            <a:endParaRPr sz="36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165" y="228600"/>
            <a:ext cx="5055870" cy="55399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lt"/>
              </a:rPr>
              <a:t>Point Mutation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Picture 2" descr="Image result for types of point mu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5" y="1295400"/>
            <a:ext cx="8493964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6970" y="806323"/>
            <a:ext cx="3745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90" dirty="0">
                <a:latin typeface="+mj-lt"/>
                <a:cs typeface="Calibri"/>
              </a:rPr>
              <a:t>P</a:t>
            </a:r>
            <a:r>
              <a:rPr sz="4000" b="1" spc="-20" dirty="0">
                <a:latin typeface="+mj-lt"/>
                <a:cs typeface="Calibri"/>
              </a:rPr>
              <a:t>oi</a:t>
            </a:r>
            <a:r>
              <a:rPr sz="4000" b="1" spc="-60" dirty="0">
                <a:latin typeface="+mj-lt"/>
                <a:cs typeface="Calibri"/>
              </a:rPr>
              <a:t>n</a:t>
            </a:r>
            <a:r>
              <a:rPr sz="4000" b="1" spc="-15" dirty="0">
                <a:latin typeface="+mj-lt"/>
                <a:cs typeface="Calibri"/>
              </a:rPr>
              <a:t>t</a:t>
            </a:r>
            <a:r>
              <a:rPr sz="4000" b="1" dirty="0">
                <a:latin typeface="+mj-lt"/>
                <a:cs typeface="Calibri"/>
              </a:rPr>
              <a:t> </a:t>
            </a:r>
            <a:r>
              <a:rPr sz="4000" b="1" spc="-30" dirty="0">
                <a:latin typeface="+mj-lt"/>
                <a:cs typeface="Calibri"/>
              </a:rPr>
              <a:t>Mu</a:t>
            </a:r>
            <a:r>
              <a:rPr sz="4000" b="1" spc="-55" dirty="0">
                <a:latin typeface="+mj-lt"/>
                <a:cs typeface="Calibri"/>
              </a:rPr>
              <a:t>t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133600"/>
            <a:ext cx="418846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15" dirty="0">
                <a:solidFill>
                  <a:srgbClr val="CC3300"/>
                </a:solidFill>
                <a:latin typeface="+mj-lt"/>
                <a:cs typeface="Calibri"/>
              </a:rPr>
              <a:t>Si</a:t>
            </a:r>
            <a:r>
              <a:rPr sz="2800" b="1" spc="-10" dirty="0">
                <a:solidFill>
                  <a:srgbClr val="CC3300"/>
                </a:solidFill>
                <a:latin typeface="+mj-lt"/>
                <a:cs typeface="Calibri"/>
              </a:rPr>
              <a:t>c</a:t>
            </a:r>
            <a:r>
              <a:rPr sz="2800" b="1" dirty="0">
                <a:solidFill>
                  <a:srgbClr val="CC3300"/>
                </a:solidFill>
                <a:latin typeface="+mj-lt"/>
                <a:cs typeface="Calibri"/>
              </a:rPr>
              <a:t>kle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b="1" spc="-25" dirty="0">
                <a:solidFill>
                  <a:srgbClr val="CC3300"/>
                </a:solidFill>
                <a:latin typeface="+mj-lt"/>
                <a:cs typeface="Calibri"/>
              </a:rPr>
              <a:t>Cel</a:t>
            </a:r>
            <a:r>
              <a:rPr sz="2800" b="1" spc="-10" dirty="0">
                <a:solidFill>
                  <a:srgbClr val="CC3300"/>
                </a:solidFill>
                <a:latin typeface="+mj-lt"/>
                <a:cs typeface="Calibri"/>
              </a:rPr>
              <a:t>l</a:t>
            </a:r>
            <a:r>
              <a:rPr sz="2800" b="1" spc="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b="1" spc="-20" dirty="0">
                <a:solidFill>
                  <a:srgbClr val="CC3300"/>
                </a:solidFill>
                <a:latin typeface="+mj-lt"/>
                <a:cs typeface="Calibri"/>
              </a:rPr>
              <a:t>disease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is </a:t>
            </a:r>
            <a:r>
              <a:rPr sz="2800" spc="-20" dirty="0">
                <a:latin typeface="+mj-lt"/>
                <a:cs typeface="Calibri"/>
              </a:rPr>
              <a:t>the</a:t>
            </a:r>
            <a:r>
              <a:rPr sz="2800" spc="-15" dirty="0">
                <a:latin typeface="+mj-lt"/>
                <a:cs typeface="Calibri"/>
              </a:rPr>
              <a:t> </a:t>
            </a:r>
            <a:r>
              <a:rPr sz="2800" spc="-60" dirty="0">
                <a:latin typeface="+mj-lt"/>
                <a:cs typeface="Calibri"/>
              </a:rPr>
              <a:t>r</a:t>
            </a:r>
            <a:r>
              <a:rPr sz="2800" dirty="0">
                <a:latin typeface="+mj-lt"/>
                <a:cs typeface="Calibri"/>
              </a:rPr>
              <a:t>esult</a:t>
            </a:r>
            <a:r>
              <a:rPr sz="2800" spc="-30" dirty="0">
                <a:latin typeface="+mj-lt"/>
                <a:cs typeface="Calibri"/>
              </a:rPr>
              <a:t> </a:t>
            </a:r>
            <a:r>
              <a:rPr sz="2800" spc="-5" dirty="0">
                <a:latin typeface="+mj-lt"/>
                <a:cs typeface="Calibri"/>
              </a:rPr>
              <a:t>o</a:t>
            </a:r>
            <a:r>
              <a:rPr sz="2800" dirty="0">
                <a:latin typeface="+mj-lt"/>
                <a:cs typeface="Calibri"/>
              </a:rPr>
              <a:t>f </a:t>
            </a:r>
            <a:r>
              <a:rPr sz="2800" spc="-5" dirty="0">
                <a:latin typeface="+mj-lt"/>
                <a:cs typeface="Calibri"/>
              </a:rPr>
              <a:t>one nucleotide sub</a:t>
            </a:r>
            <a:r>
              <a:rPr sz="2800" spc="-50" dirty="0">
                <a:latin typeface="+mj-lt"/>
                <a:cs typeface="Calibri"/>
              </a:rPr>
              <a:t>s</a:t>
            </a:r>
            <a:r>
              <a:rPr sz="2800" dirty="0">
                <a:latin typeface="+mj-lt"/>
                <a:cs typeface="Calibri"/>
              </a:rPr>
              <a:t>ti</a:t>
            </a:r>
            <a:r>
              <a:rPr sz="2800" spc="-10" dirty="0">
                <a:latin typeface="+mj-lt"/>
                <a:cs typeface="Calibri"/>
              </a:rPr>
              <a:t>t</a:t>
            </a:r>
            <a:r>
              <a:rPr sz="2800" spc="-5" dirty="0">
                <a:latin typeface="+mj-lt"/>
                <a:cs typeface="Calibri"/>
              </a:rPr>
              <a:t>ution</a:t>
            </a:r>
            <a:endParaRPr sz="28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latin typeface="+mj-lt"/>
                <a:cs typeface="Calibri"/>
              </a:rPr>
              <a:t>Occu</a:t>
            </a:r>
            <a:r>
              <a:rPr sz="2800" spc="-50" dirty="0">
                <a:latin typeface="+mj-lt"/>
                <a:cs typeface="Calibri"/>
              </a:rPr>
              <a:t>r</a:t>
            </a:r>
            <a:r>
              <a:rPr sz="2800" dirty="0">
                <a:latin typeface="+mj-lt"/>
                <a:cs typeface="Calibri"/>
              </a:rPr>
              <a:t>s</a:t>
            </a:r>
            <a:r>
              <a:rPr sz="2800" spc="-15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in</a:t>
            </a:r>
            <a:r>
              <a:rPr sz="2800" spc="-5" dirty="0">
                <a:latin typeface="+mj-lt"/>
                <a:cs typeface="Calibri"/>
              </a:rPr>
              <a:t> </a:t>
            </a:r>
            <a:r>
              <a:rPr sz="2800" spc="-15" dirty="0">
                <a:latin typeface="+mj-lt"/>
                <a:cs typeface="Calibri"/>
              </a:rPr>
              <a:t>t</a:t>
            </a:r>
            <a:r>
              <a:rPr sz="2800" spc="-5" dirty="0">
                <a:latin typeface="+mj-lt"/>
                <a:cs typeface="Calibri"/>
              </a:rPr>
              <a:t>he</a:t>
            </a:r>
            <a:endParaRPr sz="2800" dirty="0">
              <a:latin typeface="+mj-lt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b="1" spc="-20" dirty="0">
                <a:solidFill>
                  <a:srgbClr val="CC3300"/>
                </a:solidFill>
                <a:latin typeface="+mj-lt"/>
                <a:cs typeface="Calibri"/>
              </a:rPr>
              <a:t>hemoglobin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2800" b="1" spc="-40" dirty="0">
                <a:solidFill>
                  <a:srgbClr val="CC3300"/>
                </a:solidFill>
                <a:latin typeface="+mj-lt"/>
                <a:cs typeface="Calibri"/>
              </a:rPr>
              <a:t>g</a:t>
            </a:r>
            <a:r>
              <a:rPr sz="2800" b="1" spc="-5" dirty="0">
                <a:solidFill>
                  <a:srgbClr val="CC3300"/>
                </a:solidFill>
                <a:latin typeface="+mj-lt"/>
                <a:cs typeface="Calibri"/>
              </a:rPr>
              <a:t>ene</a:t>
            </a:r>
            <a:endParaRPr sz="2800" dirty="0"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1752600"/>
            <a:ext cx="3285744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992" y="882522"/>
            <a:ext cx="531380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+mj-lt"/>
                <a:cs typeface="Calibri"/>
              </a:rPr>
              <a:t>F</a:t>
            </a:r>
            <a:r>
              <a:rPr sz="4000" b="1" spc="-105" dirty="0">
                <a:latin typeface="+mj-lt"/>
                <a:cs typeface="Calibri"/>
              </a:rPr>
              <a:t>r</a:t>
            </a:r>
            <a:r>
              <a:rPr sz="4000" b="1" spc="-20" dirty="0">
                <a:latin typeface="+mj-lt"/>
                <a:cs typeface="Calibri"/>
              </a:rPr>
              <a:t>ameshift</a:t>
            </a:r>
            <a:r>
              <a:rPr sz="4000" b="1" spc="-5" dirty="0">
                <a:latin typeface="+mj-lt"/>
                <a:cs typeface="Calibri"/>
              </a:rPr>
              <a:t> </a:t>
            </a:r>
            <a:r>
              <a:rPr sz="4000" b="1" spc="-30" dirty="0">
                <a:latin typeface="+mj-lt"/>
                <a:cs typeface="Calibri"/>
              </a:rPr>
              <a:t>Mu</a:t>
            </a:r>
            <a:r>
              <a:rPr sz="4000" b="1" spc="-55" dirty="0">
                <a:latin typeface="+mj-lt"/>
                <a:cs typeface="Calibri"/>
              </a:rPr>
              <a:t>t</a:t>
            </a:r>
            <a:r>
              <a:rPr sz="4000" b="1" spc="-65" dirty="0">
                <a:latin typeface="+mj-lt"/>
                <a:cs typeface="Calibri"/>
              </a:rPr>
              <a:t>a</a:t>
            </a:r>
            <a:r>
              <a:rPr sz="4000" b="1" spc="-20" dirty="0">
                <a:latin typeface="+mj-lt"/>
                <a:cs typeface="Calibri"/>
              </a:rPr>
              <a:t>tion</a:t>
            </a:r>
            <a:endParaRPr sz="40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133600"/>
            <a:ext cx="6855460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200" b="1" spc="-15" dirty="0">
                <a:solidFill>
                  <a:srgbClr val="CC3300"/>
                </a:solidFill>
                <a:latin typeface="+mj-lt"/>
                <a:cs typeface="Calibri"/>
              </a:rPr>
              <a:t>Inserting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or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del</a:t>
            </a:r>
            <a:r>
              <a:rPr sz="3200" b="1" spc="-35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200" b="1" spc="-15" dirty="0">
                <a:solidFill>
                  <a:srgbClr val="CC3300"/>
                </a:solidFill>
                <a:latin typeface="+mj-lt"/>
                <a:cs typeface="Calibri"/>
              </a:rPr>
              <a:t>ting</a:t>
            </a:r>
            <a:r>
              <a:rPr sz="3200" b="1" spc="2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spc="-5" dirty="0">
                <a:latin typeface="+mj-lt"/>
                <a:cs typeface="Calibri"/>
              </a:rPr>
              <a:t>on</a:t>
            </a:r>
            <a:r>
              <a:rPr sz="3200" dirty="0">
                <a:latin typeface="+mj-lt"/>
                <a:cs typeface="Calibri"/>
              </a:rPr>
              <a:t>e </a:t>
            </a:r>
            <a:r>
              <a:rPr sz="3200" spc="-15" dirty="0">
                <a:latin typeface="+mj-lt"/>
                <a:cs typeface="Calibri"/>
              </a:rPr>
              <a:t>or</a:t>
            </a:r>
            <a:r>
              <a:rPr sz="3200" dirty="0">
                <a:latin typeface="+mj-lt"/>
                <a:cs typeface="Calibri"/>
              </a:rPr>
              <a:t> </a:t>
            </a:r>
            <a:r>
              <a:rPr sz="3200" spc="-25" dirty="0">
                <a:latin typeface="+mj-lt"/>
                <a:cs typeface="Calibri"/>
              </a:rPr>
              <a:t>mo</a:t>
            </a:r>
            <a:r>
              <a:rPr sz="3200" spc="-65" dirty="0">
                <a:latin typeface="+mj-lt"/>
                <a:cs typeface="Calibri"/>
              </a:rPr>
              <a:t>r</a:t>
            </a:r>
            <a:r>
              <a:rPr sz="3200" spc="-20" dirty="0">
                <a:latin typeface="+mj-lt"/>
                <a:cs typeface="Calibri"/>
              </a:rPr>
              <a:t>e</a:t>
            </a:r>
            <a:r>
              <a:rPr sz="3200" spc="-10" dirty="0">
                <a:latin typeface="+mj-lt"/>
                <a:cs typeface="Calibri"/>
              </a:rPr>
              <a:t> </a:t>
            </a:r>
            <a:r>
              <a:rPr sz="3200" spc="-5" dirty="0">
                <a:latin typeface="+mj-lt"/>
                <a:cs typeface="Calibri"/>
              </a:rPr>
              <a:t>n</a:t>
            </a:r>
            <a:r>
              <a:rPr sz="3200" spc="5" dirty="0">
                <a:latin typeface="+mj-lt"/>
                <a:cs typeface="Calibri"/>
              </a:rPr>
              <a:t>u</a:t>
            </a:r>
            <a:r>
              <a:rPr sz="3200" dirty="0">
                <a:latin typeface="+mj-lt"/>
                <a:cs typeface="Calibri"/>
              </a:rPr>
              <a:t>cleo</a:t>
            </a:r>
            <a:r>
              <a:rPr sz="3200" spc="-10" dirty="0">
                <a:latin typeface="+mj-lt"/>
                <a:cs typeface="Calibri"/>
              </a:rPr>
              <a:t>t</a:t>
            </a:r>
            <a:r>
              <a:rPr sz="3200" dirty="0">
                <a:latin typeface="+mj-lt"/>
                <a:cs typeface="Calibri"/>
              </a:rPr>
              <a:t>ides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+mj-lt"/>
                <a:cs typeface="Calibri"/>
              </a:rPr>
              <a:t>Cha</a:t>
            </a:r>
            <a:r>
              <a:rPr sz="3200" spc="5" dirty="0">
                <a:latin typeface="+mj-lt"/>
                <a:cs typeface="Calibri"/>
              </a:rPr>
              <a:t>n</a:t>
            </a:r>
            <a:r>
              <a:rPr sz="3200" spc="-30" dirty="0">
                <a:latin typeface="+mj-lt"/>
                <a:cs typeface="Calibri"/>
              </a:rPr>
              <a:t>g</a:t>
            </a:r>
            <a:r>
              <a:rPr sz="3200" dirty="0">
                <a:latin typeface="+mj-lt"/>
                <a:cs typeface="Calibri"/>
              </a:rPr>
              <a:t>es</a:t>
            </a:r>
            <a:r>
              <a:rPr sz="3200" spc="-25" dirty="0"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the</a:t>
            </a:r>
            <a:r>
              <a:rPr sz="3200" spc="-20" dirty="0">
                <a:latin typeface="+mj-lt"/>
                <a:cs typeface="Calibri"/>
              </a:rPr>
              <a:t> </a:t>
            </a:r>
            <a:r>
              <a:rPr sz="3200" spc="10" dirty="0">
                <a:latin typeface="+mj-lt"/>
                <a:cs typeface="Calibri"/>
              </a:rPr>
              <a:t>“</a:t>
            </a:r>
            <a:r>
              <a:rPr sz="3200" b="1" spc="-3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eadin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g</a:t>
            </a:r>
            <a:r>
              <a:rPr sz="3200" b="1" spc="15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f</a:t>
            </a:r>
            <a:r>
              <a:rPr sz="3200" b="1" spc="-90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am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</a:t>
            </a:r>
            <a:r>
              <a:rPr sz="3200" dirty="0">
                <a:latin typeface="+mj-lt"/>
                <a:cs typeface="Calibri"/>
              </a:rPr>
              <a:t>” li</a:t>
            </a:r>
            <a:r>
              <a:rPr sz="3200" spc="-135" dirty="0">
                <a:latin typeface="+mj-lt"/>
                <a:cs typeface="Calibri"/>
              </a:rPr>
              <a:t>k</a:t>
            </a:r>
            <a:r>
              <a:rPr sz="3200" dirty="0">
                <a:latin typeface="+mj-lt"/>
                <a:cs typeface="Calibri"/>
              </a:rPr>
              <a:t>e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+mj-lt"/>
                <a:cs typeface="Calibri"/>
              </a:rPr>
              <a:t>ch</a:t>
            </a:r>
            <a:r>
              <a:rPr sz="3200" spc="5" dirty="0">
                <a:latin typeface="+mj-lt"/>
                <a:cs typeface="Calibri"/>
              </a:rPr>
              <a:t>a</a:t>
            </a:r>
            <a:r>
              <a:rPr sz="3200" spc="-5" dirty="0">
                <a:latin typeface="+mj-lt"/>
                <a:cs typeface="Calibri"/>
              </a:rPr>
              <a:t>ngin</a:t>
            </a:r>
            <a:r>
              <a:rPr sz="3200" dirty="0">
                <a:latin typeface="+mj-lt"/>
                <a:cs typeface="Calibri"/>
              </a:rPr>
              <a:t>g</a:t>
            </a:r>
            <a:r>
              <a:rPr sz="3200" spc="10" dirty="0">
                <a:latin typeface="+mj-lt"/>
                <a:cs typeface="Calibri"/>
              </a:rPr>
              <a:t> </a:t>
            </a:r>
            <a:r>
              <a:rPr sz="3200" dirty="0">
                <a:latin typeface="+mj-lt"/>
                <a:cs typeface="Calibri"/>
              </a:rPr>
              <a:t>a</a:t>
            </a:r>
            <a:r>
              <a:rPr sz="3200" spc="-15" dirty="0">
                <a:latin typeface="+mj-lt"/>
                <a:cs typeface="Calibri"/>
              </a:rPr>
              <a:t> </a:t>
            </a:r>
            <a:r>
              <a:rPr sz="3200" spc="-5" dirty="0">
                <a:latin typeface="+mj-lt"/>
                <a:cs typeface="Calibri"/>
              </a:rPr>
              <a:t>se</a:t>
            </a:r>
            <a:r>
              <a:rPr sz="3200" spc="-40" dirty="0">
                <a:latin typeface="+mj-lt"/>
                <a:cs typeface="Calibri"/>
              </a:rPr>
              <a:t>n</a:t>
            </a:r>
            <a:r>
              <a:rPr sz="3200" spc="-60" dirty="0">
                <a:latin typeface="+mj-lt"/>
                <a:cs typeface="Calibri"/>
              </a:rPr>
              <a:t>t</a:t>
            </a:r>
            <a:r>
              <a:rPr sz="3200" spc="-20" dirty="0">
                <a:latin typeface="+mj-lt"/>
                <a:cs typeface="Calibri"/>
              </a:rPr>
              <a:t>ence</a:t>
            </a:r>
            <a:endParaRPr sz="320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Font typeface="Arial"/>
              <a:buChar char="•"/>
              <a:tabLst>
                <a:tab pos="356235" algn="l"/>
              </a:tabLst>
            </a:pP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P</a:t>
            </a:r>
            <a:r>
              <a:rPr sz="3200" b="1" spc="-4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20" dirty="0">
                <a:solidFill>
                  <a:srgbClr val="CC3300"/>
                </a:solidFill>
                <a:latin typeface="+mj-lt"/>
                <a:cs typeface="Calibri"/>
              </a:rPr>
              <a:t>o</a:t>
            </a:r>
            <a:r>
              <a:rPr sz="3200" b="1" spc="-75" dirty="0">
                <a:solidFill>
                  <a:srgbClr val="CC3300"/>
                </a:solidFill>
                <a:latin typeface="+mj-lt"/>
                <a:cs typeface="Calibri"/>
              </a:rPr>
              <a:t>t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ein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s</a:t>
            </a:r>
            <a:r>
              <a:rPr sz="3200" b="1" spc="10" dirty="0">
                <a:solidFill>
                  <a:srgbClr val="CC3300"/>
                </a:solidFill>
                <a:latin typeface="+mj-lt"/>
                <a:cs typeface="Calibri"/>
              </a:rPr>
              <a:t> </a:t>
            </a:r>
            <a:r>
              <a:rPr sz="3200" spc="-5" dirty="0">
                <a:latin typeface="+mj-lt"/>
                <a:cs typeface="Calibri"/>
              </a:rPr>
              <a:t>buil</a:t>
            </a:r>
            <a:r>
              <a:rPr sz="3200" dirty="0">
                <a:latin typeface="+mj-lt"/>
                <a:cs typeface="Calibri"/>
              </a:rPr>
              <a:t>t</a:t>
            </a:r>
            <a:r>
              <a:rPr sz="3200" spc="-10" dirty="0">
                <a:latin typeface="+mj-lt"/>
                <a:cs typeface="Calibri"/>
              </a:rPr>
              <a:t> </a:t>
            </a:r>
            <a:r>
              <a:rPr sz="3200" b="1" dirty="0">
                <a:solidFill>
                  <a:srgbClr val="CC3300"/>
                </a:solidFill>
                <a:latin typeface="+mj-lt"/>
                <a:cs typeface="Calibri"/>
              </a:rPr>
              <a:t>inc</a:t>
            </a:r>
            <a:r>
              <a:rPr sz="3200" b="1" spc="-15" dirty="0">
                <a:solidFill>
                  <a:srgbClr val="CC3300"/>
                </a:solidFill>
                <a:latin typeface="+mj-lt"/>
                <a:cs typeface="Calibri"/>
              </a:rPr>
              <a:t>o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30" dirty="0">
                <a:solidFill>
                  <a:srgbClr val="CC3300"/>
                </a:solidFill>
                <a:latin typeface="+mj-lt"/>
                <a:cs typeface="Calibri"/>
              </a:rPr>
              <a:t>r</a:t>
            </a:r>
            <a:r>
              <a:rPr sz="3200" b="1" spc="-5" dirty="0">
                <a:solidFill>
                  <a:srgbClr val="CC3300"/>
                </a:solidFill>
                <a:latin typeface="+mj-lt"/>
                <a:cs typeface="Calibri"/>
              </a:rPr>
              <a:t>ectly</a:t>
            </a:r>
            <a:endParaRPr sz="32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57400" y="1219200"/>
            <a:ext cx="4486752" cy="92333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Frameshift Mutation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485900" y="2286000"/>
            <a:ext cx="5524500" cy="1754326"/>
          </a:xfrm>
        </p:spPr>
        <p:txBody>
          <a:bodyPr/>
          <a:lstStyle/>
          <a:p>
            <a:pPr eaLnBrk="1" hangingPunct="1"/>
            <a:r>
              <a:rPr lang="en-US" altLang="en-US" sz="2700" dirty="0">
                <a:solidFill>
                  <a:schemeClr val="tx1"/>
                </a:solidFill>
              </a:rPr>
              <a:t>Original:</a:t>
            </a:r>
          </a:p>
          <a:p>
            <a:pPr lvl="1" eaLnBrk="1" hangingPunct="1"/>
            <a:r>
              <a:rPr lang="en-US" altLang="en-US" sz="2700" dirty="0"/>
              <a:t>The fat cat ate the wee rat</a:t>
            </a:r>
            <a:r>
              <a:rPr lang="en-US" altLang="en-US" sz="3300" dirty="0"/>
              <a:t>.</a:t>
            </a:r>
          </a:p>
          <a:p>
            <a:pPr eaLnBrk="1" hangingPunct="1"/>
            <a:r>
              <a:rPr lang="en-US" altLang="en-US" sz="2700" dirty="0">
                <a:solidFill>
                  <a:schemeClr val="tx1"/>
                </a:solidFill>
              </a:rPr>
              <a:t>Frame Shift (“a” added):</a:t>
            </a:r>
          </a:p>
          <a:p>
            <a:pPr lvl="1" eaLnBrk="1" hangingPunct="1"/>
            <a:r>
              <a:rPr lang="en-US" altLang="en-US" sz="2700" b="1" dirty="0"/>
              <a:t> The fat </a:t>
            </a:r>
            <a:r>
              <a:rPr lang="en-US" altLang="en-US" sz="2700" b="1" dirty="0" err="1"/>
              <a:t>caa</a:t>
            </a:r>
            <a:r>
              <a:rPr lang="en-US" altLang="en-US" sz="2700" b="1" dirty="0"/>
              <a:t> </a:t>
            </a:r>
            <a:r>
              <a:rPr lang="en-US" altLang="en-US" sz="2700" b="1" dirty="0" err="1"/>
              <a:t>tet</a:t>
            </a:r>
            <a:r>
              <a:rPr lang="en-US" altLang="en-US" sz="2700" b="1" dirty="0"/>
              <a:t> hew </a:t>
            </a:r>
            <a:r>
              <a:rPr lang="en-US" altLang="en-US" sz="2700" b="1" dirty="0" err="1"/>
              <a:t>eer</a:t>
            </a:r>
            <a:r>
              <a:rPr lang="en-US" altLang="en-US" sz="2700" b="1" dirty="0"/>
              <a:t> at.</a:t>
            </a:r>
          </a:p>
        </p:txBody>
      </p:sp>
    </p:spTree>
    <p:extLst>
      <p:ext uri="{BB962C8B-B14F-4D97-AF65-F5344CB8AC3E}">
        <p14:creationId xmlns:p14="http://schemas.microsoft.com/office/powerpoint/2010/main" val="26045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14500" y="838200"/>
            <a:ext cx="5943600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Frame 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hift Mutation</a:t>
            </a:r>
          </a:p>
        </p:txBody>
      </p:sp>
      <p:pic>
        <p:nvPicPr>
          <p:cNvPr id="56324" name="Picture 5" descr="Image result for frameshift mu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/>
          <a:stretch>
            <a:fillRect/>
          </a:stretch>
        </p:blipFill>
        <p:spPr bwMode="auto">
          <a:xfrm>
            <a:off x="1170385" y="1874044"/>
            <a:ext cx="648771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1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96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2177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905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579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38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361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</a:pPr>
            <a:fld id="{37888333-0320-494A-A566-B157CEDF74E5}" type="slidenum">
              <a:rPr lang="en-US" altLang="en-US" sz="1270">
                <a:solidFill>
                  <a:srgbClr val="000000"/>
                </a:solidFill>
              </a:rPr>
              <a:pPr>
                <a:spcAft>
                  <a:spcPct val="0"/>
                </a:spcAft>
              </a:pPr>
              <a:t>3</a:t>
            </a:fld>
            <a:endParaRPr lang="en-US" altLang="en-US" sz="127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1775" y="956601"/>
            <a:ext cx="7346880" cy="457758"/>
          </a:xfrm>
        </p:spPr>
        <p:txBody>
          <a:bodyPr wrap="square" lIns="0" tIns="26611" rIns="0" bIns="0">
            <a:sp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</a:tabLst>
            </a:pPr>
            <a:r>
              <a:rPr lang="en-US" altLang="en-US" sz="2800" dirty="0" smtClean="0">
                <a:latin typeface="+mn-lt"/>
              </a:rPr>
              <a:t>Each Individual Should be Almost Same!!!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56961" y="2765160"/>
            <a:ext cx="2986560" cy="414720"/>
          </a:xfrm>
        </p:spPr>
        <p:txBody>
          <a:bodyPr tIns="22118"/>
          <a:lstStyle/>
          <a:p>
            <a:pPr marL="391686" indent="-293764">
              <a:lnSpc>
                <a:spcPct val="92000"/>
              </a:lnSpc>
              <a:buClr>
                <a:srgbClr val="0066FF"/>
              </a:buClr>
              <a:buSzPct val="4000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</a:tabLst>
            </a:pPr>
            <a:r>
              <a:rPr lang="en-US" altLang="en-US" b="1" dirty="0" smtClean="0">
                <a:latin typeface="+mj-lt"/>
              </a:rPr>
              <a:t>Not Actually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61" y="1765800"/>
            <a:ext cx="3852000" cy="191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61" y="4191000"/>
            <a:ext cx="6894720" cy="20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31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33498"/>
            <a:ext cx="6477000" cy="1107996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lt"/>
              </a:rPr>
              <a:t>Which One is </a:t>
            </a:r>
            <a:r>
              <a:rPr lang="en-US" altLang="ko-KR" smtClean="0">
                <a:latin typeface="+mj-lt"/>
              </a:rPr>
              <a:t>More </a:t>
            </a:r>
            <a:r>
              <a:rPr lang="en-US" altLang="ko-KR" smtClean="0">
                <a:latin typeface="+mj-lt"/>
              </a:rPr>
              <a:t>Severe: </a:t>
            </a:r>
            <a:r>
              <a:rPr lang="en-US" altLang="ko-KR" dirty="0" smtClean="0">
                <a:latin typeface="+mj-lt"/>
              </a:rPr>
              <a:t>Chromosome or Gene 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Mutations.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39025" r="27206" b="17651"/>
          <a:stretch/>
        </p:blipFill>
        <p:spPr bwMode="auto">
          <a:xfrm>
            <a:off x="2209800" y="2209800"/>
            <a:ext cx="4267200" cy="31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2819400"/>
            <a:ext cx="36404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800" dirty="0" smtClean="0">
                <a:latin typeface="+mj-lt"/>
                <a:cs typeface="Times New Roman"/>
              </a:rPr>
              <a:t>Thank You</a:t>
            </a:r>
            <a:endParaRPr sz="4800" dirty="0"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96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2177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905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579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386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361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</a:tabLst>
              <a:defRPr sz="1814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</a:pPr>
            <a:fld id="{745D8B8A-A9D6-4CE0-98AB-4F95F5C02A65}" type="slidenum">
              <a:rPr lang="en-US" altLang="en-US" sz="1270">
                <a:solidFill>
                  <a:srgbClr val="000000"/>
                </a:solidFill>
              </a:rPr>
              <a:pPr>
                <a:spcAft>
                  <a:spcPct val="0"/>
                </a:spcAft>
              </a:pPr>
              <a:t>4</a:t>
            </a:fld>
            <a:endParaRPr lang="en-US" altLang="en-US" sz="127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1017225" y="853788"/>
            <a:ext cx="7346880" cy="456944"/>
          </a:xfrm>
        </p:spPr>
        <p:txBody>
          <a:bodyPr wrap="square" lIns="0" tIns="25805" rIns="0" bIns="0">
            <a:spAutoFit/>
          </a:bodyPr>
          <a:lstStyle/>
          <a:p>
            <a:pPr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</a:pPr>
            <a:r>
              <a:rPr lang="en-US" altLang="en-US" sz="2800" dirty="0">
                <a:latin typeface="+mj-lt"/>
              </a:rPr>
              <a:t>Human genome: individuals 0.1% different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5800" y="2121482"/>
            <a:ext cx="7346880" cy="2982240"/>
          </a:xfrm>
        </p:spPr>
        <p:txBody>
          <a:bodyPr/>
          <a:lstStyle/>
          <a:p>
            <a:pPr marL="391686" indent="-293764" algn="ctr"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dirty="0" smtClean="0">
                <a:latin typeface="+mj-lt"/>
              </a:rPr>
              <a:t>For every person . . .</a:t>
            </a:r>
          </a:p>
          <a:p>
            <a:pPr marL="391686" indent="-293764" algn="ctr"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endParaRPr lang="en-US" altLang="en-US" dirty="0" smtClean="0">
              <a:latin typeface="+mj-lt"/>
            </a:endParaRP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buFont typeface="Wingdings" panose="05000000000000000000" pitchFamily="2" charset="2"/>
              <a:buChar char="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Lots of variation!</a:t>
            </a:r>
          </a:p>
          <a:p>
            <a:pPr marL="806412" indent="-707051">
              <a:lnSpc>
                <a:spcPct val="94000"/>
              </a:lnSpc>
              <a:spcAft>
                <a:spcPct val="0"/>
              </a:spcAft>
              <a:buClr>
                <a:srgbClr val="0066FF"/>
              </a:buClr>
              <a:buSzPct val="40000"/>
              <a:buFont typeface="Wingdings" panose="05000000000000000000" pitchFamily="2" charset="2"/>
              <a:buChar char="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3.2 x 10</a:t>
            </a:r>
            <a:r>
              <a:rPr lang="en-US" altLang="en-US" b="1" baseline="30000" dirty="0" smtClean="0">
                <a:solidFill>
                  <a:srgbClr val="333399"/>
                </a:solidFill>
                <a:latin typeface="+mj-lt"/>
              </a:rPr>
              <a:t>9</a:t>
            </a: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 </a:t>
            </a:r>
            <a:r>
              <a:rPr lang="en-US" altLang="en-US" b="1" dirty="0" err="1" smtClean="0">
                <a:solidFill>
                  <a:srgbClr val="333399"/>
                </a:solidFill>
                <a:latin typeface="+mj-lt"/>
              </a:rPr>
              <a:t>bp</a:t>
            </a: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/genome x 0.001 changes/</a:t>
            </a:r>
            <a:r>
              <a:rPr lang="en-US" altLang="en-US" b="1" dirty="0" err="1" smtClean="0">
                <a:solidFill>
                  <a:srgbClr val="333399"/>
                </a:solidFill>
                <a:latin typeface="+mj-lt"/>
              </a:rPr>
              <a:t>bp</a:t>
            </a:r>
            <a:r>
              <a:rPr lang="en-US" altLang="en-US" b="1" dirty="0" smtClean="0">
                <a:solidFill>
                  <a:srgbClr val="333399"/>
                </a:solidFill>
                <a:latin typeface="+mj-lt"/>
              </a:rPr>
              <a:t> = </a:t>
            </a:r>
          </a:p>
          <a:p>
            <a:pPr marL="391686" indent="-293764" algn="ctr">
              <a:spcAft>
                <a:spcPct val="0"/>
              </a:spcAft>
              <a:buClr>
                <a:srgbClr val="0066FF"/>
              </a:buClr>
              <a:buSzPct val="40000"/>
              <a:tabLst>
                <a:tab pos="391686" algn="l"/>
                <a:tab pos="1221138" algn="l"/>
                <a:tab pos="2050590" algn="l"/>
                <a:tab pos="2880043" algn="l"/>
                <a:tab pos="3709495" algn="l"/>
                <a:tab pos="4538947" algn="l"/>
                <a:tab pos="5368399" algn="l"/>
                <a:tab pos="6197851" algn="l"/>
                <a:tab pos="7027304" algn="l"/>
                <a:tab pos="7856756" algn="l"/>
                <a:tab pos="8686208" algn="l"/>
                <a:tab pos="9515660" algn="l"/>
              </a:tabLst>
              <a:defRPr/>
            </a:pPr>
            <a:endParaRPr lang="en-US" altLang="en-US" dirty="0" smtClean="0">
              <a:latin typeface="+mj-lt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835361" y="3531240"/>
            <a:ext cx="4296960" cy="72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6348" rIns="81638" bIns="40819"/>
          <a:lstStyle>
            <a:lvl1pPr>
              <a:lnSpc>
                <a:spcPct val="93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4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1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15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</a:pPr>
            <a:r>
              <a:rPr lang="en-US" altLang="en-US" sz="2177" b="1" dirty="0">
                <a:solidFill>
                  <a:srgbClr val="BB180D"/>
                </a:solidFill>
                <a:latin typeface="+mj-lt"/>
              </a:rPr>
              <a:t>3.2 x 10</a:t>
            </a:r>
            <a:r>
              <a:rPr lang="en-US" altLang="en-US" sz="2177" b="1" baseline="30000" dirty="0">
                <a:solidFill>
                  <a:srgbClr val="BB180D"/>
                </a:solidFill>
                <a:latin typeface="+mj-lt"/>
              </a:rPr>
              <a:t>6 </a:t>
            </a:r>
            <a:r>
              <a:rPr lang="en-US" altLang="en-US" sz="2177" b="1" dirty="0">
                <a:solidFill>
                  <a:srgbClr val="BB180D"/>
                </a:solidFill>
                <a:latin typeface="+mj-lt"/>
              </a:rPr>
              <a:t>changes/genome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143000" y="4126939"/>
            <a:ext cx="7391400" cy="15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4966" rIns="81638" bIns="40819"/>
          <a:lstStyle>
            <a:lvl1pPr>
              <a:lnSpc>
                <a:spcPct val="93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1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15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50505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</a:pP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Two major types of variation</a:t>
            </a:r>
          </a:p>
          <a:p>
            <a:pPr eaLnBrk="1">
              <a:lnSpc>
                <a:spcPct val="98000"/>
              </a:lnSpc>
              <a:spcAft>
                <a:spcPct val="0"/>
              </a:spcAft>
            </a:pP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SNPs</a:t>
            </a:r>
          </a:p>
          <a:p>
            <a:pPr eaLnBrk="1">
              <a:lnSpc>
                <a:spcPct val="98000"/>
              </a:lnSpc>
              <a:spcAft>
                <a:spcPct val="0"/>
              </a:spcAft>
            </a:pP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Repeated DNA - short to long repeats</a:t>
            </a:r>
          </a:p>
          <a:p>
            <a:pPr eaLnBrk="1">
              <a:lnSpc>
                <a:spcPct val="98000"/>
              </a:lnSpc>
              <a:spcAft>
                <a:spcPct val="0"/>
              </a:spcAft>
            </a:pPr>
            <a:endParaRPr lang="en-US" altLang="en-US" sz="1633" b="1" dirty="0">
              <a:solidFill>
                <a:srgbClr val="333399"/>
              </a:solidFill>
              <a:latin typeface="+mj-lt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</a:pP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Variations produce RFLPs (</a:t>
            </a:r>
            <a:r>
              <a:rPr lang="en-US" altLang="en-US" sz="1633" b="1" u="sng" dirty="0">
                <a:solidFill>
                  <a:srgbClr val="333399"/>
                </a:solidFill>
                <a:latin typeface="+mj-lt"/>
              </a:rPr>
              <a:t>R</a:t>
            </a: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estriction </a:t>
            </a:r>
            <a:r>
              <a:rPr lang="en-US" altLang="en-US" sz="1633" b="1" u="sng" dirty="0">
                <a:solidFill>
                  <a:srgbClr val="333399"/>
                </a:solidFill>
                <a:latin typeface="+mj-lt"/>
              </a:rPr>
              <a:t>F</a:t>
            </a: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ragment </a:t>
            </a:r>
            <a:r>
              <a:rPr lang="en-US" altLang="en-US" sz="1633" b="1" u="sng" dirty="0">
                <a:solidFill>
                  <a:srgbClr val="333399"/>
                </a:solidFill>
                <a:latin typeface="+mj-lt"/>
              </a:rPr>
              <a:t>L</a:t>
            </a: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ength </a:t>
            </a:r>
            <a:r>
              <a:rPr lang="en-US" altLang="en-US" sz="1633" b="1" u="sng" dirty="0">
                <a:solidFill>
                  <a:srgbClr val="333399"/>
                </a:solidFill>
                <a:latin typeface="+mj-lt"/>
              </a:rPr>
              <a:t>P</a:t>
            </a:r>
            <a:r>
              <a:rPr lang="en-US" altLang="en-US" sz="1633" b="1" dirty="0">
                <a:solidFill>
                  <a:srgbClr val="333399"/>
                </a:solidFill>
                <a:latin typeface="+mj-lt"/>
              </a:rPr>
              <a:t>olymorphisms)!</a:t>
            </a:r>
          </a:p>
        </p:txBody>
      </p:sp>
    </p:spTree>
    <p:extLst>
      <p:ext uri="{BB962C8B-B14F-4D97-AF65-F5344CB8AC3E}">
        <p14:creationId xmlns:p14="http://schemas.microsoft.com/office/powerpoint/2010/main" val="3915409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055870" cy="55399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lt"/>
              </a:rPr>
              <a:t>Mutation</a:t>
            </a:r>
            <a:endParaRPr lang="ko-KR" altLang="en-US" dirty="0">
              <a:latin typeface="+mj-lt"/>
            </a:endParaRPr>
          </a:p>
        </p:txBody>
      </p:sp>
      <p:pic>
        <p:nvPicPr>
          <p:cNvPr id="3074" name="Picture 2" descr="Genetic Mutation Cartoons and Comics - funny pictures from Cartoon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91400" cy="58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055870" cy="553998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+mj-lt"/>
              </a:rPr>
              <a:t>Diversity &amp; Mutation</a:t>
            </a:r>
            <a:endParaRPr lang="ko-KR" altLang="en-US" dirty="0">
              <a:latin typeface="+mj-lt"/>
            </a:endParaRPr>
          </a:p>
        </p:txBody>
      </p:sp>
      <p:pic>
        <p:nvPicPr>
          <p:cNvPr id="4098" name="Picture 2" descr="Systems Biology and Complex Disease Ge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2895600" cy="27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nes, environment, and behavior (article) | Khan Aca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91403"/>
            <a:ext cx="7354421" cy="287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633498"/>
            <a:ext cx="50558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985">
              <a:lnSpc>
                <a:spcPct val="100000"/>
              </a:lnSpc>
            </a:pPr>
            <a:r>
              <a:rPr sz="4000" spc="-20" dirty="0">
                <a:latin typeface="+mj-lt"/>
              </a:rPr>
              <a:t>Int</a:t>
            </a:r>
            <a:r>
              <a:rPr sz="4000" spc="-85" dirty="0">
                <a:latin typeface="+mj-lt"/>
              </a:rPr>
              <a:t>r</a:t>
            </a:r>
            <a:r>
              <a:rPr sz="4000" spc="-20" dirty="0">
                <a:latin typeface="+mj-lt"/>
              </a:rPr>
              <a:t>oducti</a:t>
            </a:r>
            <a:r>
              <a:rPr sz="4000" spc="-10" dirty="0">
                <a:latin typeface="+mj-lt"/>
              </a:rPr>
              <a:t>o</a:t>
            </a:r>
            <a:r>
              <a:rPr sz="4000" spc="-25" dirty="0">
                <a:latin typeface="+mj-lt"/>
              </a:rPr>
              <a:t>n</a:t>
            </a:r>
            <a:endParaRPr sz="400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1744" y="1866900"/>
            <a:ext cx="1391412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1268101"/>
            <a:ext cx="74676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+mj-lt"/>
                <a:cs typeface="Times New Roman"/>
              </a:rPr>
              <a:t>Su</a:t>
            </a:r>
            <a:r>
              <a:rPr sz="2000" spc="5" dirty="0">
                <a:latin typeface="+mj-lt"/>
                <a:cs typeface="Times New Roman"/>
              </a:rPr>
              <a:t>d</a:t>
            </a:r>
            <a:r>
              <a:rPr sz="2000" dirty="0">
                <a:latin typeface="+mj-lt"/>
                <a:cs typeface="Times New Roman"/>
              </a:rPr>
              <a:t>den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herit</a:t>
            </a:r>
            <a:r>
              <a:rPr sz="2000" spc="-10" dirty="0">
                <a:latin typeface="+mj-lt"/>
                <a:cs typeface="Times New Roman"/>
              </a:rPr>
              <a:t>a</a:t>
            </a:r>
            <a:r>
              <a:rPr sz="2000" dirty="0">
                <a:latin typeface="+mj-lt"/>
                <a:cs typeface="Times New Roman"/>
              </a:rPr>
              <a:t>ble</a:t>
            </a:r>
            <a:r>
              <a:rPr sz="2000" spc="-4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chan</a:t>
            </a:r>
            <a:r>
              <a:rPr sz="2000" spc="5" dirty="0">
                <a:latin typeface="+mj-lt"/>
                <a:cs typeface="Times New Roman"/>
              </a:rPr>
              <a:t>g</a:t>
            </a:r>
            <a:r>
              <a:rPr sz="2000" dirty="0">
                <a:latin typeface="+mj-lt"/>
                <a:cs typeface="Times New Roman"/>
              </a:rPr>
              <a:t>e</a:t>
            </a:r>
            <a:r>
              <a:rPr sz="2000" spc="-3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in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gene</a:t>
            </a:r>
            <a:r>
              <a:rPr sz="2000" spc="-10" dirty="0">
                <a:latin typeface="+mj-lt"/>
                <a:cs typeface="Times New Roman"/>
              </a:rPr>
              <a:t>t</a:t>
            </a:r>
            <a:r>
              <a:rPr sz="2000" dirty="0">
                <a:latin typeface="+mj-lt"/>
                <a:cs typeface="Times New Roman"/>
              </a:rPr>
              <a:t>ic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spc="-25" dirty="0">
                <a:latin typeface="+mj-lt"/>
                <a:cs typeface="Times New Roman"/>
              </a:rPr>
              <a:t>m</a:t>
            </a:r>
            <a:r>
              <a:rPr sz="2000" dirty="0">
                <a:latin typeface="+mj-lt"/>
                <a:cs typeface="Times New Roman"/>
              </a:rPr>
              <a:t>a</a:t>
            </a:r>
            <a:r>
              <a:rPr sz="2000" spc="-10" dirty="0">
                <a:latin typeface="+mj-lt"/>
                <a:cs typeface="Times New Roman"/>
              </a:rPr>
              <a:t>t</a:t>
            </a:r>
            <a:r>
              <a:rPr sz="2000" dirty="0">
                <a:latin typeface="+mj-lt"/>
                <a:cs typeface="Times New Roman"/>
              </a:rPr>
              <a:t>eri</a:t>
            </a:r>
            <a:r>
              <a:rPr sz="2000" spc="-10" dirty="0">
                <a:latin typeface="+mj-lt"/>
                <a:cs typeface="Times New Roman"/>
              </a:rPr>
              <a:t>a</a:t>
            </a:r>
            <a:r>
              <a:rPr sz="2000" dirty="0">
                <a:latin typeface="+mj-lt"/>
                <a:cs typeface="Times New Roman"/>
              </a:rPr>
              <a:t>l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or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charac</a:t>
            </a:r>
            <a:r>
              <a:rPr sz="2000" spc="-10" dirty="0">
                <a:latin typeface="+mj-lt"/>
                <a:cs typeface="Times New Roman"/>
              </a:rPr>
              <a:t>t</a:t>
            </a:r>
            <a:r>
              <a:rPr sz="2000" dirty="0">
                <a:latin typeface="+mj-lt"/>
                <a:cs typeface="Times New Roman"/>
              </a:rPr>
              <a:t>er</a:t>
            </a:r>
            <a:r>
              <a:rPr sz="2000" spc="-2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of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an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-30" dirty="0">
                <a:latin typeface="+mj-lt"/>
                <a:cs typeface="Times New Roman"/>
              </a:rPr>
              <a:t>r</a:t>
            </a:r>
            <a:r>
              <a:rPr sz="2000" dirty="0">
                <a:latin typeface="+mj-lt"/>
                <a:cs typeface="Times New Roman"/>
              </a:rPr>
              <a:t>gani</a:t>
            </a:r>
            <a:r>
              <a:rPr sz="2000" spc="-20" dirty="0">
                <a:latin typeface="+mj-lt"/>
                <a:cs typeface="Times New Roman"/>
              </a:rPr>
              <a:t>s</a:t>
            </a:r>
            <a:r>
              <a:rPr sz="2000" dirty="0">
                <a:latin typeface="+mj-lt"/>
                <a:cs typeface="Times New Roman"/>
              </a:rPr>
              <a:t>m</a:t>
            </a:r>
            <a:r>
              <a:rPr sz="2000" spc="-4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is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+mj-lt"/>
                <a:cs typeface="Times New Roman"/>
              </a:rPr>
              <a:t>k</a:t>
            </a:r>
            <a:r>
              <a:rPr sz="2000" spc="10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n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as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mut</a:t>
            </a:r>
            <a:r>
              <a:rPr sz="2000" b="1" spc="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ti</a:t>
            </a:r>
            <a:r>
              <a:rPr sz="2000" b="1" spc="-10" dirty="0">
                <a:latin typeface="+mj-lt"/>
                <a:cs typeface="Times New Roman"/>
              </a:rPr>
              <a:t>o</a:t>
            </a:r>
            <a:r>
              <a:rPr sz="2000" b="1" dirty="0">
                <a:latin typeface="+mj-lt"/>
                <a:cs typeface="Times New Roman"/>
              </a:rPr>
              <a:t>n</a:t>
            </a: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+mj-lt"/>
                <a:cs typeface="Times New Roman"/>
              </a:rPr>
              <a:t>I</a:t>
            </a:r>
            <a:r>
              <a:rPr sz="2000" spc="5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divi</a:t>
            </a:r>
            <a:r>
              <a:rPr sz="2000" spc="-15" dirty="0">
                <a:latin typeface="+mj-lt"/>
                <a:cs typeface="Times New Roman"/>
              </a:rPr>
              <a:t>d</a:t>
            </a:r>
            <a:r>
              <a:rPr sz="2000" dirty="0">
                <a:latin typeface="+mj-lt"/>
                <a:cs typeface="Times New Roman"/>
              </a:rPr>
              <a:t>u</a:t>
            </a:r>
            <a:r>
              <a:rPr sz="2000" spc="-10" dirty="0">
                <a:latin typeface="+mj-lt"/>
                <a:cs typeface="Times New Roman"/>
              </a:rPr>
              <a:t>a</a:t>
            </a:r>
            <a:r>
              <a:rPr sz="2000" dirty="0">
                <a:latin typeface="+mj-lt"/>
                <a:cs typeface="Times New Roman"/>
              </a:rPr>
              <a:t>ls</a:t>
            </a:r>
            <a:r>
              <a:rPr sz="2000" spc="-4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sho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ing</a:t>
            </a:r>
            <a:r>
              <a:rPr sz="2000" spc="-4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these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cha</a:t>
            </a:r>
            <a:r>
              <a:rPr sz="2000" spc="5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ges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are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k</a:t>
            </a:r>
            <a:r>
              <a:rPr sz="2000" spc="10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n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as</a:t>
            </a:r>
            <a:r>
              <a:rPr sz="2000" spc="10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mu</a:t>
            </a:r>
            <a:r>
              <a:rPr sz="2000" b="1" spc="5" dirty="0">
                <a:latin typeface="+mj-lt"/>
                <a:cs typeface="Times New Roman"/>
              </a:rPr>
              <a:t>t</a:t>
            </a:r>
            <a:r>
              <a:rPr sz="2000" b="1" dirty="0">
                <a:latin typeface="+mj-lt"/>
                <a:cs typeface="Times New Roman"/>
              </a:rPr>
              <a:t>a</a:t>
            </a:r>
            <a:r>
              <a:rPr sz="2000" b="1" spc="5" dirty="0">
                <a:latin typeface="+mj-lt"/>
                <a:cs typeface="Times New Roman"/>
              </a:rPr>
              <a:t>n</a:t>
            </a:r>
            <a:r>
              <a:rPr sz="2000" b="1" dirty="0">
                <a:latin typeface="+mj-lt"/>
                <a:cs typeface="Times New Roman"/>
              </a:rPr>
              <a:t>ts</a:t>
            </a: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Font typeface="Arial"/>
              <a:buChar char="•"/>
            </a:pPr>
            <a:endParaRPr sz="2900" dirty="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+mj-lt"/>
                <a:cs typeface="Times New Roman"/>
              </a:rPr>
              <a:t>An individual</a:t>
            </a:r>
            <a:r>
              <a:rPr sz="2000" spc="-6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sho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ing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an </a:t>
            </a:r>
            <a:r>
              <a:rPr sz="2000" spc="-10" dirty="0">
                <a:latin typeface="+mj-lt"/>
                <a:cs typeface="Times New Roman"/>
              </a:rPr>
              <a:t>a</a:t>
            </a:r>
            <a:r>
              <a:rPr sz="2000" dirty="0">
                <a:latin typeface="+mj-lt"/>
                <a:cs typeface="Times New Roman"/>
              </a:rPr>
              <a:t>l</a:t>
            </a:r>
            <a:r>
              <a:rPr sz="2000" spc="-10" dirty="0">
                <a:latin typeface="+mj-lt"/>
                <a:cs typeface="Times New Roman"/>
              </a:rPr>
              <a:t>t</a:t>
            </a:r>
            <a:r>
              <a:rPr sz="2000" dirty="0">
                <a:latin typeface="+mj-lt"/>
                <a:cs typeface="Times New Roman"/>
              </a:rPr>
              <a:t>ered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p</a:t>
            </a:r>
            <a:r>
              <a:rPr sz="2000" spc="10" dirty="0">
                <a:latin typeface="+mj-lt"/>
                <a:cs typeface="Times New Roman"/>
              </a:rPr>
              <a:t>h</a:t>
            </a:r>
            <a:r>
              <a:rPr sz="2000" dirty="0">
                <a:latin typeface="+mj-lt"/>
                <a:cs typeface="Times New Roman"/>
              </a:rPr>
              <a:t>en</a:t>
            </a:r>
            <a:r>
              <a:rPr sz="2000" spc="5" dirty="0">
                <a:latin typeface="+mj-lt"/>
                <a:cs typeface="Times New Roman"/>
              </a:rPr>
              <a:t>o</a:t>
            </a:r>
            <a:r>
              <a:rPr sz="2000" dirty="0">
                <a:latin typeface="+mj-lt"/>
                <a:cs typeface="Times New Roman"/>
              </a:rPr>
              <a:t>t</a:t>
            </a:r>
            <a:r>
              <a:rPr sz="2000" spc="-15" dirty="0">
                <a:latin typeface="+mj-lt"/>
                <a:cs typeface="Times New Roman"/>
              </a:rPr>
              <a:t>y</a:t>
            </a:r>
            <a:r>
              <a:rPr sz="2000" dirty="0">
                <a:latin typeface="+mj-lt"/>
                <a:cs typeface="Times New Roman"/>
              </a:rPr>
              <a:t>pe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d</a:t>
            </a:r>
            <a:r>
              <a:rPr sz="2000" spc="10" dirty="0">
                <a:latin typeface="+mj-lt"/>
                <a:cs typeface="Times New Roman"/>
              </a:rPr>
              <a:t>u</a:t>
            </a:r>
            <a:r>
              <a:rPr sz="2000" dirty="0">
                <a:latin typeface="+mj-lt"/>
                <a:cs typeface="Times New Roman"/>
              </a:rPr>
              <a:t>e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to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spc="-25" dirty="0">
                <a:latin typeface="+mj-lt"/>
                <a:cs typeface="Times New Roman"/>
              </a:rPr>
              <a:t>m</a:t>
            </a:r>
            <a:r>
              <a:rPr sz="2000" dirty="0">
                <a:latin typeface="+mj-lt"/>
                <a:cs typeface="Times New Roman"/>
              </a:rPr>
              <a:t>utat</a:t>
            </a:r>
            <a:r>
              <a:rPr sz="2000" spc="-15" dirty="0">
                <a:latin typeface="+mj-lt"/>
                <a:cs typeface="Times New Roman"/>
              </a:rPr>
              <a:t>i</a:t>
            </a:r>
            <a:r>
              <a:rPr sz="2000" dirty="0">
                <a:latin typeface="+mj-lt"/>
                <a:cs typeface="Times New Roman"/>
              </a:rPr>
              <a:t>on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are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k</a:t>
            </a:r>
            <a:r>
              <a:rPr sz="2000" spc="10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n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as</a:t>
            </a: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+mj-lt"/>
                <a:cs typeface="Times New Roman"/>
              </a:rPr>
              <a:t>v</a:t>
            </a:r>
            <a:r>
              <a:rPr sz="2000" b="1" spc="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r</a:t>
            </a:r>
            <a:r>
              <a:rPr sz="2000" b="1" spc="-10" dirty="0">
                <a:latin typeface="+mj-lt"/>
                <a:cs typeface="Times New Roman"/>
              </a:rPr>
              <a:t>i</a:t>
            </a:r>
            <a:r>
              <a:rPr sz="2000" b="1" dirty="0">
                <a:latin typeface="+mj-lt"/>
                <a:cs typeface="Times New Roman"/>
              </a:rPr>
              <a:t>a</a:t>
            </a:r>
            <a:r>
              <a:rPr sz="2000" b="1" spc="5" dirty="0">
                <a:latin typeface="+mj-lt"/>
                <a:cs typeface="Times New Roman"/>
              </a:rPr>
              <a:t>n</a:t>
            </a:r>
            <a:r>
              <a:rPr sz="2000" b="1" dirty="0">
                <a:latin typeface="+mj-lt"/>
                <a:cs typeface="Times New Roman"/>
              </a:rPr>
              <a:t>t</a:t>
            </a: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+mj-lt"/>
                <a:cs typeface="Times New Roman"/>
              </a:rPr>
              <a:t>Fac</a:t>
            </a:r>
            <a:r>
              <a:rPr sz="2000" spc="-10" dirty="0">
                <a:latin typeface="+mj-lt"/>
                <a:cs typeface="Times New Roman"/>
              </a:rPr>
              <a:t>t</a:t>
            </a:r>
            <a:r>
              <a:rPr sz="2000" dirty="0">
                <a:latin typeface="+mj-lt"/>
                <a:cs typeface="Times New Roman"/>
              </a:rPr>
              <a:t>or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or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age</a:t>
            </a:r>
            <a:r>
              <a:rPr sz="2000" spc="5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ts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causing</a:t>
            </a:r>
            <a:r>
              <a:rPr sz="2000" spc="-25" dirty="0">
                <a:latin typeface="+mj-lt"/>
                <a:cs typeface="Times New Roman"/>
              </a:rPr>
              <a:t> m</a:t>
            </a:r>
            <a:r>
              <a:rPr sz="2000" dirty="0">
                <a:latin typeface="+mj-lt"/>
                <a:cs typeface="Times New Roman"/>
              </a:rPr>
              <a:t>utat</a:t>
            </a:r>
            <a:r>
              <a:rPr sz="2000" spc="-15" dirty="0">
                <a:latin typeface="+mj-lt"/>
                <a:cs typeface="Times New Roman"/>
              </a:rPr>
              <a:t>i</a:t>
            </a:r>
            <a:r>
              <a:rPr sz="2000" dirty="0">
                <a:latin typeface="+mj-lt"/>
                <a:cs typeface="Times New Roman"/>
              </a:rPr>
              <a:t>on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are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k</a:t>
            </a:r>
            <a:r>
              <a:rPr sz="2000" spc="10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n</a:t>
            </a:r>
            <a:r>
              <a:rPr sz="2000" spc="-4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as</a:t>
            </a:r>
            <a:r>
              <a:rPr sz="2000" spc="1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mu</a:t>
            </a:r>
            <a:r>
              <a:rPr sz="2000" b="1" spc="5" dirty="0">
                <a:latin typeface="+mj-lt"/>
                <a:cs typeface="Times New Roman"/>
              </a:rPr>
              <a:t>t</a:t>
            </a:r>
            <a:r>
              <a:rPr sz="2000" b="1" dirty="0">
                <a:latin typeface="+mj-lt"/>
                <a:cs typeface="Times New Roman"/>
              </a:rPr>
              <a:t>a</a:t>
            </a:r>
            <a:r>
              <a:rPr sz="2000" b="1" spc="10" dirty="0">
                <a:latin typeface="+mj-lt"/>
                <a:cs typeface="Times New Roman"/>
              </a:rPr>
              <a:t>g</a:t>
            </a:r>
            <a:r>
              <a:rPr sz="2000" b="1" dirty="0">
                <a:latin typeface="+mj-lt"/>
                <a:cs typeface="Times New Roman"/>
              </a:rPr>
              <a:t>e</a:t>
            </a:r>
            <a:r>
              <a:rPr sz="2000" b="1" spc="-15" dirty="0">
                <a:latin typeface="+mj-lt"/>
                <a:cs typeface="Times New Roman"/>
              </a:rPr>
              <a:t>n</a:t>
            </a:r>
            <a:r>
              <a:rPr sz="2000" b="1" dirty="0">
                <a:latin typeface="+mj-lt"/>
                <a:cs typeface="Times New Roman"/>
              </a:rPr>
              <a:t>s</a:t>
            </a: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2900" dirty="0">
              <a:latin typeface="+mj-lt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+mj-lt"/>
                <a:cs typeface="Times New Roman"/>
              </a:rPr>
              <a:t>Mut</a:t>
            </a:r>
            <a:r>
              <a:rPr sz="2000" spc="-10" dirty="0">
                <a:latin typeface="+mj-lt"/>
                <a:cs typeface="Times New Roman"/>
              </a:rPr>
              <a:t>a</a:t>
            </a:r>
            <a:r>
              <a:rPr sz="2000" dirty="0">
                <a:latin typeface="+mj-lt"/>
                <a:cs typeface="Times New Roman"/>
              </a:rPr>
              <a:t>t</a:t>
            </a:r>
            <a:r>
              <a:rPr sz="2000" spc="-10" dirty="0">
                <a:latin typeface="+mj-lt"/>
                <a:cs typeface="Times New Roman"/>
              </a:rPr>
              <a:t>i</a:t>
            </a:r>
            <a:r>
              <a:rPr sz="2000" dirty="0">
                <a:latin typeface="+mj-lt"/>
                <a:cs typeface="Times New Roman"/>
              </a:rPr>
              <a:t>on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w</a:t>
            </a:r>
            <a:r>
              <a:rPr sz="2000" spc="10" dirty="0">
                <a:latin typeface="+mj-lt"/>
                <a:cs typeface="Times New Roman"/>
              </a:rPr>
              <a:t>h</a:t>
            </a:r>
            <a:r>
              <a:rPr sz="2000" dirty="0">
                <a:latin typeface="+mj-lt"/>
                <a:cs typeface="Times New Roman"/>
              </a:rPr>
              <a:t>i</a:t>
            </a:r>
            <a:r>
              <a:rPr sz="2000" spc="-10" dirty="0">
                <a:latin typeface="+mj-lt"/>
                <a:cs typeface="Times New Roman"/>
              </a:rPr>
              <a:t>c</a:t>
            </a:r>
            <a:r>
              <a:rPr sz="2000" dirty="0">
                <a:latin typeface="+mj-lt"/>
                <a:cs typeface="Times New Roman"/>
              </a:rPr>
              <a:t>h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causes</a:t>
            </a:r>
            <a:r>
              <a:rPr sz="2000" spc="-2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cha</a:t>
            </a:r>
            <a:r>
              <a:rPr sz="2000" spc="5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ges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in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base</a:t>
            </a:r>
            <a:r>
              <a:rPr sz="2000" spc="-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seq</a:t>
            </a:r>
            <a:r>
              <a:rPr sz="2000" spc="5" dirty="0">
                <a:latin typeface="+mj-lt"/>
                <a:cs typeface="Times New Roman"/>
              </a:rPr>
              <a:t>u</a:t>
            </a:r>
            <a:r>
              <a:rPr sz="2000" dirty="0">
                <a:latin typeface="+mj-lt"/>
                <a:cs typeface="Times New Roman"/>
              </a:rPr>
              <a:t>ence</a:t>
            </a:r>
            <a:r>
              <a:rPr sz="2000" spc="-3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of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ge</a:t>
            </a:r>
            <a:r>
              <a:rPr sz="2000" spc="5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e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lang="en-US" sz="2000" spc="-1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are</a:t>
            </a:r>
            <a:r>
              <a:rPr sz="2000" spc="-20" dirty="0" smtClean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k</a:t>
            </a:r>
            <a:r>
              <a:rPr sz="2000" spc="10" dirty="0">
                <a:latin typeface="+mj-lt"/>
                <a:cs typeface="Times New Roman"/>
              </a:rPr>
              <a:t>n</a:t>
            </a:r>
            <a:r>
              <a:rPr sz="2000" dirty="0">
                <a:latin typeface="+mj-lt"/>
                <a:cs typeface="Times New Roman"/>
              </a:rPr>
              <a:t>o</a:t>
            </a:r>
            <a:r>
              <a:rPr sz="2000" spc="10" dirty="0">
                <a:latin typeface="+mj-lt"/>
                <a:cs typeface="Times New Roman"/>
              </a:rPr>
              <a:t>w</a:t>
            </a:r>
            <a:r>
              <a:rPr sz="2000" dirty="0">
                <a:latin typeface="+mj-lt"/>
                <a:cs typeface="Times New Roman"/>
              </a:rPr>
              <a:t>n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as</a:t>
            </a: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+mj-lt"/>
                <a:cs typeface="Times New Roman"/>
              </a:rPr>
              <a:t>gene </a:t>
            </a:r>
            <a:r>
              <a:rPr sz="2000" b="1" spc="-10" dirty="0">
                <a:latin typeface="+mj-lt"/>
                <a:cs typeface="Times New Roman"/>
              </a:rPr>
              <a:t>m</a:t>
            </a:r>
            <a:r>
              <a:rPr sz="2000" b="1" dirty="0">
                <a:latin typeface="+mj-lt"/>
                <a:cs typeface="Times New Roman"/>
              </a:rPr>
              <a:t>uta</a:t>
            </a:r>
            <a:r>
              <a:rPr sz="2000" b="1" spc="5" dirty="0">
                <a:latin typeface="+mj-lt"/>
                <a:cs typeface="Times New Roman"/>
              </a:rPr>
              <a:t>t</a:t>
            </a:r>
            <a:r>
              <a:rPr sz="2000" b="1" spc="-20" dirty="0">
                <a:latin typeface="+mj-lt"/>
                <a:cs typeface="Times New Roman"/>
              </a:rPr>
              <a:t>i</a:t>
            </a:r>
            <a:r>
              <a:rPr sz="2000" b="1" dirty="0">
                <a:latin typeface="+mj-lt"/>
                <a:cs typeface="Times New Roman"/>
              </a:rPr>
              <a:t>on</a:t>
            </a:r>
            <a:r>
              <a:rPr sz="2000" b="1" spc="-35" dirty="0">
                <a:latin typeface="+mj-lt"/>
                <a:cs typeface="Times New Roman"/>
              </a:rPr>
              <a:t> </a:t>
            </a:r>
            <a:r>
              <a:rPr sz="2000" spc="5" dirty="0">
                <a:latin typeface="+mj-lt"/>
                <a:cs typeface="Times New Roman"/>
              </a:rPr>
              <a:t>o</a:t>
            </a:r>
            <a:r>
              <a:rPr sz="2000" dirty="0">
                <a:latin typeface="+mj-lt"/>
                <a:cs typeface="Times New Roman"/>
              </a:rPr>
              <a:t>r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p</a:t>
            </a:r>
            <a:r>
              <a:rPr sz="2000" b="1" spc="5" dirty="0">
                <a:latin typeface="+mj-lt"/>
                <a:cs typeface="Times New Roman"/>
              </a:rPr>
              <a:t>o</a:t>
            </a:r>
            <a:r>
              <a:rPr sz="2000" b="1" dirty="0">
                <a:latin typeface="+mj-lt"/>
                <a:cs typeface="Times New Roman"/>
              </a:rPr>
              <a:t>int</a:t>
            </a:r>
            <a:r>
              <a:rPr sz="2000" b="1" spc="-20" dirty="0">
                <a:latin typeface="+mj-lt"/>
                <a:cs typeface="Times New Roman"/>
              </a:rPr>
              <a:t> </a:t>
            </a:r>
            <a:r>
              <a:rPr sz="2000" b="1" dirty="0">
                <a:latin typeface="+mj-lt"/>
                <a:cs typeface="Times New Roman"/>
              </a:rPr>
              <a:t>mut</a:t>
            </a:r>
            <a:r>
              <a:rPr sz="2000" b="1" spc="10" dirty="0">
                <a:latin typeface="+mj-lt"/>
                <a:cs typeface="Times New Roman"/>
              </a:rPr>
              <a:t>a</a:t>
            </a:r>
            <a:r>
              <a:rPr sz="2000" b="1" dirty="0">
                <a:latin typeface="+mj-lt"/>
                <a:cs typeface="Times New Roman"/>
              </a:rPr>
              <a:t>ti</a:t>
            </a:r>
            <a:r>
              <a:rPr sz="2000" b="1" spc="-10" dirty="0">
                <a:latin typeface="+mj-lt"/>
                <a:cs typeface="Times New Roman"/>
              </a:rPr>
              <a:t>o</a:t>
            </a:r>
            <a:r>
              <a:rPr sz="2000" b="1" dirty="0">
                <a:latin typeface="+mj-lt"/>
                <a:cs typeface="Times New Roman"/>
              </a:rPr>
              <a:t>n</a:t>
            </a:r>
            <a:endParaRPr sz="2000" dirty="0"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633498"/>
            <a:ext cx="505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</a:rPr>
              <a:t>Classification of mutation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8431" y="1559052"/>
            <a:ext cx="385572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663" y="1537716"/>
            <a:ext cx="4274820" cy="541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5940" y="1642572"/>
            <a:ext cx="8072119" cy="468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74707"/>
              </a:buClr>
              <a:buFont typeface="Arial"/>
              <a:buChar char="•"/>
              <a:tabLst>
                <a:tab pos="356235" algn="l"/>
              </a:tabLst>
            </a:pPr>
            <a:r>
              <a:rPr spc="-15" dirty="0">
                <a:latin typeface="+mj-lt"/>
              </a:rPr>
              <a:t>Ba</a:t>
            </a:r>
            <a:r>
              <a:rPr spc="-20" dirty="0">
                <a:latin typeface="+mj-lt"/>
              </a:rPr>
              <a:t>s</a:t>
            </a:r>
            <a:r>
              <a:rPr spc="-10" dirty="0">
                <a:latin typeface="+mj-lt"/>
              </a:rPr>
              <a:t>ed</a:t>
            </a:r>
            <a:r>
              <a:rPr spc="10" dirty="0">
                <a:latin typeface="+mj-lt"/>
              </a:rPr>
              <a:t> </a:t>
            </a:r>
            <a:r>
              <a:rPr spc="-10" dirty="0">
                <a:latin typeface="+mj-lt"/>
              </a:rPr>
              <a:t>on</a:t>
            </a:r>
            <a:r>
              <a:rPr dirty="0">
                <a:latin typeface="+mj-lt"/>
              </a:rPr>
              <a:t> </a:t>
            </a:r>
            <a:r>
              <a:rPr spc="-10" dirty="0">
                <a:latin typeface="+mj-lt"/>
              </a:rPr>
              <a:t>the</a:t>
            </a:r>
            <a:r>
              <a:rPr spc="-5" dirty="0">
                <a:latin typeface="+mj-lt"/>
              </a:rPr>
              <a:t> </a:t>
            </a:r>
            <a:r>
              <a:rPr spc="-10" dirty="0">
                <a:latin typeface="+mj-lt"/>
              </a:rPr>
              <a:t>survival</a:t>
            </a:r>
            <a:r>
              <a:rPr dirty="0">
                <a:latin typeface="+mj-lt"/>
              </a:rPr>
              <a:t> </a:t>
            </a:r>
            <a:r>
              <a:rPr spc="-10" dirty="0">
                <a:latin typeface="+mj-lt"/>
              </a:rPr>
              <a:t>of</a:t>
            </a:r>
            <a:r>
              <a:rPr spc="5" dirty="0">
                <a:latin typeface="+mj-lt"/>
              </a:rPr>
              <a:t> </a:t>
            </a:r>
            <a:r>
              <a:rPr spc="-10" dirty="0">
                <a:latin typeface="+mj-lt"/>
              </a:rPr>
              <a:t>an</a:t>
            </a:r>
            <a:r>
              <a:rPr spc="15" dirty="0">
                <a:latin typeface="+mj-lt"/>
              </a:rPr>
              <a:t> </a:t>
            </a:r>
            <a:r>
              <a:rPr spc="-10" dirty="0">
                <a:latin typeface="+mj-lt"/>
              </a:rPr>
              <a:t>individual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600" dirty="0">
              <a:latin typeface="+mj-lt"/>
            </a:endParaRPr>
          </a:p>
          <a:p>
            <a:pPr marL="527685" marR="5080" indent="-514984">
              <a:lnSpc>
                <a:spcPts val="2050"/>
              </a:lnSpc>
              <a:buFont typeface="Times New Roman"/>
              <a:buAutoNum type="arabicPeriod"/>
              <a:tabLst>
                <a:tab pos="528320" algn="l"/>
              </a:tabLst>
            </a:pPr>
            <a:r>
              <a:rPr spc="-15" dirty="0">
                <a:solidFill>
                  <a:srgbClr val="000000"/>
                </a:solidFill>
                <a:latin typeface="+mj-lt"/>
              </a:rPr>
              <a:t>L</a:t>
            </a:r>
            <a:r>
              <a:rPr spc="-20" dirty="0">
                <a:solidFill>
                  <a:srgbClr val="000000"/>
                </a:solidFill>
                <a:latin typeface="+mj-lt"/>
              </a:rPr>
              <a:t>e</a:t>
            </a:r>
            <a:r>
              <a:rPr spc="-10" dirty="0">
                <a:solidFill>
                  <a:srgbClr val="000000"/>
                </a:solidFill>
                <a:latin typeface="+mj-lt"/>
              </a:rPr>
              <a:t>thal</a:t>
            </a:r>
            <a:r>
              <a:rPr dirty="0">
                <a:solidFill>
                  <a:srgbClr val="000000"/>
                </a:solidFill>
                <a:latin typeface="+mj-lt"/>
              </a:rPr>
              <a:t> </a:t>
            </a:r>
            <a:r>
              <a:rPr spc="-15" dirty="0">
                <a:solidFill>
                  <a:srgbClr val="000000"/>
                </a:solidFill>
                <a:latin typeface="+mj-lt"/>
              </a:rPr>
              <a:t>muta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ion</a:t>
            </a:r>
            <a:r>
              <a:rPr spc="2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–</a:t>
            </a:r>
            <a:r>
              <a:rPr b="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5" dirty="0">
                <a:solidFill>
                  <a:srgbClr val="000000"/>
                </a:solidFill>
                <a:latin typeface="+mj-lt"/>
              </a:rPr>
              <a:t>when</a:t>
            </a:r>
            <a:r>
              <a:rPr b="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40" dirty="0">
                <a:solidFill>
                  <a:srgbClr val="000000"/>
                </a:solidFill>
                <a:latin typeface="+mj-lt"/>
              </a:rPr>
              <a:t>m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utation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cau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s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es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death</a:t>
            </a:r>
            <a:r>
              <a:rPr b="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 of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all individuals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unde</a:t>
            </a:r>
            <a:r>
              <a:rPr b="0" spc="-45" dirty="0">
                <a:solidFill>
                  <a:srgbClr val="000000"/>
                </a:solidFill>
                <a:latin typeface="+mj-lt"/>
              </a:rPr>
              <a:t>r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going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40" dirty="0">
                <a:solidFill>
                  <a:srgbClr val="000000"/>
                </a:solidFill>
                <a:latin typeface="+mj-lt"/>
              </a:rPr>
              <a:t>m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utation</a:t>
            </a:r>
            <a:r>
              <a:rPr b="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are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kno</a:t>
            </a:r>
            <a:r>
              <a:rPr b="0" spc="-25" dirty="0">
                <a:solidFill>
                  <a:srgbClr val="000000"/>
                </a:solidFill>
                <a:latin typeface="+mj-lt"/>
              </a:rPr>
              <a:t>w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n</a:t>
            </a:r>
            <a:r>
              <a:rPr b="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lethal</a:t>
            </a:r>
          </a:p>
          <a:p>
            <a:pPr>
              <a:lnSpc>
                <a:spcPct val="100000"/>
              </a:lnSpc>
              <a:spcBef>
                <a:spcPts val="3"/>
              </a:spcBef>
              <a:buFont typeface="Times New Roman"/>
              <a:buAutoNum type="arabicPeriod"/>
            </a:pPr>
            <a:endParaRPr sz="2350" dirty="0">
              <a:latin typeface="+mj-lt"/>
            </a:endParaRPr>
          </a:p>
          <a:p>
            <a:pPr marL="527685" indent="-514984">
              <a:lnSpc>
                <a:spcPct val="100000"/>
              </a:lnSpc>
              <a:buFont typeface="Times New Roman"/>
              <a:buAutoNum type="arabicPeriod"/>
              <a:tabLst>
                <a:tab pos="528320" algn="l"/>
              </a:tabLst>
            </a:pPr>
            <a:r>
              <a:rPr spc="-15" dirty="0">
                <a:solidFill>
                  <a:srgbClr val="000000"/>
                </a:solidFill>
                <a:latin typeface="+mj-lt"/>
              </a:rPr>
              <a:t>Sub</a:t>
            </a:r>
            <a:r>
              <a:rPr spc="15" dirty="0">
                <a:solidFill>
                  <a:srgbClr val="000000"/>
                </a:solidFill>
                <a:latin typeface="+mj-lt"/>
              </a:rPr>
              <a:t> </a:t>
            </a:r>
            <a:r>
              <a:rPr spc="-10" dirty="0">
                <a:solidFill>
                  <a:srgbClr val="000000"/>
                </a:solidFill>
                <a:latin typeface="+mj-lt"/>
              </a:rPr>
              <a:t>lethal</a:t>
            </a:r>
            <a:r>
              <a:rPr dirty="0">
                <a:solidFill>
                  <a:srgbClr val="000000"/>
                </a:solidFill>
                <a:latin typeface="+mj-lt"/>
              </a:rPr>
              <a:t> </a:t>
            </a:r>
            <a:r>
              <a:rPr spc="-15" dirty="0">
                <a:solidFill>
                  <a:srgbClr val="000000"/>
                </a:solidFill>
                <a:latin typeface="+mj-lt"/>
              </a:rPr>
              <a:t>mu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ation</a:t>
            </a:r>
            <a:r>
              <a:rPr spc="2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-</a:t>
            </a:r>
            <a:r>
              <a:rPr b="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c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a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s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es death of</a:t>
            </a:r>
            <a:r>
              <a:rPr b="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5" dirty="0">
                <a:solidFill>
                  <a:srgbClr val="000000"/>
                </a:solidFill>
                <a:latin typeface="+mj-lt"/>
              </a:rPr>
              <a:t>90%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individu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a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ls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2350" dirty="0">
              <a:latin typeface="+mj-lt"/>
            </a:endParaRPr>
          </a:p>
          <a:p>
            <a:pPr marL="527685" indent="-514984">
              <a:lnSpc>
                <a:spcPct val="100000"/>
              </a:lnSpc>
              <a:buFont typeface="Times New Roman"/>
              <a:buAutoNum type="arabicPeriod"/>
              <a:tabLst>
                <a:tab pos="528320" algn="l"/>
              </a:tabLst>
            </a:pPr>
            <a:r>
              <a:rPr spc="-15" dirty="0">
                <a:solidFill>
                  <a:srgbClr val="000000"/>
                </a:solidFill>
                <a:latin typeface="+mj-lt"/>
              </a:rPr>
              <a:t>Sub</a:t>
            </a:r>
            <a:r>
              <a:rPr spc="15" dirty="0">
                <a:solidFill>
                  <a:srgbClr val="000000"/>
                </a:solidFill>
                <a:latin typeface="+mj-lt"/>
              </a:rPr>
              <a:t> </a:t>
            </a:r>
            <a:r>
              <a:rPr spc="-10" dirty="0">
                <a:solidFill>
                  <a:srgbClr val="000000"/>
                </a:solidFill>
                <a:latin typeface="+mj-lt"/>
              </a:rPr>
              <a:t>vital</a:t>
            </a:r>
            <a:r>
              <a:rPr spc="5" dirty="0">
                <a:solidFill>
                  <a:srgbClr val="000000"/>
                </a:solidFill>
                <a:latin typeface="+mj-lt"/>
              </a:rPr>
              <a:t> </a:t>
            </a:r>
            <a:r>
              <a:rPr spc="-15" dirty="0">
                <a:solidFill>
                  <a:srgbClr val="000000"/>
                </a:solidFill>
                <a:latin typeface="+mj-lt"/>
              </a:rPr>
              <a:t>muta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io</a:t>
            </a:r>
            <a:r>
              <a:rPr dirty="0">
                <a:solidFill>
                  <a:srgbClr val="000000"/>
                </a:solidFill>
                <a:latin typeface="+mj-lt"/>
              </a:rPr>
              <a:t>n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–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su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c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h</a:t>
            </a:r>
            <a:r>
              <a:rPr b="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40" dirty="0">
                <a:solidFill>
                  <a:srgbClr val="000000"/>
                </a:solidFill>
                <a:latin typeface="+mj-lt"/>
              </a:rPr>
              <a:t>m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utation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kills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less than </a:t>
            </a:r>
            <a:r>
              <a:rPr b="0" spc="-15" dirty="0">
                <a:solidFill>
                  <a:srgbClr val="000000"/>
                </a:solidFill>
                <a:latin typeface="+mj-lt"/>
              </a:rPr>
              <a:t>90%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individuals</a:t>
            </a: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AutoNum type="arabicPeriod"/>
            </a:pPr>
            <a:endParaRPr sz="2350" dirty="0">
              <a:latin typeface="+mj-lt"/>
            </a:endParaRPr>
          </a:p>
          <a:p>
            <a:pPr marL="527685" indent="-514984">
              <a:lnSpc>
                <a:spcPts val="2165"/>
              </a:lnSpc>
              <a:buFont typeface="Times New Roman"/>
              <a:buAutoNum type="arabicPeriod"/>
              <a:tabLst>
                <a:tab pos="528320" algn="l"/>
              </a:tabLst>
            </a:pPr>
            <a:r>
              <a:rPr spc="-90" dirty="0">
                <a:solidFill>
                  <a:srgbClr val="000000"/>
                </a:solidFill>
                <a:latin typeface="+mj-lt"/>
              </a:rPr>
              <a:t>V</a:t>
            </a:r>
            <a:r>
              <a:rPr spc="-10" dirty="0">
                <a:solidFill>
                  <a:srgbClr val="000000"/>
                </a:solidFill>
                <a:latin typeface="+mj-lt"/>
              </a:rPr>
              <a:t>ital</a:t>
            </a:r>
            <a:r>
              <a:rPr spc="5" dirty="0">
                <a:solidFill>
                  <a:srgbClr val="000000"/>
                </a:solidFill>
                <a:latin typeface="+mj-lt"/>
              </a:rPr>
              <a:t> </a:t>
            </a:r>
            <a:r>
              <a:rPr spc="-15" dirty="0">
                <a:solidFill>
                  <a:srgbClr val="000000"/>
                </a:solidFill>
                <a:latin typeface="+mj-lt"/>
              </a:rPr>
              <a:t>muta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ion</a:t>
            </a:r>
            <a:r>
              <a:rPr spc="3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-</a:t>
            </a:r>
            <a:r>
              <a:rPr b="0" spc="-15" dirty="0">
                <a:solidFill>
                  <a:srgbClr val="000000"/>
                </a:solidFill>
                <a:latin typeface="+mj-lt"/>
              </a:rPr>
              <a:t>when</a:t>
            </a:r>
            <a:r>
              <a:rPr b="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40" dirty="0">
                <a:solidFill>
                  <a:srgbClr val="000000"/>
                </a:solidFill>
                <a:latin typeface="+mj-lt"/>
              </a:rPr>
              <a:t>m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utation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don</a:t>
            </a:r>
            <a:r>
              <a:rPr b="0" spc="-45" dirty="0">
                <a:solidFill>
                  <a:srgbClr val="000000"/>
                </a:solidFill>
                <a:latin typeface="+mj-lt"/>
              </a:rPr>
              <a:t>’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t</a:t>
            </a:r>
            <a:r>
              <a:rPr b="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</a:t>
            </a:r>
            <a:r>
              <a:rPr b="0" spc="-45" dirty="0">
                <a:solidFill>
                  <a:srgbClr val="000000"/>
                </a:solidFill>
                <a:latin typeface="+mj-lt"/>
              </a:rPr>
              <a:t>f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fect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the</a:t>
            </a:r>
            <a:r>
              <a:rPr b="0" spc="-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survival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of</a:t>
            </a:r>
            <a:r>
              <a:rPr b="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an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individual are</a:t>
            </a:r>
          </a:p>
          <a:p>
            <a:pPr marL="527685">
              <a:lnSpc>
                <a:spcPts val="2165"/>
              </a:lnSpc>
            </a:pPr>
            <a:r>
              <a:rPr b="0" spc="-10" dirty="0">
                <a:solidFill>
                  <a:srgbClr val="000000"/>
                </a:solidFill>
                <a:latin typeface="+mj-lt"/>
              </a:rPr>
              <a:t>kno</a:t>
            </a:r>
            <a:r>
              <a:rPr b="0" spc="-25" dirty="0">
                <a:solidFill>
                  <a:srgbClr val="000000"/>
                </a:solidFill>
                <a:latin typeface="+mj-lt"/>
              </a:rPr>
              <a:t>w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n</a:t>
            </a:r>
            <a:r>
              <a:rPr b="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as vital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600" dirty="0">
              <a:latin typeface="+mj-lt"/>
            </a:endParaRPr>
          </a:p>
          <a:p>
            <a:pPr marL="527685" marR="665480" indent="-514984">
              <a:lnSpc>
                <a:spcPts val="2050"/>
              </a:lnSpc>
              <a:buFont typeface="Times New Roman"/>
              <a:buAutoNum type="arabicPeriod" startAt="5"/>
              <a:tabLst>
                <a:tab pos="528320" algn="l"/>
              </a:tabLst>
            </a:pPr>
            <a:r>
              <a:rPr spc="-10" dirty="0">
                <a:solidFill>
                  <a:srgbClr val="000000"/>
                </a:solidFill>
                <a:latin typeface="+mj-lt"/>
              </a:rPr>
              <a:t>Supervi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al</a:t>
            </a:r>
            <a:r>
              <a:rPr spc="15" dirty="0">
                <a:solidFill>
                  <a:srgbClr val="000000"/>
                </a:solidFill>
                <a:latin typeface="+mj-lt"/>
              </a:rPr>
              <a:t> </a:t>
            </a:r>
            <a:r>
              <a:rPr spc="-15" dirty="0">
                <a:solidFill>
                  <a:srgbClr val="000000"/>
                </a:solidFill>
                <a:latin typeface="+mj-lt"/>
              </a:rPr>
              <a:t>muta</a:t>
            </a:r>
            <a:r>
              <a:rPr spc="-5" dirty="0">
                <a:solidFill>
                  <a:srgbClr val="000000"/>
                </a:solidFill>
                <a:latin typeface="+mj-lt"/>
              </a:rPr>
              <a:t>t</a:t>
            </a:r>
            <a:r>
              <a:rPr spc="-10" dirty="0">
                <a:solidFill>
                  <a:srgbClr val="000000"/>
                </a:solidFill>
                <a:latin typeface="+mj-lt"/>
              </a:rPr>
              <a:t>ion</a:t>
            </a:r>
            <a:r>
              <a:rPr spc="30" dirty="0">
                <a:solidFill>
                  <a:srgbClr val="000000"/>
                </a:solidFill>
                <a:latin typeface="+mj-lt"/>
              </a:rPr>
              <a:t> </a:t>
            </a:r>
            <a:r>
              <a:rPr spc="-10" dirty="0">
                <a:solidFill>
                  <a:srgbClr val="000000"/>
                </a:solidFill>
                <a:latin typeface="+mj-lt"/>
              </a:rPr>
              <a:t>–</a:t>
            </a:r>
            <a:r>
              <a:rPr spc="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This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kind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of</a:t>
            </a:r>
            <a:r>
              <a:rPr b="0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40" dirty="0">
                <a:solidFill>
                  <a:srgbClr val="000000"/>
                </a:solidFill>
                <a:latin typeface="+mj-lt"/>
              </a:rPr>
              <a:t>m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utation</a:t>
            </a:r>
            <a:r>
              <a:rPr b="0" spc="1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enhanc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e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s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the survival</a:t>
            </a:r>
            <a:r>
              <a:rPr b="0" spc="-5" dirty="0">
                <a:solidFill>
                  <a:srgbClr val="000000"/>
                </a:solidFill>
                <a:latin typeface="+mj-l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of individu</a:t>
            </a:r>
            <a:r>
              <a:rPr b="0" spc="-20" dirty="0">
                <a:solidFill>
                  <a:srgbClr val="000000"/>
                </a:solidFill>
                <a:latin typeface="+mj-lt"/>
              </a:rPr>
              <a:t>a</a:t>
            </a:r>
            <a:r>
              <a:rPr b="0" spc="-10" dirty="0">
                <a:solidFill>
                  <a:srgbClr val="000000"/>
                </a:solidFill>
                <a:latin typeface="+mj-lt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236" y="1036319"/>
            <a:ext cx="504444" cy="658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419" y="1010411"/>
            <a:ext cx="4331208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162234"/>
            <a:ext cx="479806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990"/>
              </a:lnSpc>
              <a:buClr>
                <a:srgbClr val="974707"/>
              </a:buClr>
              <a:buFont typeface="Arial"/>
              <a:buChar char="•"/>
              <a:tabLst>
                <a:tab pos="356235" algn="l"/>
              </a:tabLst>
            </a:pPr>
            <a:r>
              <a:rPr sz="2500" b="1" spc="-15" dirty="0">
                <a:solidFill>
                  <a:srgbClr val="974707"/>
                </a:solidFill>
                <a:latin typeface="+mj-lt"/>
                <a:cs typeface="Times New Roman"/>
              </a:rPr>
              <a:t>Based</a:t>
            </a:r>
            <a:r>
              <a:rPr sz="2500" b="1" spc="-5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500" b="1" spc="-15" dirty="0">
                <a:solidFill>
                  <a:srgbClr val="974707"/>
                </a:solidFill>
                <a:latin typeface="+mj-lt"/>
                <a:cs typeface="Times New Roman"/>
              </a:rPr>
              <a:t>on</a:t>
            </a:r>
            <a:r>
              <a:rPr sz="2500" b="1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500" b="1" spc="-15" dirty="0">
                <a:solidFill>
                  <a:srgbClr val="974707"/>
                </a:solidFill>
                <a:latin typeface="+mj-lt"/>
                <a:cs typeface="Times New Roman"/>
              </a:rPr>
              <a:t>causes</a:t>
            </a:r>
            <a:r>
              <a:rPr sz="2500" b="1" spc="15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500" b="1" spc="-15" dirty="0">
                <a:solidFill>
                  <a:srgbClr val="974707"/>
                </a:solidFill>
                <a:latin typeface="+mj-lt"/>
                <a:cs typeface="Times New Roman"/>
              </a:rPr>
              <a:t>of</a:t>
            </a:r>
            <a:r>
              <a:rPr sz="2500" b="1" spc="5" dirty="0">
                <a:solidFill>
                  <a:srgbClr val="974707"/>
                </a:solidFill>
                <a:latin typeface="+mj-lt"/>
                <a:cs typeface="Times New Roman"/>
              </a:rPr>
              <a:t> </a:t>
            </a:r>
            <a:r>
              <a:rPr sz="2500" b="1" spc="-15" dirty="0">
                <a:solidFill>
                  <a:srgbClr val="974707"/>
                </a:solidFill>
                <a:latin typeface="+mj-lt"/>
                <a:cs typeface="Times New Roman"/>
              </a:rPr>
              <a:t>mutation</a:t>
            </a:r>
            <a:endParaRPr sz="2500" dirty="0">
              <a:latin typeface="+mj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19903"/>
            <a:ext cx="8216900" cy="513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Font typeface="Times New Roman"/>
              <a:buAutoNum type="arabicPeriod"/>
              <a:tabLst>
                <a:tab pos="528320" algn="l"/>
              </a:tabLst>
            </a:pPr>
            <a:r>
              <a:rPr b="1" dirty="0">
                <a:latin typeface="+mj-lt"/>
                <a:cs typeface="Times New Roman"/>
              </a:rPr>
              <a:t>Spont</a:t>
            </a:r>
            <a:r>
              <a:rPr b="1" spc="5" dirty="0">
                <a:latin typeface="+mj-lt"/>
                <a:cs typeface="Times New Roman"/>
              </a:rPr>
              <a:t>a</a:t>
            </a:r>
            <a:r>
              <a:rPr b="1" dirty="0">
                <a:latin typeface="+mj-lt"/>
                <a:cs typeface="Times New Roman"/>
              </a:rPr>
              <a:t>ne</a:t>
            </a:r>
            <a:r>
              <a:rPr b="1" spc="-10" dirty="0">
                <a:latin typeface="+mj-lt"/>
                <a:cs typeface="Times New Roman"/>
              </a:rPr>
              <a:t>o</a:t>
            </a:r>
            <a:r>
              <a:rPr b="1" dirty="0">
                <a:latin typeface="+mj-lt"/>
                <a:cs typeface="Times New Roman"/>
              </a:rPr>
              <a:t>us</a:t>
            </a:r>
            <a:r>
              <a:rPr b="1" spc="-45" dirty="0">
                <a:latin typeface="+mj-lt"/>
                <a:cs typeface="Times New Roman"/>
              </a:rPr>
              <a:t> </a:t>
            </a:r>
            <a:r>
              <a:rPr b="1" dirty="0">
                <a:latin typeface="+mj-lt"/>
                <a:cs typeface="Times New Roman"/>
              </a:rPr>
              <a:t>muta</a:t>
            </a:r>
            <a:r>
              <a:rPr b="1" spc="5" dirty="0">
                <a:latin typeface="+mj-lt"/>
                <a:cs typeface="Times New Roman"/>
              </a:rPr>
              <a:t>t</a:t>
            </a:r>
            <a:r>
              <a:rPr b="1" dirty="0">
                <a:latin typeface="+mj-lt"/>
                <a:cs typeface="Times New Roman"/>
              </a:rPr>
              <a:t>i</a:t>
            </a:r>
            <a:r>
              <a:rPr b="1" spc="-15" dirty="0">
                <a:latin typeface="+mj-lt"/>
                <a:cs typeface="Times New Roman"/>
              </a:rPr>
              <a:t>o</a:t>
            </a:r>
            <a:r>
              <a:rPr b="1" spc="5" dirty="0">
                <a:latin typeface="+mj-lt"/>
                <a:cs typeface="Times New Roman"/>
              </a:rPr>
              <a:t>n</a:t>
            </a:r>
            <a:r>
              <a:rPr b="1" dirty="0">
                <a:latin typeface="+mj-lt"/>
                <a:cs typeface="Times New Roman"/>
              </a:rPr>
              <a:t>-</a:t>
            </a:r>
            <a:endParaRPr dirty="0">
              <a:latin typeface="+mj-lt"/>
              <a:cs typeface="Times New Roman"/>
            </a:endParaRPr>
          </a:p>
          <a:p>
            <a:pPr marL="12700" marR="127000" indent="914400" algn="just">
              <a:lnSpc>
                <a:spcPct val="80000"/>
              </a:lnSpc>
              <a:spcBef>
                <a:spcPts val="480"/>
              </a:spcBef>
            </a:pPr>
            <a:r>
              <a:rPr dirty="0">
                <a:latin typeface="+mj-lt"/>
                <a:cs typeface="Times New Roman"/>
              </a:rPr>
              <a:t>Sp</a:t>
            </a:r>
            <a:r>
              <a:rPr spc="10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ntaneo</a:t>
            </a:r>
            <a:r>
              <a:rPr spc="-10" dirty="0">
                <a:latin typeface="+mj-lt"/>
                <a:cs typeface="Times New Roman"/>
              </a:rPr>
              <a:t>u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utat</a:t>
            </a:r>
            <a:r>
              <a:rPr spc="-15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on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occ</a:t>
            </a:r>
            <a:r>
              <a:rPr spc="5" dirty="0">
                <a:latin typeface="+mj-lt"/>
                <a:cs typeface="Times New Roman"/>
              </a:rPr>
              <a:t>u</a:t>
            </a:r>
            <a:r>
              <a:rPr dirty="0">
                <a:latin typeface="+mj-lt"/>
                <a:cs typeface="Times New Roman"/>
              </a:rPr>
              <a:t>rs</a:t>
            </a:r>
            <a:r>
              <a:rPr spc="-3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natu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a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ly</a:t>
            </a:r>
            <a:r>
              <a:rPr spc="-4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without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any cause.</a:t>
            </a:r>
            <a:r>
              <a:rPr spc="-5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The ra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of spo</a:t>
            </a:r>
            <a:r>
              <a:rPr spc="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t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neo</a:t>
            </a:r>
            <a:r>
              <a:rPr spc="-10" dirty="0">
                <a:latin typeface="+mj-lt"/>
                <a:cs typeface="Times New Roman"/>
              </a:rPr>
              <a:t>u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30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utat</a:t>
            </a:r>
            <a:r>
              <a:rPr spc="-15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on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is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ve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y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slow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15" dirty="0">
                <a:latin typeface="+mj-lt"/>
                <a:cs typeface="Times New Roman"/>
              </a:rPr>
              <a:t>g</a:t>
            </a:r>
            <a:r>
              <a:rPr dirty="0">
                <a:latin typeface="+mj-lt"/>
                <a:cs typeface="Times New Roman"/>
              </a:rPr>
              <a:t>-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M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thy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ion</a:t>
            </a:r>
            <a:r>
              <a:rPr spc="-3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f</a:t>
            </a:r>
            <a:r>
              <a:rPr spc="5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l</a:t>
            </a:r>
            <a:r>
              <a:rPr spc="-10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w</a:t>
            </a:r>
            <a:r>
              <a:rPr dirty="0">
                <a:latin typeface="+mj-lt"/>
                <a:cs typeface="Times New Roman"/>
              </a:rPr>
              <a:t>ed</a:t>
            </a:r>
            <a:r>
              <a:rPr spc="-4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by </a:t>
            </a:r>
            <a:r>
              <a:rPr spc="5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ea</a:t>
            </a:r>
            <a:r>
              <a:rPr spc="-30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inat</a:t>
            </a:r>
            <a:r>
              <a:rPr spc="-15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on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of c</a:t>
            </a:r>
            <a:r>
              <a:rPr spc="-10" dirty="0">
                <a:latin typeface="+mj-lt"/>
                <a:cs typeface="Times New Roman"/>
              </a:rPr>
              <a:t>y</a:t>
            </a:r>
            <a:r>
              <a:rPr dirty="0">
                <a:latin typeface="+mj-lt"/>
                <a:cs typeface="Times New Roman"/>
              </a:rPr>
              <a:t>tosine.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00" dirty="0">
              <a:latin typeface="+mj-lt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pc="-10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e of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sp</a:t>
            </a:r>
            <a:r>
              <a:rPr spc="5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ntane</a:t>
            </a:r>
            <a:r>
              <a:rPr spc="-10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us</a:t>
            </a:r>
            <a:r>
              <a:rPr spc="-45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ion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is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hig</a:t>
            </a:r>
            <a:r>
              <a:rPr spc="5" dirty="0">
                <a:latin typeface="+mj-lt"/>
                <a:cs typeface="Times New Roman"/>
              </a:rPr>
              <a:t>h</a:t>
            </a:r>
            <a:r>
              <a:rPr dirty="0">
                <a:latin typeface="+mj-lt"/>
                <a:cs typeface="Times New Roman"/>
              </a:rPr>
              <a:t>er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in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eukar</a:t>
            </a:r>
            <a:r>
              <a:rPr spc="-10" dirty="0">
                <a:latin typeface="+mj-lt"/>
                <a:cs typeface="Times New Roman"/>
              </a:rPr>
              <a:t>y</a:t>
            </a:r>
            <a:r>
              <a:rPr dirty="0">
                <a:latin typeface="+mj-lt"/>
                <a:cs typeface="Times New Roman"/>
              </a:rPr>
              <a:t>otes</a:t>
            </a:r>
            <a:r>
              <a:rPr spc="-5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than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5" dirty="0">
                <a:latin typeface="+mj-lt"/>
                <a:cs typeface="Times New Roman"/>
              </a:rPr>
              <a:t>k</a:t>
            </a:r>
            <a:r>
              <a:rPr dirty="0">
                <a:latin typeface="+mj-lt"/>
                <a:cs typeface="Times New Roman"/>
              </a:rPr>
              <a:t>a</a:t>
            </a:r>
            <a:r>
              <a:rPr spc="-10" dirty="0">
                <a:latin typeface="+mj-lt"/>
                <a:cs typeface="Times New Roman"/>
              </a:rPr>
              <a:t>ry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-15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es.</a:t>
            </a:r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Eg. UV</a:t>
            </a:r>
            <a:r>
              <a:rPr b="1" spc="-40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l</a:t>
            </a:r>
            <a:r>
              <a:rPr b="1" spc="-10" dirty="0">
                <a:solidFill>
                  <a:srgbClr val="006FC0"/>
                </a:solidFill>
                <a:latin typeface="+mj-lt"/>
                <a:cs typeface="Times New Roman"/>
              </a:rPr>
              <a:t>i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g</a:t>
            </a:r>
            <a:r>
              <a:rPr b="1" spc="5" dirty="0">
                <a:solidFill>
                  <a:srgbClr val="006FC0"/>
                </a:solidFill>
                <a:latin typeface="+mj-lt"/>
                <a:cs typeface="Times New Roman"/>
              </a:rPr>
              <a:t>h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t</a:t>
            </a:r>
            <a:r>
              <a:rPr b="1" spc="-1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of</a:t>
            </a:r>
            <a:r>
              <a:rPr b="1" spc="-1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sunl</a:t>
            </a:r>
            <a:r>
              <a:rPr b="1" spc="-10" dirty="0">
                <a:solidFill>
                  <a:srgbClr val="006FC0"/>
                </a:solidFill>
                <a:latin typeface="+mj-lt"/>
                <a:cs typeface="Times New Roman"/>
              </a:rPr>
              <a:t>i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g</a:t>
            </a:r>
            <a:r>
              <a:rPr b="1" spc="5" dirty="0">
                <a:solidFill>
                  <a:srgbClr val="006FC0"/>
                </a:solidFill>
                <a:latin typeface="+mj-lt"/>
                <a:cs typeface="Times New Roman"/>
              </a:rPr>
              <a:t>h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t</a:t>
            </a:r>
            <a:r>
              <a:rPr b="1" spc="-30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causing</a:t>
            </a:r>
            <a:r>
              <a:rPr b="1" spc="-30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mut</a:t>
            </a:r>
            <a:r>
              <a:rPr b="1" spc="10" dirty="0">
                <a:solidFill>
                  <a:srgbClr val="006FC0"/>
                </a:solidFill>
                <a:latin typeface="+mj-lt"/>
                <a:cs typeface="Times New Roman"/>
              </a:rPr>
              <a:t>a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ti</a:t>
            </a:r>
            <a:r>
              <a:rPr b="1" spc="-10" dirty="0">
                <a:solidFill>
                  <a:srgbClr val="006FC0"/>
                </a:solidFill>
                <a:latin typeface="+mj-lt"/>
                <a:cs typeface="Times New Roman"/>
              </a:rPr>
              <a:t>o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n</a:t>
            </a:r>
            <a:r>
              <a:rPr b="1" spc="-3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in</a:t>
            </a:r>
            <a:r>
              <a:rPr b="1" spc="-1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b</a:t>
            </a:r>
            <a:r>
              <a:rPr b="1" spc="5" dirty="0">
                <a:solidFill>
                  <a:srgbClr val="006FC0"/>
                </a:solidFill>
                <a:latin typeface="+mj-lt"/>
                <a:cs typeface="Times New Roman"/>
              </a:rPr>
              <a:t>a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cteria</a:t>
            </a: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00" dirty="0">
              <a:latin typeface="+mj-lt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Times New Roman"/>
              <a:buAutoNum type="arabicPeriod" startAt="2"/>
              <a:tabLst>
                <a:tab pos="470534" algn="l"/>
              </a:tabLst>
            </a:pPr>
            <a:r>
              <a:rPr b="1" dirty="0">
                <a:latin typeface="+mj-lt"/>
                <a:cs typeface="Times New Roman"/>
              </a:rPr>
              <a:t>Induced</a:t>
            </a:r>
            <a:r>
              <a:rPr b="1" spc="-15" dirty="0">
                <a:latin typeface="+mj-lt"/>
                <a:cs typeface="Times New Roman"/>
              </a:rPr>
              <a:t> </a:t>
            </a:r>
            <a:r>
              <a:rPr b="1" dirty="0">
                <a:latin typeface="+mj-lt"/>
                <a:cs typeface="Times New Roman"/>
              </a:rPr>
              <a:t>Mu</a:t>
            </a:r>
            <a:r>
              <a:rPr b="1" spc="5" dirty="0">
                <a:latin typeface="+mj-lt"/>
                <a:cs typeface="Times New Roman"/>
              </a:rPr>
              <a:t>t</a:t>
            </a:r>
            <a:r>
              <a:rPr b="1" dirty="0">
                <a:latin typeface="+mj-lt"/>
                <a:cs typeface="Times New Roman"/>
              </a:rPr>
              <a:t>a</a:t>
            </a:r>
            <a:r>
              <a:rPr b="1" spc="5" dirty="0">
                <a:latin typeface="+mj-lt"/>
                <a:cs typeface="Times New Roman"/>
              </a:rPr>
              <a:t>t</a:t>
            </a:r>
            <a:r>
              <a:rPr b="1" dirty="0">
                <a:latin typeface="+mj-lt"/>
                <a:cs typeface="Times New Roman"/>
              </a:rPr>
              <a:t>i</a:t>
            </a:r>
            <a:r>
              <a:rPr b="1" spc="-15" dirty="0">
                <a:latin typeface="+mj-lt"/>
                <a:cs typeface="Times New Roman"/>
              </a:rPr>
              <a:t>o</a:t>
            </a:r>
            <a:r>
              <a:rPr b="1" spc="5" dirty="0">
                <a:latin typeface="+mj-lt"/>
                <a:cs typeface="Times New Roman"/>
              </a:rPr>
              <a:t>n</a:t>
            </a:r>
            <a:r>
              <a:rPr b="1" dirty="0">
                <a:latin typeface="+mj-lt"/>
                <a:cs typeface="Times New Roman"/>
              </a:rPr>
              <a:t>-</a:t>
            </a:r>
            <a:endParaRPr dirty="0">
              <a:latin typeface="+mj-lt"/>
              <a:cs typeface="Times New Roman"/>
            </a:endParaRPr>
          </a:p>
          <a:p>
            <a:pPr marL="965200">
              <a:lnSpc>
                <a:spcPts val="2160"/>
              </a:lnSpc>
            </a:pPr>
            <a:r>
              <a:rPr dirty="0">
                <a:latin typeface="+mj-lt"/>
                <a:cs typeface="Times New Roman"/>
              </a:rPr>
              <a:t>Mut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t</a:t>
            </a:r>
            <a:r>
              <a:rPr spc="-10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d</a:t>
            </a:r>
            <a:r>
              <a:rPr dirty="0">
                <a:latin typeface="+mj-lt"/>
                <a:cs typeface="Times New Roman"/>
              </a:rPr>
              <a:t>u</a:t>
            </a:r>
            <a:r>
              <a:rPr spc="-10" dirty="0">
                <a:latin typeface="+mj-lt"/>
                <a:cs typeface="Times New Roman"/>
              </a:rPr>
              <a:t>c</a:t>
            </a:r>
            <a:r>
              <a:rPr dirty="0">
                <a:latin typeface="+mj-lt"/>
                <a:cs typeface="Times New Roman"/>
              </a:rPr>
              <a:t>ed</a:t>
            </a:r>
            <a:r>
              <a:rPr spc="-4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d</a:t>
            </a:r>
            <a:r>
              <a:rPr spc="10" dirty="0">
                <a:latin typeface="+mj-lt"/>
                <a:cs typeface="Times New Roman"/>
              </a:rPr>
              <a:t>u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to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trea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ent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with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10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ther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 che</a:t>
            </a:r>
            <a:r>
              <a:rPr spc="-20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10" dirty="0">
                <a:latin typeface="+mj-lt"/>
                <a:cs typeface="Times New Roman"/>
              </a:rPr>
              <a:t>c</a:t>
            </a:r>
            <a:r>
              <a:rPr dirty="0">
                <a:latin typeface="+mj-lt"/>
                <a:cs typeface="Times New Roman"/>
              </a:rPr>
              <a:t>al</a:t>
            </a:r>
            <a:r>
              <a:rPr spc="-5" dirty="0">
                <a:latin typeface="+mj-lt"/>
                <a:cs typeface="Times New Roman"/>
              </a:rPr>
              <a:t> </a:t>
            </a:r>
            <a:r>
              <a:rPr spc="5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r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10" dirty="0">
                <a:latin typeface="+mj-lt"/>
                <a:cs typeface="Times New Roman"/>
              </a:rPr>
              <a:t>h</a:t>
            </a:r>
            <a:r>
              <a:rPr dirty="0">
                <a:latin typeface="+mj-lt"/>
                <a:cs typeface="Times New Roman"/>
              </a:rPr>
              <a:t>ys</a:t>
            </a:r>
            <a:r>
              <a:rPr spc="-10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cal</a:t>
            </a:r>
          </a:p>
          <a:p>
            <a:pPr marL="12700">
              <a:lnSpc>
                <a:spcPts val="2160"/>
              </a:lnSpc>
            </a:pPr>
            <a:r>
              <a:rPr dirty="0">
                <a:latin typeface="+mj-lt"/>
                <a:cs typeface="Times New Roman"/>
              </a:rPr>
              <a:t>agent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are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ca</a:t>
            </a:r>
            <a:r>
              <a:rPr spc="-15" dirty="0">
                <a:latin typeface="+mj-lt"/>
                <a:cs typeface="Times New Roman"/>
              </a:rPr>
              <a:t>l</a:t>
            </a:r>
            <a:r>
              <a:rPr dirty="0">
                <a:latin typeface="+mj-lt"/>
                <a:cs typeface="Times New Roman"/>
              </a:rPr>
              <a:t>l</a:t>
            </a:r>
            <a:r>
              <a:rPr spc="-10" dirty="0">
                <a:latin typeface="+mj-lt"/>
                <a:cs typeface="Times New Roman"/>
              </a:rPr>
              <a:t>e</a:t>
            </a:r>
            <a:r>
              <a:rPr dirty="0">
                <a:latin typeface="+mj-lt"/>
                <a:cs typeface="Times New Roman"/>
              </a:rPr>
              <a:t>d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ind</a:t>
            </a:r>
            <a:r>
              <a:rPr spc="5" dirty="0">
                <a:latin typeface="+mj-lt"/>
                <a:cs typeface="Times New Roman"/>
              </a:rPr>
              <a:t>u</a:t>
            </a:r>
            <a:r>
              <a:rPr dirty="0">
                <a:latin typeface="+mj-lt"/>
                <a:cs typeface="Times New Roman"/>
              </a:rPr>
              <a:t>ced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</a:t>
            </a:r>
            <a:r>
              <a:rPr spc="-10" dirty="0">
                <a:latin typeface="+mj-lt"/>
                <a:cs typeface="Times New Roman"/>
              </a:rPr>
              <a:t>t</a:t>
            </a:r>
            <a:r>
              <a:rPr dirty="0">
                <a:latin typeface="+mj-lt"/>
                <a:cs typeface="Times New Roman"/>
              </a:rPr>
              <a:t>ion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.</a:t>
            </a:r>
          </a:p>
          <a:p>
            <a:pPr marL="12700" indent="914400" algn="just">
              <a:lnSpc>
                <a:spcPct val="100000"/>
              </a:lnSpc>
            </a:pPr>
            <a:r>
              <a:rPr dirty="0">
                <a:latin typeface="+mj-lt"/>
                <a:cs typeface="Times New Roman"/>
              </a:rPr>
              <a:t>The </a:t>
            </a:r>
            <a:r>
              <a:rPr spc="-10" dirty="0">
                <a:latin typeface="+mj-lt"/>
                <a:cs typeface="Times New Roman"/>
              </a:rPr>
              <a:t>a</a:t>
            </a:r>
            <a:r>
              <a:rPr dirty="0">
                <a:latin typeface="+mj-lt"/>
                <a:cs typeface="Times New Roman"/>
              </a:rPr>
              <a:t>ge</a:t>
            </a:r>
            <a:r>
              <a:rPr spc="5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ts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capable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of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inducing</a:t>
            </a:r>
            <a:r>
              <a:rPr spc="-3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such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utat</a:t>
            </a:r>
            <a:r>
              <a:rPr spc="-15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s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are</a:t>
            </a:r>
            <a:r>
              <a:rPr spc="-2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k</a:t>
            </a:r>
            <a:r>
              <a:rPr spc="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w</a:t>
            </a:r>
            <a:r>
              <a:rPr dirty="0">
                <a:latin typeface="+mj-lt"/>
                <a:cs typeface="Times New Roman"/>
              </a:rPr>
              <a:t>n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as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utage</a:t>
            </a:r>
            <a:r>
              <a:rPr spc="5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.</a:t>
            </a:r>
          </a:p>
          <a:p>
            <a:pPr marL="12700" marR="226695">
              <a:lnSpc>
                <a:spcPct val="80000"/>
              </a:lnSpc>
              <a:spcBef>
                <a:spcPts val="480"/>
              </a:spcBef>
            </a:pPr>
            <a:r>
              <a:rPr dirty="0">
                <a:latin typeface="+mj-lt"/>
                <a:cs typeface="Times New Roman"/>
              </a:rPr>
              <a:t>use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of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induced</a:t>
            </a:r>
            <a:r>
              <a:rPr spc="-40" dirty="0">
                <a:latin typeface="+mj-lt"/>
                <a:cs typeface="Times New Roman"/>
              </a:rPr>
              <a:t> 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utat</a:t>
            </a:r>
            <a:r>
              <a:rPr spc="-15" dirty="0">
                <a:latin typeface="+mj-lt"/>
                <a:cs typeface="Times New Roman"/>
              </a:rPr>
              <a:t>i</a:t>
            </a:r>
            <a:r>
              <a:rPr dirty="0">
                <a:latin typeface="+mj-lt"/>
                <a:cs typeface="Times New Roman"/>
              </a:rPr>
              <a:t>on f</a:t>
            </a:r>
            <a:r>
              <a:rPr spc="5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r</a:t>
            </a:r>
            <a:r>
              <a:rPr spc="-3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cr</a:t>
            </a:r>
            <a:r>
              <a:rPr spc="5" dirty="0">
                <a:latin typeface="+mj-lt"/>
                <a:cs typeface="Times New Roman"/>
              </a:rPr>
              <a:t>o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</a:t>
            </a:r>
            <a:r>
              <a:rPr spc="-30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v</a:t>
            </a:r>
            <a:r>
              <a:rPr dirty="0">
                <a:latin typeface="+mj-lt"/>
                <a:cs typeface="Times New Roman"/>
              </a:rPr>
              <a:t>e</a:t>
            </a:r>
            <a:r>
              <a:rPr spc="-25" dirty="0">
                <a:latin typeface="+mj-lt"/>
                <a:cs typeface="Times New Roman"/>
              </a:rPr>
              <a:t>m</a:t>
            </a:r>
            <a:r>
              <a:rPr dirty="0">
                <a:latin typeface="+mj-lt"/>
                <a:cs typeface="Times New Roman"/>
              </a:rPr>
              <a:t>ent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p</a:t>
            </a:r>
            <a:r>
              <a:rPr spc="5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g</a:t>
            </a:r>
            <a:r>
              <a:rPr spc="-10" dirty="0">
                <a:latin typeface="+mj-lt"/>
                <a:cs typeface="Times New Roman"/>
              </a:rPr>
              <a:t>r</a:t>
            </a:r>
            <a:r>
              <a:rPr dirty="0">
                <a:latin typeface="+mj-lt"/>
                <a:cs typeface="Times New Roman"/>
              </a:rPr>
              <a:t>am</a:t>
            </a:r>
            <a:r>
              <a:rPr spc="-4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is</a:t>
            </a:r>
            <a:r>
              <a:rPr spc="-1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k</a:t>
            </a:r>
            <a:r>
              <a:rPr spc="10" dirty="0">
                <a:latin typeface="+mj-lt"/>
                <a:cs typeface="Times New Roman"/>
              </a:rPr>
              <a:t>n</a:t>
            </a:r>
            <a:r>
              <a:rPr dirty="0">
                <a:latin typeface="+mj-lt"/>
                <a:cs typeface="Times New Roman"/>
              </a:rPr>
              <a:t>o</a:t>
            </a:r>
            <a:r>
              <a:rPr spc="10" dirty="0">
                <a:latin typeface="+mj-lt"/>
                <a:cs typeface="Times New Roman"/>
              </a:rPr>
              <a:t>w</a:t>
            </a:r>
            <a:r>
              <a:rPr dirty="0">
                <a:latin typeface="+mj-lt"/>
                <a:cs typeface="Times New Roman"/>
              </a:rPr>
              <a:t>n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as</a:t>
            </a:r>
            <a:r>
              <a:rPr spc="25" dirty="0">
                <a:latin typeface="+mj-lt"/>
                <a:cs typeface="Times New Roman"/>
              </a:rPr>
              <a:t> </a:t>
            </a:r>
            <a:r>
              <a:rPr b="1" dirty="0">
                <a:latin typeface="+mj-lt"/>
                <a:cs typeface="Times New Roman"/>
              </a:rPr>
              <a:t>mu</a:t>
            </a:r>
            <a:r>
              <a:rPr b="1" spc="5" dirty="0">
                <a:latin typeface="+mj-lt"/>
                <a:cs typeface="Times New Roman"/>
              </a:rPr>
              <a:t>t</a:t>
            </a:r>
            <a:r>
              <a:rPr b="1" dirty="0">
                <a:latin typeface="+mj-lt"/>
                <a:cs typeface="Times New Roman"/>
              </a:rPr>
              <a:t>a</a:t>
            </a:r>
            <a:r>
              <a:rPr b="1" spc="5" dirty="0">
                <a:latin typeface="+mj-lt"/>
                <a:cs typeface="Times New Roman"/>
              </a:rPr>
              <a:t>t</a:t>
            </a:r>
            <a:r>
              <a:rPr b="1" dirty="0">
                <a:latin typeface="+mj-lt"/>
                <a:cs typeface="Times New Roman"/>
              </a:rPr>
              <a:t>i</a:t>
            </a:r>
            <a:r>
              <a:rPr b="1" spc="-15" dirty="0">
                <a:latin typeface="+mj-lt"/>
                <a:cs typeface="Times New Roman"/>
              </a:rPr>
              <a:t>o</a:t>
            </a:r>
            <a:r>
              <a:rPr b="1" dirty="0">
                <a:latin typeface="+mj-lt"/>
                <a:cs typeface="Times New Roman"/>
              </a:rPr>
              <a:t>n b</a:t>
            </a:r>
            <a:r>
              <a:rPr b="1" spc="-40" dirty="0">
                <a:latin typeface="+mj-lt"/>
                <a:cs typeface="Times New Roman"/>
              </a:rPr>
              <a:t>r</a:t>
            </a:r>
            <a:r>
              <a:rPr b="1" dirty="0">
                <a:latin typeface="+mj-lt"/>
                <a:cs typeface="Times New Roman"/>
              </a:rPr>
              <a:t>eed</a:t>
            </a:r>
            <a:r>
              <a:rPr b="1" spc="-10" dirty="0">
                <a:latin typeface="+mj-lt"/>
                <a:cs typeface="Times New Roman"/>
              </a:rPr>
              <a:t>i</a:t>
            </a:r>
            <a:r>
              <a:rPr b="1" dirty="0">
                <a:latin typeface="+mj-lt"/>
                <a:cs typeface="Times New Roman"/>
              </a:rPr>
              <a:t>n</a:t>
            </a:r>
            <a:r>
              <a:rPr b="1" spc="5" dirty="0">
                <a:latin typeface="+mj-lt"/>
                <a:cs typeface="Times New Roman"/>
              </a:rPr>
              <a:t>g</a:t>
            </a:r>
            <a:r>
              <a:rPr b="1" dirty="0">
                <a:latin typeface="+mj-lt"/>
                <a:cs typeface="Times New Roman"/>
              </a:rPr>
              <a:t>.</a:t>
            </a:r>
            <a:endParaRPr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006FC0"/>
                </a:solidFill>
                <a:latin typeface="+mj-lt"/>
                <a:cs typeface="Times New Roman"/>
              </a:rPr>
              <a:t>E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g.</a:t>
            </a:r>
            <a:r>
              <a:rPr b="1" spc="-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spc="30" dirty="0">
                <a:solidFill>
                  <a:srgbClr val="006FC0"/>
                </a:solidFill>
                <a:latin typeface="+mj-lt"/>
                <a:cs typeface="Times New Roman"/>
              </a:rPr>
              <a:t>X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-</a:t>
            </a:r>
            <a:r>
              <a:rPr b="1" spc="-30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rays</a:t>
            </a:r>
            <a:r>
              <a:rPr b="1" spc="-2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causing</a:t>
            </a:r>
            <a:r>
              <a:rPr b="1" spc="-3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muta</a:t>
            </a:r>
            <a:r>
              <a:rPr b="1" spc="5" dirty="0">
                <a:solidFill>
                  <a:srgbClr val="006FC0"/>
                </a:solidFill>
                <a:latin typeface="+mj-lt"/>
                <a:cs typeface="Times New Roman"/>
              </a:rPr>
              <a:t>t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i</a:t>
            </a:r>
            <a:r>
              <a:rPr b="1" spc="-15" dirty="0">
                <a:solidFill>
                  <a:srgbClr val="006FC0"/>
                </a:solidFill>
                <a:latin typeface="+mj-lt"/>
                <a:cs typeface="Times New Roman"/>
              </a:rPr>
              <a:t>o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n</a:t>
            </a:r>
            <a:r>
              <a:rPr b="1" spc="-45" dirty="0">
                <a:solidFill>
                  <a:srgbClr val="006FC0"/>
                </a:solidFill>
                <a:latin typeface="+mj-lt"/>
                <a:cs typeface="Times New Roman"/>
              </a:rPr>
              <a:t> 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in c</a:t>
            </a:r>
            <a:r>
              <a:rPr b="1" spc="-10" dirty="0">
                <a:solidFill>
                  <a:srgbClr val="006FC0"/>
                </a:solidFill>
                <a:latin typeface="+mj-lt"/>
                <a:cs typeface="Times New Roman"/>
              </a:rPr>
              <a:t>e</a:t>
            </a:r>
            <a:r>
              <a:rPr b="1" spc="-40" dirty="0">
                <a:solidFill>
                  <a:srgbClr val="006FC0"/>
                </a:solidFill>
                <a:latin typeface="+mj-lt"/>
                <a:cs typeface="Times New Roman"/>
              </a:rPr>
              <a:t>r</a:t>
            </a:r>
            <a:r>
              <a:rPr b="1" dirty="0">
                <a:solidFill>
                  <a:srgbClr val="006FC0"/>
                </a:solidFill>
                <a:latin typeface="+mj-lt"/>
                <a:cs typeface="Times New Roman"/>
              </a:rPr>
              <a:t>eals</a:t>
            </a:r>
            <a:endParaRPr dirty="0">
              <a:latin typeface="+mj-lt"/>
              <a:cs typeface="Times New Roman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116455" y="404805"/>
            <a:ext cx="5055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+mj-lt"/>
              </a:rPr>
              <a:t>Classification of mutation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omic Sans MS"/>
        <a:ea typeface="ヒラギノ角ゴ Pro W3"/>
        <a:cs typeface="Arial"/>
      </a:majorFont>
      <a:minorFont>
        <a:latin typeface="Comic Sans MS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663</Words>
  <Application>Microsoft Office PowerPoint</Application>
  <PresentationFormat>On-screen Show (4:3)</PresentationFormat>
  <Paragraphs>165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DejaVu Sans</vt:lpstr>
      <vt:lpstr>ヒラギノ角ゴ Pro W3</vt:lpstr>
      <vt:lpstr>맑은 고딕</vt:lpstr>
      <vt:lpstr>Arial</vt:lpstr>
      <vt:lpstr>Arial Narrow</vt:lpstr>
      <vt:lpstr>Calibri</vt:lpstr>
      <vt:lpstr>Comic Sans MS</vt:lpstr>
      <vt:lpstr>Times New Roman</vt:lpstr>
      <vt:lpstr>Wingdings</vt:lpstr>
      <vt:lpstr>Office Theme</vt:lpstr>
      <vt:lpstr>PowerPoint Presentation</vt:lpstr>
      <vt:lpstr>Human genome: individuals 99.9% identical  </vt:lpstr>
      <vt:lpstr>Each Individual Should be Almost Same!!!</vt:lpstr>
      <vt:lpstr>Human genome: individuals 0.1% different</vt:lpstr>
      <vt:lpstr>Mutation</vt:lpstr>
      <vt:lpstr>Diversity &amp; Mutation</vt:lpstr>
      <vt:lpstr>Introduction</vt:lpstr>
      <vt:lpstr>Classification of mutation</vt:lpstr>
      <vt:lpstr>Classification of mutation</vt:lpstr>
      <vt:lpstr>Classification of mutation</vt:lpstr>
      <vt:lpstr>Classification of mutation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Nondisjunction</vt:lpstr>
      <vt:lpstr>Chromosome Mutation</vt:lpstr>
      <vt:lpstr>PowerPoint Presentation</vt:lpstr>
      <vt:lpstr>PowerPoint Presentation</vt:lpstr>
      <vt:lpstr>PowerPoint Presentation</vt:lpstr>
      <vt:lpstr>PowerPoint Presentation</vt:lpstr>
      <vt:lpstr>Point Mutation</vt:lpstr>
      <vt:lpstr>PowerPoint Presentation</vt:lpstr>
      <vt:lpstr>PowerPoint Presentation</vt:lpstr>
      <vt:lpstr>Frameshift Mutation</vt:lpstr>
      <vt:lpstr>Frame Shift Mutation</vt:lpstr>
      <vt:lpstr>Which One is More Severe: Chromosome or Gene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korea</cp:lastModifiedBy>
  <cp:revision>16</cp:revision>
  <dcterms:created xsi:type="dcterms:W3CDTF">2020-10-14T12:40:41Z</dcterms:created>
  <dcterms:modified xsi:type="dcterms:W3CDTF">2020-10-15T05:32:37Z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2015-10-06T00:00:00Z</vt:filetime>
  </property>
  <property fmtid="{D5CDD505-2E9C-101B-9397-08002B2CF9AE}" pid="3" name="LastSaved">
    <vt:filetime>2020-10-14T00:00:00Z</vt:filetime>
  </property>
</Properties>
</file>