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71" r:id="rId14"/>
    <p:sldId id="268" r:id="rId15"/>
    <p:sldId id="270" r:id="rId16"/>
    <p:sldId id="269" r:id="rId17"/>
    <p:sldId id="272" r:id="rId18"/>
    <p:sldId id="273" r:id="rId19"/>
    <p:sldId id="27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F3DC1-8DD9-45FC-991D-C1986EFC99B0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D35B-160D-47AC-BAB0-2EB5A94E69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095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F3DC1-8DD9-45FC-991D-C1986EFC99B0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D35B-160D-47AC-BAB0-2EB5A94E69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737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F3DC1-8DD9-45FC-991D-C1986EFC99B0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D35B-160D-47AC-BAB0-2EB5A94E69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461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F3DC1-8DD9-45FC-991D-C1986EFC99B0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D35B-160D-47AC-BAB0-2EB5A94E69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361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F3DC1-8DD9-45FC-991D-C1986EFC99B0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D35B-160D-47AC-BAB0-2EB5A94E69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585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F3DC1-8DD9-45FC-991D-C1986EFC99B0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D35B-160D-47AC-BAB0-2EB5A94E69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369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F3DC1-8DD9-45FC-991D-C1986EFC99B0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D35B-160D-47AC-BAB0-2EB5A94E69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12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F3DC1-8DD9-45FC-991D-C1986EFC99B0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D35B-160D-47AC-BAB0-2EB5A94E69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045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F3DC1-8DD9-45FC-991D-C1986EFC99B0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D35B-160D-47AC-BAB0-2EB5A94E69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432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F3DC1-8DD9-45FC-991D-C1986EFC99B0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D35B-160D-47AC-BAB0-2EB5A94E69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498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F3DC1-8DD9-45FC-991D-C1986EFC99B0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D35B-160D-47AC-BAB0-2EB5A94E69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923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F3DC1-8DD9-45FC-991D-C1986EFC99B0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1D35B-160D-47AC-BAB0-2EB5A94E69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93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Sequence Alignment &amp; Similarity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/>
              <a:t>Md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Mazedul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Haq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094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Sequence Identity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06568" cy="2892679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Sequence identity means the same residues </a:t>
            </a:r>
            <a:r>
              <a:rPr lang="en-US" altLang="ko-KR" dirty="0" smtClean="0"/>
              <a:t>being present </a:t>
            </a:r>
            <a:r>
              <a:rPr lang="en-US" altLang="ko-KR" dirty="0"/>
              <a:t>at corresponding positions in two </a:t>
            </a:r>
            <a:r>
              <a:rPr lang="en-US" altLang="ko-KR" dirty="0" smtClean="0"/>
              <a:t>sequences being </a:t>
            </a:r>
            <a:r>
              <a:rPr lang="en-US" altLang="ko-KR" dirty="0"/>
              <a:t>compared. For proteins, it means the same </a:t>
            </a:r>
            <a:r>
              <a:rPr lang="en-US" altLang="ko-KR" dirty="0" smtClean="0"/>
              <a:t>amino acids</a:t>
            </a:r>
            <a:r>
              <a:rPr lang="en-US" altLang="ko-KR" dirty="0"/>
              <a:t>; for nucleic acids, it means the same bases.</a:t>
            </a:r>
            <a:endParaRPr lang="ko-KR" altLang="en-US" dirty="0"/>
          </a:p>
        </p:txBody>
      </p:sp>
      <p:pic>
        <p:nvPicPr>
          <p:cNvPr id="2050" name="Picture 2" descr="Pair-wise sequence ident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881" y="914400"/>
            <a:ext cx="5301679" cy="5126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819" y="4853241"/>
            <a:ext cx="5921505" cy="71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42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Sequence Similarity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19016" cy="3424801"/>
          </a:xfrm>
        </p:spPr>
        <p:txBody>
          <a:bodyPr>
            <a:noAutofit/>
          </a:bodyPr>
          <a:lstStyle/>
          <a:p>
            <a:r>
              <a:rPr lang="en-US" altLang="ko-KR" sz="2000" dirty="0"/>
              <a:t>Sequence similarity means similar residues </a:t>
            </a:r>
            <a:r>
              <a:rPr lang="en-US" altLang="ko-KR" sz="2000" dirty="0" smtClean="0"/>
              <a:t>being present </a:t>
            </a:r>
            <a:r>
              <a:rPr lang="en-US" altLang="ko-KR" sz="2000" dirty="0"/>
              <a:t>at corresponding positions in the two </a:t>
            </a:r>
            <a:r>
              <a:rPr lang="en-US" altLang="ko-KR" sz="2000" dirty="0" smtClean="0"/>
              <a:t>sequences being </a:t>
            </a:r>
            <a:r>
              <a:rPr lang="en-US" altLang="ko-KR" sz="2000" dirty="0"/>
              <a:t>compared. </a:t>
            </a:r>
            <a:endParaRPr lang="en-US" altLang="ko-KR" sz="2000" dirty="0" smtClean="0"/>
          </a:p>
          <a:p>
            <a:r>
              <a:rPr lang="en-US" altLang="ko-KR" sz="2000" dirty="0" smtClean="0"/>
              <a:t>For </a:t>
            </a:r>
            <a:r>
              <a:rPr lang="en-US" altLang="ko-KR" sz="2000" dirty="0"/>
              <a:t>nucleic acids, sequence </a:t>
            </a:r>
            <a:r>
              <a:rPr lang="en-US" altLang="ko-KR" sz="2000" dirty="0" smtClean="0"/>
              <a:t>similarity and </a:t>
            </a:r>
            <a:r>
              <a:rPr lang="en-US" altLang="ko-KR" sz="2000" dirty="0"/>
              <a:t>sequence identity are the same. </a:t>
            </a:r>
            <a:endParaRPr lang="en-US" altLang="ko-KR" sz="2000" dirty="0" smtClean="0"/>
          </a:p>
          <a:p>
            <a:r>
              <a:rPr lang="en-US" altLang="ko-KR" sz="2000" dirty="0" smtClean="0"/>
              <a:t>For proteins, sequence </a:t>
            </a:r>
            <a:r>
              <a:rPr lang="en-US" altLang="ko-KR" sz="2000" dirty="0"/>
              <a:t>similarity involves amino acids </a:t>
            </a:r>
            <a:r>
              <a:rPr lang="en-US" altLang="ko-KR" sz="2000" dirty="0" smtClean="0"/>
              <a:t>with similar </a:t>
            </a:r>
            <a:r>
              <a:rPr lang="en-US" altLang="ko-KR" sz="2000" dirty="0"/>
              <a:t>physicochemical and functional properties.</a:t>
            </a:r>
            <a:endParaRPr lang="ko-KR" altLang="en-US" sz="2000" dirty="0"/>
          </a:p>
        </p:txBody>
      </p:sp>
      <p:pic>
        <p:nvPicPr>
          <p:cNvPr id="3074" name="Picture 2" descr="Pairwise nucleotide sequence alignment for taxonomy – EzBioCloud Help cen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224" y="1690688"/>
            <a:ext cx="5315712" cy="4434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58" y="5503350"/>
            <a:ext cx="6509675" cy="87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34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Homologous Sequence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74891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Sequences are </a:t>
            </a:r>
            <a:r>
              <a:rPr lang="en-US" altLang="ko-KR" sz="2000" dirty="0" smtClean="0"/>
              <a:t>called homologous </a:t>
            </a:r>
            <a:r>
              <a:rPr lang="en-US" altLang="ko-KR" sz="2000" dirty="0"/>
              <a:t>if they have a common </a:t>
            </a:r>
            <a:r>
              <a:rPr lang="en-US" altLang="ko-KR" sz="2000" dirty="0" smtClean="0"/>
              <a:t>evolutionary origin.</a:t>
            </a:r>
          </a:p>
          <a:p>
            <a:r>
              <a:rPr lang="en-US" altLang="ko-KR" sz="2000" dirty="0"/>
              <a:t>sequences are either </a:t>
            </a:r>
            <a:r>
              <a:rPr lang="en-US" altLang="ko-KR" sz="2000" dirty="0" smtClean="0"/>
              <a:t>homologous or </a:t>
            </a:r>
            <a:r>
              <a:rPr lang="en-US" altLang="ko-KR" sz="2000" dirty="0"/>
              <a:t>not homologous and there is no quantitation </a:t>
            </a:r>
            <a:r>
              <a:rPr lang="en-US" altLang="ko-KR" sz="2000" dirty="0" smtClean="0"/>
              <a:t>of homology.</a:t>
            </a:r>
            <a:endParaRPr lang="ko-KR" altLang="en-US" sz="2000" dirty="0"/>
          </a:p>
        </p:txBody>
      </p:sp>
      <p:pic>
        <p:nvPicPr>
          <p:cNvPr id="4098" name="Picture 2" descr="Sequence homology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97" y="3044929"/>
            <a:ext cx="6164826" cy="310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omology Terminology: Never Say the Wrong Word Aga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239" y="2881563"/>
            <a:ext cx="3630561" cy="341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74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Local Sequence Alignment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local </a:t>
            </a:r>
            <a:r>
              <a:rPr lang="en-US" altLang="ko-KR" dirty="0" smtClean="0"/>
              <a:t>sequence alignment </a:t>
            </a:r>
            <a:r>
              <a:rPr lang="en-US" altLang="ko-KR" dirty="0"/>
              <a:t>is intended to find the most similar </a:t>
            </a:r>
            <a:r>
              <a:rPr lang="en-US" altLang="ko-KR" dirty="0" smtClean="0"/>
              <a:t>regions two </a:t>
            </a:r>
            <a:r>
              <a:rPr lang="en-US" altLang="ko-KR" dirty="0"/>
              <a:t>sequences being aligned. </a:t>
            </a:r>
            <a:endParaRPr lang="en-US" altLang="ko-KR" dirty="0" smtClean="0"/>
          </a:p>
          <a:p>
            <a:r>
              <a:rPr lang="en-US" altLang="ko-KR" dirty="0" smtClean="0"/>
              <a:t>The </a:t>
            </a:r>
            <a:r>
              <a:rPr lang="en-US" altLang="ko-KR" dirty="0"/>
              <a:t>algorithm </a:t>
            </a:r>
            <a:r>
              <a:rPr lang="en-US" altLang="ko-KR" dirty="0" smtClean="0"/>
              <a:t>that drives </a:t>
            </a:r>
            <a:r>
              <a:rPr lang="en-US" altLang="ko-KR" dirty="0"/>
              <a:t>local alignment is the </a:t>
            </a:r>
            <a:r>
              <a:rPr lang="en-US" altLang="ko-KR" dirty="0" smtClean="0"/>
              <a:t>Smith Waterman algorithm. </a:t>
            </a:r>
          </a:p>
          <a:p>
            <a:r>
              <a:rPr lang="en-US" altLang="ko-KR" dirty="0" smtClean="0"/>
              <a:t>A </a:t>
            </a:r>
            <a:r>
              <a:rPr lang="en-US" altLang="ko-KR" dirty="0"/>
              <a:t>local alignment algorithm finds the </a:t>
            </a:r>
            <a:r>
              <a:rPr lang="en-US" altLang="ko-KR" dirty="0" smtClean="0"/>
              <a:t>region of </a:t>
            </a:r>
            <a:r>
              <a:rPr lang="en-US" altLang="ko-KR" dirty="0"/>
              <a:t>highest similarity between two sequences </a:t>
            </a:r>
            <a:r>
              <a:rPr lang="en-US" altLang="ko-KR" dirty="0" smtClean="0"/>
              <a:t>and builds </a:t>
            </a:r>
            <a:r>
              <a:rPr lang="en-US" altLang="ko-KR" dirty="0"/>
              <a:t>the alignment outward from this region. </a:t>
            </a:r>
            <a:endParaRPr lang="en-US" altLang="ko-KR" dirty="0" smtClean="0"/>
          </a:p>
          <a:p>
            <a:r>
              <a:rPr lang="en-US" altLang="ko-KR" dirty="0" smtClean="0"/>
              <a:t>If there are </a:t>
            </a:r>
            <a:r>
              <a:rPr lang="en-US" altLang="ko-KR" dirty="0"/>
              <a:t>multiple regions of very high similarity, the </a:t>
            </a:r>
            <a:r>
              <a:rPr lang="en-US" altLang="ko-KR" dirty="0" smtClean="0"/>
              <a:t>same principle </a:t>
            </a:r>
            <a:r>
              <a:rPr lang="en-US" altLang="ko-KR" dirty="0"/>
              <a:t>applies.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864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865" y="5640541"/>
            <a:ext cx="10515600" cy="1065059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altLang="ko-KR" sz="1600" dirty="0"/>
              <a:t>Pairwise alignment of rlst-1a and mlst-1 proteins using NCBI BLAST. NCBI BLAST pairwise alignment shows that </a:t>
            </a:r>
            <a:r>
              <a:rPr lang="en-US" altLang="ko-KR" sz="1600" dirty="0" smtClean="0"/>
              <a:t>these two </a:t>
            </a:r>
            <a:r>
              <a:rPr lang="en-US" altLang="ko-KR" sz="1600" dirty="0"/>
              <a:t>proteins share 81% identity but 88.7% similarity. The similar amino acids are highlighted in gray; many of these are hydrophobic </a:t>
            </a:r>
            <a:r>
              <a:rPr lang="en-US" altLang="ko-KR" sz="1600" dirty="0" smtClean="0"/>
              <a:t>amino acids</a:t>
            </a:r>
            <a:r>
              <a:rPr lang="en-US" altLang="ko-KR" sz="1600" dirty="0"/>
              <a:t>, charged polar amino acids, and neutral polar amino acids. In the NCBI BLAST pairwise alignment format, the identical amino </a:t>
            </a:r>
            <a:r>
              <a:rPr lang="en-US" altLang="ko-KR" sz="1600" dirty="0" smtClean="0"/>
              <a:t>acids and </a:t>
            </a:r>
            <a:r>
              <a:rPr lang="en-US" altLang="ko-KR" sz="1600" dirty="0"/>
              <a:t>similar substitutions between the query and the subject sequences are in the middle; and similar substitutions are indicated by a </a:t>
            </a:r>
            <a:r>
              <a:rPr lang="en-US" altLang="ko-KR" sz="1600" dirty="0" smtClean="0"/>
              <a:t>+sign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794" y="630494"/>
            <a:ext cx="68008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81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Global Alignment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Aligns and compares </a:t>
            </a:r>
            <a:r>
              <a:rPr lang="en-US" altLang="ko-KR" sz="2400" dirty="0"/>
              <a:t>two sequences along their entire </a:t>
            </a:r>
            <a:r>
              <a:rPr lang="en-US" altLang="ko-KR" sz="2400" dirty="0" smtClean="0"/>
              <a:t>length, and </a:t>
            </a:r>
            <a:r>
              <a:rPr lang="en-US" altLang="ko-KR" sz="2400" dirty="0"/>
              <a:t>comes up with the best alignment that </a:t>
            </a:r>
            <a:r>
              <a:rPr lang="en-US" altLang="ko-KR" sz="2400" dirty="0" smtClean="0"/>
              <a:t>displays the </a:t>
            </a:r>
            <a:r>
              <a:rPr lang="en-US" altLang="ko-KR" sz="2400" dirty="0"/>
              <a:t>maximum number of nucleotides or amino </a:t>
            </a:r>
            <a:r>
              <a:rPr lang="en-US" altLang="ko-KR" sz="2400" dirty="0" smtClean="0"/>
              <a:t>acids aligned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r>
              <a:rPr lang="en-US" altLang="ko-KR" sz="2400" dirty="0" smtClean="0"/>
              <a:t>The </a:t>
            </a:r>
            <a:r>
              <a:rPr lang="en-US" altLang="ko-KR" sz="2400" dirty="0"/>
              <a:t>algorithm that drives global alignment </a:t>
            </a:r>
            <a:r>
              <a:rPr lang="en-US" altLang="ko-KR" sz="2400" dirty="0" smtClean="0"/>
              <a:t>is the </a:t>
            </a:r>
            <a:r>
              <a:rPr lang="en-US" altLang="ko-KR" sz="2400" dirty="0" smtClean="0">
                <a:solidFill>
                  <a:schemeClr val="accent1">
                    <a:lumMod val="75000"/>
                  </a:schemeClr>
                </a:solidFill>
              </a:rPr>
              <a:t>Needleman </a:t>
            </a:r>
            <a:r>
              <a:rPr lang="en-US" altLang="ko-KR" sz="2400" dirty="0" err="1" smtClean="0">
                <a:solidFill>
                  <a:schemeClr val="accent1">
                    <a:lumMod val="75000"/>
                  </a:schemeClr>
                </a:solidFill>
              </a:rPr>
              <a:t>Wunsch</a:t>
            </a:r>
            <a:r>
              <a:rPr lang="en-US" altLang="ko-KR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</a:rPr>
              <a:t>algorithm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r>
              <a:rPr lang="en-US" altLang="ko-KR" sz="2400" dirty="0" smtClean="0"/>
              <a:t>A </a:t>
            </a:r>
            <a:r>
              <a:rPr lang="en-US" altLang="ko-KR" sz="2400" dirty="0"/>
              <a:t>global </a:t>
            </a:r>
            <a:r>
              <a:rPr lang="en-US" altLang="ko-KR" sz="2400" dirty="0" smtClean="0"/>
              <a:t>alignment algorithm </a:t>
            </a:r>
            <a:r>
              <a:rPr lang="en-US" altLang="ko-KR" sz="2400" dirty="0"/>
              <a:t>starts at the beginning of two sequences </a:t>
            </a:r>
            <a:r>
              <a:rPr lang="en-US" altLang="ko-KR" sz="2400" dirty="0" smtClean="0"/>
              <a:t>and adds </a:t>
            </a:r>
            <a:r>
              <a:rPr lang="en-US" altLang="ko-KR" sz="2400" dirty="0"/>
              <a:t>gaps to each until the end of one is reached. </a:t>
            </a:r>
            <a:endParaRPr lang="en-US" altLang="ko-KR" sz="2400" dirty="0" smtClean="0"/>
          </a:p>
          <a:p>
            <a:r>
              <a:rPr lang="en-US" altLang="ko-KR" sz="2400" dirty="0" smtClean="0"/>
              <a:t>Global alignment </a:t>
            </a:r>
            <a:r>
              <a:rPr lang="en-US" altLang="ko-KR" sz="2400" dirty="0"/>
              <a:t>works the best when the sequences are similar </a:t>
            </a:r>
            <a:r>
              <a:rPr lang="en-US" altLang="ko-KR" sz="2400" dirty="0" smtClean="0"/>
              <a:t>in and </a:t>
            </a:r>
            <a:r>
              <a:rPr lang="en-US" altLang="ko-KR" sz="2400" dirty="0"/>
              <a:t>length.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6196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484" y="384789"/>
            <a:ext cx="6036392" cy="52454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82761" y="5656023"/>
            <a:ext cx="852395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AdvP2437"/>
              </a:rPr>
              <a:t>Pairwise global alignment of rlst-1a and rlst-1c proteins using EMBL-EBI EMBOSS. </a:t>
            </a:r>
            <a:r>
              <a:rPr lang="en-US" altLang="ko-KR" sz="1400" dirty="0">
                <a:latin typeface="AdvP1491"/>
              </a:rPr>
              <a:t>EMBOSS Needle (</a:t>
            </a:r>
            <a:r>
              <a:rPr lang="en-US" altLang="ko-KR" sz="1400" dirty="0" smtClean="0">
                <a:latin typeface="AdvP1491"/>
              </a:rPr>
              <a:t>Needleman </a:t>
            </a:r>
            <a:r>
              <a:rPr lang="en-US" altLang="ko-KR" sz="1400" dirty="0" err="1" smtClean="0">
                <a:latin typeface="AdvP1491"/>
              </a:rPr>
              <a:t>Wunsch</a:t>
            </a:r>
            <a:r>
              <a:rPr lang="en-US" altLang="ko-KR" sz="1400" dirty="0" smtClean="0">
                <a:latin typeface="AdvP1491"/>
              </a:rPr>
              <a:t> </a:t>
            </a:r>
            <a:r>
              <a:rPr lang="en-US" altLang="ko-KR" sz="1400" dirty="0" smtClean="0">
                <a:latin typeface="AdvP1491"/>
              </a:rPr>
              <a:t>algorithm</a:t>
            </a:r>
            <a:r>
              <a:rPr lang="en-US" altLang="ko-KR" sz="1400" dirty="0">
                <a:latin typeface="AdvP1491"/>
              </a:rPr>
              <a:t>) shows that the rlst-1c protein is an alternatively spliced form missing a 33-amino-acid segment that is present in the rlst-1a </a:t>
            </a:r>
            <a:r>
              <a:rPr lang="en-US" altLang="ko-KR" sz="1400" dirty="0" smtClean="0">
                <a:latin typeface="AdvP1491"/>
              </a:rPr>
              <a:t>protein (highlighted</a:t>
            </a:r>
            <a:r>
              <a:rPr lang="en-US" altLang="ko-KR" sz="1400" dirty="0">
                <a:latin typeface="AdvP1491"/>
              </a:rPr>
              <a:t>).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4094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Multiple Alignment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61599"/>
            <a:ext cx="5198806" cy="4351338"/>
          </a:xfrm>
        </p:spPr>
        <p:txBody>
          <a:bodyPr/>
          <a:lstStyle/>
          <a:p>
            <a:r>
              <a:rPr lang="en-US" altLang="ko-KR" dirty="0"/>
              <a:t>Multiple alignment performs the </a:t>
            </a:r>
            <a:r>
              <a:rPr lang="en-US" altLang="ko-KR" dirty="0" smtClean="0"/>
              <a:t>same function </a:t>
            </a:r>
            <a:r>
              <a:rPr lang="en-US" altLang="ko-KR" dirty="0"/>
              <a:t>using more than two sequences. </a:t>
            </a:r>
            <a:endParaRPr lang="en-US" altLang="ko-KR" dirty="0" smtClean="0"/>
          </a:p>
          <a:p>
            <a:r>
              <a:rPr lang="en-US" altLang="ko-KR" dirty="0" smtClean="0"/>
              <a:t>The purpose of </a:t>
            </a:r>
            <a:r>
              <a:rPr lang="en-US" altLang="ko-KR" dirty="0"/>
              <a:t>alignment is to identify regions of similarity </a:t>
            </a:r>
            <a:r>
              <a:rPr lang="en-US" altLang="ko-KR" dirty="0" smtClean="0"/>
              <a:t>that may </a:t>
            </a:r>
            <a:r>
              <a:rPr lang="en-US" altLang="ko-KR" dirty="0"/>
              <a:t>have structural, functional, and </a:t>
            </a:r>
            <a:r>
              <a:rPr lang="en-US" altLang="ko-KR" dirty="0" smtClean="0"/>
              <a:t>evolutionary consequences.</a:t>
            </a:r>
            <a:endParaRPr lang="ko-KR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9961" y="365125"/>
            <a:ext cx="5319252" cy="2654085"/>
          </a:xfrm>
          <a:prstGeom prst="rect">
            <a:avLst/>
          </a:prstGeom>
        </p:spPr>
      </p:pic>
      <p:pic>
        <p:nvPicPr>
          <p:cNvPr id="5122" name="Picture 2" descr="Multiple sequence alignment of selected PDE domains from the SidE... |  Download Scientific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130" y="3127365"/>
            <a:ext cx="3950229" cy="356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98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368" y="553012"/>
            <a:ext cx="7023765" cy="576836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583559" y="2069208"/>
            <a:ext cx="30774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Multiple alignment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altLang="ko-K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ClustalW</a:t>
            </a: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Five transporters from rat and mouse have been aligned. </a:t>
            </a: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Identical amino acids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are indicated by a star </a:t>
            </a: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(*),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whereas </a:t>
            </a: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(strong) similar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substitutions are indicated by a colon </a:t>
            </a: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(:).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A 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dot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 refers to a mismatched aa with </a:t>
            </a: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(weak) similar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biochemical </a:t>
            </a: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property.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56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542" y="2744531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508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67929" y="265164"/>
            <a:ext cx="3409950" cy="2571750"/>
            <a:chOff x="267929" y="265164"/>
            <a:chExt cx="3409950" cy="257175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7929" y="265164"/>
              <a:ext cx="3409950" cy="25717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491613" y="2576052"/>
              <a:ext cx="619432" cy="137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247074" y="270388"/>
            <a:ext cx="3429000" cy="2590800"/>
            <a:chOff x="4247074" y="270388"/>
            <a:chExt cx="3429000" cy="25908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47074" y="270388"/>
              <a:ext cx="3429000" cy="259080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4468762" y="2566221"/>
              <a:ext cx="619432" cy="137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245269" y="314632"/>
            <a:ext cx="3409950" cy="2581275"/>
            <a:chOff x="8245269" y="314632"/>
            <a:chExt cx="3409950" cy="258127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45269" y="314632"/>
              <a:ext cx="3409950" cy="2581275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8460659" y="2605548"/>
              <a:ext cx="619432" cy="137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228235" y="3755923"/>
            <a:ext cx="3429000" cy="2590800"/>
            <a:chOff x="2228235" y="3755923"/>
            <a:chExt cx="3429000" cy="25908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28235" y="3755923"/>
              <a:ext cx="3429000" cy="259080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2472813" y="6061588"/>
              <a:ext cx="619432" cy="137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328287" y="3755923"/>
            <a:ext cx="3429000" cy="2590800"/>
            <a:chOff x="6328287" y="3755923"/>
            <a:chExt cx="3429000" cy="25908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28287" y="3755923"/>
              <a:ext cx="3429000" cy="259080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6630014" y="6056979"/>
              <a:ext cx="619432" cy="137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9820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Different Types of DATA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Transcriptome: entire collection </a:t>
            </a:r>
            <a:r>
              <a:rPr lang="en-US" altLang="ko-KR" dirty="0"/>
              <a:t>of all RNA transcripts in a cell/tissue at </a:t>
            </a:r>
            <a:r>
              <a:rPr lang="en-US" altLang="ko-KR" dirty="0" smtClean="0"/>
              <a:t>a given </a:t>
            </a:r>
            <a:r>
              <a:rPr lang="en-US" altLang="ko-KR" dirty="0"/>
              <a:t>time </a:t>
            </a:r>
            <a:r>
              <a:rPr lang="en-US" altLang="ko-KR" dirty="0" smtClean="0"/>
              <a:t>point.</a:t>
            </a:r>
          </a:p>
          <a:p>
            <a:r>
              <a:rPr lang="en-US" altLang="ko-KR" dirty="0" smtClean="0"/>
              <a:t>Proteome: </a:t>
            </a:r>
            <a:r>
              <a:rPr lang="en-US" altLang="ko-KR" dirty="0"/>
              <a:t>entire </a:t>
            </a:r>
            <a:r>
              <a:rPr lang="en-US" altLang="ko-KR" dirty="0" smtClean="0"/>
              <a:t>collection of </a:t>
            </a:r>
            <a:r>
              <a:rPr lang="en-US" altLang="ko-KR" dirty="0"/>
              <a:t>all </a:t>
            </a:r>
            <a:r>
              <a:rPr lang="en-US" altLang="ko-KR" dirty="0" smtClean="0"/>
              <a:t>proteins in a cell/tissue at a given time point.</a:t>
            </a:r>
          </a:p>
          <a:p>
            <a:r>
              <a:rPr lang="en-US" altLang="ko-KR" dirty="0" err="1" smtClean="0"/>
              <a:t>miRNome</a:t>
            </a:r>
            <a:r>
              <a:rPr lang="en-US" altLang="ko-KR" dirty="0" smtClean="0"/>
              <a:t>: </a:t>
            </a:r>
            <a:r>
              <a:rPr lang="en-US" altLang="ko-KR" dirty="0"/>
              <a:t>entire </a:t>
            </a:r>
            <a:r>
              <a:rPr lang="en-US" altLang="ko-KR" dirty="0" smtClean="0"/>
              <a:t>collection of </a:t>
            </a:r>
            <a:r>
              <a:rPr lang="en-US" altLang="ko-KR" dirty="0"/>
              <a:t>all microRNAs (miRNAs) in a cell/tissue at a </a:t>
            </a:r>
            <a:r>
              <a:rPr lang="en-US" altLang="ko-KR" dirty="0" smtClean="0"/>
              <a:t>given time point.</a:t>
            </a:r>
          </a:p>
          <a:p>
            <a:r>
              <a:rPr lang="en-US" altLang="ko-KR" dirty="0" err="1" smtClean="0"/>
              <a:t>Interactome</a:t>
            </a:r>
            <a:r>
              <a:rPr lang="en-US" altLang="ko-KR" dirty="0" smtClean="0"/>
              <a:t>: </a:t>
            </a:r>
            <a:r>
              <a:rPr lang="en-US" altLang="ko-KR" dirty="0"/>
              <a:t>the collection of </a:t>
            </a:r>
            <a:r>
              <a:rPr lang="en-US" altLang="ko-KR" dirty="0" smtClean="0"/>
              <a:t>all possible </a:t>
            </a:r>
            <a:r>
              <a:rPr lang="en-US" altLang="ko-KR" dirty="0"/>
              <a:t>molecular interactions (or a subset of </a:t>
            </a:r>
            <a:r>
              <a:rPr lang="en-US" altLang="ko-KR" dirty="0" smtClean="0"/>
              <a:t>molecular interactions</a:t>
            </a:r>
            <a:r>
              <a:rPr lang="en-US" altLang="ko-KR" dirty="0"/>
              <a:t>) in a cell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135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Format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0676"/>
            <a:ext cx="37719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1800" dirty="0" smtClean="0"/>
              <a:t>FASTA</a:t>
            </a:r>
          </a:p>
          <a:p>
            <a:r>
              <a:rPr lang="en-US" altLang="ko-KR" sz="1800" dirty="0" smtClean="0"/>
              <a:t>Always starts with “&gt;” sign in the description line</a:t>
            </a:r>
          </a:p>
          <a:p>
            <a:r>
              <a:rPr lang="en-US" altLang="ko-KR" sz="1800" dirty="0" smtClean="0"/>
              <a:t>“&gt;” is followed by a definition or Identifier of the sequence.</a:t>
            </a:r>
          </a:p>
          <a:p>
            <a:r>
              <a:rPr lang="en-US" altLang="ko-KR" sz="1800" dirty="0" smtClean="0"/>
              <a:t>There should be no space between “&gt;” and the first letter of the identifier.</a:t>
            </a:r>
          </a:p>
          <a:p>
            <a:r>
              <a:rPr lang="en-US" altLang="ko-KR" sz="1800" dirty="0" smtClean="0"/>
              <a:t>The sequence can be written with or without gaps from the second paragraph.</a:t>
            </a:r>
          </a:p>
          <a:p>
            <a:r>
              <a:rPr lang="en-US" altLang="ko-KR" sz="1800" dirty="0" smtClean="0"/>
              <a:t>For mRNA sequence data “T” is used instead of “U” as sequence uses the sense strand </a:t>
            </a:r>
            <a:r>
              <a:rPr lang="en-US" altLang="ko-KR" sz="1800" dirty="0"/>
              <a:t>of complementary DNA (cDNA</a:t>
            </a:r>
            <a:r>
              <a:rPr lang="en-US" altLang="ko-KR" sz="1800" dirty="0" smtClean="0"/>
              <a:t>).</a:t>
            </a:r>
            <a:endParaRPr lang="ko-KR" altLang="en-US" sz="1800" dirty="0"/>
          </a:p>
        </p:txBody>
      </p:sp>
      <p:pic>
        <p:nvPicPr>
          <p:cNvPr id="1026" name="Picture 2" descr="Difference between Sense Strand and Antisense Strand of DNA - YouTu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641" y="2095499"/>
            <a:ext cx="6062133" cy="340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613648" y="1143000"/>
            <a:ext cx="1627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Sense/coding/(+) strand</a:t>
            </a:r>
            <a:endParaRPr lang="ko-KR" altLang="en-US" dirty="0"/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 flipH="1">
            <a:off x="9299448" y="1789331"/>
            <a:ext cx="128016" cy="542389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020775" y="2675647"/>
            <a:ext cx="1102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Antisense/noncoding/(-) strand/template strand</a:t>
            </a:r>
            <a:endParaRPr lang="ko-KR" altLang="en-US" sz="14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9576620" y="3048001"/>
            <a:ext cx="1444154" cy="320143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98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71916"/>
          <a:stretch/>
        </p:blipFill>
        <p:spPr>
          <a:xfrm>
            <a:off x="760330" y="523567"/>
            <a:ext cx="6964578" cy="16419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30606" b="41310"/>
          <a:stretch/>
        </p:blipFill>
        <p:spPr>
          <a:xfrm>
            <a:off x="4205750" y="2330245"/>
            <a:ext cx="6964578" cy="16419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-141" t="60876" r="141" b="2211"/>
          <a:stretch/>
        </p:blipFill>
        <p:spPr>
          <a:xfrm>
            <a:off x="838200" y="4301614"/>
            <a:ext cx="6964578" cy="2158180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907026" y="477781"/>
            <a:ext cx="4527871" cy="987225"/>
            <a:chOff x="907026" y="477781"/>
            <a:chExt cx="4527871" cy="987225"/>
          </a:xfrm>
        </p:grpSpPr>
        <p:sp>
          <p:nvSpPr>
            <p:cNvPr id="5" name="Rounded Rectangle 4"/>
            <p:cNvSpPr/>
            <p:nvPr/>
          </p:nvSpPr>
          <p:spPr>
            <a:xfrm>
              <a:off x="907026" y="1130709"/>
              <a:ext cx="3497826" cy="334297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320489" y="477781"/>
              <a:ext cx="1114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Identifier</a:t>
              </a:r>
              <a:endParaRPr lang="ko-KR" alt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4080387" y="801327"/>
              <a:ext cx="324465" cy="329382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4490884" y="3212688"/>
            <a:ext cx="6305435" cy="371169"/>
            <a:chOff x="4490884" y="3212688"/>
            <a:chExt cx="6305435" cy="371169"/>
          </a:xfrm>
        </p:grpSpPr>
        <p:sp>
          <p:nvSpPr>
            <p:cNvPr id="12" name="Rounded Rectangle 11"/>
            <p:cNvSpPr/>
            <p:nvPr/>
          </p:nvSpPr>
          <p:spPr>
            <a:xfrm>
              <a:off x="4490884" y="3249560"/>
              <a:ext cx="179439" cy="334297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144729" y="3239727"/>
              <a:ext cx="290168" cy="334297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943716" y="3239726"/>
              <a:ext cx="179439" cy="334297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571750" y="3249560"/>
              <a:ext cx="179439" cy="334297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8998975" y="3212688"/>
              <a:ext cx="528483" cy="334297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0134716" y="3227435"/>
              <a:ext cx="147484" cy="346588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0616880" y="3229893"/>
              <a:ext cx="179439" cy="334297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993057" y="4706881"/>
            <a:ext cx="9675655" cy="1192474"/>
            <a:chOff x="993057" y="4706881"/>
            <a:chExt cx="9675655" cy="1192474"/>
          </a:xfrm>
        </p:grpSpPr>
        <p:sp>
          <p:nvSpPr>
            <p:cNvPr id="21" name="Rounded Rectangle 20"/>
            <p:cNvSpPr/>
            <p:nvPr/>
          </p:nvSpPr>
          <p:spPr>
            <a:xfrm>
              <a:off x="993057" y="4891547"/>
              <a:ext cx="6302477" cy="1007808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555359" y="4706881"/>
              <a:ext cx="3113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Identifier with multiple lines</a:t>
              </a:r>
              <a:endParaRPr lang="ko-KR" alt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>
              <a:off x="7315257" y="5030427"/>
              <a:ext cx="324465" cy="329382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595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PHYLIP Format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Phylogeny Inference Package</a:t>
            </a:r>
          </a:p>
          <a:p>
            <a:r>
              <a:rPr lang="en-US" altLang="ko-KR" dirty="0"/>
              <a:t>Data types that can be </a:t>
            </a:r>
            <a:r>
              <a:rPr lang="en-US" altLang="ko-KR" dirty="0" smtClean="0"/>
              <a:t>handled include </a:t>
            </a:r>
            <a:r>
              <a:rPr lang="en-US" altLang="ko-KR" dirty="0"/>
              <a:t>DNA and protein sequences, gene </a:t>
            </a:r>
            <a:r>
              <a:rPr lang="en-US" altLang="ko-KR" dirty="0" smtClean="0"/>
              <a:t>frequencies, restriction </a:t>
            </a:r>
            <a:r>
              <a:rPr lang="en-US" altLang="ko-KR" dirty="0"/>
              <a:t>sites, distance </a:t>
            </a:r>
            <a:r>
              <a:rPr lang="en-US" altLang="ko-KR" dirty="0" smtClean="0"/>
              <a:t>matrices.</a:t>
            </a:r>
          </a:p>
          <a:p>
            <a:r>
              <a:rPr lang="en-US" altLang="ko-KR" dirty="0"/>
              <a:t>The first line of the input </a:t>
            </a:r>
            <a:r>
              <a:rPr lang="en-US" altLang="ko-KR" dirty="0" smtClean="0"/>
              <a:t>file shows </a:t>
            </a:r>
            <a:r>
              <a:rPr lang="en-US" altLang="ko-KR" dirty="0"/>
              <a:t>the number of </a:t>
            </a:r>
            <a:r>
              <a:rPr lang="en-US" altLang="ko-KR" dirty="0" smtClean="0"/>
              <a:t>species and the </a:t>
            </a:r>
            <a:r>
              <a:rPr lang="en-US" altLang="ko-KR" dirty="0"/>
              <a:t>number of </a:t>
            </a:r>
            <a:r>
              <a:rPr lang="en-US" altLang="ko-KR" dirty="0" smtClean="0"/>
              <a:t>characters </a:t>
            </a:r>
            <a:r>
              <a:rPr lang="en-US" altLang="ko-KR" dirty="0"/>
              <a:t>separated by a space </a:t>
            </a:r>
            <a:r>
              <a:rPr lang="en-US" altLang="ko-KR" dirty="0" smtClean="0"/>
              <a:t>only.</a:t>
            </a:r>
          </a:p>
          <a:p>
            <a:r>
              <a:rPr lang="en-US" altLang="ko-KR" dirty="0" smtClean="0"/>
              <a:t>The information </a:t>
            </a:r>
            <a:r>
              <a:rPr lang="en-US" altLang="ko-KR" dirty="0"/>
              <a:t>for each species starts with a </a:t>
            </a:r>
            <a:r>
              <a:rPr lang="en-US" altLang="ko-KR" dirty="0" smtClean="0"/>
              <a:t>10-character species </a:t>
            </a:r>
            <a:r>
              <a:rPr lang="en-US" altLang="ko-KR" dirty="0"/>
              <a:t>name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If the species name is not 10 </a:t>
            </a:r>
            <a:r>
              <a:rPr lang="en-US" altLang="ko-KR" dirty="0" smtClean="0"/>
              <a:t>characters long</a:t>
            </a:r>
            <a:r>
              <a:rPr lang="en-US" altLang="ko-KR" dirty="0"/>
              <a:t>, then a space is introduced to make it </a:t>
            </a:r>
            <a:r>
              <a:rPr lang="en-US" altLang="ko-KR" dirty="0" smtClean="0"/>
              <a:t>10-character equivalent.</a:t>
            </a:r>
          </a:p>
          <a:p>
            <a:r>
              <a:rPr lang="en-US" altLang="ko-KR" dirty="0"/>
              <a:t>H. sapiens has a </a:t>
            </a:r>
            <a:r>
              <a:rPr lang="en-US" altLang="ko-KR" dirty="0" smtClean="0"/>
              <a:t>space before </a:t>
            </a:r>
            <a:r>
              <a:rPr lang="en-US" altLang="ko-KR" dirty="0"/>
              <a:t>“sapiens,” but other species names do not </a:t>
            </a:r>
            <a:r>
              <a:rPr lang="en-US" altLang="ko-KR" dirty="0" smtClean="0"/>
              <a:t>have any </a:t>
            </a:r>
            <a:r>
              <a:rPr lang="en-US" altLang="ko-KR" dirty="0"/>
              <a:t>such </a:t>
            </a:r>
            <a:r>
              <a:rPr lang="en-US" altLang="ko-KR" dirty="0" smtClean="0"/>
              <a:t>space.</a:t>
            </a:r>
          </a:p>
          <a:p>
            <a:r>
              <a:rPr lang="en-US" altLang="ko-KR" dirty="0"/>
              <a:t>DNA and protein sequence may start</a:t>
            </a:r>
          </a:p>
          <a:p>
            <a:r>
              <a:rPr lang="en-US" altLang="ko-KR" dirty="0"/>
              <a:t>immediately after the species name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463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PHYLIP Example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101" y="2557617"/>
            <a:ext cx="5969542" cy="2490788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3410712" y="1945040"/>
            <a:ext cx="3309461" cy="1063336"/>
            <a:chOff x="3410712" y="1945040"/>
            <a:chExt cx="3309461" cy="1063336"/>
          </a:xfrm>
        </p:grpSpPr>
        <p:sp>
          <p:nvSpPr>
            <p:cNvPr id="5" name="Rounded Rectangle 4"/>
            <p:cNvSpPr/>
            <p:nvPr/>
          </p:nvSpPr>
          <p:spPr>
            <a:xfrm>
              <a:off x="3410712" y="2560320"/>
              <a:ext cx="1051560" cy="448056"/>
            </a:xfrm>
            <a:prstGeom prst="round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773982" y="1945040"/>
              <a:ext cx="294619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 smtClean="0"/>
                <a:t>number of species and characters</a:t>
              </a:r>
              <a:endParaRPr lang="ko-KR" altLang="en-US" sz="1400" dirty="0"/>
            </a:p>
          </p:txBody>
        </p:sp>
        <p:cxnSp>
          <p:nvCxnSpPr>
            <p:cNvPr id="9" name="Straight Arrow Connector 8"/>
            <p:cNvCxnSpPr>
              <a:stCxn id="7" idx="2"/>
            </p:cNvCxnSpPr>
            <p:nvPr/>
          </p:nvCxnSpPr>
          <p:spPr>
            <a:xfrm flipH="1">
              <a:off x="4462272" y="2252817"/>
              <a:ext cx="784806" cy="30750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35389" y="2748958"/>
            <a:ext cx="4811689" cy="747901"/>
            <a:chOff x="646157" y="2260475"/>
            <a:chExt cx="4811689" cy="747901"/>
          </a:xfrm>
        </p:grpSpPr>
        <p:sp>
          <p:nvSpPr>
            <p:cNvPr id="12" name="Rounded Rectangle 11"/>
            <p:cNvSpPr/>
            <p:nvPr/>
          </p:nvSpPr>
          <p:spPr>
            <a:xfrm>
              <a:off x="3410712" y="2560320"/>
              <a:ext cx="2047134" cy="448056"/>
            </a:xfrm>
            <a:prstGeom prst="round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46157" y="2260475"/>
              <a:ext cx="23552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 smtClean="0"/>
                <a:t>10 character species name</a:t>
              </a:r>
              <a:endParaRPr lang="ko-KR" altLang="en-US" sz="1400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>
              <a:off x="1823787" y="2568252"/>
              <a:ext cx="1586925" cy="2764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901561" y="3502672"/>
            <a:ext cx="2872421" cy="801082"/>
            <a:chOff x="1162914" y="2207294"/>
            <a:chExt cx="2872421" cy="801082"/>
          </a:xfrm>
        </p:grpSpPr>
        <p:sp>
          <p:nvSpPr>
            <p:cNvPr id="18" name="Rounded Rectangle 17"/>
            <p:cNvSpPr/>
            <p:nvPr/>
          </p:nvSpPr>
          <p:spPr>
            <a:xfrm>
              <a:off x="3869792" y="2560320"/>
              <a:ext cx="165543" cy="448056"/>
            </a:xfrm>
            <a:prstGeom prst="round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162914" y="2207294"/>
              <a:ext cx="1414499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dirty="0" smtClean="0"/>
                <a:t>Space given to make the 10 characters</a:t>
              </a:r>
              <a:endParaRPr lang="ko-KR" altLang="en-US" sz="1400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2372766" y="2628286"/>
              <a:ext cx="1497026" cy="4678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47076" y="2252679"/>
            <a:ext cx="3306958" cy="2474768"/>
            <a:chOff x="-918017" y="2212252"/>
            <a:chExt cx="3306958" cy="2474768"/>
          </a:xfrm>
        </p:grpSpPr>
        <p:sp>
          <p:nvSpPr>
            <p:cNvPr id="21" name="Rounded Rectangle 20"/>
            <p:cNvSpPr/>
            <p:nvPr/>
          </p:nvSpPr>
          <p:spPr>
            <a:xfrm>
              <a:off x="-918017" y="3008375"/>
              <a:ext cx="3293419" cy="1678645"/>
            </a:xfrm>
            <a:prstGeom prst="round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287486" y="2212252"/>
              <a:ext cx="110145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/>
                <a:t>C</a:t>
              </a:r>
              <a:r>
                <a:rPr lang="en-US" altLang="ko-KR" sz="1400" dirty="0" smtClean="0"/>
                <a:t>haracters </a:t>
              </a:r>
              <a:endParaRPr lang="ko-KR" altLang="en-US" sz="1400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>
              <a:off x="1067811" y="2468740"/>
              <a:ext cx="755976" cy="54756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4923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Sequence </a:t>
            </a:r>
            <a:r>
              <a:rPr lang="en-US" altLang="ko-KR" dirty="0" err="1" smtClean="0"/>
              <a:t>Flatfile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 smtClean="0"/>
              <a:t>Contains the </a:t>
            </a:r>
            <a:r>
              <a:rPr lang="en-US" altLang="ko-KR" dirty="0"/>
              <a:t>name of the mRNA/gene, the </a:t>
            </a:r>
            <a:r>
              <a:rPr lang="en-US" altLang="ko-KR" dirty="0" smtClean="0"/>
              <a:t>source, annotation</a:t>
            </a:r>
            <a:r>
              <a:rPr lang="en-US" altLang="ko-KR" dirty="0"/>
              <a:t>, open reading frame, and putative </a:t>
            </a:r>
            <a:r>
              <a:rPr lang="en-US" altLang="ko-KR" dirty="0" smtClean="0"/>
              <a:t>translation product.</a:t>
            </a:r>
          </a:p>
          <a:p>
            <a:r>
              <a:rPr lang="en-US" altLang="ko-KR" dirty="0" smtClean="0"/>
              <a:t>Sometimes contain </a:t>
            </a:r>
            <a:r>
              <a:rPr lang="en-US" altLang="ko-KR" dirty="0"/>
              <a:t>information about the </a:t>
            </a:r>
            <a:r>
              <a:rPr lang="en-US" altLang="ko-KR" dirty="0" smtClean="0"/>
              <a:t>total number </a:t>
            </a:r>
            <a:r>
              <a:rPr lang="en-US" altLang="ko-KR" dirty="0"/>
              <a:t>of “A,” “C,” “G,” and “T” in the </a:t>
            </a:r>
            <a:r>
              <a:rPr lang="en-US" altLang="ko-KR" dirty="0" smtClean="0"/>
              <a:t>sequence.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err="1"/>
              <a:t>GenBank</a:t>
            </a:r>
            <a:r>
              <a:rPr lang="en-US" altLang="ko-KR" dirty="0"/>
              <a:t>: http://</a:t>
            </a:r>
            <a:r>
              <a:rPr lang="en-US" altLang="ko-KR" dirty="0" smtClean="0"/>
              <a:t>www.ncbi.nlm.nih.gov/Sitemap/samplerecord.html</a:t>
            </a:r>
            <a:endParaRPr lang="en-US" altLang="ko-KR" dirty="0"/>
          </a:p>
          <a:p>
            <a:r>
              <a:rPr lang="en-US" altLang="ko-KR" dirty="0"/>
              <a:t>DDBJ: http://www.ddbj.nig.ac.jp/sub/ref10-e.html</a:t>
            </a:r>
          </a:p>
          <a:p>
            <a:r>
              <a:rPr lang="en-US" altLang="ko-KR" dirty="0" err="1"/>
              <a:t>EMBl</a:t>
            </a:r>
            <a:r>
              <a:rPr lang="en-US" altLang="ko-KR" dirty="0"/>
              <a:t>-Bank: ftp://</a:t>
            </a:r>
            <a:r>
              <a:rPr lang="en-US" altLang="ko-KR" dirty="0" smtClean="0"/>
              <a:t>ftp.ebi.ac.uk/pub/databases/embl/release/usrman.txt </a:t>
            </a:r>
            <a:r>
              <a:rPr lang="en-US" altLang="ko-KR" dirty="0"/>
              <a:t>(EMBL-Bank User Manual)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890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Flatfile</a:t>
            </a:r>
            <a:r>
              <a:rPr lang="en-US" altLang="ko-KR" dirty="0" smtClean="0"/>
              <a:t> Example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630" y="1423496"/>
            <a:ext cx="5472874" cy="52352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7884" y="282845"/>
            <a:ext cx="4332486" cy="628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43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1203</TotalTime>
  <Words>852</Words>
  <Application>Microsoft Office PowerPoint</Application>
  <PresentationFormat>Widescreen</PresentationFormat>
  <Paragraphs>67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AdvP1491</vt:lpstr>
      <vt:lpstr>AdvP2437</vt:lpstr>
      <vt:lpstr>맑은 고딕</vt:lpstr>
      <vt:lpstr>Arial</vt:lpstr>
      <vt:lpstr>Calibri</vt:lpstr>
      <vt:lpstr>Office Theme</vt:lpstr>
      <vt:lpstr>Sequence Alignment &amp; Similarity</vt:lpstr>
      <vt:lpstr>PowerPoint Presentation</vt:lpstr>
      <vt:lpstr>Different Types of DATA</vt:lpstr>
      <vt:lpstr>DATA Format</vt:lpstr>
      <vt:lpstr>PowerPoint Presentation</vt:lpstr>
      <vt:lpstr>PHYLIP Format</vt:lpstr>
      <vt:lpstr>PHYLIP Example</vt:lpstr>
      <vt:lpstr>Sequence Flatfile</vt:lpstr>
      <vt:lpstr>Flatfile Example</vt:lpstr>
      <vt:lpstr>Sequence Identity</vt:lpstr>
      <vt:lpstr>Sequence Similarity</vt:lpstr>
      <vt:lpstr>Homologous Sequence</vt:lpstr>
      <vt:lpstr>Local Sequence Alignment</vt:lpstr>
      <vt:lpstr>PowerPoint Presentation</vt:lpstr>
      <vt:lpstr>Global Alignment</vt:lpstr>
      <vt:lpstr>PowerPoint Presentation</vt:lpstr>
      <vt:lpstr>Multiple Alignment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korea</dc:creator>
  <cp:lastModifiedBy>korea</cp:lastModifiedBy>
  <cp:revision>27</cp:revision>
  <dcterms:created xsi:type="dcterms:W3CDTF">2020-11-24T11:39:26Z</dcterms:created>
  <dcterms:modified xsi:type="dcterms:W3CDTF">2020-11-25T08:07:45Z</dcterms:modified>
</cp:coreProperties>
</file>