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4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2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2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8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6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0163-5EC7-47BD-A60D-CE105CBD017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5A96-9A79-4124-9D4A-3729D93D4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rna.lundberg.gu.se/cutter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Bioinformatic</a:t>
            </a:r>
            <a:r>
              <a:rPr lang="en-US" altLang="ko-KR" dirty="0" smtClean="0"/>
              <a:t> Analysis of Nucleic-Acid Sequences 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7005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Md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Mazedul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1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 Prediction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27" y="1366646"/>
            <a:ext cx="8529946" cy="49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 Prediction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16" y="1279207"/>
            <a:ext cx="7568167" cy="52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54" y="365125"/>
            <a:ext cx="863399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 of Promoters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promoter has two </a:t>
            </a:r>
            <a:r>
              <a:rPr lang="en-US" altLang="ko-KR" dirty="0" smtClean="0"/>
              <a:t>consensus sequences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one </a:t>
            </a:r>
            <a:r>
              <a:rPr lang="en-US" altLang="ko-KR" dirty="0"/>
              <a:t>at </a:t>
            </a:r>
            <a:r>
              <a:rPr lang="en-US" altLang="ko-KR" dirty="0" smtClean="0"/>
              <a:t>the-10 </a:t>
            </a:r>
            <a:r>
              <a:rPr lang="en-US" altLang="ko-KR" dirty="0"/>
              <a:t>position (TATAAT </a:t>
            </a:r>
            <a:r>
              <a:rPr lang="en-US" altLang="ko-KR" dirty="0" smtClean="0"/>
              <a:t>in Escherichia </a:t>
            </a:r>
            <a:r>
              <a:rPr lang="en-US" altLang="ko-KR" dirty="0"/>
              <a:t>coli), also known as the </a:t>
            </a:r>
            <a:r>
              <a:rPr lang="en-US" altLang="ko-KR" dirty="0" err="1"/>
              <a:t>Pribnow</a:t>
            </a:r>
            <a:r>
              <a:rPr lang="en-US" altLang="ko-KR" dirty="0"/>
              <a:t> box, </a:t>
            </a:r>
            <a:endParaRPr lang="en-US" altLang="ko-KR" dirty="0" smtClean="0"/>
          </a:p>
          <a:p>
            <a:r>
              <a:rPr lang="en-US" altLang="ko-KR" dirty="0" smtClean="0"/>
              <a:t>at </a:t>
            </a:r>
            <a:r>
              <a:rPr lang="en-US" altLang="ko-KR" dirty="0"/>
              <a:t>the235 position (TTGACA in E. coli) </a:t>
            </a:r>
            <a:r>
              <a:rPr lang="en-US" altLang="ko-KR" dirty="0" smtClean="0"/>
              <a:t>relative to </a:t>
            </a:r>
            <a:r>
              <a:rPr lang="en-US" altLang="ko-KR" dirty="0"/>
              <a:t>the transcription start site.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4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Kozak</a:t>
            </a:r>
            <a:r>
              <a:rPr lang="en-US" altLang="ko-KR" dirty="0" smtClean="0"/>
              <a:t> Sequence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738" y="3626993"/>
            <a:ext cx="4666488" cy="615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000" b="1" dirty="0" smtClean="0"/>
              <a:t>5’-GCC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4000" b="1" dirty="0" smtClean="0"/>
              <a:t>CCATGG-3’</a:t>
            </a:r>
            <a:endParaRPr lang="ko-KR" alt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147274" y="2474174"/>
            <a:ext cx="6443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dvP1491"/>
              </a:rPr>
              <a:t>R is a purine, which in most </a:t>
            </a:r>
            <a:r>
              <a:rPr lang="en-US" altLang="ko-KR" dirty="0" smtClean="0">
                <a:latin typeface="AdvP1491"/>
              </a:rPr>
              <a:t>vertebrate mRNAs </a:t>
            </a:r>
            <a:r>
              <a:rPr lang="en-US" altLang="ko-KR" dirty="0">
                <a:latin typeface="AdvP1491"/>
              </a:rPr>
              <a:t>is an “A”</a:t>
            </a:r>
            <a:endParaRPr lang="ko-KR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7450" y="2843506"/>
            <a:ext cx="0" cy="783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32447" y="3626993"/>
            <a:ext cx="924232" cy="50255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17450" y="4841637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Translation initiation codon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5712549" y="4129549"/>
            <a:ext cx="15830" cy="7120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6679" y="3500284"/>
            <a:ext cx="412954" cy="742532"/>
          </a:xfrm>
          <a:prstGeom prst="ellipse">
            <a:avLst/>
          </a:prstGeom>
          <a:solidFill>
            <a:schemeClr val="accent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31818" y="2980661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Most Prevalent base after “ATG”</a:t>
            </a:r>
            <a:endParaRPr lang="ko-KR" altLang="en-US" dirty="0"/>
          </a:p>
        </p:txBody>
      </p:sp>
      <p:cxnSp>
        <p:nvCxnSpPr>
          <p:cNvPr id="17" name="Elbow Connector 16"/>
          <p:cNvCxnSpPr>
            <a:endCxn id="14" idx="0"/>
          </p:cNvCxnSpPr>
          <p:nvPr/>
        </p:nvCxnSpPr>
        <p:spPr>
          <a:xfrm rot="10800000" flipV="1">
            <a:off x="6263156" y="3195086"/>
            <a:ext cx="1155046" cy="305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54" y="365125"/>
            <a:ext cx="8751761" cy="62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Restriction Mapping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317" y="5207922"/>
            <a:ext cx="5837903" cy="144851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Web Cutter 2: </a:t>
            </a:r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</a:t>
            </a:r>
            <a:r>
              <a:rPr lang="en-US" altLang="ko-KR" sz="2000" dirty="0" smtClean="0">
                <a:hlinkClick r:id="rId2"/>
              </a:rPr>
              <a:t>rna.lundberg.gu.se/cutter2/</a:t>
            </a:r>
            <a:endParaRPr lang="en-US" altLang="ko-KR" sz="2000" dirty="0" smtClean="0"/>
          </a:p>
          <a:p>
            <a:r>
              <a:rPr lang="en-US" altLang="ko-KR" sz="2000" dirty="0" smtClean="0"/>
              <a:t>NEBC Cutter 2.0: </a:t>
            </a:r>
            <a:r>
              <a:rPr lang="en-US" altLang="ko-KR" sz="2000" u="sng" dirty="0" smtClean="0">
                <a:solidFill>
                  <a:srgbClr val="0070C0"/>
                </a:solidFill>
              </a:rPr>
              <a:t>http://tools.neb.com/NEBcutter2/</a:t>
            </a:r>
            <a:endParaRPr lang="ko-KR" altLang="en-US" sz="2000" u="sng" dirty="0">
              <a:solidFill>
                <a:srgbClr val="0070C0"/>
              </a:solidFill>
            </a:endParaRPr>
          </a:p>
        </p:txBody>
      </p:sp>
      <p:pic>
        <p:nvPicPr>
          <p:cNvPr id="4100" name="Picture 4" descr="Why are restriction enzymes important for recombinant DNA technology? |  Socrati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8"/>
          <a:stretch/>
        </p:blipFill>
        <p:spPr bwMode="auto">
          <a:xfrm>
            <a:off x="3202807" y="1602198"/>
            <a:ext cx="5646225" cy="34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67" y="129150"/>
            <a:ext cx="9075866" cy="657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Detection of SNPs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point mutation that occurs in at least 1% of the population is called an SNP.</a:t>
            </a:r>
          </a:p>
          <a:p>
            <a:r>
              <a:rPr lang="en-US" altLang="ko-KR" dirty="0" smtClean="0"/>
              <a:t>They may occur at a frequency of 0.1% (1/1000 bases) in the genome.</a:t>
            </a:r>
          </a:p>
          <a:p>
            <a:r>
              <a:rPr lang="en-US" altLang="ko-KR" dirty="0" smtClean="0"/>
              <a:t>More than 65% of all SNPs involve C to T transition mutation..</a:t>
            </a:r>
          </a:p>
          <a:p>
            <a:r>
              <a:rPr lang="en-US" altLang="ko-KR" dirty="0" smtClean="0"/>
              <a:t>SNPs in the coding sequence can cause the alteration of the characteristics of the protein.</a:t>
            </a:r>
          </a:p>
          <a:p>
            <a:r>
              <a:rPr lang="en-US" altLang="ko-KR" dirty="0" smtClean="0"/>
              <a:t>SNPs in the regulatory region can alter the expression level of the gene.</a:t>
            </a:r>
          </a:p>
        </p:txBody>
      </p:sp>
    </p:spTree>
    <p:extLst>
      <p:ext uri="{BB962C8B-B14F-4D97-AF65-F5344CB8AC3E}">
        <p14:creationId xmlns:p14="http://schemas.microsoft.com/office/powerpoint/2010/main" val="15396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1" y="442449"/>
            <a:ext cx="5160200" cy="4109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58" y="1585482"/>
            <a:ext cx="8337755" cy="49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Sequencing</a:t>
            </a:r>
          </a:p>
          <a:p>
            <a:r>
              <a:rPr lang="en-US" altLang="ko-KR" dirty="0" smtClean="0"/>
              <a:t>Regulatory region analysis</a:t>
            </a:r>
          </a:p>
          <a:p>
            <a:r>
              <a:rPr lang="en-US" altLang="ko-KR" dirty="0" smtClean="0"/>
              <a:t>Open Reading Frame</a:t>
            </a:r>
          </a:p>
          <a:p>
            <a:r>
              <a:rPr lang="en-US" altLang="ko-KR" dirty="0" smtClean="0"/>
              <a:t>Single Nucleotide Polymorphisms (SNPs)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4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283302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9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Sequencing Strategy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562350" cy="2759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0550" y="1690688"/>
            <a:ext cx="6953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A) Directed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DNA sequencing by primer walking. This involves sequential designing of primers from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 known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region. The first set of sequencing primers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are designed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based on the primer-binding sites flanking the cloned DNA. New primers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are designed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from the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3’-end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of the newly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obtained sequences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30" y="3240891"/>
            <a:ext cx="3722995" cy="3500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1080" y="49909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B) The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sequence reads have sequence overlaps that help put the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contiguous sequences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together in proper order (upper panel). Many such sequence reads are assembled to obtain a sequence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contig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(lower panel).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Sequencing Strategy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35527" cy="24001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3779" y="188621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C) In the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hierarchical shotgun sequencing approach, the chromosomes are sorted and broken into large fragments. Both ends of each clone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sequenced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and the tiling path is determined based on sequence overlaps. The tiling path (shown as green fragments) is the smallest set of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overlapping clones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that covers the entire chromosome or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contig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 Once the clones in the tiling path are identified, the larger fragments in these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clones are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broken down into smaller fragments, which are then sequenced using a shotgun sequencing strategy. The sequence is put together by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sequence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assembler.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248" y="3702101"/>
            <a:ext cx="3378708" cy="29357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71969" y="46315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D) A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scaffold, or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supercontig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is a portion of the chromosome (or genome) sequence that is composed of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contigs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together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in correct order. Scaffolds have gaps (upper panel); once the gaps are identified, the goal becomes sequencing those regions and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closing the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gaps. The lower panel shows that the scaffold of these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three </a:t>
            </a:r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contigs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is held together by mate pairs. The thin lines connect the paired ends.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Assembly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Sequence assembly can be done using one of </a:t>
            </a:r>
            <a:r>
              <a:rPr lang="en-US" altLang="ko-KR" dirty="0" smtClean="0"/>
              <a:t>three approaches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969963"/>
            <a:r>
              <a:rPr lang="en-US" altLang="ko-KR" dirty="0" smtClean="0"/>
              <a:t>(</a:t>
            </a:r>
            <a:r>
              <a:rPr lang="en-US" altLang="ko-KR" dirty="0"/>
              <a:t>1) greedy, </a:t>
            </a:r>
            <a:endParaRPr lang="en-US" altLang="ko-KR" dirty="0" smtClean="0"/>
          </a:p>
          <a:p>
            <a:pPr marL="969963"/>
            <a:r>
              <a:rPr lang="en-US" altLang="ko-KR" dirty="0" smtClean="0"/>
              <a:t>(</a:t>
            </a:r>
            <a:r>
              <a:rPr lang="en-US" altLang="ko-KR" dirty="0"/>
              <a:t>2) </a:t>
            </a:r>
            <a:r>
              <a:rPr lang="en-US" altLang="ko-KR" dirty="0" smtClean="0"/>
              <a:t>overlap-layout-consensus (OLC</a:t>
            </a:r>
            <a:r>
              <a:rPr lang="en-US" altLang="ko-KR" dirty="0"/>
              <a:t>) and Hamiltonian </a:t>
            </a:r>
            <a:r>
              <a:rPr lang="en-US" altLang="ko-KR" dirty="0" smtClean="0"/>
              <a:t>path</a:t>
            </a:r>
          </a:p>
          <a:p>
            <a:pPr marL="969963"/>
            <a:r>
              <a:rPr lang="en-US" altLang="ko-KR" dirty="0" smtClean="0"/>
              <a:t>(3</a:t>
            </a:r>
            <a:r>
              <a:rPr lang="en-US" altLang="ko-KR" dirty="0"/>
              <a:t>) de </a:t>
            </a:r>
            <a:r>
              <a:rPr lang="en-US" altLang="ko-KR" dirty="0" err="1"/>
              <a:t>Bruijn</a:t>
            </a:r>
            <a:r>
              <a:rPr lang="en-US" altLang="ko-KR" dirty="0"/>
              <a:t> </a:t>
            </a:r>
            <a:r>
              <a:rPr lang="en-US" altLang="ko-KR" dirty="0" smtClean="0"/>
              <a:t>graph and </a:t>
            </a:r>
            <a:r>
              <a:rPr lang="en-US" altLang="ko-KR" dirty="0"/>
              <a:t>Eulerian 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2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Greedy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08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compares </a:t>
            </a:r>
            <a:r>
              <a:rPr lang="en-US" altLang="ko-KR" dirty="0" smtClean="0"/>
              <a:t>all fragments </a:t>
            </a:r>
            <a:r>
              <a:rPr lang="en-US" altLang="ko-KR" dirty="0"/>
              <a:t>in a pairwise fashion to identify </a:t>
            </a:r>
            <a:r>
              <a:rPr lang="en-US" altLang="ko-KR" dirty="0" smtClean="0"/>
              <a:t>sequences that </a:t>
            </a:r>
            <a:r>
              <a:rPr lang="en-US" altLang="ko-KR" dirty="0"/>
              <a:t>have </a:t>
            </a:r>
            <a:r>
              <a:rPr lang="en-US" altLang="ko-KR" dirty="0" smtClean="0"/>
              <a:t>overlaps</a:t>
            </a:r>
          </a:p>
          <a:p>
            <a:r>
              <a:rPr lang="en-US" altLang="ko-KR" dirty="0" smtClean="0"/>
              <a:t>Next</a:t>
            </a:r>
            <a:r>
              <a:rPr lang="en-US" altLang="ko-KR" dirty="0"/>
              <a:t>, the sequences that have the </a:t>
            </a:r>
            <a:r>
              <a:rPr lang="en-US" altLang="ko-KR" dirty="0" smtClean="0"/>
              <a:t>best overlaps </a:t>
            </a:r>
            <a:r>
              <a:rPr lang="en-US" altLang="ko-KR" dirty="0"/>
              <a:t>are </a:t>
            </a:r>
            <a:r>
              <a:rPr lang="en-US" altLang="ko-KR" dirty="0" smtClean="0"/>
              <a:t>merged</a:t>
            </a:r>
          </a:p>
          <a:p>
            <a:r>
              <a:rPr lang="en-US" altLang="ko-KR" dirty="0" smtClean="0"/>
              <a:t>this </a:t>
            </a:r>
            <a:r>
              <a:rPr lang="en-US" altLang="ko-KR" dirty="0"/>
              <a:t>merging process </a:t>
            </a:r>
            <a:r>
              <a:rPr lang="en-US" altLang="ko-KR" dirty="0" smtClean="0"/>
              <a:t>continues until </a:t>
            </a:r>
            <a:r>
              <a:rPr lang="en-US" altLang="ko-KR" dirty="0"/>
              <a:t>all the sequences with </a:t>
            </a:r>
            <a:r>
              <a:rPr lang="en-US" altLang="ko-KR" dirty="0" smtClean="0"/>
              <a:t>overlaps have </a:t>
            </a:r>
            <a:r>
              <a:rPr lang="en-US" altLang="ko-KR" dirty="0"/>
              <a:t>been merged.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process, some reads may </a:t>
            </a:r>
            <a:r>
              <a:rPr lang="en-US" altLang="ko-KR" dirty="0" smtClean="0"/>
              <a:t>not be </a:t>
            </a:r>
            <a:r>
              <a:rPr lang="en-US" altLang="ko-KR" dirty="0"/>
              <a:t>assembled, which are shown as gaps. </a:t>
            </a:r>
            <a:endParaRPr lang="en-US" altLang="ko-KR" dirty="0" smtClean="0"/>
          </a:p>
          <a:p>
            <a:r>
              <a:rPr lang="en-US" altLang="ko-KR" dirty="0" smtClean="0"/>
              <a:t>Paired-end sequencing </a:t>
            </a:r>
            <a:r>
              <a:rPr lang="en-US" altLang="ko-KR" dirty="0"/>
              <a:t>is used to close the gaps</a:t>
            </a:r>
            <a:endParaRPr lang="ko-KR" altLang="en-US" dirty="0"/>
          </a:p>
        </p:txBody>
      </p:sp>
      <p:pic>
        <p:nvPicPr>
          <p:cNvPr id="2050" name="Picture 2" descr="Lecture 6: Assembly - Greedy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52" y="2097707"/>
            <a:ext cx="6052236" cy="31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Overlap Layout Consensus and Hamilton Path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8512" cy="419112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Based </a:t>
            </a:r>
            <a:r>
              <a:rPr lang="en-US" altLang="ko-KR" dirty="0"/>
              <a:t>on all pairwise </a:t>
            </a:r>
            <a:r>
              <a:rPr lang="en-US" altLang="ko-KR" dirty="0" smtClean="0"/>
              <a:t>comparisons It </a:t>
            </a:r>
            <a:r>
              <a:rPr lang="en-US" altLang="ko-KR" dirty="0"/>
              <a:t>generates </a:t>
            </a:r>
            <a:r>
              <a:rPr lang="en-US" altLang="ko-KR" dirty="0" smtClean="0"/>
              <a:t>a directed </a:t>
            </a:r>
            <a:r>
              <a:rPr lang="en-US" altLang="ko-KR" dirty="0"/>
              <a:t>graph using reads and </a:t>
            </a:r>
            <a:r>
              <a:rPr lang="en-US" altLang="ko-KR" dirty="0" smtClean="0"/>
              <a:t>overlaps. </a:t>
            </a:r>
          </a:p>
          <a:p>
            <a:r>
              <a:rPr lang="en-US" altLang="ko-KR" dirty="0" smtClean="0"/>
              <a:t>In the graph</a:t>
            </a:r>
            <a:r>
              <a:rPr lang="en-US" altLang="ko-KR" dirty="0"/>
              <a:t>, each sequence is created as a node and an </a:t>
            </a:r>
            <a:r>
              <a:rPr lang="en-US" altLang="ko-KR" dirty="0" smtClean="0"/>
              <a:t>edge is </a:t>
            </a:r>
            <a:r>
              <a:rPr lang="en-US" altLang="ko-KR" dirty="0"/>
              <a:t>created between any two nodes whose </a:t>
            </a:r>
            <a:r>
              <a:rPr lang="en-US" altLang="ko-KR" dirty="0" smtClean="0"/>
              <a:t>sequences overlap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algorithm then tries to find </a:t>
            </a:r>
            <a:r>
              <a:rPr lang="en-US" altLang="ko-KR" dirty="0" smtClean="0"/>
              <a:t>the Hamiltonian </a:t>
            </a:r>
            <a:r>
              <a:rPr lang="en-US" altLang="ko-KR" dirty="0"/>
              <a:t>traversal path of the graph, which </a:t>
            </a:r>
            <a:r>
              <a:rPr lang="en-US" altLang="ko-KR" dirty="0" smtClean="0"/>
              <a:t>contains all </a:t>
            </a:r>
            <a:r>
              <a:rPr lang="en-US" altLang="ko-KR" dirty="0"/>
              <a:t>the nodes (sequences) exactly once, and </a:t>
            </a:r>
            <a:r>
              <a:rPr lang="en-US" altLang="ko-KR" dirty="0" smtClean="0"/>
              <a:t>combines the </a:t>
            </a:r>
            <a:r>
              <a:rPr lang="en-US" altLang="ko-KR" dirty="0"/>
              <a:t>overlapping sequences in the nodes into </a:t>
            </a:r>
            <a:r>
              <a:rPr lang="en-US" altLang="ko-KR" dirty="0" smtClean="0"/>
              <a:t>the sequence </a:t>
            </a:r>
            <a:r>
              <a:rPr lang="en-US" altLang="ko-KR" dirty="0"/>
              <a:t>of the genome.</a:t>
            </a:r>
            <a:endParaRPr lang="ko-KR" altLang="en-US" dirty="0"/>
          </a:p>
        </p:txBody>
      </p:sp>
      <p:pic>
        <p:nvPicPr>
          <p:cNvPr id="1026" name="Picture 2" descr="Overlap–layout–consensus genome assembly algorithm: Reads are provided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79" y="1825751"/>
            <a:ext cx="5715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 </a:t>
            </a:r>
            <a:r>
              <a:rPr lang="en-US" altLang="ko-KR" dirty="0" err="1" smtClean="0"/>
              <a:t>Bruijn</a:t>
            </a:r>
            <a:r>
              <a:rPr lang="en-US" altLang="ko-KR" dirty="0" smtClean="0"/>
              <a:t> graph and Eulerian path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2182241"/>
            <a:ext cx="3651504" cy="398081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The de </a:t>
            </a:r>
            <a:r>
              <a:rPr lang="en-US" altLang="ko-KR" dirty="0" err="1"/>
              <a:t>Bruijn</a:t>
            </a:r>
            <a:r>
              <a:rPr lang="en-US" altLang="ko-KR" dirty="0"/>
              <a:t> graph </a:t>
            </a:r>
            <a:r>
              <a:rPr lang="en-US" altLang="ko-KR" dirty="0" smtClean="0"/>
              <a:t>does not </a:t>
            </a:r>
            <a:r>
              <a:rPr lang="en-US" altLang="ko-KR" dirty="0"/>
              <a:t>use the actual sequence reads for </a:t>
            </a:r>
            <a:r>
              <a:rPr lang="en-US" altLang="ko-KR" dirty="0" smtClean="0"/>
              <a:t>assembly</a:t>
            </a:r>
          </a:p>
          <a:p>
            <a:r>
              <a:rPr lang="en-US" altLang="ko-KR" dirty="0" smtClean="0"/>
              <a:t>It breaks </a:t>
            </a:r>
            <a:r>
              <a:rPr lang="en-US" altLang="ko-KR" dirty="0"/>
              <a:t>each sequence read down to smaller </a:t>
            </a:r>
            <a:r>
              <a:rPr lang="en-US" altLang="ko-KR" dirty="0" smtClean="0"/>
              <a:t>sequences called </a:t>
            </a:r>
            <a:r>
              <a:rPr lang="en-US" altLang="ko-KR" dirty="0"/>
              <a:t>k-</a:t>
            </a:r>
            <a:r>
              <a:rPr lang="en-US" altLang="ko-KR" dirty="0" err="1"/>
              <a:t>mers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These </a:t>
            </a:r>
            <a:r>
              <a:rPr lang="en-US" altLang="ko-KR" dirty="0"/>
              <a:t>k-</a:t>
            </a:r>
            <a:r>
              <a:rPr lang="en-US" altLang="ko-KR" dirty="0" err="1"/>
              <a:t>mers</a:t>
            </a:r>
            <a:r>
              <a:rPr lang="en-US" altLang="ko-KR" dirty="0"/>
              <a:t> are aligned using (</a:t>
            </a:r>
            <a:r>
              <a:rPr lang="en-US" altLang="ko-KR" dirty="0" smtClean="0"/>
              <a:t>k-1) sequence </a:t>
            </a:r>
            <a:r>
              <a:rPr lang="en-US" altLang="ko-KR" dirty="0"/>
              <a:t>overlaps.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actual size of k depends </a:t>
            </a:r>
            <a:r>
              <a:rPr lang="en-US" altLang="ko-KR" dirty="0" smtClean="0"/>
              <a:t>on sequence </a:t>
            </a:r>
            <a:r>
              <a:rPr lang="en-US" altLang="ko-KR" dirty="0"/>
              <a:t>coverage, read length, etc., but usually is </a:t>
            </a:r>
            <a:r>
              <a:rPr lang="en-US" altLang="ko-KR" dirty="0" smtClean="0"/>
              <a:t>not less </a:t>
            </a:r>
            <a:r>
              <a:rPr lang="en-US" altLang="ko-KR" dirty="0"/>
              <a:t>than half of the actual read length.</a:t>
            </a:r>
            <a:endParaRPr lang="ko-KR" altLang="en-US" dirty="0"/>
          </a:p>
        </p:txBody>
      </p:sp>
      <p:pic>
        <p:nvPicPr>
          <p:cNvPr id="3074" name="Picture 2" descr="K-spectrum–based approach for graph construction. (A) de Bruijn graph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594" y="2182241"/>
            <a:ext cx="3872230" cy="348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) In the de Bruijn graph approach, short reads are split into short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0"/>
          <a:stretch/>
        </p:blipFill>
        <p:spPr bwMode="auto">
          <a:xfrm>
            <a:off x="4671994" y="2415553"/>
            <a:ext cx="2210490" cy="30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Genome Annotation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824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Genome annotation is the process by which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biological information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is assigned to the genome sequence.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involves:</a:t>
            </a:r>
          </a:p>
          <a:p>
            <a:pPr algn="just"/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Structural Aspect : the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prediction of exons, introns,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regulatory elements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, various signal sequences,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alternatively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spliced variants, noncoding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RNAs.</a:t>
            </a:r>
          </a:p>
          <a:p>
            <a:pPr algn="just"/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Aspects: what type of gene product can be produced and their biological effects.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57875" cy="4086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834846"/>
            <a:ext cx="5857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example used is mouse Slco1a6 mRNA (cDNA) 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NM_023718.3). The goal is to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map the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sequence to and align it with the mouse genome to find the genomic location of the exons and splice-junction sites. 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841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AdvP1491</vt:lpstr>
      <vt:lpstr>맑은 고딕</vt:lpstr>
      <vt:lpstr>Arial</vt:lpstr>
      <vt:lpstr>Calibri</vt:lpstr>
      <vt:lpstr>Office Theme</vt:lpstr>
      <vt:lpstr>Bioinformatic Analysis of Nucleic-Acid Sequences </vt:lpstr>
      <vt:lpstr>Contents</vt:lpstr>
      <vt:lpstr>Sequencing Strategy</vt:lpstr>
      <vt:lpstr>Sequencing Strategy</vt:lpstr>
      <vt:lpstr>Sequence Assembly</vt:lpstr>
      <vt:lpstr>Greedy</vt:lpstr>
      <vt:lpstr>Overlap Layout Consensus and Hamilton Path</vt:lpstr>
      <vt:lpstr>de Bruijn graph and Eulerian path</vt:lpstr>
      <vt:lpstr>Genome Annotation</vt:lpstr>
      <vt:lpstr>Gene Prediction</vt:lpstr>
      <vt:lpstr>Gene Prediction</vt:lpstr>
      <vt:lpstr>PowerPoint Presentation</vt:lpstr>
      <vt:lpstr>Prediction of Promoters</vt:lpstr>
      <vt:lpstr>Kozak Sequence</vt:lpstr>
      <vt:lpstr>PowerPoint Presentation</vt:lpstr>
      <vt:lpstr>Restriction Mapping</vt:lpstr>
      <vt:lpstr>PowerPoint Presentation</vt:lpstr>
      <vt:lpstr>Detection of SNPs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korea</dc:creator>
  <cp:lastModifiedBy>korea</cp:lastModifiedBy>
  <cp:revision>19</cp:revision>
  <dcterms:created xsi:type="dcterms:W3CDTF">2020-12-02T03:38:54Z</dcterms:created>
  <dcterms:modified xsi:type="dcterms:W3CDTF">2020-12-02T08:10:59Z</dcterms:modified>
</cp:coreProperties>
</file>