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8" r:id="rId4"/>
    <p:sldId id="259" r:id="rId5"/>
    <p:sldId id="257" r:id="rId6"/>
    <p:sldId id="260" r:id="rId7"/>
    <p:sldId id="261" r:id="rId8"/>
    <p:sldId id="262" r:id="rId9"/>
    <p:sldId id="269" r:id="rId10"/>
    <p:sldId id="263" r:id="rId11"/>
    <p:sldId id="275" r:id="rId12"/>
    <p:sldId id="264" r:id="rId13"/>
    <p:sldId id="265" r:id="rId14"/>
    <p:sldId id="266" r:id="rId15"/>
    <p:sldId id="267" r:id="rId16"/>
    <p:sldId id="276" r:id="rId17"/>
    <p:sldId id="268" r:id="rId18"/>
    <p:sldId id="271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5FE3-5B54-4DCA-B6D9-357ADA06CCDE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2D37-BF3A-414D-B857-519ADC20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9B5D2B3-F90B-4DCA-8410-BF8B5E471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4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3432-E386-4236-B085-185C46AAD1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D910-FEE6-49B0-B7B3-BF280C11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Structural Basis for Nucleic Acids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Md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Mazedul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Haq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Phosphodiester Bond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 descr="Life Sciences Cyber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1494270"/>
            <a:ext cx="45339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NA replication Nucleoside triphosphate Deoxyribose Phosphodiester bond,  synthesis, miscellaneous, angle png | PNGE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69" y="4099093"/>
            <a:ext cx="4038600" cy="255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724304" y="2203836"/>
            <a:ext cx="4762500" cy="3510580"/>
            <a:chOff x="6724304" y="2203836"/>
            <a:chExt cx="4762500" cy="3510580"/>
          </a:xfrm>
        </p:grpSpPr>
        <p:pic>
          <p:nvPicPr>
            <p:cNvPr id="2056" name="Picture 8" descr="Helicase and Polymerase | biochemnew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304" y="2203836"/>
              <a:ext cx="4762500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553796" y="5345084"/>
              <a:ext cx="154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Dinucleotide</a:t>
              </a:r>
              <a:endParaRPr 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8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Importance of Phosphodiester Bond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2389759"/>
          </a:xfrm>
        </p:spPr>
        <p:txBody>
          <a:bodyPr/>
          <a:lstStyle/>
          <a:p>
            <a:r>
              <a:rPr lang="en-US" altLang="ko-KR" dirty="0">
                <a:latin typeface="MV Boli" panose="02000500030200090000" pitchFamily="2" charset="0"/>
                <a:cs typeface="MV Boli" panose="02000500030200090000" pitchFamily="2" charset="0"/>
              </a:rPr>
              <a:t>links the sugar molecules and phosphate molecules in the </a:t>
            </a:r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backbone</a:t>
            </a:r>
          </a:p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One </a:t>
            </a:r>
            <a:r>
              <a:rPr lang="en-US" altLang="ko-KR" dirty="0">
                <a:latin typeface="MV Boli" panose="02000500030200090000" pitchFamily="2" charset="0"/>
                <a:cs typeface="MV Boli" panose="02000500030200090000" pitchFamily="2" charset="0"/>
              </a:rPr>
              <a:t>of the most crucial components for building DNA and </a:t>
            </a:r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RNA</a:t>
            </a:r>
          </a:p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It </a:t>
            </a:r>
            <a:r>
              <a:rPr lang="en-US" altLang="ko-KR" dirty="0">
                <a:latin typeface="MV Boli" panose="02000500030200090000" pitchFamily="2" charset="0"/>
                <a:cs typeface="MV Boli" panose="02000500030200090000" pitchFamily="2" charset="0"/>
              </a:rPr>
              <a:t>maintains the integrity of the genetic </a:t>
            </a:r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074" name="Picture 2" descr="Open Reading Fr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t="14081" r="4063" b="12266"/>
          <a:stretch/>
        </p:blipFill>
        <p:spPr bwMode="auto">
          <a:xfrm>
            <a:off x="838200" y="3959352"/>
            <a:ext cx="6089904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 and Soil Sciences e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3" y="3851194"/>
            <a:ext cx="4520311" cy="26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MV Boli" panose="02000500030200090000" pitchFamily="2" charset="0"/>
                <a:cs typeface="MV Boli" panose="02000500030200090000" pitchFamily="2" charset="0"/>
              </a:rPr>
              <a:t>DNA/RNA are Polymers of Nucleotides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260725" y="3602039"/>
            <a:ext cx="4651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+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546725" y="3602039"/>
            <a:ext cx="4651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=</a:t>
            </a:r>
          </a:p>
        </p:txBody>
      </p:sp>
      <p:pic>
        <p:nvPicPr>
          <p:cNvPr id="41997" name="Picture 13" descr="16-03-DNAStructure-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" b="49309"/>
          <a:stretch>
            <a:fillRect/>
          </a:stretch>
        </p:blipFill>
        <p:spPr>
          <a:xfrm>
            <a:off x="6553200" y="1600200"/>
            <a:ext cx="41148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002" name="Picture 18" descr="16-03-DNAStructure-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4" b="73730"/>
          <a:stretch>
            <a:fillRect/>
          </a:stretch>
        </p:blipFill>
        <p:spPr>
          <a:xfrm>
            <a:off x="2057400" y="1600200"/>
            <a:ext cx="4114800" cy="2057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004" name="Picture 20" descr="16-03-DNAStructure-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49309"/>
          <a:stretch>
            <a:fillRect/>
          </a:stretch>
        </p:blipFill>
        <p:spPr>
          <a:xfrm>
            <a:off x="2133600" y="4267200"/>
            <a:ext cx="36576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 descr="16-03-DNAStructur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96200" y="533400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MV Boli" panose="02000500030200090000" pitchFamily="2" charset="0"/>
                <a:cs typeface="MV Boli" panose="02000500030200090000" pitchFamily="2" charset="0"/>
              </a:rPr>
              <a:t>A DNA Strand!</a:t>
            </a:r>
          </a:p>
        </p:txBody>
      </p:sp>
    </p:spTree>
    <p:extLst>
      <p:ext uri="{BB962C8B-B14F-4D97-AF65-F5344CB8AC3E}">
        <p14:creationId xmlns:p14="http://schemas.microsoft.com/office/powerpoint/2010/main" val="12807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784726" y="369888"/>
            <a:ext cx="2220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MV Boli" panose="02000500030200090000" pitchFamily="2" charset="0"/>
                <a:cs typeface="MV Boli" panose="02000500030200090000" pitchFamily="2" charset="0"/>
              </a:rPr>
              <a:t>Two DNA Strands!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215641" y="6248400"/>
            <a:ext cx="6167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The sequence of nitrogenous bases is the code of DNA</a:t>
            </a:r>
          </a:p>
        </p:txBody>
      </p:sp>
      <p:pic>
        <p:nvPicPr>
          <p:cNvPr id="4098" name="Picture 2" descr="What does prime stands for 5'-3' in DNA? What is the purpose of using a  dash ( ' )? What does this dash represent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2"/>
          <a:stretch/>
        </p:blipFill>
        <p:spPr bwMode="auto">
          <a:xfrm>
            <a:off x="2576945" y="1127908"/>
            <a:ext cx="6938772" cy="473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do hydrogen bonds contribute to the structure of DNA? | Socr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04" y="858924"/>
            <a:ext cx="5850140" cy="54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461" y="182649"/>
            <a:ext cx="6143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4752" y="603504"/>
            <a:ext cx="854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MV Boli" panose="02000500030200090000" pitchFamily="2" charset="0"/>
                <a:cs typeface="MV Boli" panose="02000500030200090000" pitchFamily="2" charset="0"/>
              </a:rPr>
              <a:t>Importance of Hydrogen Bonds</a:t>
            </a:r>
            <a:endParaRPr lang="ko-KR" altLang="en-US" sz="4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9264" y="1783080"/>
            <a:ext cx="9528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DNA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 has a double-helix structure because </a:t>
            </a: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hydrogen bonds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 hold together the base pairs in the middle. </a:t>
            </a:r>
            <a:endParaRPr lang="en-US" altLang="ko-KR" sz="20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Without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hydrogen bonds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, </a:t>
            </a: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DNA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 would have to exist as a different structure. </a:t>
            </a:r>
            <a:endParaRPr lang="en-US" altLang="ko-KR" sz="20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relatively high boiling point due to </a:t>
            </a: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hydrogen bonds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. Without </a:t>
            </a:r>
            <a:r>
              <a:rPr lang="en-US" altLang="ko-KR" sz="2000" b="1" dirty="0">
                <a:latin typeface="MV Boli" panose="02000500030200090000" pitchFamily="2" charset="0"/>
                <a:cs typeface="MV Boli" panose="02000500030200090000" pitchFamily="2" charset="0"/>
              </a:rPr>
              <a:t>hydrogen bonds</a:t>
            </a:r>
            <a:r>
              <a:rPr lang="en-US" altLang="ko-KR" sz="20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ko-K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double stranded DNA would not be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region of ‘A-T’ base pairing is more prone to mutation than the ‘G-C’ base pairing due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During the primer design the ration of A-T, G-C content is essentially important due to the hydrogen bonds.</a:t>
            </a:r>
            <a:endParaRPr lang="ko-KR" alt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280911" y="3255515"/>
            <a:ext cx="19864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MV Boli" panose="02000500030200090000" pitchFamily="2" charset="0"/>
                <a:cs typeface="MV Boli" panose="02000500030200090000" pitchFamily="2" charset="0"/>
              </a:rPr>
              <a:t>The Double Helix</a:t>
            </a:r>
          </a:p>
        </p:txBody>
      </p:sp>
      <p:pic>
        <p:nvPicPr>
          <p:cNvPr id="6146" name="Picture 2" descr="BIOL2060: DNA, Chromosomes &amp; the Nucl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92" y="328132"/>
            <a:ext cx="7290263" cy="62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696" y="612648"/>
            <a:ext cx="94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Single Stranded DNA!</a:t>
            </a:r>
            <a:endParaRPr lang="ko-KR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6" name="Picture 2" descr="Programming molecular topologies from single-stranded nucleic acids |  Nature Commun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71" y="934920"/>
            <a:ext cx="65246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L 230 Lecture Guide - Production of Viral mRNA from a ssDNA Viral Gen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" y="1409047"/>
            <a:ext cx="4599432" cy="45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3" y="82296"/>
            <a:ext cx="7844408" cy="66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Learning Objectives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Chemical components of DNA &amp; RNA</a:t>
            </a:r>
          </a:p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Phosphodiester bonds</a:t>
            </a:r>
          </a:p>
          <a:p>
            <a:r>
              <a:rPr lang="en-US" altLang="ko-KR" dirty="0" smtClean="0">
                <a:latin typeface="MV Boli" panose="02000500030200090000" pitchFamily="2" charset="0"/>
                <a:cs typeface="MV Boli" panose="02000500030200090000" pitchFamily="2" charset="0"/>
              </a:rPr>
              <a:t>Hydrogen Bonds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704" y="685800"/>
            <a:ext cx="946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Common Features of RNA</a:t>
            </a:r>
            <a:endParaRPr lang="ko-KR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50" name="Picture 2" descr="Structure and Function of RNA | Microbi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6" y="1792224"/>
            <a:ext cx="5891697" cy="37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ology Pictures: The Structure of Transfer R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25" y="1938521"/>
            <a:ext cx="5383890" cy="349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888" y="2953512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lang="ko-KR" altLang="en-US" sz="6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Biomolecules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70125" y="1360488"/>
            <a:ext cx="3166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Four </a:t>
            </a:r>
            <a:r>
              <a:rPr lang="en-US" alt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types </a:t>
            </a: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of biomolecules: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41526" y="1970088"/>
            <a:ext cx="21355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1) Carbohydrates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117726" y="2655888"/>
            <a:ext cx="1962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V Boli" panose="02000500030200090000" pitchFamily="2" charset="0"/>
                <a:cs typeface="MV Boli" panose="02000500030200090000" pitchFamily="2" charset="0"/>
              </a:rPr>
              <a:t>2) Lipids (fats)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117726" y="3265488"/>
            <a:ext cx="1463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V Boli" panose="02000500030200090000" pitchFamily="2" charset="0"/>
                <a:cs typeface="MV Boli" panose="02000500030200090000" pitchFamily="2" charset="0"/>
              </a:rPr>
              <a:t>3) Proteins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117725" y="3798889"/>
            <a:ext cx="19623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4) </a:t>
            </a:r>
            <a:r>
              <a:rPr lang="en-US" altLang="en-US" dirty="0">
                <a:solidFill>
                  <a:srgbClr val="CC33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Nucleic Acids</a:t>
            </a:r>
          </a:p>
          <a:p>
            <a:r>
              <a:rPr lang="en-US" altLang="en-US" dirty="0">
                <a:solidFill>
                  <a:srgbClr val="CC33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DNA</a:t>
            </a:r>
          </a:p>
          <a:p>
            <a:r>
              <a:rPr lang="en-US" altLang="en-US" dirty="0">
                <a:solidFill>
                  <a:srgbClr val="CC33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RNA </a:t>
            </a:r>
          </a:p>
          <a:p>
            <a:r>
              <a:rPr lang="en-US" altLang="en-US" dirty="0">
                <a:solidFill>
                  <a:srgbClr val="CC33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ATP</a:t>
            </a:r>
          </a:p>
        </p:txBody>
      </p:sp>
      <p:pic>
        <p:nvPicPr>
          <p:cNvPr id="8" name="Picture 5" descr="05-04-LinearGlucoseRing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0" b="21428"/>
          <a:stretch>
            <a:fillRect/>
          </a:stretch>
        </p:blipFill>
        <p:spPr bwMode="auto">
          <a:xfrm>
            <a:off x="5522939" y="378341"/>
            <a:ext cx="226916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07-06-PlasmaMembrane-N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98" y="1146806"/>
            <a:ext cx="3421204" cy="18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05-17b-LysozymeSpacef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57" y="3265488"/>
            <a:ext cx="3789911" cy="26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05-30-DNAdoubleHelix-N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42" y="2840554"/>
            <a:ext cx="3294529" cy="357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Structure of </a:t>
            </a:r>
            <a:r>
              <a:rPr lang="en-US" alt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DNA/RNA</a:t>
            </a:r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8437" name="Picture 5" descr="05-29-Nucleotides-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6" t="23570" r="18799" b="44441"/>
          <a:stretch>
            <a:fillRect/>
          </a:stretch>
        </p:blipFill>
        <p:spPr>
          <a:xfrm>
            <a:off x="1905000" y="1468954"/>
            <a:ext cx="52578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375526" y="12842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812578" y="2364972"/>
            <a:ext cx="31103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Three Components</a:t>
            </a:r>
          </a:p>
          <a:p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Tx/>
              <a:buAutoNum type="arabicParenR"/>
            </a:pP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Phosphate Group</a:t>
            </a:r>
          </a:p>
          <a:p>
            <a:pPr>
              <a:buFontTx/>
              <a:buAutoNum type="arabicParenR"/>
            </a:pPr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Tx/>
              <a:buAutoNum type="arabicParenR"/>
            </a:pP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‘Pentose Sugar’</a:t>
            </a:r>
          </a:p>
          <a:p>
            <a:pPr>
              <a:buFontTx/>
              <a:buAutoNum type="arabicParenR"/>
            </a:pPr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Tx/>
              <a:buAutoNum type="arabicParenR"/>
            </a:pP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Nitrogenous base</a:t>
            </a:r>
          </a:p>
        </p:txBody>
      </p:sp>
    </p:spTree>
    <p:extLst>
      <p:ext uri="{BB962C8B-B14F-4D97-AF65-F5344CB8AC3E}">
        <p14:creationId xmlns:p14="http://schemas.microsoft.com/office/powerpoint/2010/main" val="7964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Phosphate Group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9773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one 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atom of 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phosphorus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 covalently bound to four oxygen residues</a:t>
            </a:r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</a:p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two of which may be expressed as a hydroxyl 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group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endParaRPr lang="en-US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They 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are relatively reactive molecules that readily form </a:t>
            </a:r>
            <a:r>
              <a:rPr lang="en-US" dirty="0" err="1">
                <a:latin typeface="MV Boli" panose="02000500030200090000" pitchFamily="2" charset="0"/>
                <a:cs typeface="MV Boli" panose="02000500030200090000" pitchFamily="2" charset="0"/>
              </a:rPr>
              <a:t>phophoester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 bonds by the interaction with hydroxyl 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groups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pic>
        <p:nvPicPr>
          <p:cNvPr id="1026" name="Picture 2" descr="File:Phosphoric acid.svg - Simple English Wikipedia, the free encyclo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67" y="3823855"/>
            <a:ext cx="2566266" cy="27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Pentose Sugar</a:t>
            </a:r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375526" y="12842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26628" name="Picture 4" descr="05-29-Nucleotides-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2" r="46255" b="7401"/>
          <a:stretch>
            <a:fillRect/>
          </a:stretch>
        </p:blipFill>
        <p:spPr>
          <a:xfrm>
            <a:off x="1752600" y="1371600"/>
            <a:ext cx="8305800" cy="3505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65325" y="5020473"/>
            <a:ext cx="5655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eoxyribose and </a:t>
            </a:r>
            <a:r>
              <a:rPr lang="en-US" altLang="en-US" u="sng" dirty="0"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ibose are both 5 carbon sugars </a:t>
            </a:r>
            <a:endParaRPr lang="en-US" altLang="en-US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057401" y="5486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65325" y="5582995"/>
            <a:ext cx="44390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What is the difference between them?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84843" y="3732415"/>
            <a:ext cx="457200" cy="304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297488" y="3732415"/>
            <a:ext cx="533400" cy="304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 animBg="1"/>
      <p:bldP spid="266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Nitrogenous Bases</a:t>
            </a:r>
            <a:endParaRPr lang="en-US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375526" y="12842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27652" name="Picture 4" descr="05-29-Nucleotides-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328" b="34338"/>
          <a:stretch/>
        </p:blipFill>
        <p:spPr>
          <a:xfrm>
            <a:off x="2362200" y="1371600"/>
            <a:ext cx="7425267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743200" y="6019801"/>
            <a:ext cx="6660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MV Boli" panose="02000500030200090000" pitchFamily="2" charset="0"/>
                <a:cs typeface="MV Boli" panose="02000500030200090000" pitchFamily="2" charset="0"/>
              </a:rPr>
              <a:t>You need to remember these!</a:t>
            </a:r>
          </a:p>
        </p:txBody>
      </p:sp>
    </p:spTree>
    <p:extLst>
      <p:ext uri="{BB962C8B-B14F-4D97-AF65-F5344CB8AC3E}">
        <p14:creationId xmlns:p14="http://schemas.microsoft.com/office/powerpoint/2010/main" val="37820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MV Boli" panose="02000500030200090000" pitchFamily="2" charset="0"/>
                <a:cs typeface="MV Boli" panose="02000500030200090000" pitchFamily="2" charset="0"/>
              </a:rPr>
              <a:t>So What?</a:t>
            </a:r>
          </a:p>
        </p:txBody>
      </p:sp>
      <p:pic>
        <p:nvPicPr>
          <p:cNvPr id="39940" name="Picture 4" descr="05-29-Nucleotides-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1"/>
          <a:stretch>
            <a:fillRect/>
          </a:stretch>
        </p:blipFill>
        <p:spPr>
          <a:xfrm>
            <a:off x="642851" y="1417321"/>
            <a:ext cx="77724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4" descr="05-29-Nucleotides-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3" t="1470" r="-55" b="-864"/>
          <a:stretch/>
        </p:blipFill>
        <p:spPr>
          <a:xfrm>
            <a:off x="8212975" y="1486594"/>
            <a:ext cx="1862050" cy="44985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 descr="Difference Between Nucleotide And Nucleoside With Examples - Viva  Differe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67" y="713178"/>
            <a:ext cx="2685011" cy="1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3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96"/>
          <a:stretch/>
        </p:blipFill>
        <p:spPr>
          <a:xfrm>
            <a:off x="1682497" y="1004189"/>
            <a:ext cx="8445332" cy="54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167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MV Boli</vt:lpstr>
      <vt:lpstr>Office 테마</vt:lpstr>
      <vt:lpstr>Structural Basis for Nucleic Acids</vt:lpstr>
      <vt:lpstr>Learning Objectives</vt:lpstr>
      <vt:lpstr>Biomolecules</vt:lpstr>
      <vt:lpstr>Structure of DNA/RNA</vt:lpstr>
      <vt:lpstr>Phosphate Group</vt:lpstr>
      <vt:lpstr>Pentose Sugar</vt:lpstr>
      <vt:lpstr>Nitrogenous Bases</vt:lpstr>
      <vt:lpstr>So What?</vt:lpstr>
      <vt:lpstr>PowerPoint Presentation</vt:lpstr>
      <vt:lpstr>Phosphodiester Bond</vt:lpstr>
      <vt:lpstr>Importance of Phosphodiester Bond</vt:lpstr>
      <vt:lpstr>DNA/RNA are Polymers of Nucleotides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korea</cp:lastModifiedBy>
  <cp:revision>20</cp:revision>
  <dcterms:created xsi:type="dcterms:W3CDTF">2020-09-09T05:38:57Z</dcterms:created>
  <dcterms:modified xsi:type="dcterms:W3CDTF">2020-09-11T03:54:56Z</dcterms:modified>
</cp:coreProperties>
</file>