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1" r:id="rId1"/>
  </p:sldMasterIdLst>
  <p:notesMasterIdLst>
    <p:notesMasterId r:id="rId68"/>
  </p:notesMasterIdLst>
  <p:sldIdLst>
    <p:sldId id="266" r:id="rId2"/>
    <p:sldId id="366" r:id="rId3"/>
    <p:sldId id="368" r:id="rId4"/>
    <p:sldId id="367" r:id="rId5"/>
    <p:sldId id="322" r:id="rId6"/>
    <p:sldId id="323" r:id="rId7"/>
    <p:sldId id="330" r:id="rId8"/>
    <p:sldId id="324" r:id="rId9"/>
    <p:sldId id="338" r:id="rId10"/>
    <p:sldId id="287" r:id="rId11"/>
    <p:sldId id="339" r:id="rId12"/>
    <p:sldId id="302" r:id="rId13"/>
    <p:sldId id="288" r:id="rId14"/>
    <p:sldId id="303" r:id="rId15"/>
    <p:sldId id="304" r:id="rId16"/>
    <p:sldId id="340" r:id="rId17"/>
    <p:sldId id="305" r:id="rId18"/>
    <p:sldId id="289" r:id="rId19"/>
    <p:sldId id="341" r:id="rId20"/>
    <p:sldId id="342" r:id="rId21"/>
    <p:sldId id="343" r:id="rId22"/>
    <p:sldId id="290" r:id="rId23"/>
    <p:sldId id="344" r:id="rId24"/>
    <p:sldId id="325" r:id="rId25"/>
    <p:sldId id="345" r:id="rId26"/>
    <p:sldId id="334" r:id="rId27"/>
    <p:sldId id="326" r:id="rId28"/>
    <p:sldId id="307" r:id="rId29"/>
    <p:sldId id="346" r:id="rId30"/>
    <p:sldId id="292" r:id="rId31"/>
    <p:sldId id="308" r:id="rId32"/>
    <p:sldId id="309" r:id="rId33"/>
    <p:sldId id="293" r:id="rId34"/>
    <p:sldId id="310" r:id="rId35"/>
    <p:sldId id="295" r:id="rId36"/>
    <p:sldId id="347" r:id="rId37"/>
    <p:sldId id="348" r:id="rId38"/>
    <p:sldId id="296" r:id="rId39"/>
    <p:sldId id="311" r:id="rId40"/>
    <p:sldId id="312" r:id="rId41"/>
    <p:sldId id="349" r:id="rId42"/>
    <p:sldId id="297" r:id="rId43"/>
    <p:sldId id="350" r:id="rId44"/>
    <p:sldId id="314" r:id="rId45"/>
    <p:sldId id="321" r:id="rId46"/>
    <p:sldId id="327" r:id="rId47"/>
    <p:sldId id="351" r:id="rId48"/>
    <p:sldId id="352" r:id="rId49"/>
    <p:sldId id="353" r:id="rId50"/>
    <p:sldId id="298" r:id="rId51"/>
    <p:sldId id="354" r:id="rId52"/>
    <p:sldId id="356" r:id="rId53"/>
    <p:sldId id="355" r:id="rId54"/>
    <p:sldId id="357" r:id="rId55"/>
    <p:sldId id="299" r:id="rId56"/>
    <p:sldId id="358" r:id="rId57"/>
    <p:sldId id="316" r:id="rId58"/>
    <p:sldId id="328" r:id="rId59"/>
    <p:sldId id="329" r:id="rId60"/>
    <p:sldId id="359" r:id="rId61"/>
    <p:sldId id="360" r:id="rId62"/>
    <p:sldId id="361" r:id="rId63"/>
    <p:sldId id="300" r:id="rId64"/>
    <p:sldId id="362" r:id="rId65"/>
    <p:sldId id="363" r:id="rId66"/>
    <p:sldId id="364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CCCCCC"/>
    <a:srgbClr val="FFFFE1"/>
    <a:srgbClr val="C4151C"/>
    <a:srgbClr val="FF33CC"/>
    <a:srgbClr val="33CCCC"/>
    <a:srgbClr val="FF3399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3" autoAdjust="0"/>
  </p:normalViewPr>
  <p:slideViewPr>
    <p:cSldViewPr>
      <p:cViewPr varScale="1">
        <p:scale>
          <a:sx n="107" d="100"/>
          <a:sy n="107" d="100"/>
        </p:scale>
        <p:origin x="-10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0DF5BCB-B0CE-40C4-8E74-DBB3304EEDE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96957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E3CFFF-E6C7-481D-9F40-8262C30C2693}" type="slidenum">
              <a:rPr kumimoji="0" lang="en-CA" altLang="en-US" smtClean="0"/>
              <a:pPr>
                <a:spcBef>
                  <a:spcPct val="0"/>
                </a:spcBef>
              </a:pPr>
              <a:t>1</a:t>
            </a:fld>
            <a:endParaRPr kumimoji="0" lang="en-CA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8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390DC5-E872-4BA4-B0B3-97855B3B2194}" type="slidenum">
              <a:rPr kumimoji="0" lang="en-CA" altLang="en-US" smtClean="0"/>
              <a:pPr>
                <a:spcBef>
                  <a:spcPct val="0"/>
                </a:spcBef>
              </a:pPr>
              <a:t>14</a:t>
            </a:fld>
            <a:endParaRPr kumimoji="0" lang="en-CA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Orbitals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4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FFBE8A-AF4E-4D0E-A137-7D8912086502}" type="slidenum">
              <a:rPr kumimoji="0" lang="en-CA" altLang="en-US" smtClean="0"/>
              <a:pPr>
                <a:spcBef>
                  <a:spcPct val="0"/>
                </a:spcBef>
              </a:pPr>
              <a:t>15</a:t>
            </a:fld>
            <a:endParaRPr kumimoji="0" lang="en-CA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Orbitals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83EB66-0A2C-4AA5-A4E0-97E56FB7A4DF}" type="slidenum">
              <a:rPr kumimoji="0" lang="en-CA" altLang="en-US" smtClean="0"/>
              <a:pPr>
                <a:spcBef>
                  <a:spcPct val="0"/>
                </a:spcBef>
              </a:pPr>
              <a:t>16</a:t>
            </a:fld>
            <a:endParaRPr kumimoji="0" lang="en-CA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Orbitals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1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9B2A07-40FF-42BC-8399-C97D53183F01}" type="slidenum">
              <a:rPr kumimoji="0" lang="en-CA" altLang="en-US" smtClean="0"/>
              <a:pPr>
                <a:spcBef>
                  <a:spcPct val="0"/>
                </a:spcBef>
              </a:pPr>
              <a:t>17</a:t>
            </a:fld>
            <a:endParaRPr kumimoji="0" lang="en-CA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Atomic structure: Orbitals</a:t>
            </a:r>
          </a:p>
        </p:txBody>
      </p:sp>
    </p:spTree>
    <p:extLst>
      <p:ext uri="{BB962C8B-B14F-4D97-AF65-F5344CB8AC3E}">
        <p14:creationId xmlns:p14="http://schemas.microsoft.com/office/powerpoint/2010/main" val="409590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4A9F58-83F8-4186-8A55-A5E3DBAFE704}" type="slidenum">
              <a:rPr kumimoji="0" lang="en-CA" altLang="en-US" smtClean="0"/>
              <a:pPr>
                <a:spcBef>
                  <a:spcPct val="0"/>
                </a:spcBef>
              </a:pPr>
              <a:t>18</a:t>
            </a:fld>
            <a:endParaRPr kumimoji="0" lang="en-CA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Electron configurations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30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754F59-3377-4499-B181-308BF8092536}" type="slidenum">
              <a:rPr kumimoji="0" lang="en-CA" altLang="en-US" smtClean="0"/>
              <a:pPr>
                <a:spcBef>
                  <a:spcPct val="0"/>
                </a:spcBef>
              </a:pPr>
              <a:t>19</a:t>
            </a:fld>
            <a:endParaRPr kumimoji="0" lang="en-CA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Electron configurations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5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Atomic structure: Electron configurations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9F2525-CCC6-4ECF-8F2D-3A2649D80D96}" type="slidenum">
              <a:rPr lang="en-CA" altLang="en-US" smtClean="0">
                <a:latin typeface="Times New Roman" panose="02020603050405020304" pitchFamily="18" charset="0"/>
              </a:rPr>
              <a:pPr/>
              <a:t>20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2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Atomic structure: Electron configurations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A7B2FC-7F8B-4190-86DE-75BF34ADA73C}" type="slidenum">
              <a:rPr lang="en-CA" altLang="en-US" smtClean="0">
                <a:latin typeface="Times New Roman" panose="02020603050405020304" pitchFamily="18" charset="0"/>
              </a:rPr>
              <a:pPr/>
              <a:t>21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D62D10-E10A-4603-8ED0-00B6A1B554D0}" type="slidenum">
              <a:rPr kumimoji="0" lang="en-CA" altLang="en-US" smtClean="0"/>
              <a:pPr>
                <a:spcBef>
                  <a:spcPct val="0"/>
                </a:spcBef>
              </a:pPr>
              <a:t>22</a:t>
            </a:fld>
            <a:endParaRPr kumimoji="0" lang="en-CA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9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DBB0B0-D7AB-42BF-9C25-FCCC430DD424}" type="slidenum">
              <a:rPr lang="en-CA" altLang="en-US" smtClean="0">
                <a:latin typeface="Times New Roman" panose="02020603050405020304" pitchFamily="18" charset="0"/>
              </a:rPr>
              <a:pPr/>
              <a:t>23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2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6C81E0-5D05-449C-B0C4-563E59DA4DAB}" type="slidenum">
              <a:rPr kumimoji="0" lang="en-CA" altLang="en-US" smtClean="0"/>
              <a:pPr>
                <a:spcBef>
                  <a:spcPct val="0"/>
                </a:spcBef>
              </a:pPr>
              <a:t>5</a:t>
            </a:fld>
            <a:endParaRPr kumimoji="0" lang="en-CA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67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50CB57-8013-4C7D-B964-F34B840194B5}" type="slidenum">
              <a:rPr kumimoji="0" lang="en-CA" altLang="en-US" smtClean="0"/>
              <a:pPr>
                <a:spcBef>
                  <a:spcPct val="0"/>
                </a:spcBef>
              </a:pPr>
              <a:t>24</a:t>
            </a:fld>
            <a:endParaRPr kumimoji="0" lang="en-CA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72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E82656-DDE1-41B0-925D-70FD2841EDA2}" type="slidenum">
              <a:rPr kumimoji="0" lang="en-CA" altLang="en-US" smtClean="0"/>
              <a:pPr>
                <a:spcBef>
                  <a:spcPct val="0"/>
                </a:spcBef>
              </a:pPr>
              <a:t>25</a:t>
            </a:fld>
            <a:endParaRPr kumimoji="0" lang="en-CA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13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61CD03-8D9C-4C5D-9AB4-1FA07894CAA3}" type="slidenum">
              <a:rPr kumimoji="0" lang="en-CA" altLang="en-US" smtClean="0"/>
              <a:pPr>
                <a:spcBef>
                  <a:spcPct val="0"/>
                </a:spcBef>
              </a:pPr>
              <a:t>26</a:t>
            </a:fld>
            <a:endParaRPr kumimoji="0" lang="en-CA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0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FC1F1A6-47A3-4FD8-96C2-866C3AC8E658}" type="slidenum">
              <a:rPr kumimoji="0" lang="en-CA" altLang="en-US" smtClean="0"/>
              <a:pPr>
                <a:spcBef>
                  <a:spcPct val="0"/>
                </a:spcBef>
              </a:pPr>
              <a:t>27</a:t>
            </a:fld>
            <a:endParaRPr kumimoji="0" lang="en-CA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5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B25E5A-DACC-4FED-BFBB-072A63E8BBAA}" type="slidenum">
              <a:rPr kumimoji="0" lang="en-CA" altLang="en-US" smtClean="0"/>
              <a:pPr>
                <a:spcBef>
                  <a:spcPct val="0"/>
                </a:spcBef>
              </a:pPr>
              <a:t>28</a:t>
            </a:fld>
            <a:endParaRPr kumimoji="0" lang="en-CA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80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168BFE-4FE0-4504-AFFB-B428B2923C3D}" type="slidenum">
              <a:rPr kumimoji="0" lang="en-CA" altLang="en-US" smtClean="0"/>
              <a:pPr>
                <a:spcBef>
                  <a:spcPct val="0"/>
                </a:spcBef>
              </a:pPr>
              <a:t>29</a:t>
            </a:fld>
            <a:endParaRPr kumimoji="0" lang="en-CA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Development of chemical bonding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32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3E96DA-8104-4997-9700-9AEDBC588575}" type="slidenum">
              <a:rPr kumimoji="0" lang="en-CA" altLang="en-US" smtClean="0"/>
              <a:pPr>
                <a:spcBef>
                  <a:spcPct val="0"/>
                </a:spcBef>
              </a:pPr>
              <a:t>30</a:t>
            </a:fld>
            <a:endParaRPr kumimoji="0" lang="en-CA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Describing chemical bonds: Valence bond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70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9C8FCF-6759-4222-9997-772FDC3A2417}" type="slidenum">
              <a:rPr kumimoji="0" lang="en-CA" altLang="en-US" smtClean="0"/>
              <a:pPr>
                <a:spcBef>
                  <a:spcPct val="0"/>
                </a:spcBef>
              </a:pPr>
              <a:t>31</a:t>
            </a:fld>
            <a:endParaRPr kumimoji="0" lang="en-CA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Describing chemical bonds: Valence bond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11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B56C91-326C-4013-AAB4-333073771945}" type="slidenum">
              <a:rPr kumimoji="0" lang="en-CA" altLang="en-US" smtClean="0"/>
              <a:pPr>
                <a:spcBef>
                  <a:spcPct val="0"/>
                </a:spcBef>
              </a:pPr>
              <a:t>32</a:t>
            </a:fld>
            <a:endParaRPr kumimoji="0" lang="en-CA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Describing chemical bonds: Valence bond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20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74DACA-C1DD-4120-90A8-D54638F9CC0A}" type="slidenum">
              <a:rPr kumimoji="0" lang="en-CA" altLang="en-US" smtClean="0"/>
              <a:pPr>
                <a:spcBef>
                  <a:spcPct val="0"/>
                </a:spcBef>
              </a:pPr>
              <a:t>33</a:t>
            </a:fld>
            <a:endParaRPr kumimoji="0" lang="en-CA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3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methane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7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25279E-797C-498E-AA57-8D178261B99D}" type="slidenum">
              <a:rPr kumimoji="0" lang="en-CA" altLang="en-US" smtClean="0"/>
              <a:pPr>
                <a:spcBef>
                  <a:spcPct val="0"/>
                </a:spcBef>
              </a:pPr>
              <a:t>6</a:t>
            </a:fld>
            <a:endParaRPr kumimoji="0" lang="en-CA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8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DA9D0D-918E-4B23-9253-DD063395A7CD}" type="slidenum">
              <a:rPr kumimoji="0" lang="en-CA" altLang="en-US" smtClean="0"/>
              <a:pPr>
                <a:spcBef>
                  <a:spcPct val="0"/>
                </a:spcBef>
              </a:pPr>
              <a:t>34</a:t>
            </a:fld>
            <a:endParaRPr kumimoji="0" lang="en-CA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3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methane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07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15D6B2-1329-4BD6-8FDF-02756AC70175}" type="slidenum">
              <a:rPr kumimoji="0" lang="en-CA" altLang="en-US" smtClean="0"/>
              <a:pPr>
                <a:spcBef>
                  <a:spcPct val="0"/>
                </a:spcBef>
              </a:pPr>
              <a:t>35</a:t>
            </a:fld>
            <a:endParaRPr kumimoji="0" lang="en-CA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3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methane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4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3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ethane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A73232-F2DE-453C-A8D0-C12579F17CDC}" type="slidenum">
              <a:rPr lang="en-CA" altLang="en-US" smtClean="0">
                <a:latin typeface="Times New Roman" panose="02020603050405020304" pitchFamily="18" charset="0"/>
              </a:rPr>
              <a:pPr/>
              <a:t>36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68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3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ethane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AA2B24-8A9B-422A-86B0-FFDE84EB8875}" type="slidenum">
              <a:rPr lang="en-CA" altLang="en-US" smtClean="0">
                <a:latin typeface="Times New Roman" panose="02020603050405020304" pitchFamily="18" charset="0"/>
              </a:rPr>
              <a:pPr/>
              <a:t>37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65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47A9BF-5315-45D2-AE89-868CB8C5CDD0}" type="slidenum">
              <a:rPr kumimoji="0" lang="en-CA" altLang="en-US" smtClean="0"/>
              <a:pPr>
                <a:spcBef>
                  <a:spcPct val="0"/>
                </a:spcBef>
              </a:pPr>
              <a:t>38</a:t>
            </a:fld>
            <a:endParaRPr kumimoji="0" lang="en-CA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ethylene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86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AAA076-AF88-4272-AD0B-966A990CCF12}" type="slidenum">
              <a:rPr kumimoji="0" lang="en-CA" altLang="en-US" smtClean="0"/>
              <a:pPr>
                <a:spcBef>
                  <a:spcPct val="0"/>
                </a:spcBef>
              </a:pPr>
              <a:t>39</a:t>
            </a:fld>
            <a:endParaRPr kumimoji="0" lang="en-CA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ethylene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14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9854E8-766B-45D0-B69E-E6884C693578}" type="slidenum">
              <a:rPr kumimoji="0" lang="en-CA" altLang="en-US" smtClean="0"/>
              <a:pPr>
                <a:spcBef>
                  <a:spcPct val="0"/>
                </a:spcBef>
              </a:pPr>
              <a:t>40</a:t>
            </a:fld>
            <a:endParaRPr kumimoji="0" lang="en-CA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ethylene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92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i="1" smtClean="0">
                <a:latin typeface="Times New Roman" panose="02020603050405020304" pitchFamily="18" charset="0"/>
              </a:rPr>
              <a:t>sp</a:t>
            </a:r>
            <a:r>
              <a:rPr lang="en-IN" altLang="en-US" baseline="30000" smtClean="0">
                <a:latin typeface="Times New Roman" panose="02020603050405020304" pitchFamily="18" charset="0"/>
              </a:rPr>
              <a:t>2</a:t>
            </a:r>
            <a:r>
              <a:rPr lang="en-IN" altLang="en-US" smtClean="0">
                <a:latin typeface="Times New Roman" panose="02020603050405020304" pitchFamily="18" charset="0"/>
              </a:rPr>
              <a:t> 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ethylene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E22383-2378-48E2-A08F-D931CC93D5A3}" type="slidenum">
              <a:rPr lang="en-CA" altLang="en-US" smtClean="0">
                <a:latin typeface="Times New Roman" panose="02020603050405020304" pitchFamily="18" charset="0"/>
              </a:rPr>
              <a:pPr/>
              <a:t>41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03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A67C5E-4D77-43C6-BEBA-B176F6238A91}" type="slidenum">
              <a:rPr kumimoji="0" lang="en-CA" altLang="en-US" smtClean="0"/>
              <a:pPr>
                <a:spcBef>
                  <a:spcPct val="0"/>
                </a:spcBef>
              </a:pPr>
              <a:t>42</a:t>
            </a:fld>
            <a:endParaRPr kumimoji="0" lang="en-CA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</p:spTree>
    <p:extLst>
      <p:ext uri="{BB962C8B-B14F-4D97-AF65-F5344CB8AC3E}">
        <p14:creationId xmlns:p14="http://schemas.microsoft.com/office/powerpoint/2010/main" val="2373576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782E37-6BE7-442E-B8BA-71C829FF14DB}" type="slidenum">
              <a:rPr lang="en-CA" altLang="en-US" smtClean="0">
                <a:latin typeface="Times New Roman" panose="02020603050405020304" pitchFamily="18" charset="0"/>
              </a:rPr>
              <a:pPr/>
              <a:t>43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21FA14-BBB3-4EFC-B150-6E413453A2B5}" type="slidenum">
              <a:rPr kumimoji="0" lang="en-CA" altLang="en-US" smtClean="0"/>
              <a:pPr>
                <a:spcBef>
                  <a:spcPct val="0"/>
                </a:spcBef>
              </a:pPr>
              <a:t>7</a:t>
            </a:fld>
            <a:endParaRPr kumimoji="0" lang="en-CA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19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6A038C-7BC0-426B-835F-2F3CF8E166FC}" type="slidenum">
              <a:rPr kumimoji="0" lang="en-CA" altLang="en-US" smtClean="0"/>
              <a:pPr>
                <a:spcBef>
                  <a:spcPct val="0"/>
                </a:spcBef>
              </a:pPr>
              <a:t>44</a:t>
            </a:fld>
            <a:endParaRPr kumimoji="0" lang="en-CA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</p:spTree>
    <p:extLst>
      <p:ext uri="{BB962C8B-B14F-4D97-AF65-F5344CB8AC3E}">
        <p14:creationId xmlns:p14="http://schemas.microsoft.com/office/powerpoint/2010/main" val="5376693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135975-2218-49E5-9FB9-63C0341A0486}" type="slidenum">
              <a:rPr kumimoji="0" lang="en-CA" altLang="en-US" smtClean="0"/>
              <a:pPr>
                <a:spcBef>
                  <a:spcPct val="0"/>
                </a:spcBef>
              </a:pPr>
              <a:t>45</a:t>
            </a:fld>
            <a:endParaRPr kumimoji="0" lang="en-CA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</p:spTree>
    <p:extLst>
      <p:ext uri="{BB962C8B-B14F-4D97-AF65-F5344CB8AC3E}">
        <p14:creationId xmlns:p14="http://schemas.microsoft.com/office/powerpoint/2010/main" val="22196740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CC5FFB-0CF8-4434-AF34-0022595682E8}" type="slidenum">
              <a:rPr kumimoji="0" lang="en-CA" altLang="en-US" smtClean="0"/>
              <a:pPr>
                <a:spcBef>
                  <a:spcPct val="0"/>
                </a:spcBef>
              </a:pPr>
              <a:t>46</a:t>
            </a:fld>
            <a:endParaRPr kumimoji="0" lang="en-CA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</p:spTree>
    <p:extLst>
      <p:ext uri="{BB962C8B-B14F-4D97-AF65-F5344CB8AC3E}">
        <p14:creationId xmlns:p14="http://schemas.microsoft.com/office/powerpoint/2010/main" val="40080937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588383-8D0C-431E-8E3B-538661D4575F}" type="slidenum">
              <a:rPr lang="en-CA" altLang="en-US" smtClean="0">
                <a:latin typeface="Times New Roman" panose="02020603050405020304" pitchFamily="18" charset="0"/>
              </a:rPr>
              <a:pPr/>
              <a:t>47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85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88836-93D0-4B55-BEEF-3DB4063B5BD0}" type="slidenum">
              <a:rPr lang="en-CA" altLang="en-US" smtClean="0">
                <a:latin typeface="Times New Roman" panose="02020603050405020304" pitchFamily="18" charset="0"/>
              </a:rPr>
              <a:pPr/>
              <a:t>48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84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i="1" smtClean="0">
                <a:latin typeface="Times New Roman" panose="02020603050405020304" pitchFamily="18" charset="0"/>
              </a:rPr>
              <a:t>sp </a:t>
            </a:r>
            <a:r>
              <a:rPr lang="en-IN" altLang="en-US" smtClean="0">
                <a:latin typeface="Times New Roman" panose="02020603050405020304" pitchFamily="18" charset="0"/>
              </a:rPr>
              <a:t>hybrid orbitals and the </a:t>
            </a:r>
            <a:r>
              <a:rPr lang="en-US" altLang="en-US" smtClean="0">
                <a:latin typeface="Times New Roman" panose="02020603050405020304" pitchFamily="18" charset="0"/>
              </a:rPr>
              <a:t>structure of acetylene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A4A18D-1F99-4F84-B963-F324B16F424A}" type="slidenum">
              <a:rPr lang="en-CA" altLang="en-US" smtClean="0">
                <a:latin typeface="Times New Roman" panose="02020603050405020304" pitchFamily="18" charset="0"/>
              </a:rPr>
              <a:pPr/>
              <a:t>49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59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08C762-D909-4FB7-ADCB-744C28B0FCAF}" type="slidenum">
              <a:rPr kumimoji="0" lang="en-CA" altLang="en-US" smtClean="0"/>
              <a:pPr>
                <a:spcBef>
                  <a:spcPct val="0"/>
                </a:spcBef>
              </a:pPr>
              <a:t>50</a:t>
            </a:fld>
            <a:endParaRPr kumimoji="0" lang="en-CA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Hybridization of nitrogen, oxygen, phosphorus, and sulfur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070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Hybridization of nitrogen, oxygen, phosphorus, and sulfur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78A5F7-AF6D-4C22-9467-166CD694942F}" type="slidenum">
              <a:rPr lang="en-CA" altLang="en-US" smtClean="0">
                <a:latin typeface="Times New Roman" panose="02020603050405020304" pitchFamily="18" charset="0"/>
              </a:rPr>
              <a:pPr/>
              <a:t>51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4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Hybridization of nitrogen, oxygen, phosphorus, and sulfur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09EFE7-0AA9-4D19-A3B1-A250684094F7}" type="slidenum">
              <a:rPr lang="en-CA" altLang="en-US" smtClean="0">
                <a:latin typeface="Times New Roman" panose="02020603050405020304" pitchFamily="18" charset="0"/>
              </a:rPr>
              <a:pPr/>
              <a:t>52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66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Hybridization of nitrogen, oxygen, phosphorus, and sulfur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17127-DE16-4559-8FBA-4073369A0198}" type="slidenum">
              <a:rPr lang="en-CA" altLang="en-US" smtClean="0">
                <a:latin typeface="Times New Roman" panose="02020603050405020304" pitchFamily="18" charset="0"/>
              </a:rPr>
              <a:pPr/>
              <a:t>53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2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A1FBBD-587C-49BB-8F2D-7FAB9ECD08CD}" type="slidenum">
              <a:rPr kumimoji="0" lang="en-CA" altLang="en-US" smtClean="0"/>
              <a:pPr>
                <a:spcBef>
                  <a:spcPct val="0"/>
                </a:spcBef>
              </a:pPr>
              <a:t>8</a:t>
            </a:fld>
            <a:endParaRPr kumimoji="0" lang="en-CA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435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Hybridization of nitrogen, oxygen, phosphorus, and sulfur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2AB561-852D-4241-8D7D-AFEDC1CB5A80}" type="slidenum">
              <a:rPr lang="en-CA" altLang="en-US" smtClean="0">
                <a:latin typeface="Times New Roman" panose="02020603050405020304" pitchFamily="18" charset="0"/>
              </a:rPr>
              <a:pPr/>
              <a:t>54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837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05AF13-3210-4D4A-8AEB-79E7BCBA23DC}" type="slidenum">
              <a:rPr kumimoji="0" lang="en-CA" altLang="en-US" smtClean="0"/>
              <a:pPr>
                <a:spcBef>
                  <a:spcPct val="0"/>
                </a:spcBef>
              </a:pPr>
              <a:t>55</a:t>
            </a:fld>
            <a:endParaRPr kumimoji="0" lang="en-CA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Describing chemical bonds: Molecular orbital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95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ABFA2F-68F4-4381-B1EB-3042F713E20B}" type="slidenum">
              <a:rPr kumimoji="0" lang="en-CA" altLang="en-US" smtClean="0"/>
              <a:pPr>
                <a:spcBef>
                  <a:spcPct val="0"/>
                </a:spcBef>
              </a:pPr>
              <a:t>56</a:t>
            </a:fld>
            <a:endParaRPr kumimoji="0" lang="en-CA" alt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Describing chemical bonds: Molecular orbital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62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9B4A5B-9EB7-4B07-893C-EA3E00FA3733}" type="slidenum">
              <a:rPr kumimoji="0" lang="en-CA" altLang="en-US" smtClean="0"/>
              <a:pPr>
                <a:spcBef>
                  <a:spcPct val="0"/>
                </a:spcBef>
              </a:pPr>
              <a:t>57</a:t>
            </a:fld>
            <a:endParaRPr kumimoji="0" lang="en-CA" alt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Describing chemical bonds: Molecular orbital theory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481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DF4873-9CCA-4041-B129-E8F38E78B8E4}" type="slidenum">
              <a:rPr kumimoji="0" lang="en-CA" altLang="en-US" smtClean="0"/>
              <a:pPr>
                <a:spcBef>
                  <a:spcPct val="0"/>
                </a:spcBef>
              </a:pPr>
              <a:t>58</a:t>
            </a:fld>
            <a:endParaRPr kumimoji="0" lang="en-CA" alt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Drawing chemical structures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35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FB9B0C-8464-4F50-AAF6-3F7F98358D91}" type="slidenum">
              <a:rPr kumimoji="0" lang="en-CA" altLang="en-US" smtClean="0"/>
              <a:pPr>
                <a:spcBef>
                  <a:spcPct val="0"/>
                </a:spcBef>
              </a:pPr>
              <a:t>59</a:t>
            </a:fld>
            <a:endParaRPr kumimoji="0" lang="en-CA" alt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Drawing chemical structures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974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Drawing chemical structures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340C6A-13BF-4B51-B7EF-0E46749A248A}" type="slidenum">
              <a:rPr lang="en-CA" altLang="en-US" smtClean="0">
                <a:latin typeface="Times New Roman" panose="02020603050405020304" pitchFamily="18" charset="0"/>
              </a:rPr>
              <a:pPr/>
              <a:t>60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41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Drawing chemical structures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43564C-A9F8-47DA-8A2E-CEFE9B830168}" type="slidenum">
              <a:rPr lang="en-CA" altLang="en-US" smtClean="0">
                <a:latin typeface="Times New Roman" panose="02020603050405020304" pitchFamily="18" charset="0"/>
              </a:rPr>
              <a:pPr/>
              <a:t>61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594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Drawing chemical structures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07FA8A-2748-456C-9F52-403C37188FFD}" type="slidenum">
              <a:rPr lang="en-CA" altLang="en-US" smtClean="0">
                <a:latin typeface="Times New Roman" panose="02020603050405020304" pitchFamily="18" charset="0"/>
              </a:rPr>
              <a:pPr/>
              <a:t>62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04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8CA882-707A-4E39-86A0-2D83F2862F26}" type="slidenum">
              <a:rPr kumimoji="0" lang="en-CA" altLang="en-US" smtClean="0"/>
              <a:pPr>
                <a:spcBef>
                  <a:spcPct val="0"/>
                </a:spcBef>
              </a:pPr>
              <a:t>63</a:t>
            </a:fld>
            <a:endParaRPr kumimoji="0" lang="en-CA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50A2AD-3D1A-4EC5-BDF2-56246121DFB7}" type="slidenum">
              <a:rPr kumimoji="0" lang="en-CA" altLang="en-US" smtClean="0"/>
              <a:pPr>
                <a:spcBef>
                  <a:spcPct val="0"/>
                </a:spcBef>
              </a:pPr>
              <a:t>10</a:t>
            </a:fld>
            <a:endParaRPr kumimoji="0" lang="en-CA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The nucleus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480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24E765-7F7E-4E89-9E42-6E97962A7959}" type="slidenum">
              <a:rPr kumimoji="0" lang="en-CA" altLang="en-US" smtClean="0"/>
              <a:pPr>
                <a:spcBef>
                  <a:spcPct val="0"/>
                </a:spcBef>
              </a:pPr>
              <a:t>64</a:t>
            </a:fld>
            <a:endParaRPr kumimoji="0" lang="en-CA" alt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1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668CDCF-03DF-4FFE-AC1D-F7C016E46434}" type="slidenum">
              <a:rPr kumimoji="0" lang="en-CA" altLang="en-US" smtClean="0"/>
              <a:pPr>
                <a:spcBef>
                  <a:spcPct val="0"/>
                </a:spcBef>
              </a:pPr>
              <a:t>65</a:t>
            </a:fld>
            <a:endParaRPr kumimoji="0" lang="en-CA" alt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2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Atomic structure: The nucleus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E36E3B-7127-4528-8DB5-0B8AEC33EB39}" type="slidenum">
              <a:rPr lang="en-CA" altLang="en-US" smtClean="0">
                <a:latin typeface="Times New Roman" panose="02020603050405020304" pitchFamily="18" charset="0"/>
              </a:rPr>
              <a:pPr/>
              <a:t>11</a:t>
            </a:fld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0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D39022-FFC8-4C41-89F5-8F628B8308B5}" type="slidenum">
              <a:rPr kumimoji="0" lang="en-CA" altLang="en-US" smtClean="0"/>
              <a:pPr>
                <a:spcBef>
                  <a:spcPct val="0"/>
                </a:spcBef>
              </a:pPr>
              <a:t>12</a:t>
            </a:fld>
            <a:endParaRPr kumimoji="0" lang="en-CA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Atomic structure: The nucleus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1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69E380-BFFC-41E9-AA2A-A94476575D38}" type="slidenum">
              <a:rPr kumimoji="0" lang="en-CA" altLang="en-US" smtClean="0"/>
              <a:pPr>
                <a:spcBef>
                  <a:spcPct val="0"/>
                </a:spcBef>
              </a:pPr>
              <a:t>13</a:t>
            </a:fld>
            <a:endParaRPr kumimoji="0" lang="en-CA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Atomic structure: Orbitals</a:t>
            </a:r>
          </a:p>
        </p:txBody>
      </p:sp>
    </p:spTree>
    <p:extLst>
      <p:ext uri="{BB962C8B-B14F-4D97-AF65-F5344CB8AC3E}">
        <p14:creationId xmlns:p14="http://schemas.microsoft.com/office/powerpoint/2010/main" val="37719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/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8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1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0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57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© 2016 Cengage Learning. All Rights Reserved.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5000"/>
              <a:buFont typeface="Wingdings" panose="05000000000000000000" pitchFamily="2" charset="2"/>
              <a:buChar char="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CA" altLang="en-US"/>
          </a:p>
        </p:txBody>
      </p:sp>
      <p:sp>
        <p:nvSpPr>
          <p:cNvPr id="409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143000" y="3413125"/>
            <a:ext cx="7086600" cy="1747838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1</a:t>
            </a:r>
            <a:br>
              <a:rPr lang="en-US" altLang="en-US" smtClean="0"/>
            </a:br>
            <a:r>
              <a:rPr lang="en-US" altLang="en-US" smtClean="0"/>
              <a:t>Structure and Bonding</a:t>
            </a:r>
            <a:r>
              <a:rPr lang="en-CA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Atomic Structure - The Nucleus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Positively charged</a:t>
            </a:r>
          </a:p>
          <a:p>
            <a:pPr lvl="1"/>
            <a:r>
              <a:rPr lang="en-US" altLang="en-US" smtClean="0"/>
              <a:t>Surrounded by a cloud of negatively charged electrons (at a distance of 10</a:t>
            </a:r>
            <a:r>
              <a:rPr lang="en-US" altLang="en-US" baseline="30000" smtClean="0"/>
              <a:t>-10 </a:t>
            </a:r>
            <a:r>
              <a:rPr lang="en-US" altLang="en-US" smtClean="0"/>
              <a:t>m)</a:t>
            </a:r>
          </a:p>
          <a:p>
            <a:r>
              <a:rPr lang="en-US" altLang="en-US" smtClean="0"/>
              <a:t>Consist of subatomic particles</a:t>
            </a:r>
          </a:p>
          <a:p>
            <a:pPr lvl="1"/>
            <a:r>
              <a:rPr lang="en-US" altLang="en-US" smtClean="0"/>
              <a:t>Protons, positively charged</a:t>
            </a:r>
          </a:p>
          <a:p>
            <a:pPr lvl="1"/>
            <a:r>
              <a:rPr lang="en-US" altLang="en-US" smtClean="0"/>
              <a:t>Neutrons, electrically neutral</a:t>
            </a:r>
          </a:p>
        </p:txBody>
      </p:sp>
      <p:pic>
        <p:nvPicPr>
          <p:cNvPr id="18436" name="Picture 6" descr="01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4495800"/>
            <a:ext cx="71596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Atomic Structure - The Nucleus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Diameter of an atom is about 2×10</a:t>
            </a:r>
            <a:r>
              <a:rPr lang="en-US" altLang="en-US" baseline="30000" smtClean="0"/>
              <a:t>-10</a:t>
            </a:r>
            <a:r>
              <a:rPr lang="en-US" altLang="en-US" smtClean="0"/>
              <a:t> m</a:t>
            </a:r>
          </a:p>
          <a:p>
            <a:pPr lvl="1"/>
            <a:r>
              <a:rPr lang="en-US" altLang="en-US" smtClean="0"/>
              <a:t>200 picometers (pm) [the unit ångström (Å) is   10</a:t>
            </a:r>
            <a:r>
              <a:rPr lang="en-US" altLang="en-US" baseline="30000" smtClean="0"/>
              <a:t>-10</a:t>
            </a:r>
            <a:r>
              <a:rPr lang="en-US" altLang="en-US" smtClean="0"/>
              <a:t> m = 100 pm]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Number and Atomic Mass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Atomic number (Z) - Number of protons in an atom's nucleus</a:t>
            </a:r>
          </a:p>
          <a:p>
            <a:r>
              <a:rPr lang="en-US" altLang="en-US" smtClean="0"/>
              <a:t>Mass number (A) - Number of protons plus neutrons</a:t>
            </a:r>
          </a:p>
          <a:p>
            <a:r>
              <a:rPr lang="en-US" altLang="en-US" smtClean="0"/>
              <a:t>Atoms of a given element have the same atomic number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Isotopes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IN" altLang="en-US" smtClean="0"/>
              <a:t>Atoms with the same atomic number but different mass numbers</a:t>
            </a:r>
          </a:p>
          <a:p>
            <a:r>
              <a:rPr lang="en-US" altLang="en-US" smtClean="0"/>
              <a:t>Atomic mass (atomic weight) - Weighted average mass in atomic mass units (amu) of an element’s naturally occurring isotopes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09600" y="1447800"/>
            <a:ext cx="8077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/>
          <a:lstStyle>
            <a:lvl1pPr marL="342900" indent="-342900">
              <a:spcBef>
                <a:spcPct val="200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5000"/>
              <a:buFont typeface="Wingdings" panose="05000000000000000000" pitchFamily="2" charset="2"/>
              <a:buChar char="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2457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Structure - Orbitals</a:t>
            </a:r>
          </a:p>
        </p:txBody>
      </p:sp>
      <p:sp>
        <p:nvSpPr>
          <p:cNvPr id="24580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Wave equation - Mathematical equation which describes the behavior</a:t>
            </a:r>
            <a:r>
              <a:rPr lang="en-IN" altLang="en-US" smtClean="0"/>
              <a:t> of a specific electron in an atom</a:t>
            </a:r>
            <a:endParaRPr lang="en-US" altLang="en-US" smtClean="0"/>
          </a:p>
          <a:p>
            <a:pPr lvl="1"/>
            <a:r>
              <a:rPr lang="en-US" altLang="en-US" smtClean="0"/>
              <a:t>Wave function, or </a:t>
            </a:r>
            <a:r>
              <a:rPr lang="en-US" altLang="en-US" b="1" smtClean="0">
                <a:solidFill>
                  <a:srgbClr val="0070C0"/>
                </a:solidFill>
              </a:rPr>
              <a:t>orbital</a:t>
            </a:r>
            <a:r>
              <a:rPr lang="en-US" altLang="en-US" smtClean="0"/>
              <a:t>, is the solution of wave equation</a:t>
            </a:r>
          </a:p>
          <a:p>
            <a:pPr lvl="1"/>
            <a:r>
              <a:rPr lang="en-US" altLang="en-US" smtClean="0"/>
              <a:t>Denoted by the Greek letter psi (</a:t>
            </a:r>
            <a:r>
              <a:rPr lang="el-GR" altLang="en-US" i="1" smtClean="0"/>
              <a:t>Ψ</a:t>
            </a:r>
            <a:r>
              <a:rPr lang="en-US" altLang="en-US" smtClean="0"/>
              <a:t>)</a:t>
            </a:r>
            <a:endParaRPr lang="el-GR" altLang="en-US" smtClean="0"/>
          </a:p>
          <a:p>
            <a:r>
              <a:rPr lang="en-US" altLang="en-US" smtClean="0"/>
              <a:t>Plot of </a:t>
            </a:r>
            <a:r>
              <a:rPr lang="el-GR" altLang="en-US" i="1" smtClean="0"/>
              <a:t>ψ</a:t>
            </a:r>
            <a:r>
              <a:rPr lang="en-IN" altLang="en-US" baseline="30000" smtClean="0"/>
              <a:t>2</a:t>
            </a:r>
            <a:r>
              <a:rPr lang="en-US" altLang="en-US" smtClean="0"/>
              <a:t> describes where an electron is most likely to be</a:t>
            </a:r>
          </a:p>
          <a:p>
            <a:r>
              <a:rPr lang="en-US" altLang="en-US" smtClean="0"/>
              <a:t>An electron cloud has no specific boundary</a:t>
            </a:r>
          </a:p>
          <a:p>
            <a:pPr lvl="1"/>
            <a:r>
              <a:rPr lang="en-US" altLang="en-US" smtClean="0"/>
              <a:t> Most probable area is considered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Structure - Orbitals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smtClean="0"/>
              <a:t>s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smtClean="0"/>
              <a:t>, </a:t>
            </a:r>
            <a:r>
              <a:rPr lang="en-US" altLang="en-US" i="1" smtClean="0"/>
              <a:t>d</a:t>
            </a:r>
            <a:r>
              <a:rPr lang="en-US" altLang="en-US" smtClean="0"/>
              <a:t>, and </a:t>
            </a:r>
            <a:r>
              <a:rPr lang="en-US" altLang="en-US" i="1" smtClean="0"/>
              <a:t>f</a:t>
            </a:r>
            <a:r>
              <a:rPr lang="en-US" altLang="en-US" smtClean="0"/>
              <a:t> are different kinds of orbitals</a:t>
            </a:r>
          </a:p>
          <a:p>
            <a:pPr>
              <a:spcBef>
                <a:spcPts val="600"/>
              </a:spcBef>
            </a:pPr>
            <a:r>
              <a:rPr lang="en-US" altLang="en-US" i="1" smtClean="0"/>
              <a:t>s</a:t>
            </a:r>
            <a:r>
              <a:rPr lang="en-US" altLang="en-US" smtClean="0"/>
              <a:t> and </a:t>
            </a:r>
            <a:r>
              <a:rPr lang="en-US" altLang="en-US" i="1" smtClean="0"/>
              <a:t>p</a:t>
            </a:r>
            <a:r>
              <a:rPr lang="en-US" altLang="en-US" smtClean="0"/>
              <a:t> orbitals are common in organic and biological chemistry</a:t>
            </a:r>
          </a:p>
          <a:p>
            <a:pPr>
              <a:spcBef>
                <a:spcPts val="600"/>
              </a:spcBef>
            </a:pPr>
            <a:r>
              <a:rPr lang="en-US" altLang="en-US" i="1" smtClean="0"/>
              <a:t>s</a:t>
            </a:r>
            <a:r>
              <a:rPr lang="en-US" altLang="en-US" smtClean="0"/>
              <a:t> orbitals - Spherical, nucleus at center</a:t>
            </a:r>
          </a:p>
          <a:p>
            <a:pPr>
              <a:spcBef>
                <a:spcPts val="600"/>
              </a:spcBef>
            </a:pPr>
            <a:r>
              <a:rPr lang="en-US" altLang="en-US" i="1" smtClean="0"/>
              <a:t>p</a:t>
            </a:r>
            <a:r>
              <a:rPr lang="en-US" altLang="en-US" smtClean="0"/>
              <a:t> orbitals - Dumbbell-shaped, nucleus at middle</a:t>
            </a:r>
          </a:p>
          <a:p>
            <a:pPr>
              <a:spcBef>
                <a:spcPts val="600"/>
              </a:spcBef>
            </a:pPr>
            <a:r>
              <a:rPr lang="en-US" altLang="en-US" i="1" smtClean="0"/>
              <a:t>d</a:t>
            </a:r>
            <a:r>
              <a:rPr lang="en-US" altLang="en-US" smtClean="0"/>
              <a:t> orbitals - Elongated dumbbell-shaped, nucleus at center</a:t>
            </a:r>
          </a:p>
        </p:txBody>
      </p:sp>
      <p:pic>
        <p:nvPicPr>
          <p:cNvPr id="26628" name="Picture 5" descr="01_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4252913"/>
            <a:ext cx="7248525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Structure - Orbitals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altLang="en-US" smtClean="0"/>
              <a:t>Orbitals in an atom are organized into different </a:t>
            </a:r>
            <a:r>
              <a:rPr lang="en-IN" altLang="en-US" b="1" smtClean="0">
                <a:solidFill>
                  <a:srgbClr val="0070C0"/>
                </a:solidFill>
              </a:rPr>
              <a:t>electron shells</a:t>
            </a:r>
            <a:endParaRPr lang="en-US" altLang="en-US" smtClean="0">
              <a:solidFill>
                <a:srgbClr val="0070C0"/>
              </a:solidFill>
            </a:endParaRPr>
          </a:p>
          <a:p>
            <a:pPr lvl="1"/>
            <a:r>
              <a:rPr lang="en-US" altLang="en-US" smtClean="0"/>
              <a:t>Centered around the nucleus in shells of increasing size and energy</a:t>
            </a:r>
          </a:p>
          <a:p>
            <a:r>
              <a:rPr lang="en-US" altLang="en-US" smtClean="0"/>
              <a:t>Different shells contain different numbers and kinds of orbitals</a:t>
            </a:r>
          </a:p>
          <a:p>
            <a:r>
              <a:rPr lang="en-US" altLang="en-US" smtClean="0"/>
              <a:t>Each orbital can be occupied by two electrons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smtClean="0">
                <a:solidFill>
                  <a:srgbClr val="FF0000"/>
                </a:solidFill>
              </a:rPr>
              <a:t>Figure 1.4</a:t>
            </a:r>
            <a:r>
              <a:rPr lang="en-IN" altLang="en-US" sz="4000" smtClean="0"/>
              <a:t> - The Energy Levels of Electrons in an Atom</a:t>
            </a:r>
            <a:endParaRPr lang="en-US" altLang="en-US" sz="4000" smtClean="0"/>
          </a:p>
        </p:txBody>
      </p:sp>
      <p:pic>
        <p:nvPicPr>
          <p:cNvPr id="30723" name="Picture 5" descr="01_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38350"/>
            <a:ext cx="8251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P-Orbitals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Each shell consists of three mutually perpendicular </a:t>
            </a:r>
            <a:r>
              <a:rPr lang="en-US" altLang="en-US" i="1" smtClean="0"/>
              <a:t>p</a:t>
            </a:r>
            <a:r>
              <a:rPr lang="en-US" altLang="en-US" smtClean="0"/>
              <a:t> orbitals</a:t>
            </a:r>
          </a:p>
          <a:p>
            <a:pPr lvl="1"/>
            <a:r>
              <a:rPr lang="en-US" altLang="en-US" smtClean="0"/>
              <a:t>Denoted 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x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y</a:t>
            </a:r>
            <a:r>
              <a:rPr lang="en-US" altLang="en-US" smtClean="0"/>
              <a:t>, and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z</a:t>
            </a:r>
            <a:r>
              <a:rPr lang="en-US" altLang="en-US" smtClean="0"/>
              <a:t> 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Node</a:t>
            </a:r>
            <a:r>
              <a:rPr lang="en-US" altLang="en-US" smtClean="0"/>
              <a:t>: Region of zero electron density </a:t>
            </a:r>
          </a:p>
          <a:p>
            <a:pPr lvl="1"/>
            <a:r>
              <a:rPr lang="en-US" altLang="en-US" smtClean="0"/>
              <a:t>Separates two lobes of each p orbital</a:t>
            </a:r>
          </a:p>
        </p:txBody>
      </p:sp>
      <p:pic>
        <p:nvPicPr>
          <p:cNvPr id="32772" name="Picture 5" descr="01_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68725"/>
            <a:ext cx="7138988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Structure: Electron Configurations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Ground-state electron configuration</a:t>
            </a:r>
            <a:r>
              <a:rPr lang="en-US" altLang="en-US" smtClean="0"/>
              <a:t>: </a:t>
            </a:r>
            <a:r>
              <a:rPr lang="en-IN" altLang="en-US" smtClean="0"/>
              <a:t>Listing of orbitals occupied by an atom’s electrons</a:t>
            </a:r>
            <a:endParaRPr lang="en-US" altLang="en-US" smtClean="0"/>
          </a:p>
          <a:p>
            <a:pPr lvl="1"/>
            <a:r>
              <a:rPr lang="en-US" altLang="en-US" smtClean="0"/>
              <a:t>Called lowest-energy arrangement</a:t>
            </a:r>
          </a:p>
          <a:p>
            <a:r>
              <a:rPr lang="en-IN" altLang="en-US" smtClean="0"/>
              <a:t>Rules</a:t>
            </a:r>
          </a:p>
          <a:p>
            <a:pPr lvl="1"/>
            <a:r>
              <a:rPr lang="en-US" altLang="en-US" smtClean="0"/>
              <a:t>Lowest-energy orbitals fill first, in the order of 1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2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2</a:t>
            </a:r>
            <a:r>
              <a:rPr lang="en-US" altLang="en-US" i="1" smtClean="0"/>
              <a:t>p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3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3</a:t>
            </a:r>
            <a:r>
              <a:rPr lang="en-US" altLang="en-US" i="1" smtClean="0"/>
              <a:t>p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4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3</a:t>
            </a:r>
            <a:r>
              <a:rPr lang="en-US" altLang="en-US" i="1" smtClean="0"/>
              <a:t>d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/>
              <a:t>Aufbau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 Structure: Electron Configurations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Electrons act as if they were spinning around an axis</a:t>
            </a:r>
          </a:p>
          <a:p>
            <a:pPr lvl="1"/>
            <a:r>
              <a:rPr lang="en-US" altLang="en-US" smtClean="0"/>
              <a:t>Spin can have only two orientations, up (</a:t>
            </a:r>
            <a:r>
              <a:rPr lang="en-US" altLang="en-US" smtClean="0">
                <a:sym typeface="Symbol" panose="05050102010706020507" pitchFamily="18" charset="2"/>
              </a:rPr>
              <a:t>)</a:t>
            </a:r>
            <a:r>
              <a:rPr lang="en-US" altLang="en-US" smtClean="0"/>
              <a:t> and down (</a:t>
            </a:r>
            <a:r>
              <a:rPr lang="en-US" altLang="en-US" smtClean="0">
                <a:sym typeface="Symbol" panose="05050102010706020507" pitchFamily="18" charset="2"/>
              </a:rPr>
              <a:t>)</a:t>
            </a:r>
            <a:endParaRPr lang="en-US" altLang="en-US" smtClean="0"/>
          </a:p>
          <a:p>
            <a:pPr lvl="1"/>
            <a:r>
              <a:rPr lang="en-US" altLang="en-US" smtClean="0"/>
              <a:t>Only two electrons can occupy an orbital, and they must be of opposite spin</a:t>
            </a:r>
          </a:p>
          <a:p>
            <a:pPr lvl="2"/>
            <a:r>
              <a:rPr lang="en-US" altLang="en-US" smtClean="0"/>
              <a:t>Pauli exclusion principle</a:t>
            </a:r>
          </a:p>
          <a:p>
            <a:r>
              <a:rPr lang="en-US" altLang="en-US" smtClean="0"/>
              <a:t>If two or more empty orbitals of equal energy are available, electrons occupy each with parallel spins until all orbitals have one electron</a:t>
            </a:r>
          </a:p>
          <a:p>
            <a:pPr lvl="1"/>
            <a:r>
              <a:rPr lang="en-US" altLang="en-US" smtClean="0"/>
              <a:t>Hund's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(1.1)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ea typeface="ＭＳ Ｐゴシック" charset="-128"/>
              </a:rPr>
              <a:t>Atomic structure: The nucleus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(1.2)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ea typeface="ＭＳ Ｐゴシック" charset="-128"/>
              </a:rPr>
              <a:t>Atomic structure: Orbitals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(1.3)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ea typeface="ＭＳ Ｐゴシック" charset="-128"/>
              </a:rPr>
              <a:t>Atomic structure: Electron configurations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(1.4)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ea typeface="ＭＳ Ｐゴシック" charset="-128"/>
              </a:rPr>
              <a:t>Development of chemical </a:t>
            </a:r>
            <a:r>
              <a:rPr lang="en-US" dirty="0">
                <a:ea typeface="ＭＳ Ｐゴシック" charset="-128"/>
              </a:rPr>
              <a:t>b</a:t>
            </a:r>
            <a:r>
              <a:rPr lang="en-US" dirty="0" smtClean="0">
                <a:ea typeface="ＭＳ Ｐゴシック" charset="-128"/>
              </a:rPr>
              <a:t>onding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heory</a:t>
            </a:r>
          </a:p>
          <a:p>
            <a:pPr>
              <a:spcBef>
                <a:spcPts val="600"/>
              </a:spcBef>
              <a:defRPr/>
            </a:pP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 smtClean="0"/>
              <a:t>Give the ground-state electron configuration for sulfur</a:t>
            </a:r>
          </a:p>
          <a:p>
            <a:pPr>
              <a:spcBef>
                <a:spcPts val="600"/>
              </a:spcBef>
            </a:pPr>
            <a:r>
              <a:rPr lang="en-IN" altLang="en-US" smtClean="0"/>
              <a:t>Solution:</a:t>
            </a:r>
          </a:p>
          <a:p>
            <a:pPr lvl="1">
              <a:spcBef>
                <a:spcPts val="600"/>
              </a:spcBef>
            </a:pPr>
            <a:r>
              <a:rPr lang="en-IN" altLang="en-US" smtClean="0"/>
              <a:t>Atomic number of sulfur is 16</a:t>
            </a:r>
          </a:p>
          <a:p>
            <a:pPr lvl="2">
              <a:spcBef>
                <a:spcPts val="600"/>
              </a:spcBef>
            </a:pPr>
            <a:r>
              <a:rPr lang="en-IN" altLang="en-US" smtClean="0"/>
              <a:t>Number of electrons = 16</a:t>
            </a:r>
          </a:p>
          <a:p>
            <a:pPr lvl="2">
              <a:spcBef>
                <a:spcPts val="600"/>
              </a:spcBef>
            </a:pPr>
            <a:endParaRPr lang="en-IN" altLang="en-US" smtClean="0"/>
          </a:p>
          <a:p>
            <a:pPr marL="1828800" lvl="4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IN" altLang="en-US" smtClean="0"/>
              <a:t>                        	     In a more concise way it can 			     be written as	</a:t>
            </a:r>
          </a:p>
          <a:p>
            <a:pPr marL="1828800" lvl="4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IN" altLang="en-US" smtClean="0"/>
              <a:t>                                     </a:t>
            </a:r>
            <a:r>
              <a:rPr lang="en-US" altLang="en-US" smtClean="0"/>
              <a:t>1</a:t>
            </a:r>
            <a:r>
              <a:rPr lang="en-US" altLang="en-US" i="1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2</a:t>
            </a:r>
            <a:r>
              <a:rPr lang="en-US" altLang="en-US" i="1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2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6</a:t>
            </a:r>
            <a:r>
              <a:rPr lang="en-US" altLang="en-US" smtClean="0"/>
              <a:t> 3</a:t>
            </a:r>
            <a:r>
              <a:rPr lang="en-US" altLang="en-US" i="1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3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4</a:t>
            </a:r>
            <a:endParaRPr lang="en-IN" altLang="en-US" baseline="30000" smtClean="0"/>
          </a:p>
          <a:p>
            <a:pPr lvl="2"/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25863"/>
            <a:ext cx="24225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How many electrons does magnesium have in its outermost </a:t>
            </a:r>
            <a:r>
              <a:rPr lang="en-US" altLang="en-US" smtClean="0"/>
              <a:t>electron shell?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Elements of the periodic table are organized into groups based on the number of outer-shell electrons each element has</a:t>
            </a:r>
          </a:p>
          <a:p>
            <a:pPr lvl="1"/>
            <a:r>
              <a:rPr lang="en-IN" altLang="en-US" smtClean="0"/>
              <a:t>Using the periodic table we locate the </a:t>
            </a:r>
            <a:r>
              <a:rPr lang="en-US" altLang="en-US" smtClean="0"/>
              <a:t>group of the element, magnesium</a:t>
            </a:r>
          </a:p>
          <a:p>
            <a:pPr lvl="1"/>
            <a:r>
              <a:rPr lang="en-IN" altLang="en-US" smtClean="0"/>
              <a:t>Magnesium - Group 2A</a:t>
            </a:r>
          </a:p>
          <a:p>
            <a:pPr lvl="2"/>
            <a:r>
              <a:rPr lang="en-IN" altLang="en-US" smtClean="0"/>
              <a:t>Has two electrons in its outermost shell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Development of Chemical Bonding Theory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mtClean="0"/>
              <a:t>Kekulé and Couper independently observed that carbon is tetravalent</a:t>
            </a:r>
          </a:p>
          <a:p>
            <a:pPr>
              <a:spcBef>
                <a:spcPts val="600"/>
              </a:spcBef>
            </a:pPr>
            <a:r>
              <a:rPr lang="en-US" altLang="en-US" smtClean="0"/>
              <a:t>Jacobus Van't Hoff and Le Bel proposed that the four bonds of carbon have specific spatial directions</a:t>
            </a:r>
          </a:p>
          <a:p>
            <a:pPr lvl="1">
              <a:spcBef>
                <a:spcPts val="600"/>
              </a:spcBef>
            </a:pPr>
            <a:r>
              <a:rPr lang="en-US" altLang="en-US" smtClean="0"/>
              <a:t>Atoms surround carbon at corners of a regular  tetrahedron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smtClean="0">
                <a:solidFill>
                  <a:srgbClr val="FF0000"/>
                </a:solidFill>
              </a:rPr>
              <a:t>Figure 1.6 </a:t>
            </a:r>
            <a:r>
              <a:rPr lang="en-IN" altLang="en-US" sz="3600" smtClean="0"/>
              <a:t>- A Representation of a</a:t>
            </a:r>
            <a:br>
              <a:rPr lang="en-IN" altLang="en-US" sz="3600" smtClean="0"/>
            </a:br>
            <a:r>
              <a:rPr lang="en-US" altLang="en-US" sz="3600" smtClean="0"/>
              <a:t>Tetrahedral Carbon Atom</a:t>
            </a:r>
          </a:p>
        </p:txBody>
      </p:sp>
      <p:pic>
        <p:nvPicPr>
          <p:cNvPr id="45059" name="Picture 5" descr="01_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133600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Development of Chemical </a:t>
            </a:r>
            <a:br>
              <a:rPr lang="en-US" altLang="en-US" smtClean="0"/>
            </a:br>
            <a:r>
              <a:rPr lang="en-US" altLang="en-US" smtClean="0"/>
              <a:t>Bonding Theory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Atoms form bonds because the resulting compound is more stable than the separate atoms 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Valence shell</a:t>
            </a:r>
            <a:r>
              <a:rPr lang="en-IN" altLang="en-US" smtClean="0"/>
              <a:t>: Atom’s outermost shell</a:t>
            </a:r>
          </a:p>
          <a:p>
            <a:pPr lvl="1"/>
            <a:r>
              <a:rPr lang="en-IN" altLang="en-US" smtClean="0"/>
              <a:t>Impart special stability to the noble gas </a:t>
            </a:r>
            <a:r>
              <a:rPr lang="en-US" altLang="en-US" smtClean="0"/>
              <a:t>elements </a:t>
            </a:r>
          </a:p>
          <a:p>
            <a:r>
              <a:rPr lang="en-US" altLang="en-US" smtClean="0"/>
              <a:t>Ionic bonds - </a:t>
            </a:r>
            <a:r>
              <a:rPr lang="en-IN" altLang="en-US" smtClean="0"/>
              <a:t>Ions held together by a electrostatic attraction</a:t>
            </a:r>
          </a:p>
          <a:p>
            <a:pPr lvl="1"/>
            <a:r>
              <a:rPr lang="en-US" altLang="en-US" smtClean="0"/>
              <a:t>Formed as a result of electron transfers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Covalent bond</a:t>
            </a:r>
            <a:r>
              <a:rPr lang="en-US" altLang="en-US" smtClean="0"/>
              <a:t>: Formed by sharing of electrons</a:t>
            </a:r>
          </a:p>
          <a:p>
            <a:pPr lvl="1"/>
            <a:r>
              <a:rPr lang="en-US" altLang="en-US" smtClean="0"/>
              <a:t>Organic compounds have covalent bonds from sharing electrons</a:t>
            </a: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Development of Chemical </a:t>
            </a:r>
            <a:br>
              <a:rPr lang="en-US" altLang="en-US" smtClean="0"/>
            </a:br>
            <a:r>
              <a:rPr lang="en-US" altLang="en-US" smtClean="0"/>
              <a:t>Bonding Theory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Molecule</a:t>
            </a:r>
            <a:r>
              <a:rPr lang="en-US" altLang="en-US" smtClean="0"/>
              <a:t>: Neutral collection </a:t>
            </a:r>
            <a:r>
              <a:rPr lang="en-IN" altLang="en-US" smtClean="0"/>
              <a:t>of atoms held together by covalent bonds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Electron-dot structures</a:t>
            </a:r>
            <a:r>
              <a:rPr lang="en-US" altLang="en-US" smtClean="0"/>
              <a:t>: Represents valence shell </a:t>
            </a:r>
            <a:r>
              <a:rPr lang="en-IN" altLang="en-US" smtClean="0"/>
              <a:t>electrons of an atom as dots</a:t>
            </a:r>
          </a:p>
          <a:p>
            <a:pPr lvl="1"/>
            <a:r>
              <a:rPr lang="en-IN" altLang="en-US" smtClean="0"/>
              <a:t>Called Lewis structures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Line-bond structures</a:t>
            </a:r>
            <a:r>
              <a:rPr lang="en-US" altLang="en-US" b="1" smtClean="0"/>
              <a:t>: </a:t>
            </a:r>
            <a:r>
              <a:rPr lang="en-US" altLang="en-US" smtClean="0"/>
              <a:t>Indicates two-electron covalent bond as a line drawn between atoms</a:t>
            </a:r>
          </a:p>
          <a:p>
            <a:pPr lvl="1"/>
            <a:r>
              <a:rPr lang="en-IN" altLang="en-US" smtClean="0"/>
              <a:t>Called </a:t>
            </a:r>
            <a:r>
              <a:rPr lang="en-US" altLang="en-US" smtClean="0"/>
              <a:t>Kekulé structures </a:t>
            </a:r>
            <a:endParaRPr lang="en-IN" altLang="en-US" smtClean="0"/>
          </a:p>
          <a:p>
            <a:pPr lvl="2"/>
            <a:endParaRPr lang="en-IN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Development of Chemical </a:t>
            </a:r>
            <a:br>
              <a:rPr lang="en-US" altLang="en-US" smtClean="0"/>
            </a:br>
            <a:r>
              <a:rPr lang="en-US" altLang="en-US" smtClean="0"/>
              <a:t>Bonding Theory</a:t>
            </a:r>
          </a:p>
        </p:txBody>
      </p:sp>
      <p:pic>
        <p:nvPicPr>
          <p:cNvPr id="51203" name="Picture 6" descr="01_u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9325"/>
            <a:ext cx="83788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Development of Chemical </a:t>
            </a:r>
            <a:br>
              <a:rPr lang="en-US" altLang="en-US" smtClean="0"/>
            </a:br>
            <a:r>
              <a:rPr lang="en-US" altLang="en-US" smtClean="0"/>
              <a:t>Bonding Theory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altLang="en-US" smtClean="0"/>
              <a:t>Number of covalent bonds an atom forms depends on the number of additional valence electrons it needs to reach </a:t>
            </a:r>
            <a:r>
              <a:rPr lang="en-US" altLang="en-US" smtClean="0"/>
              <a:t>a stable octet</a:t>
            </a:r>
          </a:p>
          <a:p>
            <a:r>
              <a:rPr lang="en-US" altLang="en-US" smtClean="0"/>
              <a:t>Carbon has four valence electrons (2</a:t>
            </a:r>
            <a:r>
              <a:rPr lang="en-US" altLang="en-US" i="1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2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2</a:t>
            </a:r>
            <a:r>
              <a:rPr lang="en-US" altLang="en-US" smtClean="0"/>
              <a:t>), forming four bonds </a:t>
            </a:r>
          </a:p>
          <a:p>
            <a:r>
              <a:rPr lang="en-US" altLang="en-US" smtClean="0"/>
              <a:t>Nitrogen has five valence electrons (2</a:t>
            </a:r>
            <a:r>
              <a:rPr lang="en-US" altLang="en-US" i="1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2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3</a:t>
            </a:r>
            <a:r>
              <a:rPr lang="en-US" altLang="en-US" smtClean="0"/>
              <a:t>), forming three bonds</a:t>
            </a:r>
          </a:p>
        </p:txBody>
      </p:sp>
      <p:pic>
        <p:nvPicPr>
          <p:cNvPr id="53252" name="Picture 5" descr="01_u0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832350"/>
            <a:ext cx="78120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Non-Bonding Electrons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Lone pair - Valence electrons not used in bonding</a:t>
            </a:r>
          </a:p>
          <a:p>
            <a:r>
              <a:rPr lang="en-IN" altLang="en-US" smtClean="0"/>
              <a:t>Example</a:t>
            </a:r>
            <a:endParaRPr lang="en-US" altLang="en-US" smtClean="0"/>
          </a:p>
          <a:p>
            <a:pPr lvl="1"/>
            <a:r>
              <a:rPr lang="en-US" altLang="en-US" smtClean="0"/>
              <a:t>Nitrogen atom in ammonia (NH</a:t>
            </a:r>
            <a:r>
              <a:rPr lang="en-US" altLang="en-US" baseline="-25000" smtClean="0"/>
              <a:t>3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Shares six valence electrons in three covalent bonds </a:t>
            </a:r>
          </a:p>
          <a:p>
            <a:pPr lvl="2"/>
            <a:r>
              <a:rPr lang="en-US" altLang="en-US" smtClean="0"/>
              <a:t>Two valence electrons are nonbonding lone pair</a:t>
            </a:r>
          </a:p>
        </p:txBody>
      </p:sp>
      <p:pic>
        <p:nvPicPr>
          <p:cNvPr id="55300" name="Picture 5" descr="01_u0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392613"/>
            <a:ext cx="71088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altLang="en-US" smtClean="0"/>
              <a:t>Draw a molecule of chloroform, CHCl</a:t>
            </a:r>
            <a:r>
              <a:rPr lang="en-IN" altLang="en-US" baseline="-25000" smtClean="0"/>
              <a:t>3</a:t>
            </a:r>
            <a:r>
              <a:rPr lang="en-IN" altLang="en-US" smtClean="0"/>
              <a:t>, using solid, wedged, and dashed lines to show its tetrahedral geometry</a:t>
            </a:r>
          </a:p>
          <a:p>
            <a:r>
              <a:rPr lang="en-IN" altLang="en-US" smtClean="0"/>
              <a:t>Solution:</a:t>
            </a:r>
          </a:p>
          <a:p>
            <a:pPr lvl="1"/>
            <a:endParaRPr lang="en-IN" altLang="en-US" smtClean="0"/>
          </a:p>
          <a:p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3429000"/>
            <a:ext cx="25939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(1.5)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ea typeface="ＭＳ Ｐゴシック" charset="-128"/>
              </a:rPr>
              <a:t>Describing chemical </a:t>
            </a:r>
            <a:r>
              <a:rPr lang="en-US" dirty="0">
                <a:ea typeface="ＭＳ Ｐゴシック" charset="-128"/>
              </a:rPr>
              <a:t>b</a:t>
            </a:r>
            <a:r>
              <a:rPr lang="en-US" dirty="0" smtClean="0">
                <a:ea typeface="ＭＳ Ｐゴシック" charset="-128"/>
              </a:rPr>
              <a:t>onds: Valence bond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heory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(1.6) </a:t>
            </a:r>
          </a:p>
          <a:p>
            <a:pPr>
              <a:spcBef>
                <a:spcPts val="600"/>
              </a:spcBef>
              <a:defRPr/>
            </a:pPr>
            <a:r>
              <a:rPr lang="en-IN" i="1" dirty="0" smtClean="0">
                <a:ea typeface="ＭＳ Ｐゴシック" charset="-128"/>
              </a:rPr>
              <a:t>sp</a:t>
            </a:r>
            <a:r>
              <a:rPr lang="en-IN" baseline="30000" dirty="0" smtClean="0">
                <a:ea typeface="ＭＳ Ｐゴシック" charset="-128"/>
              </a:rPr>
              <a:t>3</a:t>
            </a:r>
            <a:r>
              <a:rPr lang="en-IN" dirty="0" smtClean="0">
                <a:ea typeface="ＭＳ Ｐゴシック" charset="-128"/>
              </a:rPr>
              <a:t> hybrid </a:t>
            </a:r>
            <a:r>
              <a:rPr lang="en-IN" dirty="0">
                <a:ea typeface="ＭＳ Ｐゴシック" charset="-128"/>
              </a:rPr>
              <a:t>o</a:t>
            </a:r>
            <a:r>
              <a:rPr lang="en-IN" dirty="0" smtClean="0">
                <a:ea typeface="ＭＳ Ｐゴシック" charset="-128"/>
              </a:rPr>
              <a:t>rbitals and the </a:t>
            </a:r>
            <a:r>
              <a:rPr lang="en-US" dirty="0">
                <a:ea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</a:rPr>
              <a:t>tructure of methane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(1.7)</a:t>
            </a:r>
          </a:p>
          <a:p>
            <a:pPr>
              <a:spcBef>
                <a:spcPts val="600"/>
              </a:spcBef>
              <a:defRPr/>
            </a:pPr>
            <a:r>
              <a:rPr lang="en-IN" i="1" dirty="0" smtClean="0">
                <a:ea typeface="ＭＳ Ｐゴシック" charset="-128"/>
              </a:rPr>
              <a:t>sp</a:t>
            </a:r>
            <a:r>
              <a:rPr lang="en-IN" baseline="30000" dirty="0" smtClean="0">
                <a:ea typeface="ＭＳ Ｐゴシック" charset="-128"/>
              </a:rPr>
              <a:t>3</a:t>
            </a:r>
            <a:r>
              <a:rPr lang="en-IN" dirty="0" smtClean="0">
                <a:ea typeface="ＭＳ Ｐゴシック" charset="-128"/>
              </a:rPr>
              <a:t> </a:t>
            </a:r>
            <a:r>
              <a:rPr lang="en-IN" dirty="0">
                <a:ea typeface="ＭＳ Ｐゴシック" charset="-128"/>
              </a:rPr>
              <a:t>h</a:t>
            </a:r>
            <a:r>
              <a:rPr lang="en-IN" dirty="0" smtClean="0">
                <a:ea typeface="ＭＳ Ｐゴシック" charset="-128"/>
              </a:rPr>
              <a:t>ybrid orbitals and the </a:t>
            </a:r>
            <a:r>
              <a:rPr lang="en-US" dirty="0">
                <a:ea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</a:rPr>
              <a:t>tructure of ethane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(1.8) </a:t>
            </a:r>
          </a:p>
          <a:p>
            <a:pPr>
              <a:spcBef>
                <a:spcPts val="600"/>
              </a:spcBef>
              <a:defRPr/>
            </a:pPr>
            <a:r>
              <a:rPr lang="en-IN" i="1" dirty="0" smtClean="0">
                <a:ea typeface="ＭＳ Ｐゴシック" charset="-128"/>
              </a:rPr>
              <a:t>sp</a:t>
            </a:r>
            <a:r>
              <a:rPr lang="en-IN" baseline="30000" dirty="0" smtClean="0">
                <a:ea typeface="ＭＳ Ｐゴシック" charset="-128"/>
              </a:rPr>
              <a:t>2</a:t>
            </a:r>
            <a:r>
              <a:rPr lang="en-IN" dirty="0" smtClean="0">
                <a:ea typeface="ＭＳ Ｐゴシック" charset="-128"/>
              </a:rPr>
              <a:t> hybrid </a:t>
            </a:r>
            <a:r>
              <a:rPr lang="en-IN" dirty="0">
                <a:ea typeface="ＭＳ Ｐゴシック" charset="-128"/>
              </a:rPr>
              <a:t>o</a:t>
            </a:r>
            <a:r>
              <a:rPr lang="en-IN" dirty="0" smtClean="0">
                <a:ea typeface="ＭＳ Ｐゴシック" charset="-128"/>
              </a:rPr>
              <a:t>rbitals and the </a:t>
            </a:r>
            <a:r>
              <a:rPr lang="en-US" dirty="0">
                <a:ea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</a:rPr>
              <a:t>tructure of ethylene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Valence Bond Theory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Covalent bond forms when two atoms approach each other closely so that a singly occupied orbital on one atom overlaps a singly occupied orbital on the other atom</a:t>
            </a:r>
          </a:p>
          <a:p>
            <a:pPr lvl="1"/>
            <a:r>
              <a:rPr lang="en-US" altLang="en-US" smtClean="0"/>
              <a:t>H–H bond results from the overlap of two singly occupied hydrogen 1s orbitals</a:t>
            </a:r>
          </a:p>
          <a:p>
            <a:pPr lvl="1"/>
            <a:r>
              <a:rPr lang="en-US" altLang="en-US" smtClean="0"/>
              <a:t>H–H bond is cylindrically symmetrical, </a:t>
            </a:r>
            <a:r>
              <a:rPr lang="en-US" altLang="en-US" b="1" smtClean="0">
                <a:solidFill>
                  <a:srgbClr val="0070C0"/>
                </a:solidFill>
              </a:rPr>
              <a:t>sigma (</a:t>
            </a:r>
            <a:r>
              <a:rPr lang="el-GR" altLang="en-US" b="1" smtClean="0">
                <a:solidFill>
                  <a:srgbClr val="0070C0"/>
                </a:solidFill>
              </a:rPr>
              <a:t>σ</a:t>
            </a:r>
            <a:r>
              <a:rPr lang="en-US" altLang="en-US" b="1" smtClean="0">
                <a:solidFill>
                  <a:srgbClr val="0070C0"/>
                </a:solidFill>
              </a:rPr>
              <a:t>) bond</a:t>
            </a:r>
          </a:p>
        </p:txBody>
      </p:sp>
      <p:pic>
        <p:nvPicPr>
          <p:cNvPr id="59396" name="Picture 5" descr="01_u0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4833938"/>
            <a:ext cx="5730875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Valence Bond Theory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Reaction 2 H·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H</a:t>
            </a:r>
            <a:r>
              <a:rPr lang="en-US" altLang="en-US" baseline="-25000" smtClean="0"/>
              <a:t>2</a:t>
            </a:r>
            <a:r>
              <a:rPr lang="en-US" altLang="en-US" smtClean="0"/>
              <a:t> releases 436 kJ/mol</a:t>
            </a:r>
          </a:p>
          <a:p>
            <a:r>
              <a:rPr lang="en-US" altLang="en-US" smtClean="0"/>
              <a:t>H–H has a </a:t>
            </a:r>
            <a:r>
              <a:rPr lang="en-US" altLang="en-US" b="1" smtClean="0">
                <a:solidFill>
                  <a:srgbClr val="0070C0"/>
                </a:solidFill>
              </a:rPr>
              <a:t>bond strength</a:t>
            </a:r>
            <a:r>
              <a:rPr lang="en-US" altLang="en-US" smtClean="0"/>
              <a:t> of 436 kJ/mol          (1 kJ = 0.2390 kcal; 1 kcal = 4.184 kJ)</a:t>
            </a:r>
          </a:p>
        </p:txBody>
      </p:sp>
      <p:pic>
        <p:nvPicPr>
          <p:cNvPr id="61444" name="Picture 5" descr="01_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163888"/>
            <a:ext cx="7824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Valence Bond Theory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</a:rPr>
              <a:t>Bond length</a:t>
            </a:r>
            <a:r>
              <a:rPr lang="en-US" altLang="en-US" smtClean="0"/>
              <a:t>: Ideal distance between nuclei that leads to maximum stability</a:t>
            </a:r>
          </a:p>
          <a:p>
            <a:pPr lvl="1"/>
            <a:r>
              <a:rPr lang="en-US" altLang="en-US" smtClean="0"/>
              <a:t>If too close, they repel</a:t>
            </a:r>
          </a:p>
          <a:p>
            <a:pPr lvl="1"/>
            <a:r>
              <a:rPr lang="en-US" altLang="en-US" smtClean="0"/>
              <a:t>If too far apart, bonding is weak</a:t>
            </a:r>
          </a:p>
        </p:txBody>
      </p:sp>
      <p:pic>
        <p:nvPicPr>
          <p:cNvPr id="63492" name="Picture 6" descr="01_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3336925"/>
            <a:ext cx="42926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smtClean="0"/>
              <a:t>sp</a:t>
            </a:r>
            <a:r>
              <a:rPr lang="en-US" altLang="en-US" sz="4000" baseline="30000" smtClean="0"/>
              <a:t>3</a:t>
            </a:r>
            <a:r>
              <a:rPr lang="en-US" altLang="en-US" sz="4000" smtClean="0"/>
              <a:t> Orbitals and the Structure of Methane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Carbon has 4 valence electrons (2</a:t>
            </a:r>
            <a:r>
              <a:rPr lang="en-US" altLang="en-US" i="1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2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2</a:t>
            </a:r>
            <a:r>
              <a:rPr lang="en-US" altLang="en-US" smtClean="0"/>
              <a:t>) </a:t>
            </a:r>
          </a:p>
          <a:p>
            <a:r>
              <a:rPr lang="en-US" altLang="en-US" smtClean="0"/>
              <a:t>In CH</a:t>
            </a:r>
            <a:r>
              <a:rPr lang="en-US" altLang="en-US" baseline="-25000" smtClean="0"/>
              <a:t>4</a:t>
            </a:r>
            <a:r>
              <a:rPr lang="en-US" altLang="en-US" smtClean="0"/>
              <a:t>, all C–H bonds are identical (tetrahedral) </a:t>
            </a:r>
          </a:p>
          <a:p>
            <a:r>
              <a:rPr lang="en-US" altLang="en-US" b="1" i="1" smtClean="0">
                <a:solidFill>
                  <a:srgbClr val="0070C0"/>
                </a:solidFill>
              </a:rPr>
              <a:t>sp</a:t>
            </a:r>
            <a:r>
              <a:rPr lang="en-US" altLang="en-US" b="1" baseline="30000" smtClean="0">
                <a:solidFill>
                  <a:srgbClr val="0070C0"/>
                </a:solidFill>
              </a:rPr>
              <a:t>3</a:t>
            </a:r>
            <a:r>
              <a:rPr lang="en-US" altLang="en-US" b="1" smtClean="0">
                <a:solidFill>
                  <a:srgbClr val="0070C0"/>
                </a:solidFill>
              </a:rPr>
              <a:t> hybrid orbitals</a:t>
            </a:r>
            <a:r>
              <a:rPr lang="en-US" altLang="en-US" smtClean="0"/>
              <a:t>: </a:t>
            </a:r>
            <a:r>
              <a:rPr lang="en-US" altLang="en-US" i="1" smtClean="0"/>
              <a:t>s</a:t>
            </a:r>
            <a:r>
              <a:rPr lang="en-US" altLang="en-US" smtClean="0"/>
              <a:t> orbital and three </a:t>
            </a:r>
            <a:r>
              <a:rPr lang="en-US" altLang="en-US" i="1" smtClean="0"/>
              <a:t>p</a:t>
            </a:r>
            <a:r>
              <a:rPr lang="en-US" altLang="en-US" smtClean="0"/>
              <a:t> orbitals combine to form four equivalent, unsymmetrical, tetrahedrally oriented orbitals</a:t>
            </a:r>
          </a:p>
        </p:txBody>
      </p:sp>
      <p:pic>
        <p:nvPicPr>
          <p:cNvPr id="65540" name="Picture 5" descr="01_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97288"/>
            <a:ext cx="64992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smtClean="0"/>
              <a:t>sp</a:t>
            </a:r>
            <a:r>
              <a:rPr lang="en-US" altLang="en-US" sz="4000" baseline="30000" smtClean="0"/>
              <a:t>3</a:t>
            </a:r>
            <a:r>
              <a:rPr lang="en-US" altLang="en-US" sz="4000" smtClean="0"/>
              <a:t> Orbitals and the Structure of Methane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orbitals in a C atom overlap with 1</a:t>
            </a:r>
            <a:r>
              <a:rPr lang="en-US" altLang="en-US" i="1" smtClean="0"/>
              <a:t>s</a:t>
            </a:r>
            <a:r>
              <a:rPr lang="en-US" altLang="en-US" smtClean="0"/>
              <a:t> orbitals of an H atom to form four identical C–H bonds</a:t>
            </a:r>
          </a:p>
          <a:p>
            <a:r>
              <a:rPr lang="en-US" altLang="en-US" smtClean="0"/>
              <a:t>Each C–H bond has a strength of 439 kJ/mol and a length of 109 pm</a:t>
            </a:r>
          </a:p>
          <a:p>
            <a:r>
              <a:rPr lang="en-US" altLang="en-US" b="1" smtClean="0">
                <a:solidFill>
                  <a:srgbClr val="0070C0"/>
                </a:solidFill>
              </a:rPr>
              <a:t>Bond angle</a:t>
            </a:r>
            <a:r>
              <a:rPr lang="en-US" altLang="en-US" smtClean="0"/>
              <a:t>: </a:t>
            </a:r>
            <a:r>
              <a:rPr lang="en-IN" altLang="en-US" smtClean="0"/>
              <a:t>Formed between two adjacent </a:t>
            </a:r>
            <a:r>
              <a:rPr lang="en-US" altLang="en-US" smtClean="0"/>
              <a:t>bonds</a:t>
            </a:r>
          </a:p>
        </p:txBody>
      </p:sp>
      <p:pic>
        <p:nvPicPr>
          <p:cNvPr id="67588" name="Picture 5" descr="01_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11650"/>
            <a:ext cx="856456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sp</a:t>
            </a:r>
            <a:r>
              <a:rPr lang="en-US" altLang="en-US" baseline="30000" smtClean="0"/>
              <a:t>3 </a:t>
            </a:r>
            <a:r>
              <a:rPr lang="en-US" altLang="en-US" smtClean="0"/>
              <a:t>Orbitals and the Structure of Ethane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 C’s bond to each other by </a:t>
            </a:r>
            <a:r>
              <a:rPr lang="el-GR" altLang="en-US" smtClean="0"/>
              <a:t>σ</a:t>
            </a:r>
            <a:r>
              <a:rPr lang="en-IN" altLang="en-US" smtClean="0"/>
              <a:t> </a:t>
            </a:r>
            <a:r>
              <a:rPr lang="en-US" altLang="en-US" smtClean="0"/>
              <a:t>overlap of an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orbital from each</a:t>
            </a:r>
          </a:p>
          <a:p>
            <a:r>
              <a:rPr lang="en-US" altLang="en-US" smtClean="0"/>
              <a:t>Three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orbitals on each C overlap with H 1</a:t>
            </a:r>
            <a:r>
              <a:rPr lang="en-US" altLang="en-US" i="1" smtClean="0"/>
              <a:t>s</a:t>
            </a:r>
            <a:r>
              <a:rPr lang="en-US" altLang="en-US" smtClean="0"/>
              <a:t> orbitals to form six C–H bonds</a:t>
            </a:r>
          </a:p>
          <a:p>
            <a:pPr lvl="1"/>
            <a:r>
              <a:rPr lang="en-US" altLang="en-US" smtClean="0"/>
              <a:t>C–H bond strength in ethane is 421 kJ/mol</a:t>
            </a:r>
          </a:p>
          <a:p>
            <a:pPr lvl="1"/>
            <a:r>
              <a:rPr lang="en-US" altLang="en-US" smtClean="0"/>
              <a:t>C–C bond is 154 pm long and strength is 377 kJ/mol</a:t>
            </a:r>
          </a:p>
          <a:p>
            <a:r>
              <a:rPr lang="en-US" altLang="en-US" smtClean="0"/>
              <a:t>Bond angles of ethane are tetrahedral</a:t>
            </a:r>
          </a:p>
        </p:txBody>
      </p:sp>
      <p:pic>
        <p:nvPicPr>
          <p:cNvPr id="69636" name="Picture 8" descr="01_u0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5068888"/>
            <a:ext cx="3536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Figure 1.12 </a:t>
            </a:r>
            <a:r>
              <a:rPr lang="en-US" altLang="en-US" smtClean="0"/>
              <a:t>- The Structure</a:t>
            </a:r>
            <a:br>
              <a:rPr lang="en-US" altLang="en-US" smtClean="0"/>
            </a:br>
            <a:r>
              <a:rPr lang="en-US" altLang="en-US" smtClean="0"/>
              <a:t>of Ethane</a:t>
            </a:r>
          </a:p>
        </p:txBody>
      </p:sp>
      <p:pic>
        <p:nvPicPr>
          <p:cNvPr id="71683" name="Picture 5" descr="01_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788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IN" altLang="en-US" smtClean="0"/>
              <a:t>Draw a line-bond structure for propane, CH</a:t>
            </a:r>
            <a:r>
              <a:rPr lang="en-IN" altLang="en-US" baseline="-25000" smtClean="0"/>
              <a:t>3</a:t>
            </a:r>
            <a:r>
              <a:rPr lang="en-IN" altLang="en-US" smtClean="0"/>
              <a:t>CH</a:t>
            </a:r>
            <a:r>
              <a:rPr lang="en-IN" altLang="en-US" baseline="-25000" smtClean="0"/>
              <a:t>2</a:t>
            </a:r>
            <a:r>
              <a:rPr lang="en-IN" altLang="en-US" smtClean="0"/>
              <a:t>CH</a:t>
            </a:r>
            <a:r>
              <a:rPr lang="en-IN" altLang="en-US" baseline="-25000" smtClean="0"/>
              <a:t>3</a:t>
            </a:r>
            <a:endParaRPr lang="en-IN" altLang="en-US" smtClean="0"/>
          </a:p>
          <a:p>
            <a:pPr lvl="1">
              <a:spcBef>
                <a:spcPts val="400"/>
              </a:spcBef>
            </a:pPr>
            <a:r>
              <a:rPr lang="en-IN" altLang="en-US" smtClean="0"/>
              <a:t>Predict the value of each bond angle, and indicate the overall shape of the molecule	</a:t>
            </a:r>
          </a:p>
          <a:p>
            <a:pPr>
              <a:spcBef>
                <a:spcPts val="400"/>
              </a:spcBef>
            </a:pPr>
            <a:r>
              <a:rPr lang="en-IN" altLang="en-US" smtClean="0"/>
              <a:t>Solution:</a:t>
            </a:r>
          </a:p>
          <a:p>
            <a:pPr>
              <a:spcBef>
                <a:spcPts val="400"/>
              </a:spcBef>
            </a:pPr>
            <a:endParaRPr lang="en-IN" altLang="en-US" smtClean="0"/>
          </a:p>
          <a:p>
            <a:pPr>
              <a:spcBef>
                <a:spcPts val="400"/>
              </a:spcBef>
            </a:pPr>
            <a:endParaRPr lang="en-IN" altLang="en-US" smtClean="0"/>
          </a:p>
          <a:p>
            <a:pPr>
              <a:spcBef>
                <a:spcPts val="400"/>
              </a:spcBef>
            </a:pPr>
            <a:endParaRPr lang="en-IN" altLang="en-US" smtClean="0"/>
          </a:p>
          <a:p>
            <a:pPr>
              <a:spcBef>
                <a:spcPts val="400"/>
              </a:spcBef>
            </a:pPr>
            <a:endParaRPr lang="en-IN" altLang="en-US" smtClean="0"/>
          </a:p>
          <a:p>
            <a:pPr>
              <a:spcBef>
                <a:spcPts val="400"/>
              </a:spcBef>
            </a:pPr>
            <a:r>
              <a:rPr lang="en-IN" altLang="en-US" smtClean="0"/>
              <a:t>Geometry - Tetrahedral</a:t>
            </a:r>
          </a:p>
          <a:p>
            <a:pPr>
              <a:spcBef>
                <a:spcPts val="400"/>
              </a:spcBef>
            </a:pPr>
            <a:r>
              <a:rPr lang="en-IN" altLang="en-US" smtClean="0"/>
              <a:t>Bond angles - 109°(approximately)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3733800"/>
            <a:ext cx="2824162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3719513"/>
            <a:ext cx="2147887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sp</a:t>
            </a:r>
            <a:r>
              <a:rPr lang="en-US" altLang="en-US" baseline="30000" smtClean="0"/>
              <a:t>2 </a:t>
            </a:r>
            <a:r>
              <a:rPr lang="en-US" altLang="en-US" smtClean="0"/>
              <a:t>Orbitals and the Structure of Ethylene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dirty="0" smtClean="0">
                <a:solidFill>
                  <a:srgbClr val="0070C0"/>
                </a:solidFill>
              </a:rPr>
              <a:t>sp</a:t>
            </a:r>
            <a:r>
              <a:rPr lang="en-US" altLang="en-US" b="1" baseline="30000" dirty="0" smtClean="0">
                <a:solidFill>
                  <a:srgbClr val="0070C0"/>
                </a:solidFill>
              </a:rPr>
              <a:t>2</a:t>
            </a:r>
            <a:r>
              <a:rPr lang="en-US" altLang="en-US" b="1" dirty="0" smtClean="0">
                <a:solidFill>
                  <a:srgbClr val="0070C0"/>
                </a:solidFill>
              </a:rPr>
              <a:t> hybrid orbitals</a:t>
            </a:r>
            <a:r>
              <a:rPr lang="en-US" altLang="en-US" dirty="0" smtClean="0"/>
              <a:t>: </a:t>
            </a:r>
            <a:r>
              <a:rPr lang="en-IN" altLang="en-US" dirty="0" smtClean="0"/>
              <a:t>Derived by combination of an </a:t>
            </a:r>
            <a:r>
              <a:rPr lang="en-IN" altLang="en-US" i="1" dirty="0" smtClean="0"/>
              <a:t>s </a:t>
            </a:r>
            <a:r>
              <a:rPr lang="en-IN" altLang="en-US" dirty="0" smtClean="0"/>
              <a:t>atomic orbital with two </a:t>
            </a:r>
            <a:r>
              <a:rPr lang="en-IN" altLang="en-US" i="1" dirty="0" smtClean="0"/>
              <a:t>p </a:t>
            </a:r>
            <a:r>
              <a:rPr lang="en-IN" altLang="en-US" dirty="0" smtClean="0"/>
              <a:t>atomic orbitals</a:t>
            </a:r>
            <a:endParaRPr lang="en-US" altLang="en-US" dirty="0" smtClean="0"/>
          </a:p>
          <a:p>
            <a:r>
              <a:rPr lang="en-US" altLang="en-US" i="1" dirty="0" smtClean="0"/>
              <a:t>sp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orbitals are in a plane with an angle of  120°from each other</a:t>
            </a:r>
          </a:p>
          <a:p>
            <a:r>
              <a:rPr lang="en-US" altLang="en-US" dirty="0" smtClean="0"/>
              <a:t>Remaining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orbital is perpendicular to the plane</a:t>
            </a:r>
          </a:p>
        </p:txBody>
      </p:sp>
      <p:pic>
        <p:nvPicPr>
          <p:cNvPr id="75780" name="Picture 6" descr="01_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165600"/>
            <a:ext cx="45529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sp</a:t>
            </a:r>
            <a:r>
              <a:rPr lang="en-US" altLang="en-US" baseline="30000" smtClean="0"/>
              <a:t>2 </a:t>
            </a:r>
            <a:r>
              <a:rPr lang="en-US" altLang="en-US" smtClean="0"/>
              <a:t>Orbitals and the Structure of Ethylene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mtClean="0"/>
              <a:t>Two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 hybridized orbitals overlap to form a     </a:t>
            </a:r>
            <a:r>
              <a:rPr lang="el-GR" altLang="en-US" smtClean="0"/>
              <a:t>σ</a:t>
            </a:r>
            <a:r>
              <a:rPr lang="en-IN" altLang="en-US" smtClean="0"/>
              <a:t> </a:t>
            </a:r>
            <a:r>
              <a:rPr lang="en-US" altLang="en-US" smtClean="0"/>
              <a:t>bond</a:t>
            </a:r>
          </a:p>
          <a:p>
            <a:pPr>
              <a:spcBef>
                <a:spcPts val="600"/>
              </a:spcBef>
            </a:pPr>
            <a:r>
              <a:rPr lang="en-IN" altLang="en-US" i="1" smtClean="0"/>
              <a:t>p </a:t>
            </a:r>
            <a:r>
              <a:rPr lang="en-IN" altLang="en-US" smtClean="0"/>
              <a:t>orbitals interact by sideways overlap to form a </a:t>
            </a:r>
            <a:r>
              <a:rPr lang="en-US" altLang="en-US" b="1" smtClean="0">
                <a:solidFill>
                  <a:srgbClr val="0070C0"/>
                </a:solidFill>
              </a:rPr>
              <a:t>pi (</a:t>
            </a:r>
            <a:r>
              <a:rPr lang="en-US" altLang="en-US" b="1" smtClean="0">
                <a:solidFill>
                  <a:srgbClr val="0070C0"/>
                </a:solidFill>
                <a:sym typeface="Symbol" panose="05050102010706020507" pitchFamily="18" charset="2"/>
              </a:rPr>
              <a:t></a:t>
            </a:r>
            <a:r>
              <a:rPr lang="en-US" altLang="en-US" b="1" smtClean="0">
                <a:solidFill>
                  <a:srgbClr val="0070C0"/>
                </a:solidFill>
              </a:rPr>
              <a:t>) bond</a:t>
            </a:r>
            <a:endParaRPr lang="en-US" altLang="en-US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–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l-GR" altLang="en-US" smtClean="0"/>
              <a:t>σ</a:t>
            </a:r>
            <a:r>
              <a:rPr lang="en-US" altLang="en-US" smtClean="0"/>
              <a:t> bond and 2</a:t>
            </a:r>
            <a:r>
              <a:rPr lang="en-US" altLang="en-US" i="1" smtClean="0"/>
              <a:t>p</a:t>
            </a:r>
            <a:r>
              <a:rPr lang="en-US" altLang="en-US" smtClean="0"/>
              <a:t>–2</a:t>
            </a:r>
            <a:r>
              <a:rPr lang="en-US" altLang="en-US" i="1" smtClean="0"/>
              <a:t>p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bond result in sharing four electrons and formation of C–C double bond</a:t>
            </a:r>
          </a:p>
          <a:p>
            <a:pPr>
              <a:spcBef>
                <a:spcPts val="600"/>
              </a:spcBef>
            </a:pPr>
            <a:r>
              <a:rPr lang="en-US" altLang="en-US" smtClean="0"/>
              <a:t>Electrons in the </a:t>
            </a:r>
            <a:r>
              <a:rPr lang="el-GR" altLang="en-US" smtClean="0"/>
              <a:t>σ</a:t>
            </a:r>
            <a:r>
              <a:rPr lang="en-US" altLang="en-US" smtClean="0"/>
              <a:t> bond are centered between nuclei</a:t>
            </a:r>
          </a:p>
          <a:p>
            <a:pPr>
              <a:spcBef>
                <a:spcPts val="600"/>
              </a:spcBef>
            </a:pPr>
            <a:r>
              <a:rPr lang="en-US" altLang="en-US" smtClean="0"/>
              <a:t>Electrons in the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bond occupy regions on either side of a line between nuclei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 smtClean="0"/>
              <a:t>Learning Objectives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(1.9)</a:t>
            </a:r>
          </a:p>
          <a:p>
            <a:pPr>
              <a:spcBef>
                <a:spcPts val="500"/>
              </a:spcBef>
              <a:defRPr/>
            </a:pPr>
            <a:r>
              <a:rPr lang="en-IN" i="1" dirty="0" err="1" smtClean="0">
                <a:ea typeface="ＭＳ Ｐゴシック" charset="-128"/>
              </a:rPr>
              <a:t>sp</a:t>
            </a:r>
            <a:r>
              <a:rPr lang="en-IN" i="1" dirty="0" smtClean="0">
                <a:ea typeface="ＭＳ Ｐゴシック" charset="-128"/>
              </a:rPr>
              <a:t> </a:t>
            </a:r>
            <a:r>
              <a:rPr lang="en-IN" dirty="0">
                <a:ea typeface="ＭＳ Ｐゴシック" charset="-128"/>
              </a:rPr>
              <a:t>h</a:t>
            </a:r>
            <a:r>
              <a:rPr lang="en-IN" dirty="0" smtClean="0">
                <a:ea typeface="ＭＳ Ｐゴシック" charset="-128"/>
              </a:rPr>
              <a:t>ybrid </a:t>
            </a:r>
            <a:r>
              <a:rPr lang="en-IN" dirty="0">
                <a:ea typeface="ＭＳ Ｐゴシック" charset="-128"/>
              </a:rPr>
              <a:t>o</a:t>
            </a:r>
            <a:r>
              <a:rPr lang="en-IN" dirty="0" smtClean="0">
                <a:ea typeface="ＭＳ Ｐゴシック" charset="-128"/>
              </a:rPr>
              <a:t>rbitals and the </a:t>
            </a:r>
            <a:r>
              <a:rPr lang="en-US" dirty="0">
                <a:ea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</a:rPr>
              <a:t>tructure of acetylene</a:t>
            </a:r>
          </a:p>
          <a:p>
            <a:pPr marL="0" indent="0"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</a:t>
            </a:r>
            <a:r>
              <a:rPr lang="en-US" dirty="0" smtClean="0">
                <a:ea typeface="ＭＳ Ｐゴシック" charset="-128"/>
              </a:rPr>
              <a:t>1.10) </a:t>
            </a:r>
          </a:p>
          <a:p>
            <a:pPr>
              <a:spcBef>
                <a:spcPts val="500"/>
              </a:spcBef>
              <a:defRPr/>
            </a:pPr>
            <a:r>
              <a:rPr lang="en-US" dirty="0" smtClean="0">
                <a:ea typeface="ＭＳ Ｐゴシック" charset="-128"/>
              </a:rPr>
              <a:t>Hybridization of nitrogen, oxygen, phosphorus, and sulfur</a:t>
            </a:r>
          </a:p>
          <a:p>
            <a:pPr marL="0" indent="0"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</a:t>
            </a:r>
            <a:r>
              <a:rPr lang="en-US" dirty="0" smtClean="0">
                <a:ea typeface="ＭＳ Ｐゴシック" charset="-128"/>
              </a:rPr>
              <a:t>1.11</a:t>
            </a:r>
            <a:r>
              <a:rPr lang="en-IN" dirty="0" smtClean="0">
                <a:ea typeface="ＭＳ Ｐゴシック" charset="-128"/>
              </a:rPr>
              <a:t>)</a:t>
            </a:r>
            <a:r>
              <a:rPr lang="en-US" dirty="0" smtClean="0">
                <a:ea typeface="ＭＳ Ｐゴシック" charset="-128"/>
              </a:rPr>
              <a:t> </a:t>
            </a:r>
          </a:p>
          <a:p>
            <a:pPr>
              <a:spcBef>
                <a:spcPts val="500"/>
              </a:spcBef>
              <a:defRPr/>
            </a:pPr>
            <a:r>
              <a:rPr lang="en-US" dirty="0" smtClean="0">
                <a:ea typeface="ＭＳ Ｐゴシック" charset="-128"/>
              </a:rPr>
              <a:t>Describing chemical </a:t>
            </a:r>
            <a:r>
              <a:rPr lang="en-US" dirty="0">
                <a:ea typeface="ＭＳ Ｐゴシック" charset="-128"/>
              </a:rPr>
              <a:t>b</a:t>
            </a:r>
            <a:r>
              <a:rPr lang="en-US" dirty="0" smtClean="0">
                <a:ea typeface="ＭＳ Ｐゴシック" charset="-128"/>
              </a:rPr>
              <a:t>onds: Molecular orbital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dirty="0" smtClean="0">
                <a:ea typeface="ＭＳ Ｐゴシック" charset="-128"/>
              </a:rPr>
              <a:t>heory</a:t>
            </a:r>
          </a:p>
          <a:p>
            <a:pPr marL="0" indent="0"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r>
              <a:rPr lang="en-IN" dirty="0" smtClean="0">
                <a:ea typeface="ＭＳ Ｐゴシック" charset="-128"/>
              </a:rPr>
              <a:t>(</a:t>
            </a:r>
            <a:r>
              <a:rPr lang="en-US" dirty="0" smtClean="0">
                <a:ea typeface="ＭＳ Ｐゴシック" charset="-128"/>
              </a:rPr>
              <a:t>1.12</a:t>
            </a:r>
            <a:r>
              <a:rPr lang="en-IN" dirty="0" smtClean="0">
                <a:ea typeface="ＭＳ Ｐゴシック" charset="-128"/>
              </a:rPr>
              <a:t>)</a:t>
            </a:r>
          </a:p>
          <a:p>
            <a:pPr>
              <a:spcBef>
                <a:spcPts val="500"/>
              </a:spcBef>
              <a:defRPr/>
            </a:pPr>
            <a:r>
              <a:rPr lang="en-US" dirty="0" smtClean="0">
                <a:ea typeface="ＭＳ Ｐゴシック" charset="-128"/>
              </a:rPr>
              <a:t>Drawing chemical </a:t>
            </a:r>
            <a:r>
              <a:rPr lang="en-US" dirty="0">
                <a:ea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</a:rPr>
              <a:t>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Ethylene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 atoms form </a:t>
            </a:r>
            <a:r>
              <a:rPr lang="el-GR" altLang="en-US" i="1" smtClean="0"/>
              <a:t>s</a:t>
            </a:r>
            <a:r>
              <a:rPr lang="en-US" altLang="en-US" smtClean="0"/>
              <a:t> bonds with four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 orbitals</a:t>
            </a:r>
          </a:p>
          <a:p>
            <a:r>
              <a:rPr lang="en-US" altLang="en-US" smtClean="0"/>
              <a:t>H–C–H and H–C–C form bond angles of about 120° </a:t>
            </a:r>
          </a:p>
          <a:p>
            <a:r>
              <a:rPr lang="en-US" altLang="en-US" smtClean="0"/>
              <a:t>C–C double bond in ethylene is shorter and stronger than single bond in ethane </a:t>
            </a:r>
          </a:p>
          <a:p>
            <a:endParaRPr lang="en-US" altLang="en-US" smtClean="0"/>
          </a:p>
        </p:txBody>
      </p:sp>
      <p:pic>
        <p:nvPicPr>
          <p:cNvPr id="79876" name="Picture 5" descr="01_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746500"/>
            <a:ext cx="50101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Draw electron-dot and line-bond structures of formaldehyde</a:t>
            </a:r>
          </a:p>
          <a:p>
            <a:pPr lvl="1"/>
            <a:r>
              <a:rPr lang="en-IN" altLang="en-US" smtClean="0"/>
              <a:t>Indicate the hybridization of the carbon orbitals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US" altLang="en-US" smtClean="0"/>
              <a:t>Two hydrogens, one carbon, and one oxygen can combine in one way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The orbitals are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-hybridized</a:t>
            </a:r>
          </a:p>
          <a:p>
            <a:pPr lvl="2"/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4025"/>
            <a:ext cx="1409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4025"/>
            <a:ext cx="12954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sp</a:t>
            </a:r>
            <a:r>
              <a:rPr lang="en-US" altLang="en-US" smtClean="0"/>
              <a:t> Orbitals and the Structure of Acetylene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Carbon can form a triple bond sharing six electrons</a:t>
            </a:r>
          </a:p>
          <a:p>
            <a:r>
              <a:rPr lang="en-US" altLang="en-US" smtClean="0"/>
              <a:t>Carbon 2s orbital hybridizes with a single </a:t>
            </a:r>
            <a:r>
              <a:rPr lang="en-US" altLang="en-US" i="1" smtClean="0"/>
              <a:t>p</a:t>
            </a:r>
            <a:r>
              <a:rPr lang="en-US" altLang="en-US" smtClean="0"/>
              <a:t> orbital giving two </a:t>
            </a:r>
            <a:r>
              <a:rPr lang="en-US" altLang="en-US" b="1" i="1" smtClean="0">
                <a:solidFill>
                  <a:srgbClr val="0070C0"/>
                </a:solidFill>
              </a:rPr>
              <a:t>sp</a:t>
            </a:r>
            <a:r>
              <a:rPr lang="en-US" altLang="en-US" b="1" smtClean="0">
                <a:solidFill>
                  <a:srgbClr val="0070C0"/>
                </a:solidFill>
              </a:rPr>
              <a:t> hybrids</a:t>
            </a:r>
          </a:p>
          <a:p>
            <a:pPr lvl="1"/>
            <a:r>
              <a:rPr lang="en-US" altLang="en-US" smtClean="0"/>
              <a:t>Two p orbitals remain unchanged</a:t>
            </a:r>
          </a:p>
          <a:p>
            <a:r>
              <a:rPr lang="en-US" altLang="en-US" i="1" smtClean="0"/>
              <a:t>sp</a:t>
            </a:r>
            <a:r>
              <a:rPr lang="en-US" altLang="en-US" smtClean="0"/>
              <a:t> orbitals are linear, 180°apart on x-axis</a:t>
            </a:r>
          </a:p>
          <a:p>
            <a:r>
              <a:rPr lang="en-US" altLang="en-US" smtClean="0"/>
              <a:t>Two </a:t>
            </a:r>
            <a:r>
              <a:rPr lang="en-US" altLang="en-US" i="1" smtClean="0"/>
              <a:t>p</a:t>
            </a:r>
            <a:r>
              <a:rPr lang="en-US" altLang="en-US" smtClean="0"/>
              <a:t> orbitals are perpendicular on the y-axis and the z-axis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</a:rPr>
              <a:t>Figure 1.15 </a:t>
            </a:r>
            <a:r>
              <a:rPr lang="en-US" altLang="en-US" sz="4000" smtClean="0"/>
              <a:t>- </a:t>
            </a:r>
            <a:r>
              <a:rPr lang="en-US" altLang="en-US" sz="4000" i="1" smtClean="0"/>
              <a:t>sp </a:t>
            </a:r>
            <a:r>
              <a:rPr lang="en-US" altLang="en-US" sz="4000" smtClean="0"/>
              <a:t>Hybridization</a:t>
            </a:r>
          </a:p>
        </p:txBody>
      </p:sp>
      <p:pic>
        <p:nvPicPr>
          <p:cNvPr id="86019" name="Picture 5" descr="01_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2058988"/>
            <a:ext cx="8210550" cy="3756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Orbitals of Acetylene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 </a:t>
            </a:r>
            <a:r>
              <a:rPr lang="en-US" altLang="en-US" i="1" smtClean="0"/>
              <a:t>s</a:t>
            </a:r>
            <a:r>
              <a:rPr lang="en-US" altLang="en-US" smtClean="0"/>
              <a:t>p hybrid orbitals from each C form        </a:t>
            </a:r>
            <a:r>
              <a:rPr lang="en-US" altLang="en-US" i="1" smtClean="0"/>
              <a:t>sp</a:t>
            </a:r>
            <a:r>
              <a:rPr lang="en-US" altLang="en-US" smtClean="0"/>
              <a:t>–</a:t>
            </a:r>
            <a:r>
              <a:rPr lang="en-US" altLang="en-US" i="1" smtClean="0"/>
              <a:t>sp</a:t>
            </a:r>
            <a:r>
              <a:rPr lang="en-US" altLang="en-US" smtClean="0"/>
              <a:t> </a:t>
            </a:r>
            <a:r>
              <a:rPr lang="el-GR" altLang="en-US" smtClean="0"/>
              <a:t>σ</a:t>
            </a:r>
            <a:r>
              <a:rPr lang="en-US" altLang="en-US" smtClean="0"/>
              <a:t> bond</a:t>
            </a:r>
          </a:p>
          <a:p>
            <a:r>
              <a:rPr lang="en-US" altLang="en-US" i="1" smtClean="0"/>
              <a:t>p</a:t>
            </a:r>
            <a:r>
              <a:rPr lang="en-US" altLang="en-US" baseline="-25000" smtClean="0"/>
              <a:t>z</a:t>
            </a:r>
            <a:r>
              <a:rPr lang="en-US" altLang="en-US" smtClean="0"/>
              <a:t> orbitals from each C form a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z</a:t>
            </a:r>
            <a:r>
              <a:rPr lang="en-US" altLang="en-US" smtClean="0"/>
              <a:t>–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z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bond by sideways overlap </a:t>
            </a:r>
          </a:p>
          <a:p>
            <a:pPr lvl="1"/>
            <a:r>
              <a:rPr lang="en-US" altLang="en-US" smtClean="0"/>
              <a:t>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y</a:t>
            </a:r>
            <a:r>
              <a:rPr lang="en-US" altLang="en-US" smtClean="0"/>
              <a:t> orbitals overlap to form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y</a:t>
            </a:r>
            <a:r>
              <a:rPr lang="en-US" altLang="en-US" smtClean="0"/>
              <a:t>–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y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i="1" smtClean="0"/>
              <a:t> </a:t>
            </a:r>
            <a:r>
              <a:rPr lang="en-US" altLang="en-US" smtClean="0"/>
              <a:t>bond</a:t>
            </a:r>
          </a:p>
        </p:txBody>
      </p:sp>
      <p:pic>
        <p:nvPicPr>
          <p:cNvPr id="88068" name="Picture 5" descr="01_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56"/>
          <a:stretch>
            <a:fillRect/>
          </a:stretch>
        </p:blipFill>
        <p:spPr bwMode="auto">
          <a:xfrm>
            <a:off x="1093788" y="3835400"/>
            <a:ext cx="707866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Bonding in Acetylene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Sharing of six electrons forms C</a:t>
            </a:r>
            <a:r>
              <a:rPr lang="en-US" altLang="en-US" smtClean="0">
                <a:latin typeface="Symbol" panose="05050102010706020507" pitchFamily="18" charset="2"/>
              </a:rPr>
              <a:t>º</a:t>
            </a:r>
            <a:r>
              <a:rPr lang="en-US" altLang="en-US" smtClean="0"/>
              <a:t>C</a:t>
            </a:r>
          </a:p>
          <a:p>
            <a:r>
              <a:rPr lang="en-US" altLang="en-US" smtClean="0"/>
              <a:t>Two </a:t>
            </a:r>
            <a:r>
              <a:rPr lang="en-US" altLang="en-US" i="1" smtClean="0"/>
              <a:t>sp</a:t>
            </a:r>
            <a:r>
              <a:rPr lang="en-US" altLang="en-US" smtClean="0"/>
              <a:t> orbitals form </a:t>
            </a:r>
            <a:r>
              <a:rPr lang="el-GR" altLang="en-US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altLang="en-US" smtClean="0"/>
              <a:t> bonds with hydrogens</a:t>
            </a:r>
          </a:p>
          <a:p>
            <a:r>
              <a:rPr lang="en-IN" altLang="en-US" smtClean="0"/>
              <a:t>Shortest and strongest carbon–carbon bond</a:t>
            </a:r>
            <a:endParaRPr lang="en-US" altLang="en-US" smtClean="0"/>
          </a:p>
        </p:txBody>
      </p:sp>
      <p:pic>
        <p:nvPicPr>
          <p:cNvPr id="90116" name="Picture 5" descr="01_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0" t="69444" r="10497"/>
          <a:stretch>
            <a:fillRect/>
          </a:stretch>
        </p:blipFill>
        <p:spPr bwMode="auto">
          <a:xfrm>
            <a:off x="609600" y="3352800"/>
            <a:ext cx="821848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rgbClr val="FF0000"/>
                </a:solidFill>
              </a:rPr>
              <a:t>Table 1.2 </a:t>
            </a:r>
            <a:r>
              <a:rPr lang="en-US" altLang="en-US" sz="2800" smtClean="0"/>
              <a:t>- Comparison of C–C and C–H Bonds in Methane, Ethane, Ethylene, and Acetylene</a:t>
            </a:r>
          </a:p>
        </p:txBody>
      </p:sp>
      <p:pic>
        <p:nvPicPr>
          <p:cNvPr id="921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Draw a line-bond structure for propyne, CH</a:t>
            </a:r>
            <a:r>
              <a:rPr lang="en-IN" altLang="en-US" baseline="-25000" smtClean="0"/>
              <a:t>3</a:t>
            </a:r>
            <a:r>
              <a:rPr lang="en-IN" altLang="en-US" smtClean="0"/>
              <a:t>C</a:t>
            </a:r>
            <a:r>
              <a:rPr lang="en-US" altLang="en-US" smtClean="0">
                <a:latin typeface="Symbol" panose="05050102010706020507" pitchFamily="18" charset="2"/>
              </a:rPr>
              <a:t>º</a:t>
            </a:r>
            <a:r>
              <a:rPr lang="en-IN" altLang="en-US" smtClean="0"/>
              <a:t>CH</a:t>
            </a:r>
          </a:p>
          <a:p>
            <a:pPr lvl="1"/>
            <a:r>
              <a:rPr lang="en-IN" altLang="en-US" smtClean="0"/>
              <a:t>Indicate the hybridization of the orbitals on each carbon</a:t>
            </a:r>
          </a:p>
          <a:p>
            <a:pPr lvl="1"/>
            <a:r>
              <a:rPr lang="en-IN" altLang="en-US" smtClean="0"/>
              <a:t>Predict a value for each bond angle</a:t>
            </a:r>
          </a:p>
          <a:p>
            <a:r>
              <a:rPr lang="en-IN" altLang="en-US" smtClean="0"/>
              <a:t>Solution:</a:t>
            </a:r>
          </a:p>
          <a:p>
            <a:pPr lvl="1"/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25812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762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C3-H bonds are </a:t>
            </a:r>
            <a:r>
              <a:rPr lang="el-GR" altLang="en-US" smtClean="0"/>
              <a:t>σ </a:t>
            </a:r>
            <a:r>
              <a:rPr lang="en-US" altLang="en-US" smtClean="0"/>
              <a:t>bonds</a:t>
            </a:r>
          </a:p>
          <a:p>
            <a:pPr lvl="1"/>
            <a:r>
              <a:rPr lang="en-IN" altLang="en-US" smtClean="0"/>
              <a:t>Overlap of an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3</a:t>
            </a:r>
            <a:r>
              <a:rPr lang="en-IN" altLang="en-US" smtClean="0"/>
              <a:t> orbital of carbon</a:t>
            </a:r>
          </a:p>
          <a:p>
            <a:pPr lvl="1"/>
            <a:r>
              <a:rPr lang="en-US" altLang="en-US" smtClean="0"/>
              <a:t>3 with </a:t>
            </a:r>
            <a:r>
              <a:rPr lang="en-US" altLang="en-US" i="1" smtClean="0"/>
              <a:t>s </a:t>
            </a:r>
            <a:r>
              <a:rPr lang="en-US" altLang="en-US" smtClean="0"/>
              <a:t>orbital of hydrogen</a:t>
            </a:r>
          </a:p>
          <a:p>
            <a:r>
              <a:rPr lang="en-IN" altLang="en-US" smtClean="0"/>
              <a:t>C1-H bond is a σ bond</a:t>
            </a:r>
          </a:p>
          <a:p>
            <a:pPr lvl="1"/>
            <a:r>
              <a:rPr lang="en-IN" altLang="en-US" smtClean="0"/>
              <a:t>Overlap of an </a:t>
            </a:r>
            <a:r>
              <a:rPr lang="en-IN" altLang="en-US" i="1" smtClean="0"/>
              <a:t>sp </a:t>
            </a:r>
            <a:r>
              <a:rPr lang="en-IN" altLang="en-US" smtClean="0"/>
              <a:t>orbital of carbon</a:t>
            </a:r>
          </a:p>
          <a:p>
            <a:pPr lvl="1"/>
            <a:r>
              <a:rPr lang="en-US" altLang="en-US" smtClean="0"/>
              <a:t>1 with an </a:t>
            </a:r>
            <a:r>
              <a:rPr lang="en-US" altLang="en-US" i="1" smtClean="0"/>
              <a:t>s </a:t>
            </a:r>
            <a:r>
              <a:rPr lang="en-US" altLang="en-US" smtClean="0"/>
              <a:t>orbital of hydrogen</a:t>
            </a:r>
          </a:p>
          <a:p>
            <a:r>
              <a:rPr lang="en-IN" altLang="en-US" smtClean="0"/>
              <a:t>C2-C3 bond is a σ bond</a:t>
            </a:r>
          </a:p>
          <a:p>
            <a:pPr lvl="1"/>
            <a:r>
              <a:rPr lang="en-IN" altLang="en-US" smtClean="0"/>
              <a:t>Overlap of an </a:t>
            </a:r>
            <a:r>
              <a:rPr lang="en-IN" altLang="en-US" i="1" smtClean="0"/>
              <a:t>sp </a:t>
            </a:r>
            <a:r>
              <a:rPr lang="en-IN" altLang="en-US" smtClean="0"/>
              <a:t>orbital of carbon</a:t>
            </a:r>
          </a:p>
          <a:p>
            <a:pPr lvl="1"/>
            <a:r>
              <a:rPr lang="en-US" altLang="en-US" smtClean="0"/>
              <a:t>2 with an </a:t>
            </a:r>
            <a:r>
              <a:rPr lang="en-US" altLang="en-US" i="1" smtClean="0"/>
              <a:t>sp</a:t>
            </a:r>
            <a:r>
              <a:rPr lang="en-US" altLang="en-US" i="1" baseline="30000" smtClean="0"/>
              <a:t>3 </a:t>
            </a:r>
            <a:r>
              <a:rPr lang="en-US" altLang="en-US" smtClean="0"/>
              <a:t>orbital of carbon 3</a:t>
            </a:r>
          </a:p>
          <a:p>
            <a:r>
              <a:rPr lang="en-US" altLang="en-US" smtClean="0"/>
              <a:t>Three C1-C2 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Bond angle</a:t>
            </a:r>
          </a:p>
          <a:p>
            <a:pPr lvl="1"/>
            <a:r>
              <a:rPr lang="en-IN" altLang="en-US" smtClean="0"/>
              <a:t>Between three carbon atoms is 180°</a:t>
            </a:r>
          </a:p>
          <a:p>
            <a:pPr lvl="1"/>
            <a:r>
              <a:rPr lang="en-IN" altLang="en-US" smtClean="0"/>
              <a:t>H–C1≡C2 is 180°</a:t>
            </a:r>
          </a:p>
          <a:p>
            <a:pPr lvl="1"/>
            <a:r>
              <a:rPr lang="en-IN" altLang="en-US" smtClean="0"/>
              <a:t>Between hydrogen and the </a:t>
            </a:r>
            <a:r>
              <a:rPr lang="en-IN" altLang="en-US" i="1" smtClean="0"/>
              <a:t>sp</a:t>
            </a:r>
            <a:r>
              <a:rPr lang="en-IN" altLang="en-US" i="1" baseline="30000" smtClean="0"/>
              <a:t>3</a:t>
            </a:r>
            <a:r>
              <a:rPr lang="en-IN" altLang="en-US" smtClean="0"/>
              <a:t>-</a:t>
            </a:r>
            <a:r>
              <a:rPr lang="en-US" altLang="en-US" smtClean="0"/>
              <a:t>hybridized carbon is 109°</a:t>
            </a:r>
            <a:endParaRPr lang="en-IN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Organic Chemistry?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2952750" cy="5105400"/>
          </a:xfrm>
        </p:spPr>
        <p:txBody>
          <a:bodyPr/>
          <a:lstStyle/>
          <a:p>
            <a:r>
              <a:rPr lang="en-US" altLang="en-US" smtClean="0"/>
              <a:t>Living things are made of organic chemicals</a:t>
            </a:r>
          </a:p>
          <a:p>
            <a:pPr lvl="1"/>
            <a:r>
              <a:rPr lang="en-US" altLang="en-US" smtClean="0"/>
              <a:t>Proteins that make up hair</a:t>
            </a:r>
          </a:p>
          <a:p>
            <a:pPr lvl="1"/>
            <a:r>
              <a:rPr lang="en-US" altLang="en-US" smtClean="0"/>
              <a:t>DNA</a:t>
            </a:r>
          </a:p>
          <a:p>
            <a:pPr lvl="1"/>
            <a:r>
              <a:rPr lang="en-US" altLang="en-US" smtClean="0"/>
              <a:t>Foods and medicines</a:t>
            </a:r>
          </a:p>
        </p:txBody>
      </p:sp>
      <p:pic>
        <p:nvPicPr>
          <p:cNvPr id="9220" name="Picture 5" descr="01_u0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28775"/>
            <a:ext cx="54641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Hybridization of Nitrogen, Oxygen,</a:t>
            </a:r>
            <a:br>
              <a:rPr lang="en-US" altLang="en-US" sz="3400" smtClean="0"/>
            </a:br>
            <a:r>
              <a:rPr lang="en-US" altLang="en-US" sz="3400" smtClean="0"/>
              <a:t>Phosphorus, and Sulfur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H–N–H bond angle in methylamine 107.1°</a:t>
            </a:r>
          </a:p>
          <a:p>
            <a:r>
              <a:rPr lang="en-US" altLang="en-US" smtClean="0"/>
              <a:t>C–N–H bond angle is 110.3°</a:t>
            </a:r>
          </a:p>
          <a:p>
            <a:r>
              <a:rPr lang="en-US" altLang="en-US" smtClean="0"/>
              <a:t>N’s orbitals hybridize to form four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orbitals</a:t>
            </a:r>
          </a:p>
          <a:p>
            <a:r>
              <a:rPr lang="en-US" altLang="en-US" smtClean="0"/>
              <a:t>One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orbital is occupied by two nonbonding electrons, and three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orbitals have one electron each</a:t>
            </a:r>
            <a:endParaRPr lang="en-CA" altLang="en-US" smtClean="0"/>
          </a:p>
        </p:txBody>
      </p:sp>
      <p:pic>
        <p:nvPicPr>
          <p:cNvPr id="100356" name="Picture 5" descr="01_u0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8013"/>
            <a:ext cx="4546600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Hybridization of Nitrogen, Oxygen,</a:t>
            </a:r>
            <a:br>
              <a:rPr lang="en-US" altLang="en-US" sz="3400" smtClean="0"/>
            </a:br>
            <a:r>
              <a:rPr lang="en-US" altLang="en-US" sz="3400" smtClean="0"/>
              <a:t>Phosphorus, and Sulfur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Oxygen atom in methanol</a:t>
            </a:r>
            <a:r>
              <a:rPr lang="en-US" altLang="en-US" smtClean="0"/>
              <a:t> </a:t>
            </a:r>
            <a:r>
              <a:rPr lang="en-IN" altLang="en-US" smtClean="0"/>
              <a:t>can be described as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3</a:t>
            </a:r>
            <a:r>
              <a:rPr lang="en-IN" altLang="en-US" smtClean="0"/>
              <a:t>-hybridized</a:t>
            </a:r>
          </a:p>
          <a:p>
            <a:r>
              <a:rPr lang="en-IN" altLang="en-US" smtClean="0"/>
              <a:t>C</a:t>
            </a:r>
            <a:r>
              <a:rPr lang="en-US" altLang="en-US" smtClean="0"/>
              <a:t>–</a:t>
            </a:r>
            <a:r>
              <a:rPr lang="en-IN" altLang="en-US" smtClean="0"/>
              <a:t>O</a:t>
            </a:r>
            <a:r>
              <a:rPr lang="en-US" altLang="en-US" smtClean="0"/>
              <a:t>–</a:t>
            </a:r>
            <a:r>
              <a:rPr lang="en-IN" altLang="en-US" smtClean="0"/>
              <a:t>H bond angle in methanol is 108.5</a:t>
            </a:r>
          </a:p>
          <a:p>
            <a:r>
              <a:rPr lang="en-IN" altLang="en-US" smtClean="0"/>
              <a:t>Two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3</a:t>
            </a:r>
            <a:r>
              <a:rPr lang="en-IN" altLang="en-US" smtClean="0"/>
              <a:t> hybrid orbitals on oxygen are occupied by nonbonding electron lone pairs</a:t>
            </a:r>
          </a:p>
        </p:txBody>
      </p:sp>
      <p:pic>
        <p:nvPicPr>
          <p:cNvPr id="10240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811588"/>
            <a:ext cx="49180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Hybridization of Nitrogen, Oxygen,</a:t>
            </a:r>
            <a:br>
              <a:rPr lang="en-US" altLang="en-US" sz="3400" smtClean="0"/>
            </a:br>
            <a:r>
              <a:rPr lang="en-US" altLang="en-US" sz="3400" smtClean="0"/>
              <a:t>Phosphorus, and Sulfur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Methyl phosphate, CH</a:t>
            </a:r>
            <a:r>
              <a:rPr lang="en-US" altLang="en-US" baseline="-25000" smtClean="0"/>
              <a:t>3</a:t>
            </a:r>
            <a:r>
              <a:rPr lang="en-US" altLang="en-US" smtClean="0"/>
              <a:t>OPO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2-</a:t>
            </a:r>
          </a:p>
          <a:p>
            <a:r>
              <a:rPr lang="en-IN" altLang="en-US" smtClean="0"/>
              <a:t>O</a:t>
            </a:r>
            <a:r>
              <a:rPr lang="en-US" altLang="en-US" smtClean="0"/>
              <a:t>–</a:t>
            </a:r>
            <a:r>
              <a:rPr lang="en-IN" altLang="en-US" smtClean="0"/>
              <a:t>P</a:t>
            </a:r>
            <a:r>
              <a:rPr lang="en-US" altLang="en-US" smtClean="0"/>
              <a:t>–</a:t>
            </a:r>
            <a:r>
              <a:rPr lang="en-IN" altLang="en-US" smtClean="0"/>
              <a:t>O bond angle is approximately 110 °to 112°</a:t>
            </a:r>
          </a:p>
          <a:p>
            <a:pPr lvl="1"/>
            <a:r>
              <a:rPr lang="en-US" altLang="en-US" smtClean="0"/>
              <a:t>Implies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hybridization in the phosphorus orbitals</a:t>
            </a:r>
            <a:endParaRPr lang="en-IN" altLang="en-US" baseline="30000" smtClean="0"/>
          </a:p>
        </p:txBody>
      </p:sp>
      <p:pic>
        <p:nvPicPr>
          <p:cNvPr id="1044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65550"/>
            <a:ext cx="538638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Hybridization of Nitrogen, Oxygen,</a:t>
            </a:r>
            <a:br>
              <a:rPr lang="en-US" altLang="en-US" sz="3400" smtClean="0"/>
            </a:br>
            <a:r>
              <a:rPr lang="en-US" altLang="en-US" sz="3400" smtClean="0"/>
              <a:t>Phosphorus, and Sulfur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Dimethyl sulfide [(CH</a:t>
            </a:r>
            <a:r>
              <a:rPr lang="en-IN" altLang="en-US" baseline="-25000" smtClean="0"/>
              <a:t>3</a:t>
            </a:r>
            <a:r>
              <a:rPr lang="en-IN" altLang="en-US" smtClean="0"/>
              <a:t>)</a:t>
            </a:r>
            <a:r>
              <a:rPr lang="en-IN" altLang="en-US" baseline="-25000" smtClean="0"/>
              <a:t>2</a:t>
            </a:r>
            <a:r>
              <a:rPr lang="en-IN" altLang="en-US" smtClean="0"/>
              <a:t>S] is the simplest example of a </a:t>
            </a:r>
            <a:r>
              <a:rPr lang="en-US" altLang="en-US" smtClean="0"/>
              <a:t>sulfide</a:t>
            </a:r>
          </a:p>
          <a:p>
            <a:r>
              <a:rPr lang="en-IN" altLang="en-US" smtClean="0"/>
              <a:t>Described by approximate </a:t>
            </a:r>
            <a:r>
              <a:rPr lang="en-IN" altLang="en-US" i="1" smtClean="0"/>
              <a:t>sp</a:t>
            </a:r>
            <a:r>
              <a:rPr lang="en-IN" altLang="en-US" baseline="30000" smtClean="0"/>
              <a:t>3</a:t>
            </a:r>
            <a:r>
              <a:rPr lang="en-IN" altLang="en-US" smtClean="0"/>
              <a:t> hybridization around sulfur</a:t>
            </a:r>
          </a:p>
          <a:p>
            <a:r>
              <a:rPr lang="en-IN" altLang="en-US" smtClean="0"/>
              <a:t>Have significant deviation from the tetrahedral angle</a:t>
            </a:r>
          </a:p>
        </p:txBody>
      </p:sp>
      <p:pic>
        <p:nvPicPr>
          <p:cNvPr id="1065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503738"/>
            <a:ext cx="8334375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Identify all nonbonding lone pairs of electrons in the oxygen atom in dimethyl ether, CH</a:t>
            </a:r>
            <a:r>
              <a:rPr lang="en-IN" altLang="en-US" baseline="-25000" smtClean="0"/>
              <a:t>3</a:t>
            </a:r>
            <a:r>
              <a:rPr lang="en-US" altLang="en-US" smtClean="0"/>
              <a:t>–</a:t>
            </a:r>
            <a:r>
              <a:rPr lang="en-IN" altLang="en-US" smtClean="0"/>
              <a:t>O</a:t>
            </a:r>
            <a:r>
              <a:rPr lang="en-US" altLang="en-US" smtClean="0"/>
              <a:t>–</a:t>
            </a:r>
            <a:r>
              <a:rPr lang="en-IN" altLang="en-US" smtClean="0"/>
              <a:t>CH</a:t>
            </a:r>
            <a:r>
              <a:rPr lang="en-IN" altLang="en-US" baseline="-25000" smtClean="0"/>
              <a:t>3</a:t>
            </a:r>
          </a:p>
          <a:p>
            <a:pPr lvl="1"/>
            <a:r>
              <a:rPr lang="en-IN" altLang="en-US" smtClean="0"/>
              <a:t>What is its expected geometry</a:t>
            </a:r>
          </a:p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US" altLang="en-US" smtClean="0"/>
              <a:t>The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-hybridized oxygen atom has tetrahedral geometry</a:t>
            </a:r>
            <a:endParaRPr lang="en-IN" altLang="en-US" smtClean="0"/>
          </a:p>
          <a:p>
            <a:pPr lvl="1"/>
            <a:endParaRPr lang="en-IN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284956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Molecular Orbital (MO) Theory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Description </a:t>
            </a:r>
            <a:r>
              <a:rPr lang="en-IN" altLang="en-US" smtClean="0"/>
              <a:t>of covalent bond formation as resulting from a mathematical combination of atomic orbitals to form </a:t>
            </a:r>
            <a:r>
              <a:rPr lang="en-US" altLang="en-US" smtClean="0"/>
              <a:t>molecular orbitals 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Bonding MO</a:t>
            </a:r>
            <a:r>
              <a:rPr lang="en-IN" altLang="en-US" smtClean="0"/>
              <a:t>: Molecular orbital that is lower in energy than the atomic orbitals from which it is formed</a:t>
            </a:r>
          </a:p>
          <a:p>
            <a:r>
              <a:rPr lang="en-IN" altLang="en-US" b="1" smtClean="0">
                <a:solidFill>
                  <a:srgbClr val="0070C0"/>
                </a:solidFill>
              </a:rPr>
              <a:t>Antibonding MO</a:t>
            </a:r>
            <a:r>
              <a:rPr lang="en-IN" altLang="en-US" smtClean="0"/>
              <a:t>: Molecular orbital that is higher in energy than the atomic orbitals from which it is formed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FF0000"/>
                </a:solidFill>
              </a:rPr>
              <a:t>Figure 1.17 </a:t>
            </a:r>
            <a:r>
              <a:rPr lang="en-US" altLang="en-US" sz="4000" smtClean="0"/>
              <a:t>- Molecular Orbitals of H</a:t>
            </a:r>
            <a:r>
              <a:rPr lang="en-US" altLang="en-US" sz="4000" baseline="-25000" smtClean="0"/>
              <a:t>2</a:t>
            </a:r>
          </a:p>
        </p:txBody>
      </p:sp>
      <p:pic>
        <p:nvPicPr>
          <p:cNvPr id="112643" name="Picture 7" descr="01_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828800"/>
            <a:ext cx="86360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Molecular Orbital Theory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bonding MO is from combining p orbital lobes with the same algebraic sign</a:t>
            </a:r>
          </a:p>
          <a:p>
            <a:r>
              <a:rPr lang="en-US" altLang="en-US" smtClean="0"/>
              <a:t>The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 antibonding MO is from combining lobes with opposite signs</a:t>
            </a:r>
          </a:p>
          <a:p>
            <a:r>
              <a:rPr lang="en-US" altLang="en-US" smtClean="0"/>
              <a:t>Only bonding MO is occupied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584325" y="4760913"/>
            <a:ext cx="634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5000"/>
              <a:buFont typeface="Wingdings" panose="05000000000000000000" pitchFamily="2" charset="2"/>
              <a:buChar char="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anose="05000000000000000000" pitchFamily="2" charset="2"/>
              <a:buChar char="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pic>
        <p:nvPicPr>
          <p:cNvPr id="114693" name="Picture 6" descr="01_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81425"/>
            <a:ext cx="590073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Drawing Chemical Structures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Several shorthand methods have been developed to write structures</a:t>
            </a:r>
          </a:p>
          <a:p>
            <a:pPr marL="342900" lvl="1" indent="-342900">
              <a:buSzPct val="90000"/>
            </a:pPr>
            <a:r>
              <a:rPr lang="en-US" altLang="en-US" sz="2800" b="1" smtClean="0">
                <a:solidFill>
                  <a:srgbClr val="0070C0"/>
                </a:solidFill>
              </a:rPr>
              <a:t>Condensed structures</a:t>
            </a:r>
            <a:r>
              <a:rPr lang="en-US" altLang="en-US" sz="2800" smtClean="0"/>
              <a:t>: C-H or C-C single bonds are not shown, they are understood</a:t>
            </a:r>
          </a:p>
          <a:p>
            <a:r>
              <a:rPr lang="en-US" altLang="en-US" smtClean="0"/>
              <a:t>Example 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116740" name="Picture 5" descr="01_u0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3903663"/>
            <a:ext cx="58991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for Drawing Skeletal Structures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Carbon atoms aren’t usually shown</a:t>
            </a:r>
          </a:p>
          <a:p>
            <a:r>
              <a:rPr lang="en-US" altLang="en-US" smtClean="0"/>
              <a:t>Carbon atom is assumed to be at each intersection of two lines (bonds) and at the end of each line</a:t>
            </a:r>
          </a:p>
          <a:p>
            <a:r>
              <a:rPr lang="en-US" altLang="en-US" smtClean="0"/>
              <a:t>Hydrogen atoms bonded to carbon aren’t shown</a:t>
            </a:r>
          </a:p>
          <a:p>
            <a:r>
              <a:rPr lang="en-US" altLang="en-US" smtClean="0"/>
              <a:t>Atoms other than carbon and hydrogen are shown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Origins of Organic Chemistry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Foundations date from mid-1700’s</a:t>
            </a:r>
          </a:p>
          <a:p>
            <a:r>
              <a:rPr lang="en-US" altLang="en-US" dirty="0" smtClean="0"/>
              <a:t>Compounds obtained from plants and animals</a:t>
            </a:r>
          </a:p>
          <a:p>
            <a:pPr lvl="1"/>
            <a:r>
              <a:rPr lang="en-US" altLang="en-US" dirty="0" smtClean="0"/>
              <a:t>Low-melting solids</a:t>
            </a:r>
          </a:p>
          <a:p>
            <a:pPr lvl="1"/>
            <a:r>
              <a:rPr lang="en-US" altLang="en-US" dirty="0" smtClean="0"/>
              <a:t>Hard to isolate, purify, and work with</a:t>
            </a:r>
          </a:p>
          <a:p>
            <a:r>
              <a:rPr lang="en-US" altLang="en-US" dirty="0" smtClean="0"/>
              <a:t>Organic compounds were considered to have some vital force as they were from living sources</a:t>
            </a:r>
          </a:p>
          <a:p>
            <a:pPr lvl="1"/>
            <a:r>
              <a:rPr lang="en-US" altLang="en-US" dirty="0" smtClean="0"/>
              <a:t>Thought that it could not be synthesized in laboratory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smtClean="0">
                <a:solidFill>
                  <a:srgbClr val="FF0000"/>
                </a:solidFill>
              </a:rPr>
              <a:t>Table 1.3 </a:t>
            </a:r>
            <a:r>
              <a:rPr lang="en-IN" altLang="en-US" sz="3600" smtClean="0"/>
              <a:t>- Kekulé and Skeletal Structures for Some Compounds</a:t>
            </a:r>
            <a:endParaRPr lang="en-US" altLang="en-US" sz="3600" smtClean="0"/>
          </a:p>
        </p:txBody>
      </p:sp>
      <p:pic>
        <p:nvPicPr>
          <p:cNvPr id="12083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 r="1460"/>
          <a:stretch>
            <a:fillRect/>
          </a:stretch>
        </p:blipFill>
        <p:spPr bwMode="auto">
          <a:xfrm>
            <a:off x="1092200" y="1447800"/>
            <a:ext cx="68580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How many hydrogens are bonded to each carbon in the following compound</a:t>
            </a:r>
          </a:p>
          <a:p>
            <a:pPr lvl="1"/>
            <a:r>
              <a:rPr lang="en-IN" altLang="en-US" smtClean="0"/>
              <a:t>Give the molecular formula of each substance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IN" altLang="en-US" smtClean="0"/>
          </a:p>
          <a:p>
            <a:pPr lvl="1"/>
            <a:endParaRPr lang="en-US" altLang="en-US" smtClean="0"/>
          </a:p>
        </p:txBody>
      </p:sp>
      <p:pic>
        <p:nvPicPr>
          <p:cNvPr id="1228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257651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057400"/>
            <a:ext cx="46767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Organic chemistry - Study of carbon compounds</a:t>
            </a:r>
          </a:p>
          <a:p>
            <a:r>
              <a:rPr lang="en-US" altLang="en-US" smtClean="0"/>
              <a:t>Atom: Charged nucleus containing positively charged protons and neutrally charged neutrons surrounded by negatively charged electrons</a:t>
            </a:r>
          </a:p>
          <a:p>
            <a:r>
              <a:rPr lang="en-US" altLang="en-US" smtClean="0"/>
              <a:t>Electronic structure of an atom is described by wave equation</a:t>
            </a:r>
          </a:p>
          <a:p>
            <a:pPr lvl="1"/>
            <a:r>
              <a:rPr lang="en-US" altLang="en-US" smtClean="0"/>
              <a:t>Different orbitals have different energy levels and different shapes</a:t>
            </a:r>
          </a:p>
          <a:p>
            <a:pPr lvl="2"/>
            <a:r>
              <a:rPr lang="en-US" altLang="en-US" i="1" smtClean="0"/>
              <a:t>s</a:t>
            </a:r>
            <a:r>
              <a:rPr lang="en-US" altLang="en-US" smtClean="0"/>
              <a:t> orbitals are spherical,  </a:t>
            </a:r>
            <a:r>
              <a:rPr lang="en-US" altLang="en-US" i="1" smtClean="0"/>
              <a:t>p</a:t>
            </a:r>
            <a:r>
              <a:rPr lang="en-US" altLang="en-US" smtClean="0"/>
              <a:t> orbitals are dumbbell-shaped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Covalent bonds - Electron pair is shared between atoms</a:t>
            </a:r>
          </a:p>
          <a:p>
            <a:r>
              <a:rPr lang="en-US" altLang="en-US" smtClean="0"/>
              <a:t>Valence bond theory - Electron sharing occurs by the overlapping of two atomic orbitals</a:t>
            </a:r>
          </a:p>
          <a:p>
            <a:r>
              <a:rPr lang="en-US" altLang="en-US" smtClean="0"/>
              <a:t>Molecular orbital (MO) theory - Bonds result from combination of atomic orbitals to give molecular orbitals, which belong to the entire molecule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Sigma (</a:t>
            </a:r>
            <a:r>
              <a:rPr lang="el-GR" altLang="en-US" smtClean="0"/>
              <a:t>σ</a:t>
            </a:r>
            <a:r>
              <a:rPr lang="en-US" altLang="en-US" smtClean="0"/>
              <a:t>) bonds - Circular cross-section and are formed by head-on interaction</a:t>
            </a:r>
          </a:p>
          <a:p>
            <a:r>
              <a:rPr lang="en-US" altLang="en-US" smtClean="0"/>
              <a:t>Pi (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) bonds - Formed by sideways interaction of p orbitals</a:t>
            </a:r>
          </a:p>
          <a:p>
            <a:r>
              <a:rPr lang="en-US" altLang="en-US" smtClean="0"/>
              <a:t>Carbon uses hybrid orbitals to form bonds in organic molecules</a:t>
            </a:r>
          </a:p>
          <a:p>
            <a:pPr lvl="1"/>
            <a:r>
              <a:rPr lang="en-US" altLang="en-US" smtClean="0"/>
              <a:t>In single bonds with tetrahedral geometry, carbon has four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 hybrid orbitals</a:t>
            </a:r>
          </a:p>
          <a:p>
            <a:pPr lvl="1"/>
            <a:r>
              <a:rPr lang="en-US" altLang="en-US" smtClean="0"/>
              <a:t>In double bonds with planar geometry, carbon uses three equivalent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 hybrid orbitals and one unhybridized p orbital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Carbon uses two equivalent </a:t>
            </a:r>
            <a:r>
              <a:rPr lang="en-US" altLang="en-US" i="1" smtClean="0"/>
              <a:t>sp</a:t>
            </a:r>
            <a:r>
              <a:rPr lang="en-US" altLang="en-US" smtClean="0"/>
              <a:t> hybrid orbitals to form a triple bond with linear geometry, with two unhybridized p orbitals</a:t>
            </a:r>
          </a:p>
          <a:p>
            <a:r>
              <a:rPr lang="en-US" altLang="en-US" smtClean="0"/>
              <a:t>Atoms such as nitrogen and oxygen hybridize to form strong, oriented bonds</a:t>
            </a:r>
          </a:p>
          <a:p>
            <a:pPr lvl="1"/>
            <a:r>
              <a:rPr lang="en-US" altLang="en-US" smtClean="0"/>
              <a:t>Nitrogen atom in ammonia and the oxygen atom in water are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-hybridized </a:t>
            </a:r>
          </a:p>
          <a:p>
            <a:r>
              <a:rPr lang="en-US" altLang="en-US" smtClean="0"/>
              <a:t>Structures in which carbon–carbon and  carbon–hydrogen bonds aren’t shown are called condensed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Origins of Organic Chemistry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1816, </a:t>
            </a:r>
            <a:r>
              <a:rPr lang="en-US" altLang="en-US" dirty="0" err="1" smtClean="0"/>
              <a:t>Chevreul</a:t>
            </a:r>
            <a:r>
              <a:rPr lang="en-US" altLang="en-US" dirty="0" smtClean="0"/>
              <a:t> found that soap can be separated into several organic compounds which he termed fatty acids</a:t>
            </a:r>
          </a:p>
          <a:p>
            <a:pPr>
              <a:defRPr/>
            </a:pPr>
            <a:endParaRPr lang="en-US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1828, </a:t>
            </a:r>
            <a:r>
              <a:rPr lang="en-US" altLang="en-US" dirty="0" err="1" smtClean="0"/>
              <a:t>Wöhler</a:t>
            </a:r>
            <a:r>
              <a:rPr lang="en-US" altLang="en-US" dirty="0" smtClean="0"/>
              <a:t> showed that it was possible to convert inorganic salt ammonium cyanate into organic substance urea</a:t>
            </a:r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13316" name="Picture 8" descr="01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146675"/>
            <a:ext cx="427831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01_u0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727325"/>
            <a:ext cx="431482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Organic Chemistry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Study of carbon compounds</a:t>
            </a:r>
          </a:p>
          <a:p>
            <a:r>
              <a:rPr lang="en-US" altLang="en-US" smtClean="0"/>
              <a:t>More than 50 million known chemical compounds contain carbon</a:t>
            </a:r>
          </a:p>
          <a:p>
            <a:r>
              <a:rPr lang="en-US" altLang="en-US" smtClean="0"/>
              <a:t>Carbon is a group 4A element</a:t>
            </a:r>
          </a:p>
          <a:p>
            <a:pPr lvl="1"/>
            <a:r>
              <a:rPr lang="en-US" altLang="en-US" smtClean="0"/>
              <a:t>Can share 4 valence electrons and form 4 covalent bonds</a:t>
            </a:r>
          </a:p>
          <a:p>
            <a:pPr lvl="1"/>
            <a:r>
              <a:rPr lang="en-US" altLang="en-US" smtClean="0"/>
              <a:t>Able to bond with one another to form</a:t>
            </a:r>
            <a:r>
              <a:rPr lang="en-IN" altLang="en-US" smtClean="0"/>
              <a:t> long chains and rings</a:t>
            </a:r>
          </a:p>
          <a:p>
            <a:pPr lvl="1"/>
            <a:r>
              <a:rPr lang="en-IN" altLang="en-US" smtClean="0"/>
              <a:t>Only element that has the ability to form immense diversity of compounds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0000"/>
                </a:solidFill>
              </a:rPr>
              <a:t>Figure 1.1 </a:t>
            </a:r>
            <a:r>
              <a:rPr lang="en-IN" altLang="en-US" smtClean="0"/>
              <a:t>- The Position of</a:t>
            </a:r>
            <a:br>
              <a:rPr lang="en-IN" altLang="en-US" smtClean="0"/>
            </a:br>
            <a:r>
              <a:rPr lang="en-IN" altLang="en-US" smtClean="0"/>
              <a:t>Carbon in the Periodic Table</a:t>
            </a:r>
            <a:endParaRPr lang="en-US" altLang="en-US" smtClean="0"/>
          </a:p>
        </p:txBody>
      </p:sp>
      <p:pic>
        <p:nvPicPr>
          <p:cNvPr id="17411" name="Picture 6" descr="01_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637588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4294</TotalTime>
  <Words>2888</Words>
  <Application>Microsoft Office PowerPoint</Application>
  <PresentationFormat>화면 슬라이드 쇼(4:3)</PresentationFormat>
  <Paragraphs>445</Paragraphs>
  <Slides>66</Slides>
  <Notes>61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Layers</vt:lpstr>
      <vt:lpstr>Chapter 1 Structure and Bonding </vt:lpstr>
      <vt:lpstr>Learning Objectives</vt:lpstr>
      <vt:lpstr>Learning Objectives</vt:lpstr>
      <vt:lpstr>Learning Objectives</vt:lpstr>
      <vt:lpstr>What is Organic Chemistry?</vt:lpstr>
      <vt:lpstr>Origins of Organic Chemistry</vt:lpstr>
      <vt:lpstr>Origins of Organic Chemistry</vt:lpstr>
      <vt:lpstr>Organic Chemistry</vt:lpstr>
      <vt:lpstr>Figure 1.1 - The Position of Carbon in the Periodic Table</vt:lpstr>
      <vt:lpstr>Atomic Structure - The Nucleus</vt:lpstr>
      <vt:lpstr>Atomic Structure - The Nucleus</vt:lpstr>
      <vt:lpstr>Atomic Number and Atomic Mass</vt:lpstr>
      <vt:lpstr>Atomic Structure - Orbitals</vt:lpstr>
      <vt:lpstr>Atomic Structure - Orbitals </vt:lpstr>
      <vt:lpstr>Atomic Structure - Orbitals </vt:lpstr>
      <vt:lpstr>Figure 1.4 - The Energy Levels of Electrons in an Atom</vt:lpstr>
      <vt:lpstr>P-Orbitals</vt:lpstr>
      <vt:lpstr>Atomic Structure: Electron Configurations</vt:lpstr>
      <vt:lpstr>Atomic Structure: Electron Configurations</vt:lpstr>
      <vt:lpstr>Worked Example</vt:lpstr>
      <vt:lpstr>Worked Example</vt:lpstr>
      <vt:lpstr>Development of Chemical Bonding Theory</vt:lpstr>
      <vt:lpstr>Figure 1.6 - A Representation of a Tetrahedral Carbon Atom</vt:lpstr>
      <vt:lpstr>Development of Chemical  Bonding Theory</vt:lpstr>
      <vt:lpstr>Development of Chemical  Bonding Theory</vt:lpstr>
      <vt:lpstr>Development of Chemical  Bonding Theory</vt:lpstr>
      <vt:lpstr>Development of Chemical  Bonding Theory</vt:lpstr>
      <vt:lpstr>Non-Bonding Electrons</vt:lpstr>
      <vt:lpstr>Worked Example</vt:lpstr>
      <vt:lpstr>Valence Bond Theory</vt:lpstr>
      <vt:lpstr>Valence Bond Theory</vt:lpstr>
      <vt:lpstr>Valence Bond Theory</vt:lpstr>
      <vt:lpstr>sp3 Orbitals and the Structure of Methane</vt:lpstr>
      <vt:lpstr>sp3 Orbitals and the Structure of Methane</vt:lpstr>
      <vt:lpstr>sp3 Orbitals and the Structure of Ethane</vt:lpstr>
      <vt:lpstr>Figure 1.12 - The Structure of Ethane</vt:lpstr>
      <vt:lpstr>Worked Example</vt:lpstr>
      <vt:lpstr>sp2 Orbitals and the Structure of Ethylene</vt:lpstr>
      <vt:lpstr>sp2 Orbitals and the Structure of Ethylene</vt:lpstr>
      <vt:lpstr>Structure of Ethylene</vt:lpstr>
      <vt:lpstr>Worked Example</vt:lpstr>
      <vt:lpstr>sp Orbitals and the Structure of Acetylene</vt:lpstr>
      <vt:lpstr>Figure 1.15 - sp Hybridization</vt:lpstr>
      <vt:lpstr>Orbitals of Acetylene</vt:lpstr>
      <vt:lpstr>Bonding in Acetylene</vt:lpstr>
      <vt:lpstr>Table 1.2 - Comparison of C–C and C–H Bonds in Methane, Ethane, Ethylene, and Acetylene</vt:lpstr>
      <vt:lpstr>Worked Example</vt:lpstr>
      <vt:lpstr>Worked Example</vt:lpstr>
      <vt:lpstr>Worked Example</vt:lpstr>
      <vt:lpstr>Hybridization of Nitrogen, Oxygen, Phosphorus, and Sulfur</vt:lpstr>
      <vt:lpstr>Hybridization of Nitrogen, Oxygen, Phosphorus, and Sulfur</vt:lpstr>
      <vt:lpstr>Hybridization of Nitrogen, Oxygen, Phosphorus, and Sulfur</vt:lpstr>
      <vt:lpstr>Hybridization of Nitrogen, Oxygen, Phosphorus, and Sulfur</vt:lpstr>
      <vt:lpstr>Worked Example</vt:lpstr>
      <vt:lpstr>Molecular Orbital (MO) Theory</vt:lpstr>
      <vt:lpstr>Figure 1.17 - Molecular Orbitals of H2</vt:lpstr>
      <vt:lpstr>Molecular Orbital Theory</vt:lpstr>
      <vt:lpstr>Drawing Chemical Structures</vt:lpstr>
      <vt:lpstr>Rules for Drawing Skeletal Structures</vt:lpstr>
      <vt:lpstr>Table 1.3 - Kekulé and Skeletal Structures for Some Compounds</vt:lpstr>
      <vt:lpstr>Worked Example</vt:lpstr>
      <vt:lpstr>Worked Example</vt:lpstr>
      <vt:lpstr>Summary</vt:lpstr>
      <vt:lpstr>Summary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Orbitals</dc:title>
  <dc:creator>Ronald Kluger</dc:creator>
  <cp:lastModifiedBy>SciPlus</cp:lastModifiedBy>
  <cp:revision>401</cp:revision>
  <cp:lastPrinted>2009-04-22T19:24:48Z</cp:lastPrinted>
  <dcterms:created xsi:type="dcterms:W3CDTF">2010-06-21T22:47:36Z</dcterms:created>
  <dcterms:modified xsi:type="dcterms:W3CDTF">2017-03-14T06:42:58Z</dcterms:modified>
</cp:coreProperties>
</file>