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8" r:id="rId1"/>
  </p:sldMasterIdLst>
  <p:notesMasterIdLst>
    <p:notesMasterId r:id="rId48"/>
  </p:notesMasterIdLst>
  <p:sldIdLst>
    <p:sldId id="257" r:id="rId2"/>
    <p:sldId id="288" r:id="rId3"/>
    <p:sldId id="289" r:id="rId4"/>
    <p:sldId id="258" r:id="rId5"/>
    <p:sldId id="290" r:id="rId6"/>
    <p:sldId id="260" r:id="rId7"/>
    <p:sldId id="291" r:id="rId8"/>
    <p:sldId id="295" r:id="rId9"/>
    <p:sldId id="261" r:id="rId10"/>
    <p:sldId id="285" r:id="rId11"/>
    <p:sldId id="292" r:id="rId12"/>
    <p:sldId id="262" r:id="rId13"/>
    <p:sldId id="270" r:id="rId14"/>
    <p:sldId id="271" r:id="rId15"/>
    <p:sldId id="293" r:id="rId16"/>
    <p:sldId id="294" r:id="rId17"/>
    <p:sldId id="296" r:id="rId18"/>
    <p:sldId id="297" r:id="rId19"/>
    <p:sldId id="273" r:id="rId20"/>
    <p:sldId id="274" r:id="rId21"/>
    <p:sldId id="275" r:id="rId22"/>
    <p:sldId id="298" r:id="rId23"/>
    <p:sldId id="276" r:id="rId24"/>
    <p:sldId id="278" r:id="rId25"/>
    <p:sldId id="299" r:id="rId26"/>
    <p:sldId id="265" r:id="rId27"/>
    <p:sldId id="279" r:id="rId28"/>
    <p:sldId id="280" r:id="rId29"/>
    <p:sldId id="286" r:id="rId30"/>
    <p:sldId id="300" r:id="rId31"/>
    <p:sldId id="266" r:id="rId32"/>
    <p:sldId id="264" r:id="rId33"/>
    <p:sldId id="301" r:id="rId34"/>
    <p:sldId id="302" r:id="rId35"/>
    <p:sldId id="303" r:id="rId36"/>
    <p:sldId id="304" r:id="rId37"/>
    <p:sldId id="267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7" autoAdjust="0"/>
    <p:restoredTop sz="95256" autoAdjust="0"/>
  </p:normalViewPr>
  <p:slideViewPr>
    <p:cSldViewPr>
      <p:cViewPr varScale="1">
        <p:scale>
          <a:sx n="86" d="100"/>
          <a:sy n="86" d="100"/>
        </p:scale>
        <p:origin x="15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4F34D1D-376E-4F98-B389-63079F924AC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31802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E5A6E3-1417-4C36-B454-8527E9729E94}" type="slidenum">
              <a:rPr lang="en-CA" altLang="en-US" smtClean="0"/>
              <a:pPr>
                <a:spcBef>
                  <a:spcPct val="0"/>
                </a:spcBef>
              </a:pPr>
              <a:t>1</a:t>
            </a:fld>
            <a:endParaRPr lang="en-CA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4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64A415-0016-4CC7-9442-EC2CABC60DCC}" type="slidenum">
              <a:rPr lang="en-CA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597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7F9F18-7B40-4521-980F-2E13419BF1ED}" type="slidenum">
              <a:rPr lang="en-CA" altLang="en-US" smtClean="0"/>
              <a:pPr/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4255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B2D7F2-92CB-49B5-84B4-D306D44367A7}" type="slidenum">
              <a:rPr lang="en-CA" altLang="en-US" smtClean="0"/>
              <a:pPr/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103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3F12E0-FD63-47FB-BF8F-511F87361DE6}" type="slidenum">
              <a:rPr lang="en-CA" altLang="en-US" smtClean="0"/>
              <a:pPr/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107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E1379-99D8-433F-A775-12A5880DB683}" type="slidenum">
              <a:rPr lang="en-CA" altLang="en-US" smtClean="0"/>
              <a:pPr/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908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7D597D-4695-4BB5-A3EC-B538E810AF2F}" type="slidenum">
              <a:rPr lang="en-CA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01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11BF83-FB4C-4690-8CCF-172B3EECDAC1}" type="slidenum">
              <a:rPr lang="en-CA" altLang="en-US" smtClean="0"/>
              <a:pPr/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01046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A07957-8042-4F3C-A703-D6ED77CE35BF}" type="slidenum">
              <a:rPr lang="en-CA" altLang="en-US" smtClean="0"/>
              <a:pPr/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856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092A94-1676-401C-9DFD-C61FBC7AEF87}" type="slidenum">
              <a:rPr lang="en-CA" altLang="en-US" smtClean="0"/>
              <a:pPr/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8334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A59B11-90D8-4D42-B915-F5557398DC3B}" type="slidenum">
              <a:rPr lang="en-CA" altLang="en-US" smtClean="0"/>
              <a:pPr/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612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Naming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5DA2F-D241-4FD3-AA47-C13144217FE9}" type="slidenum">
              <a:rPr lang="en-CA" altLang="en-US" smtClean="0"/>
              <a:pPr/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43236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FE234A-8D56-4530-A3BB-182DF982BDE1}" type="slidenum">
              <a:rPr lang="en-CA" altLang="en-US" smtClean="0"/>
              <a:pPr/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526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74F000-D11E-4A2E-A002-ACAF2F51E49E}" type="slidenum">
              <a:rPr lang="en-CA" altLang="en-US" smtClean="0"/>
              <a:pPr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15937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21D05E-B723-4236-8672-B97BCE7F1D66}" type="slidenum">
              <a:rPr lang="en-CA" altLang="en-US" smtClean="0"/>
              <a:pPr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7780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Hydration of alkynes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73AC75-3220-4E57-8A98-CB0517DBC196}" type="slidenum">
              <a:rPr lang="en-CA" altLang="en-US" smtClean="0"/>
              <a:pPr/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36214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Reduction of alkynes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1AE84A-E617-4D2F-BCCD-095513630C59}" type="slidenum">
              <a:rPr lang="en-CA" altLang="en-US" smtClean="0"/>
              <a:pPr/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8268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Reduction of alkynes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1FB32B-AF8D-4F8A-AEC8-81B937058E9D}" type="slidenum">
              <a:rPr lang="en-CA" altLang="en-US" smtClean="0"/>
              <a:pPr/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00793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Reduction of alkynes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EA5EA7-494C-45C8-8392-00858CC42EBF}" type="slidenum">
              <a:rPr lang="en-CA" altLang="en-US" smtClean="0"/>
              <a:pPr/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67529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Reduction of alkynes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FD0F9E-A6E6-4319-B4AC-0266B4D190F8}" type="slidenum">
              <a:rPr lang="en-CA" altLang="en-US" smtClean="0"/>
              <a:pPr/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57188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Reduction of alkynes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E89B14-C181-42B9-BD58-061883AC6FFD}" type="slidenum">
              <a:rPr lang="en-CA" altLang="en-US" smtClean="0"/>
              <a:pPr/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4006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b="1">
                <a:latin typeface="Arial" panose="020B0604020202020204" pitchFamily="34" charset="0"/>
              </a:rPr>
              <a:t> </a:t>
            </a:r>
            <a:r>
              <a:rPr lang="en-IN" altLang="en-US">
                <a:latin typeface="Arial" panose="020B0604020202020204" pitchFamily="34" charset="0"/>
              </a:rPr>
              <a:t>Oxidative cleavage of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C09C61-CEBB-4F32-9B10-EA6F52EAC102}" type="slidenum">
              <a:rPr lang="en-CA" altLang="en-US" smtClean="0"/>
              <a:pPr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9749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Naming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AF9DDC-BE76-4AB1-BE43-A96BD8B3895F}" type="slidenum">
              <a:rPr lang="en-CA" altLang="en-US" smtClean="0"/>
              <a:pPr/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5120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Alkyne acidity: Formation of acetylide anions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17DA04-84C2-4BB3-AB51-520351FD3C59}" type="slidenum">
              <a:rPr lang="en-CA" altLang="en-US" smtClean="0"/>
              <a:pPr/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718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Alkyne acidity: Formation of acetylide anions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A29C95-E20F-44FE-BB0F-F7F35B940B76}" type="slidenum">
              <a:rPr lang="en-CA" altLang="en-US" smtClean="0"/>
              <a:pPr/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6758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Alkyne acidity: Formation of acetylide anions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1B919D-E30E-4684-8626-A4B9299CF46E}" type="slidenum">
              <a:rPr lang="en-CA" altLang="en-US" smtClean="0"/>
              <a:pPr/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9190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Alkyne acidity: Formation of acetylide anions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EEF05D-04C9-4CEA-85EE-2783397E080D}" type="slidenum">
              <a:rPr lang="en-CA" altLang="en-US" smtClean="0"/>
              <a:pPr/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163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Alkyne acidity: Formation of acetylide anions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AE3097-7016-42C1-9755-12A7BB52026F}" type="slidenum">
              <a:rPr lang="en-CA" altLang="en-US" smtClean="0"/>
              <a:pPr/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6180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Alkylation of acetylide anions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3288E-D709-47F0-BC7A-5928D0C6DCCE}" type="slidenum">
              <a:rPr lang="en-CA" altLang="en-US" smtClean="0"/>
              <a:pPr/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5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Alkylation of acetylide anions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E5511D-CF0F-4F7E-9C16-A8C15726E73E}" type="slidenum">
              <a:rPr lang="en-CA" altLang="en-US" smtClean="0"/>
              <a:pPr/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89789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Alkylation of acetylide anions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1AE3A1-97DA-40D8-86BE-E9C14078E903}" type="slidenum">
              <a:rPr lang="en-CA" altLang="en-US" smtClean="0"/>
              <a:pPr/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89095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Alkylation of acetylide anions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E06747-CD02-4F70-8714-98DF14E631A7}" type="slidenum">
              <a:rPr lang="en-CA" altLang="en-US" smtClean="0"/>
              <a:pPr/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22430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Alkylation of acetylide anions</a:t>
            </a:r>
            <a:endParaRPr lang="en-IN" altLang="en-US">
              <a:latin typeface="Arial" panose="020B0604020202020204" pitchFamily="34" charset="0"/>
            </a:endParaRP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EDF84D-9D91-44DA-82BC-A26B437CAF8F}" type="slidenum">
              <a:rPr lang="en-CA" altLang="en-US" smtClean="0"/>
              <a:pPr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33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Naming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1CF142-1B48-40CF-843B-24F771DF412F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767978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An introduction to organic synthesis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D3CC74-20AE-4BA2-9441-4AA062C54880}" type="slidenum">
              <a:rPr lang="en-CA" altLang="en-US" smtClean="0"/>
              <a:pPr/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61793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An introduction to organic synthesis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8A417F-A040-4639-A39E-D7ACE5A7084B}" type="slidenum">
              <a:rPr lang="en-CA" altLang="en-US" smtClean="0"/>
              <a:pPr/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3269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An introduction to organic synthesis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485939-BCCD-43C7-A9E5-087EBEF03991}" type="slidenum">
              <a:rPr lang="en-CA" altLang="en-US" smtClean="0"/>
              <a:pPr/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93636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2E003C-C436-406A-95A1-7474257009C5}" type="slidenum">
              <a:rPr lang="en-CA" altLang="en-US" smtClean="0"/>
              <a:pPr/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323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Naming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22C4-F3DD-40B6-B90B-A55838001AA4}" type="slidenum">
              <a:rPr lang="en-CA" altLang="en-US" smtClean="0"/>
              <a:pPr/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1607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Naming alkynes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3DD253-5888-4505-8CEE-FA26B8C3F7C7}" type="slidenum">
              <a:rPr lang="en-CA" altLang="en-US" smtClean="0"/>
              <a:pPr/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4194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Preparation of alkynes: Elimination reactions of dihalides</a:t>
            </a:r>
          </a:p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68FCCE-AA55-4DFA-ABB8-C198A82ED35B}" type="slidenum">
              <a:rPr lang="en-CA" altLang="en-US" smtClean="0"/>
              <a:pPr/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2890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17D0C-A83A-4D1F-8C7B-3C6B8698DB70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4616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Arial" panose="020B0604020202020204" pitchFamily="34" charset="0"/>
              </a:rPr>
              <a:t>Reactions of alkynes: Addition of HX and X</a:t>
            </a:r>
            <a:r>
              <a:rPr lang="en-IN" altLang="en-US" baseline="-25000">
                <a:latin typeface="Arial" panose="020B0604020202020204" pitchFamily="34" charset="0"/>
              </a:rPr>
              <a:t>2</a:t>
            </a:r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7AB037-2CAB-427F-97C4-A7D55F72D092}" type="slidenum">
              <a:rPr lang="en-CA" altLang="en-US" smtClean="0"/>
              <a:pPr/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6235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9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39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362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524000"/>
            <a:ext cx="406717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524000"/>
            <a:ext cx="406717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38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5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6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0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9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6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25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85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2016 Cengage Learning.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3413125"/>
            <a:ext cx="7424738" cy="174783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9</a:t>
            </a:r>
            <a:br>
              <a:rPr lang="en-US" altLang="en-US"/>
            </a:br>
            <a:r>
              <a:rPr lang="en-US" altLang="en-US"/>
              <a:t>Alkynes: An Introduction to Organic Synthesis</a:t>
            </a:r>
            <a:endParaRPr lang="en-CA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Reactions of Alkynes: Addition of HX and X</a:t>
            </a:r>
            <a:r>
              <a:rPr lang="en-US" altLang="en-US" baseline="-25000"/>
              <a:t>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Carbon–carbon triple bond results from </a:t>
            </a:r>
            <a:r>
              <a:rPr lang="en-US" altLang="en-US" i="1"/>
              <a:t>sp</a:t>
            </a:r>
            <a:r>
              <a:rPr lang="en-US" altLang="en-US"/>
              <a:t> hybrid orbitals of carbon forming a </a:t>
            </a:r>
            <a:r>
              <a:rPr lang="el-GR" altLang="en-US"/>
              <a:t>σ</a:t>
            </a:r>
            <a:r>
              <a:rPr lang="en-IN" altLang="en-US"/>
              <a:t> </a:t>
            </a:r>
            <a:r>
              <a:rPr lang="en-US" altLang="en-US"/>
              <a:t>bond and unhybridized 2p</a:t>
            </a:r>
            <a:r>
              <a:rPr lang="en-US" altLang="en-US" baseline="-25000"/>
              <a:t>y</a:t>
            </a:r>
            <a:r>
              <a:rPr lang="en-US" altLang="en-US"/>
              <a:t> and 2</a:t>
            </a:r>
            <a:r>
              <a:rPr lang="en-US" altLang="en-US" i="1"/>
              <a:t>p</a:t>
            </a:r>
            <a:r>
              <a:rPr lang="en-US" altLang="en-US" i="1" baseline="-25000"/>
              <a:t>z</a:t>
            </a:r>
            <a:r>
              <a:rPr lang="en-US" altLang="en-US"/>
              <a:t> orbitals forming </a:t>
            </a:r>
            <a:r>
              <a:rPr lang="el-GR" altLang="en-US"/>
              <a:t>π</a:t>
            </a:r>
            <a:r>
              <a:rPr lang="en-US" altLang="en-US"/>
              <a:t> bonds</a:t>
            </a:r>
          </a:p>
          <a:p>
            <a:r>
              <a:rPr lang="en-US" altLang="en-US"/>
              <a:t>Remaining </a:t>
            </a:r>
            <a:r>
              <a:rPr lang="en-US" altLang="en-US" i="1"/>
              <a:t>sp</a:t>
            </a:r>
            <a:r>
              <a:rPr lang="en-US" altLang="en-US"/>
              <a:t> orbitals form bonds to other atoms at 180°from the C–C bond</a:t>
            </a:r>
          </a:p>
          <a:p>
            <a:r>
              <a:rPr lang="en-US" altLang="en-US"/>
              <a:t>Acetylene is a linear molecule with H–C≡C bond angles of 180°</a:t>
            </a:r>
          </a:p>
          <a:p>
            <a:r>
              <a:rPr lang="en-US" altLang="en-US"/>
              <a:t>Breaking a </a:t>
            </a:r>
            <a:r>
              <a:rPr lang="el-GR" altLang="en-US"/>
              <a:t>π</a:t>
            </a:r>
            <a:r>
              <a:rPr lang="en-US" altLang="en-US"/>
              <a:t> bond in acetylene (HCCH) requires 202 kJ/mole (in ethylene it is 269 kJ/mole)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Figure 9.1 </a:t>
            </a:r>
            <a:r>
              <a:rPr lang="en-US" altLang="en-US"/>
              <a:t>- Structure of Acetylene</a:t>
            </a:r>
          </a:p>
        </p:txBody>
      </p:sp>
      <p:pic>
        <p:nvPicPr>
          <p:cNvPr id="22531" name="Picture 1030" descr="09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786688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Reactions of Alkynes: Addition of HX and X</a:t>
            </a:r>
            <a:r>
              <a:rPr lang="en-US" altLang="en-US" baseline="-25000"/>
              <a:t>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 reactions of electrophiles with alkynes are similar to those with alkenes</a:t>
            </a:r>
          </a:p>
          <a:p>
            <a:r>
              <a:rPr lang="en-US" altLang="en-US"/>
              <a:t>Regiochemistry according to Markovnikov’s rule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109913"/>
            <a:ext cx="83137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Reactions of Alkynes: Addition of HX and X</a:t>
            </a:r>
            <a:r>
              <a:rPr lang="en-US" altLang="en-US" baseline="-25000"/>
              <a:t>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 products are formed when bromine and chlorine are added, resulting in trans stereochemistry</a:t>
            </a:r>
          </a:p>
        </p:txBody>
      </p:sp>
      <p:pic>
        <p:nvPicPr>
          <p:cNvPr id="2662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727325"/>
            <a:ext cx="75565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533900"/>
            <a:ext cx="764857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Similarities in Alkene and Alkyne Additions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Mechanisms of alkene and alkyne additions are similar but not identical</a:t>
            </a:r>
          </a:p>
          <a:p>
            <a:r>
              <a:rPr lang="en-IN" altLang="en-US"/>
              <a:t>Addition of an alkene to an electrophile results is a two step process with an alkyl carbocation intermediate</a:t>
            </a:r>
          </a:p>
        </p:txBody>
      </p:sp>
      <p:pic>
        <p:nvPicPr>
          <p:cNvPr id="28676" name="Picture 1030" descr="09_u0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r="209" b="49387"/>
          <a:stretch>
            <a:fillRect/>
          </a:stretch>
        </p:blipFill>
        <p:spPr bwMode="auto">
          <a:xfrm>
            <a:off x="1817688" y="3962400"/>
            <a:ext cx="55086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Similarities in Alkene and Alkyne Additions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Replacing an alkene with an alkyne would result in the formation of an analogous vinylic carbocation as the intermediate</a:t>
            </a:r>
            <a:endParaRPr lang="en-US" altLang="en-US"/>
          </a:p>
          <a:p>
            <a:endParaRPr lang="en-IN" altLang="en-US"/>
          </a:p>
        </p:txBody>
      </p:sp>
      <p:pic>
        <p:nvPicPr>
          <p:cNvPr id="30724" name="Picture 1030" descr="09_u0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1031" r="-1173" b="-5597"/>
          <a:stretch>
            <a:fillRect/>
          </a:stretch>
        </p:blipFill>
        <p:spPr bwMode="auto">
          <a:xfrm>
            <a:off x="1981200" y="2968625"/>
            <a:ext cx="55086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Figure 9.2 </a:t>
            </a:r>
            <a:r>
              <a:rPr lang="en-IN" altLang="en-US"/>
              <a:t>- Vinylic Carbocation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Comprises an </a:t>
            </a:r>
            <a:r>
              <a:rPr lang="en-IN" altLang="en-US" i="1"/>
              <a:t>sp</a:t>
            </a:r>
            <a:r>
              <a:rPr lang="en-IN" altLang="en-US"/>
              <a:t>-hybridized carbon and forms less readily than an alkyl carbocation </a:t>
            </a:r>
          </a:p>
          <a:p>
            <a:endParaRPr lang="en-IN" altLang="en-US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743200"/>
            <a:ext cx="7556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Identify the product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A)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Solution: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	A) 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8" b="26447"/>
          <a:stretch>
            <a:fillRect/>
          </a:stretch>
        </p:blipFill>
        <p:spPr bwMode="auto">
          <a:xfrm>
            <a:off x="1271588" y="2438400"/>
            <a:ext cx="593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678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Hydration of Alkynes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Mercury (II)-catalyzed hydration of alkynes</a:t>
            </a:r>
          </a:p>
          <a:p>
            <a:pPr lvl="1"/>
            <a:r>
              <a:rPr lang="en-US" altLang="en-US"/>
              <a:t>Alkynes undergo hydration readily in the presence of mercury (II) sulfate as a Lewis acid catalyst</a:t>
            </a:r>
          </a:p>
          <a:p>
            <a:pPr lvl="1"/>
            <a:r>
              <a:rPr lang="en-US" altLang="en-US"/>
              <a:t>Reaction occurs with Markovnikov chemistry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Enol intermediate rearranges into a ketone through the process of keto–enol tautomerism</a:t>
            </a:r>
          </a:p>
        </p:txBody>
      </p:sp>
      <p:pic>
        <p:nvPicPr>
          <p:cNvPr id="36868" name="Picture 1030" descr="09_u0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505200"/>
            <a:ext cx="86010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Keto-Enol Tautomerism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Enols rearrange to the isomeric ketone by the rapid transfer of a proton from the hydroxyl to the alkene carbon</a:t>
            </a:r>
          </a:p>
          <a:p>
            <a:r>
              <a:rPr lang="en-US" altLang="en-US"/>
              <a:t>Isomeric compounds that can rapidly interconvert by the movement of a proton are called </a:t>
            </a:r>
            <a:r>
              <a:rPr lang="en-US" altLang="en-US" b="1">
                <a:solidFill>
                  <a:srgbClr val="0070C0"/>
                </a:solidFill>
              </a:rPr>
              <a:t>tautomers</a:t>
            </a:r>
            <a:r>
              <a:rPr lang="en-US" altLang="en-US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38916" name="Picture 6" descr="09_u0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4194175"/>
            <a:ext cx="4140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Learning Objectives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(9.1)</a:t>
            </a:r>
          </a:p>
          <a:p>
            <a:pPr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Naming alkynes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(9.2)</a:t>
            </a:r>
          </a:p>
          <a:p>
            <a:pPr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Preparation of alkynes: Elimination reactions of dihalides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(9.3)</a:t>
            </a:r>
          </a:p>
          <a:p>
            <a:pPr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Reactions of alkynes: Addition of HX and X</a:t>
            </a:r>
            <a:r>
              <a:rPr lang="en-IN" altLang="en-US" baseline="-25000" dirty="0">
                <a:ea typeface="ＭＳ Ｐゴシック" panose="020B0600070205080204" pitchFamily="34" charset="-128"/>
              </a:rPr>
              <a:t>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(9.4) </a:t>
            </a:r>
          </a:p>
          <a:p>
            <a:pPr>
              <a:defRPr/>
            </a:pPr>
            <a:r>
              <a:rPr lang="en-IN" altLang="en-US" dirty="0">
                <a:ea typeface="ＭＳ Ｐゴシック" panose="020B0600070205080204" pitchFamily="34" charset="-128"/>
              </a:rPr>
              <a:t>Hydration of alkynes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296150" cy="1295400"/>
          </a:xfrm>
        </p:spPr>
        <p:txBody>
          <a:bodyPr/>
          <a:lstStyle/>
          <a:p>
            <a:r>
              <a:rPr lang="en-US" altLang="en-US" sz="3200" b="1">
                <a:solidFill>
                  <a:srgbClr val="FF0000"/>
                </a:solidFill>
              </a:rPr>
              <a:t>Figure 9.3 </a:t>
            </a:r>
            <a:r>
              <a:rPr lang="en-US" altLang="en-US" sz="3200"/>
              <a:t>- Mechanism of Mercury (II)-Catalyzed Hydration of Alkyne to Yield a Ketone</a:t>
            </a:r>
          </a:p>
        </p:txBody>
      </p:sp>
      <p:pic>
        <p:nvPicPr>
          <p:cNvPr id="40963" name="Picture 6" descr="09_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FEFE4"/>
              </a:clrFrom>
              <a:clrTo>
                <a:srgbClr val="DFEF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" b="2664"/>
          <a:stretch>
            <a:fillRect/>
          </a:stretch>
        </p:blipFill>
        <p:spPr bwMode="auto">
          <a:xfrm>
            <a:off x="2867025" y="1544638"/>
            <a:ext cx="38242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Hydration of Unsymmetrical Alkynes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Hydration of an unsymmetrically substituted internal alkyne (RC</a:t>
            </a:r>
            <a:r>
              <a:rPr lang="en-IN" altLang="en-US"/>
              <a:t>≡CR’) results in a mixture of both possible ketones</a:t>
            </a:r>
            <a:endParaRPr lang="en-US" altLang="en-US"/>
          </a:p>
        </p:txBody>
      </p:sp>
      <p:pic>
        <p:nvPicPr>
          <p:cNvPr id="43012" name="Picture 6" descr="09_u0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276600"/>
            <a:ext cx="50006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What products are obtained by hydration of: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Solution: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This symmetrical alkyne yields one product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/>
          <a:stretch>
            <a:fillRect/>
          </a:stretch>
        </p:blipFill>
        <p:spPr bwMode="auto">
          <a:xfrm>
            <a:off x="2714625" y="21463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9"/>
          <a:stretch>
            <a:fillRect/>
          </a:stretch>
        </p:blipFill>
        <p:spPr bwMode="auto">
          <a:xfrm>
            <a:off x="993775" y="4114800"/>
            <a:ext cx="75565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Hydroboration-Oxidation </a:t>
            </a:r>
            <a:br>
              <a:rPr lang="en-US" altLang="en-US"/>
            </a:br>
            <a:r>
              <a:rPr lang="en-US" altLang="en-US"/>
              <a:t>of Alkynes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Borane adds to alkynes to give a vinylic borane</a:t>
            </a:r>
          </a:p>
          <a:p>
            <a:pPr lvl="1"/>
            <a:r>
              <a:rPr lang="en-US" altLang="en-US"/>
              <a:t>Oxidation with H</a:t>
            </a:r>
            <a:r>
              <a:rPr lang="en-US" altLang="en-US" baseline="-25000"/>
              <a:t>2</a:t>
            </a:r>
            <a:r>
              <a:rPr lang="en-US" altLang="en-US"/>
              <a:t>O</a:t>
            </a:r>
            <a:r>
              <a:rPr lang="en-US" altLang="en-US" baseline="-25000"/>
              <a:t>2</a:t>
            </a:r>
            <a:r>
              <a:rPr lang="en-US" altLang="en-US"/>
              <a:t> produces an enol that converts to the ketone or aldehyde by tautomerization</a:t>
            </a:r>
          </a:p>
        </p:txBody>
      </p:sp>
      <p:pic>
        <p:nvPicPr>
          <p:cNvPr id="47108" name="Picture 6" descr="09_u0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3571875"/>
            <a:ext cx="78517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Hydration of </a:t>
            </a:r>
            <a:br>
              <a:rPr lang="en-US" altLang="en-US"/>
            </a:br>
            <a:r>
              <a:rPr lang="en-US" altLang="en-US"/>
              <a:t>Terminal Alkynes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Product from the mercury(II)-catalyzed hydration converts terminal alkynes to methyl ketones</a:t>
            </a:r>
          </a:p>
        </p:txBody>
      </p:sp>
      <p:pic>
        <p:nvPicPr>
          <p:cNvPr id="49156" name="Picture 8" descr="09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90800"/>
            <a:ext cx="432435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Name an alkyne that can be used in the preparation of the following compound by a hydroboration-oxidation reaction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Solution:</a:t>
            </a: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819400"/>
            <a:ext cx="215423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53000"/>
            <a:ext cx="6245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of Alkynes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Accomplished by addition of H</a:t>
            </a:r>
            <a:r>
              <a:rPr lang="en-US" altLang="en-US" baseline="-25000"/>
              <a:t>2</a:t>
            </a:r>
            <a:r>
              <a:rPr lang="en-US" altLang="en-US"/>
              <a:t> over a metal catalyst </a:t>
            </a:r>
          </a:p>
          <a:p>
            <a:pPr lvl="1"/>
            <a:r>
              <a:rPr lang="en-US" altLang="en-US"/>
              <a:t>Is a two-step reaction using an alkene intermediate</a:t>
            </a:r>
          </a:p>
        </p:txBody>
      </p:sp>
      <p:pic>
        <p:nvPicPr>
          <p:cNvPr id="53252" name="Picture 6" descr="09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59163"/>
            <a:ext cx="77946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of Alkynes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 of H</a:t>
            </a:r>
            <a:r>
              <a:rPr lang="en-US" altLang="en-US" baseline="-25000"/>
              <a:t>2</a:t>
            </a:r>
            <a:r>
              <a:rPr lang="en-US" altLang="en-US"/>
              <a:t> using deactivated palladium on carbon as a catalyst (the Lindlar catalyst) produces a cis alkene</a:t>
            </a: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5"/>
          <a:stretch>
            <a:fillRect/>
          </a:stretch>
        </p:blipFill>
        <p:spPr bwMode="auto">
          <a:xfrm>
            <a:off x="774700" y="3306763"/>
            <a:ext cx="79946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of Alkynes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Alkynes can also be converted to alkenes using sodium or lithium metal as the reducing agent in liquid ammonia as the solvent</a:t>
            </a:r>
          </a:p>
          <a:p>
            <a:pPr lvl="1"/>
            <a:r>
              <a:rPr lang="en-US" altLang="en-US"/>
              <a:t>This method produces trans alkenes</a:t>
            </a:r>
          </a:p>
        </p:txBody>
      </p:sp>
      <p:pic>
        <p:nvPicPr>
          <p:cNvPr id="57348" name="Picture 6" descr="09_u0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810000"/>
            <a:ext cx="85756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Figure 9.4 </a:t>
            </a:r>
            <a:r>
              <a:rPr lang="en-US" altLang="en-US"/>
              <a:t>- Mechanism of Li/NH</a:t>
            </a:r>
            <a:r>
              <a:rPr lang="en-US" altLang="en-US" baseline="-25000"/>
              <a:t>3</a:t>
            </a:r>
            <a:r>
              <a:rPr lang="en-US" altLang="en-US"/>
              <a:t> Reduction of an Alkyne</a:t>
            </a:r>
          </a:p>
        </p:txBody>
      </p:sp>
      <p:pic>
        <p:nvPicPr>
          <p:cNvPr id="593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6609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Learning 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(9.5)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Reduction of alkynes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(9.6) 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Oxidative cleavage of alkynes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(9.7)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Alkyne acidity: Formation of acetylide anions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(9.8)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Alkylation of acetylide anions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(9.9)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An introduction to organic synthesis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Use any alkyne to prepare trans-2-Octene</a:t>
            </a:r>
          </a:p>
          <a:p>
            <a:r>
              <a:rPr lang="en-IN" altLang="en-US"/>
              <a:t>Solution: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lvl="1"/>
            <a:r>
              <a:rPr lang="en-IN" altLang="en-US"/>
              <a:t>Using the correct reducing agent results in a double bond with the desired geometry</a:t>
            </a: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3338"/>
            <a:ext cx="831215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Oxidative Cleavage of Alkynes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Strong oxidizing reagents (O</a:t>
            </a:r>
            <a:r>
              <a:rPr lang="en-US" altLang="en-US" baseline="-25000"/>
              <a:t>3</a:t>
            </a:r>
            <a:r>
              <a:rPr lang="en-US" altLang="en-US"/>
              <a:t> or KMnO</a:t>
            </a:r>
            <a:r>
              <a:rPr lang="en-US" altLang="en-US" baseline="-25000"/>
              <a:t>4</a:t>
            </a:r>
            <a:r>
              <a:rPr lang="en-US" altLang="en-US"/>
              <a:t>) cleave internal alkynes, producing two carboxylic acids</a:t>
            </a:r>
          </a:p>
          <a:p>
            <a:pPr lvl="1"/>
            <a:r>
              <a:rPr lang="en-US" altLang="en-US"/>
              <a:t>Carboxylic acids are formed from the cleavage of an internal alkyne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CO</a:t>
            </a:r>
            <a:r>
              <a:rPr lang="en-US" altLang="en-US" baseline="-25000"/>
              <a:t>2</a:t>
            </a:r>
            <a:r>
              <a:rPr lang="en-US" altLang="en-US"/>
              <a:t> is one of the products formed by cleavage of a terminal alkyne</a:t>
            </a:r>
          </a:p>
          <a:p>
            <a:pPr lvl="1"/>
            <a:endParaRPr lang="en-US" altLang="en-US"/>
          </a:p>
        </p:txBody>
      </p:sp>
      <p:pic>
        <p:nvPicPr>
          <p:cNvPr id="63492" name="Picture 6" descr="09_u0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b="52779"/>
          <a:stretch>
            <a:fillRect/>
          </a:stretch>
        </p:blipFill>
        <p:spPr bwMode="auto">
          <a:xfrm>
            <a:off x="2066925" y="3363913"/>
            <a:ext cx="5010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 descr="09_u0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/>
          <a:stretch>
            <a:fillRect/>
          </a:stretch>
        </p:blipFill>
        <p:spPr bwMode="auto">
          <a:xfrm>
            <a:off x="2209800" y="5562600"/>
            <a:ext cx="4991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Alkyne Acidity: Formation of Acetylide Anions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Reaction of a strong base with a terminal alkyne results in the removal of the terminal hydrogen and the formation of an </a:t>
            </a:r>
            <a:r>
              <a:rPr lang="en-US" altLang="en-US" b="1">
                <a:solidFill>
                  <a:srgbClr val="0070C0"/>
                </a:solidFill>
              </a:rPr>
              <a:t>acetylide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 b="1">
                <a:solidFill>
                  <a:srgbClr val="0070C0"/>
                </a:solidFill>
              </a:rPr>
              <a:t>anion</a:t>
            </a:r>
          </a:p>
        </p:txBody>
      </p:sp>
      <p:pic>
        <p:nvPicPr>
          <p:cNvPr id="655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971800"/>
            <a:ext cx="80454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Acidity of Hydrocarbons</a:t>
            </a:r>
          </a:p>
        </p:txBody>
      </p:sp>
      <p:pic>
        <p:nvPicPr>
          <p:cNvPr id="6758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6588" y="2438400"/>
            <a:ext cx="4421187" cy="2514600"/>
          </a:xfrm>
        </p:spPr>
      </p:pic>
      <p:sp>
        <p:nvSpPr>
          <p:cNvPr id="67588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4067175" cy="5105400"/>
          </a:xfrm>
        </p:spPr>
        <p:txBody>
          <a:bodyPr/>
          <a:lstStyle/>
          <a:p>
            <a:r>
              <a:rPr lang="en-IN" altLang="en-US"/>
              <a:t>Methane and ethylene do not react with a common base</a:t>
            </a:r>
          </a:p>
          <a:p>
            <a:r>
              <a:rPr lang="en-IN" altLang="en-US"/>
              <a:t>Acetylene can be deprotonated by the conjugated base of any acid with a pK</a:t>
            </a:r>
            <a:r>
              <a:rPr lang="en-IN" altLang="en-US" baseline="-25000"/>
              <a:t>a</a:t>
            </a:r>
            <a:r>
              <a:rPr lang="en-IN" altLang="en-US"/>
              <a:t> higher than 25%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Acidity is Based on the Percentage of </a:t>
            </a:r>
            <a:r>
              <a:rPr lang="en-IN" altLang="en-US" i="1"/>
              <a:t>s </a:t>
            </a:r>
            <a:r>
              <a:rPr lang="en-IN" altLang="en-US"/>
              <a:t>Character</a:t>
            </a:r>
          </a:p>
        </p:txBody>
      </p:sp>
      <p:sp>
        <p:nvSpPr>
          <p:cNvPr id="696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Percentage of “</a:t>
            </a:r>
            <a:r>
              <a:rPr lang="en-IN" altLang="en-US" i="1"/>
              <a:t>s</a:t>
            </a:r>
            <a:r>
              <a:rPr lang="en-IN" altLang="en-US"/>
              <a:t> character” is based on the </a:t>
            </a:r>
            <a:r>
              <a:rPr lang="en-IN" altLang="en-US" i="1"/>
              <a:t>sp</a:t>
            </a:r>
            <a:r>
              <a:rPr lang="en-IN" altLang="en-US"/>
              <a:t>-hybridized carbon atom</a:t>
            </a:r>
          </a:p>
          <a:p>
            <a:pPr lvl="1"/>
            <a:r>
              <a:rPr lang="en-IN" altLang="en-US"/>
              <a:t>Acetylide anions possess an </a:t>
            </a:r>
            <a:r>
              <a:rPr lang="en-IN" altLang="en-US" i="1"/>
              <a:t>sp</a:t>
            </a:r>
            <a:r>
              <a:rPr lang="en-IN" altLang="en-US"/>
              <a:t>-hybridized carbon with 50% </a:t>
            </a:r>
            <a:r>
              <a:rPr lang="en-IN" altLang="en-US" i="1"/>
              <a:t>s </a:t>
            </a:r>
            <a:r>
              <a:rPr lang="en-IN" altLang="en-US"/>
              <a:t>character</a:t>
            </a:r>
          </a:p>
          <a:p>
            <a:pPr lvl="1"/>
            <a:r>
              <a:rPr lang="en-IN" altLang="en-US"/>
              <a:t>Vinylic anions have an </a:t>
            </a:r>
            <a:r>
              <a:rPr lang="en-IN" altLang="en-US" i="1"/>
              <a:t>sp</a:t>
            </a:r>
            <a:r>
              <a:rPr lang="en-IN" altLang="en-US" baseline="30000"/>
              <a:t>2</a:t>
            </a:r>
            <a:r>
              <a:rPr lang="en-IN" altLang="en-US"/>
              <a:t>-hybridized carbon with 33% </a:t>
            </a:r>
            <a:r>
              <a:rPr lang="en-IN" altLang="en-US" i="1"/>
              <a:t>s </a:t>
            </a:r>
            <a:r>
              <a:rPr lang="en-IN" altLang="en-US"/>
              <a:t>character</a:t>
            </a:r>
          </a:p>
          <a:p>
            <a:pPr lvl="1"/>
            <a:r>
              <a:rPr lang="en-IN" altLang="en-US"/>
              <a:t>Alkyl anions have an </a:t>
            </a:r>
            <a:r>
              <a:rPr lang="en-IN" altLang="en-US" i="1"/>
              <a:t>sp</a:t>
            </a:r>
            <a:r>
              <a:rPr lang="en-IN" altLang="en-US" baseline="30000"/>
              <a:t>3</a:t>
            </a:r>
            <a:r>
              <a:rPr lang="en-IN" altLang="en-US"/>
              <a:t>-hybridized carbon with 25% </a:t>
            </a:r>
            <a:r>
              <a:rPr lang="en-IN" altLang="en-US" i="1"/>
              <a:t>s </a:t>
            </a:r>
            <a:r>
              <a:rPr lang="en-IN" altLang="en-US"/>
              <a:t>character</a:t>
            </a:r>
          </a:p>
          <a:p>
            <a:endParaRPr lang="en-IN" altLang="en-US"/>
          </a:p>
          <a:p>
            <a:pPr lvl="1"/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FF0000"/>
                </a:solidFill>
              </a:rPr>
              <a:t>Figure 9.5 </a:t>
            </a:r>
            <a:r>
              <a:rPr lang="en-IN" altLang="en-US" sz="4000" dirty="0"/>
              <a:t>- Comparison of Alkyl, </a:t>
            </a:r>
            <a:r>
              <a:rPr lang="en-IN" altLang="en-US" sz="4000" dirty="0" err="1"/>
              <a:t>Vinylic</a:t>
            </a:r>
            <a:r>
              <a:rPr lang="en-IN" altLang="en-US" sz="4000" dirty="0"/>
              <a:t>, and </a:t>
            </a:r>
            <a:r>
              <a:rPr lang="en-IN" altLang="en-US" sz="4000" dirty="0" err="1"/>
              <a:t>Acetylide</a:t>
            </a:r>
            <a:r>
              <a:rPr lang="en-IN" altLang="en-US" sz="4000" dirty="0"/>
              <a:t> Anions</a:t>
            </a:r>
          </a:p>
        </p:txBody>
      </p:sp>
      <p:pic>
        <p:nvPicPr>
          <p:cNvPr id="7168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40" y="1384300"/>
            <a:ext cx="6997570" cy="5105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pK</a:t>
            </a:r>
            <a:r>
              <a:rPr lang="en-IN" altLang="en-US" baseline="-25000"/>
              <a:t>a</a:t>
            </a:r>
            <a:r>
              <a:rPr lang="en-IN" altLang="en-US"/>
              <a:t> of acetone, CH</a:t>
            </a:r>
            <a:r>
              <a:rPr lang="en-IN" altLang="en-US" baseline="-25000"/>
              <a:t>3</a:t>
            </a:r>
            <a:r>
              <a:rPr lang="en-IN" altLang="en-US"/>
              <a:t>COCH</a:t>
            </a:r>
            <a:r>
              <a:rPr lang="en-IN" altLang="en-US" baseline="-25000"/>
              <a:t>3</a:t>
            </a:r>
            <a:r>
              <a:rPr lang="en-IN" altLang="en-US"/>
              <a:t>, is 19.3</a:t>
            </a:r>
          </a:p>
          <a:p>
            <a:pPr lvl="1"/>
            <a:r>
              <a:rPr lang="en-IN" altLang="en-US"/>
              <a:t>Which of the following bases is strong enough to deprotonate acetone? </a:t>
            </a:r>
          </a:p>
          <a:p>
            <a:pPr lvl="1"/>
            <a:r>
              <a:rPr lang="en-IN" altLang="en-US"/>
              <a:t>A) KOH (pK</a:t>
            </a:r>
            <a:r>
              <a:rPr lang="en-IN" altLang="en-US" baseline="-25000"/>
              <a:t>a</a:t>
            </a:r>
            <a:r>
              <a:rPr lang="en-IN" altLang="en-US"/>
              <a:t> of H</a:t>
            </a:r>
            <a:r>
              <a:rPr lang="en-IN" altLang="en-US" baseline="-25000"/>
              <a:t>2</a:t>
            </a:r>
            <a:r>
              <a:rPr lang="en-IN" altLang="en-US"/>
              <a:t>O = 15.7)</a:t>
            </a:r>
          </a:p>
          <a:p>
            <a:pPr lvl="1"/>
            <a:r>
              <a:rPr lang="en-IN" altLang="en-US"/>
              <a:t>B) Na</a:t>
            </a:r>
            <a:r>
              <a:rPr lang="en-IN" altLang="en-US" baseline="30000"/>
              <a:t>+</a:t>
            </a:r>
            <a:r>
              <a:rPr lang="en-IN" altLang="en-US"/>
              <a:t> </a:t>
            </a:r>
            <a:r>
              <a:rPr lang="en-IN" altLang="en-US" baseline="30000"/>
              <a:t>-</a:t>
            </a:r>
            <a:r>
              <a:rPr lang="en-IN" altLang="en-US"/>
              <a:t>C≡CH (pK</a:t>
            </a:r>
            <a:r>
              <a:rPr lang="en-IN" altLang="en-US" baseline="-25000"/>
              <a:t>a</a:t>
            </a:r>
            <a:r>
              <a:rPr lang="en-IN" altLang="en-US"/>
              <a:t> of C</a:t>
            </a:r>
            <a:r>
              <a:rPr lang="en-IN" altLang="en-US" baseline="-25000"/>
              <a:t>2</a:t>
            </a:r>
            <a:r>
              <a:rPr lang="en-IN" altLang="en-US"/>
              <a:t>H</a:t>
            </a:r>
            <a:r>
              <a:rPr lang="en-IN" altLang="en-US" baseline="-25000"/>
              <a:t>2</a:t>
            </a:r>
            <a:r>
              <a:rPr lang="en-IN" altLang="en-US"/>
              <a:t> = 25)</a:t>
            </a:r>
          </a:p>
          <a:p>
            <a:pPr lvl="1"/>
            <a:r>
              <a:rPr lang="en-IN" altLang="en-US"/>
              <a:t>C) NaHCO</a:t>
            </a:r>
            <a:r>
              <a:rPr lang="en-IN" altLang="en-US" baseline="-25000"/>
              <a:t>3</a:t>
            </a:r>
            <a:r>
              <a:rPr lang="en-IN" altLang="en-US"/>
              <a:t> (pK</a:t>
            </a:r>
            <a:r>
              <a:rPr lang="en-IN" altLang="en-US" baseline="-25000"/>
              <a:t>a</a:t>
            </a:r>
            <a:r>
              <a:rPr lang="en-IN" altLang="en-US"/>
              <a:t> of H</a:t>
            </a:r>
            <a:r>
              <a:rPr lang="en-IN" altLang="en-US" baseline="-25000"/>
              <a:t>2</a:t>
            </a:r>
            <a:r>
              <a:rPr lang="en-IN" altLang="en-US"/>
              <a:t>CO</a:t>
            </a:r>
            <a:r>
              <a:rPr lang="en-IN" altLang="en-US" baseline="-25000"/>
              <a:t>3</a:t>
            </a:r>
            <a:r>
              <a:rPr lang="en-IN" altLang="en-US"/>
              <a:t> = 64)</a:t>
            </a:r>
          </a:p>
          <a:p>
            <a:pPr lvl="1"/>
            <a:r>
              <a:rPr lang="en-IN" altLang="en-US"/>
              <a:t>D) NaOCH</a:t>
            </a:r>
            <a:r>
              <a:rPr lang="en-IN" altLang="en-US" baseline="-25000"/>
              <a:t>3</a:t>
            </a:r>
            <a:r>
              <a:rPr lang="en-IN" altLang="en-US"/>
              <a:t> (pK</a:t>
            </a:r>
            <a:r>
              <a:rPr lang="en-IN" altLang="en-US" baseline="-25000"/>
              <a:t>a</a:t>
            </a:r>
            <a:r>
              <a:rPr lang="en-IN" altLang="en-US"/>
              <a:t> of CH</a:t>
            </a:r>
            <a:r>
              <a:rPr lang="en-IN" altLang="en-US" baseline="-25000"/>
              <a:t>3</a:t>
            </a:r>
            <a:r>
              <a:rPr lang="en-IN" altLang="en-US"/>
              <a:t>OH = 15.6)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Na</a:t>
            </a:r>
            <a:r>
              <a:rPr lang="en-IN" altLang="en-US" baseline="30000"/>
              <a:t>+</a:t>
            </a:r>
            <a:r>
              <a:rPr lang="en-IN" altLang="en-US"/>
              <a:t> </a:t>
            </a:r>
            <a:r>
              <a:rPr lang="en-IN" altLang="en-US" baseline="30000"/>
              <a:t>-</a:t>
            </a:r>
            <a:r>
              <a:rPr lang="en-IN" altLang="en-US"/>
              <a:t>C≡CH adequately deprotonates acetone</a:t>
            </a:r>
          </a:p>
          <a:p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Alkylation of Acetylide Anions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Acetylide anions are strongly nucleophilic due to the negative charge and unshared electron pair on carbon</a:t>
            </a:r>
          </a:p>
          <a:p>
            <a:pPr lvl="1"/>
            <a:r>
              <a:rPr lang="en-US" altLang="en-US"/>
              <a:t>Acetyl anions react with alkyl halides, yielding a new alkyne product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757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3733800"/>
            <a:ext cx="62452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Figure 9.6 </a:t>
            </a:r>
            <a:r>
              <a:rPr lang="en-IN" altLang="en-US"/>
              <a:t>- Alkylation Reaction of Acetylide Anion</a:t>
            </a:r>
          </a:p>
        </p:txBody>
      </p:sp>
      <p:pic>
        <p:nvPicPr>
          <p:cNvPr id="7782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2" y="1384300"/>
            <a:ext cx="7369385" cy="51054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Alkylation of Acetylide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Any terminal alkyne can be converted into its corresponding anion</a:t>
            </a: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Further interaction with an alkyl halide gives an internal alkyne product</a:t>
            </a: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r>
              <a:rPr lang="en-IN" dirty="0">
                <a:ea typeface="ＭＳ Ｐゴシック" charset="-128"/>
              </a:rPr>
              <a:t>Terminal alkynes can be prepared from an alkylation of acetylene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</p:txBody>
      </p:sp>
      <p:pic>
        <p:nvPicPr>
          <p:cNvPr id="79876" name="Picture 8" descr="09_u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276600"/>
            <a:ext cx="786288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09_u03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8"/>
          <a:stretch>
            <a:fillRect/>
          </a:stretch>
        </p:blipFill>
        <p:spPr bwMode="auto">
          <a:xfrm>
            <a:off x="984250" y="5257800"/>
            <a:ext cx="7175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Alkynes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Hydrocarbons that contain carbon–carbon triple bonds</a:t>
            </a:r>
          </a:p>
          <a:p>
            <a:r>
              <a:rPr lang="en-US" altLang="en-US"/>
              <a:t>Acetylene is the simplest alkyne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Polyynes - Linear carbon chains of </a:t>
            </a:r>
            <a:r>
              <a:rPr lang="en-US" altLang="en-US" i="1"/>
              <a:t>sp</a:t>
            </a:r>
            <a:r>
              <a:rPr lang="en-US" altLang="en-US"/>
              <a:t>-hybridized carbon atoms</a:t>
            </a: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057525"/>
            <a:ext cx="2305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5105400"/>
            <a:ext cx="761206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Alkylation of Acetylide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IN" dirty="0">
                <a:ea typeface="ＭＳ Ｐゴシック" charset="-128"/>
              </a:rPr>
              <a:t>Further alkylation of a terminal alkyne produces an internal alkyne</a:t>
            </a: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Acetylide ions cause elimination instead of substitution upon reaction with secondary and tertiary alkyl halides</a:t>
            </a: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 lvl="1">
              <a:defRPr/>
            </a:pPr>
            <a:endParaRPr lang="en-IN" dirty="0">
              <a:ea typeface="ＭＳ Ｐゴシック" charset="-128"/>
            </a:endParaRPr>
          </a:p>
        </p:txBody>
      </p:sp>
      <p:pic>
        <p:nvPicPr>
          <p:cNvPr id="81924" name="Picture 7" descr="09_u0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6"/>
          <a:stretch>
            <a:fillRect/>
          </a:stretch>
        </p:blipFill>
        <p:spPr bwMode="auto">
          <a:xfrm>
            <a:off x="1371600" y="2354263"/>
            <a:ext cx="7175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572000"/>
            <a:ext cx="48482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Prepare </a:t>
            </a:r>
            <a:r>
              <a:rPr lang="en-IN" altLang="en-US" i="1"/>
              <a:t>cis</a:t>
            </a:r>
            <a:r>
              <a:rPr lang="en-IN" altLang="en-US"/>
              <a:t>-2-butane using propyne, an alkyl halide</a:t>
            </a:r>
          </a:p>
          <a:p>
            <a:pPr lvl="1"/>
            <a:r>
              <a:rPr lang="en-IN" altLang="en-US"/>
              <a:t>Use any other reagents needed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Hydrogenation of an alkyne, which can be synthesized by alkylation of a terminal alkyne, forms a cis bond</a:t>
            </a:r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733925"/>
            <a:ext cx="75565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Introduction to Organic Synthesis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Organic synthesis is vital to pharmaceutical industries, chemical industries, and academic laboratories</a:t>
            </a:r>
          </a:p>
          <a:p>
            <a:r>
              <a:rPr lang="en-IN" altLang="en-US"/>
              <a:t>Planning a successful multistep synthetic sequence involves:</a:t>
            </a:r>
          </a:p>
          <a:p>
            <a:pPr lvl="1"/>
            <a:r>
              <a:rPr lang="en-IN" altLang="en-US"/>
              <a:t>Utilizing available knowledge of chemical reactions</a:t>
            </a:r>
          </a:p>
          <a:p>
            <a:pPr lvl="1"/>
            <a:r>
              <a:rPr lang="en-IN" altLang="en-US"/>
              <a:t>Organizing knowledge into a workable plan</a:t>
            </a:r>
          </a:p>
          <a:p>
            <a:r>
              <a:rPr lang="en-IN" altLang="en-US"/>
              <a:t>Working in a </a:t>
            </a:r>
            <a:r>
              <a:rPr lang="en-IN" altLang="en-US" b="1">
                <a:solidFill>
                  <a:srgbClr val="0070C0"/>
                </a:solidFill>
              </a:rPr>
              <a:t>retrosynthetic</a:t>
            </a:r>
            <a:r>
              <a:rPr lang="en-IN" altLang="en-US"/>
              <a:t> direction is important in planning an organic synthesis</a:t>
            </a:r>
          </a:p>
          <a:p>
            <a:pPr lvl="1"/>
            <a:r>
              <a:rPr lang="en-IN" altLang="en-US"/>
              <a:t>Working backward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Use 4-Octane as the only source of carbon in the synthesis of Butanal</a:t>
            </a:r>
          </a:p>
          <a:p>
            <a:pPr lvl="1"/>
            <a:r>
              <a:rPr lang="en-IN" altLang="en-US"/>
              <a:t>Use any inorganic compounds necessary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Butanal can be synthesized from either </a:t>
            </a:r>
            <a:r>
              <a:rPr lang="en-IN" altLang="en-US" i="1"/>
              <a:t>cis</a:t>
            </a:r>
            <a:r>
              <a:rPr lang="en-IN" altLang="en-US"/>
              <a:t>-4-octene or </a:t>
            </a:r>
            <a:r>
              <a:rPr lang="en-IN" altLang="en-US" i="1"/>
              <a:t>trans</a:t>
            </a:r>
            <a:r>
              <a:rPr lang="en-IN" altLang="en-US"/>
              <a:t>-4-octene</a:t>
            </a:r>
            <a:endParaRPr lang="en-IN" altLang="en-US" i="1"/>
          </a:p>
          <a:p>
            <a:pPr lvl="1"/>
            <a:endParaRPr lang="en-IN" altLang="en-US"/>
          </a:p>
          <a:p>
            <a:pPr lvl="1"/>
            <a:endParaRPr lang="en-IN" altLang="en-US"/>
          </a:p>
          <a:p>
            <a:pPr lvl="1"/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71628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Synthesize decane using an alkyl and any alkyl halide needed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Using retrosynthetic logic:</a:t>
            </a:r>
          </a:p>
          <a:p>
            <a:pPr lvl="2"/>
            <a:r>
              <a:rPr lang="en-IN" altLang="en-US"/>
              <a:t>H</a:t>
            </a:r>
            <a:r>
              <a:rPr lang="en-IN" altLang="en-US" baseline="-25000"/>
              <a:t>2</a:t>
            </a:r>
            <a:r>
              <a:rPr lang="en-IN" altLang="en-US"/>
              <a:t>/Pd can reduce decane to C</a:t>
            </a:r>
            <a:r>
              <a:rPr lang="en-IN" altLang="en-US" baseline="-25000"/>
              <a:t>8</a:t>
            </a:r>
            <a:r>
              <a:rPr lang="en-IN" altLang="en-US"/>
              <a:t>H</a:t>
            </a:r>
            <a:r>
              <a:rPr lang="en-IN" altLang="en-US" baseline="-25000"/>
              <a:t>17</a:t>
            </a:r>
            <a:r>
              <a:rPr lang="en-IN" altLang="en-US"/>
              <a:t>C≡CH</a:t>
            </a:r>
          </a:p>
          <a:p>
            <a:pPr lvl="2"/>
            <a:r>
              <a:rPr lang="en-IN" altLang="en-US"/>
              <a:t>Alkalylation of HC≡C:</a:t>
            </a:r>
            <a:r>
              <a:rPr lang="en-IN" altLang="en-US" baseline="30000"/>
              <a:t>-</a:t>
            </a:r>
            <a:r>
              <a:rPr lang="en-IN" altLang="en-US"/>
              <a:t>Na</a:t>
            </a:r>
            <a:r>
              <a:rPr lang="en-IN" altLang="en-US" baseline="30000"/>
              <a:t>+</a:t>
            </a:r>
            <a:r>
              <a:rPr lang="en-IN" altLang="en-US"/>
              <a:t> by C</a:t>
            </a:r>
            <a:r>
              <a:rPr lang="en-IN" altLang="en-US" baseline="-25000"/>
              <a:t>8</a:t>
            </a:r>
            <a:r>
              <a:rPr lang="en-IN" altLang="en-US"/>
              <a:t>H</a:t>
            </a:r>
            <a:r>
              <a:rPr lang="en-IN" altLang="en-US" baseline="-25000"/>
              <a:t>17</a:t>
            </a:r>
            <a:r>
              <a:rPr lang="en-IN" altLang="en-US"/>
              <a:t>Br, 1-bromooctane produces C</a:t>
            </a:r>
            <a:r>
              <a:rPr lang="en-IN" altLang="en-US" baseline="-25000"/>
              <a:t>8</a:t>
            </a:r>
            <a:r>
              <a:rPr lang="en-IN" altLang="en-US"/>
              <a:t>H</a:t>
            </a:r>
            <a:r>
              <a:rPr lang="en-IN" altLang="en-US" baseline="-25000"/>
              <a:t>17</a:t>
            </a:r>
            <a:r>
              <a:rPr lang="en-IN" altLang="en-US"/>
              <a:t>C≡CH</a:t>
            </a:r>
          </a:p>
          <a:p>
            <a:pPr lvl="2"/>
            <a:r>
              <a:rPr lang="en-IN" altLang="en-US"/>
              <a:t>Treatment of HC≡CH with NaNH</a:t>
            </a:r>
            <a:r>
              <a:rPr lang="en-IN" altLang="en-US" baseline="-25000"/>
              <a:t>2</a:t>
            </a:r>
            <a:r>
              <a:rPr lang="en-IN" altLang="en-US"/>
              <a:t>, NH</a:t>
            </a:r>
            <a:r>
              <a:rPr lang="en-IN" altLang="en-US" baseline="-25000"/>
              <a:t>3</a:t>
            </a:r>
            <a:r>
              <a:rPr lang="en-IN" altLang="en-US"/>
              <a:t> gives   HC≡C:</a:t>
            </a:r>
            <a:r>
              <a:rPr lang="en-IN" altLang="en-US" baseline="30000"/>
              <a:t>-</a:t>
            </a:r>
            <a:r>
              <a:rPr lang="en-IN" altLang="en-US"/>
              <a:t>Na</a:t>
            </a:r>
            <a:r>
              <a:rPr lang="en-IN" altLang="en-US" baseline="30000"/>
              <a:t>+</a:t>
            </a:r>
            <a:r>
              <a:rPr lang="en-IN" alt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5518150"/>
            <a:ext cx="80835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Summary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Alkenes are hydrocarbons comprising a  carbon–carbon triple bond</a:t>
            </a:r>
          </a:p>
          <a:p>
            <a:r>
              <a:rPr lang="en-IN" altLang="en-US"/>
              <a:t>Enols are formed when alkynes react with aqueous sulfuric acid in the presence of mercury (II) catalyst</a:t>
            </a:r>
          </a:p>
          <a:p>
            <a:r>
              <a:rPr lang="en-IN" altLang="en-US"/>
              <a:t>Reduction of alkynes can produce alkanes and alkenes</a:t>
            </a:r>
          </a:p>
          <a:p>
            <a:r>
              <a:rPr lang="en-IN" altLang="en-US"/>
              <a:t>Tautomerization is a process in which an enol yields a ketone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Summary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Acetylide anions are formed when a strong base is removed by alkyne hydrogen</a:t>
            </a:r>
          </a:p>
          <a:p>
            <a:r>
              <a:rPr lang="en-IN" altLang="en-US"/>
              <a:t>In an alkylation reaction, an acetylide anion acts as a nucleophile and displaces a halide ion from a primary alkyl halide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Alkynes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 hydrocarbon rules apply</a:t>
            </a:r>
          </a:p>
          <a:p>
            <a:r>
              <a:rPr lang="en-US" altLang="en-US"/>
              <a:t>Suffix -yne indicates an alkyne</a:t>
            </a:r>
          </a:p>
          <a:p>
            <a:r>
              <a:rPr lang="en-US" altLang="en-US"/>
              <a:t>Number of the first alkyne carbon in the chain is used to indicate the position of the triple bond</a:t>
            </a:r>
          </a:p>
        </p:txBody>
      </p:sp>
      <p:pic>
        <p:nvPicPr>
          <p:cNvPr id="10244" name="Picture 1031" descr="09_u0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429000"/>
            <a:ext cx="43053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32" descr="09_u00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4764088"/>
            <a:ext cx="6324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Alkynes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Alkynyl groups are also possible</a:t>
            </a:r>
          </a:p>
        </p:txBody>
      </p:sp>
      <p:pic>
        <p:nvPicPr>
          <p:cNvPr id="12292" name="Picture 1030" descr="09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438400"/>
            <a:ext cx="69024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ea typeface="ＭＳ Ｐゴシック" charset="-128"/>
              </a:rPr>
              <a:t>Name the following alkynes: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A)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B)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 			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    </a:t>
            </a:r>
          </a:p>
          <a:p>
            <a:pPr>
              <a:defRPr/>
            </a:pPr>
            <a:endParaRPr lang="en-IN" dirty="0">
              <a:ea typeface="ＭＳ Ｐゴシック" charset="-128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1200"/>
            <a:ext cx="26193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52850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Solution:</a:t>
            </a:r>
          </a:p>
          <a:p>
            <a:endParaRPr lang="en-IN" altLang="en-US"/>
          </a:p>
          <a:p>
            <a:pPr lvl="1"/>
            <a:r>
              <a:rPr lang="en-IN" altLang="en-US"/>
              <a:t>A) 				2,5-Dimethyl-3-hexyne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lvl="1"/>
            <a:r>
              <a:rPr lang="en-IN" altLang="en-US"/>
              <a:t>B) 				3,3-Dimethyl-1-butyne</a:t>
            </a:r>
          </a:p>
          <a:p>
            <a:pPr lvl="4"/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125663"/>
            <a:ext cx="26193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3987800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1295400"/>
          </a:xfrm>
        </p:spPr>
        <p:txBody>
          <a:bodyPr/>
          <a:lstStyle/>
          <a:p>
            <a:r>
              <a:rPr lang="en-US" altLang="en-US" sz="3600" dirty="0"/>
              <a:t>Preparation of Alkynes: Elimination Reactions of Dihalides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Treatment of a 1,2-dihaloalkane with KOH or NaOH produces a two-fold elimination of HX</a:t>
            </a:r>
          </a:p>
          <a:p>
            <a:r>
              <a:rPr lang="en-US" altLang="en-US"/>
              <a:t>Vicinal dihalides are available by addition of bromine or chlorine to an alkene</a:t>
            </a:r>
          </a:p>
          <a:p>
            <a:r>
              <a:rPr lang="en-US" altLang="en-US"/>
              <a:t>Intermediate is a vinyl halide</a:t>
            </a: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" y="3962400"/>
            <a:ext cx="42249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1850"/>
            <a:ext cx="4572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1655</Words>
  <Application>Microsoft Office PowerPoint</Application>
  <PresentationFormat>화면 슬라이드 쇼(4:3)</PresentationFormat>
  <Paragraphs>308</Paragraphs>
  <Slides>46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ＭＳ Ｐゴシック</vt:lpstr>
      <vt:lpstr>ＭＳ Ｐゴシック</vt:lpstr>
      <vt:lpstr>Arial</vt:lpstr>
      <vt:lpstr>Calibri</vt:lpstr>
      <vt:lpstr>Wingdings</vt:lpstr>
      <vt:lpstr>1_Layers</vt:lpstr>
      <vt:lpstr>Chapter 9 Alkynes: An Introduction to Organic Synthesis</vt:lpstr>
      <vt:lpstr>Learning Objectives </vt:lpstr>
      <vt:lpstr>Learning Objectives </vt:lpstr>
      <vt:lpstr>Alkynes</vt:lpstr>
      <vt:lpstr>Naming Alkynes</vt:lpstr>
      <vt:lpstr>Naming Alkynes</vt:lpstr>
      <vt:lpstr>Worked Example </vt:lpstr>
      <vt:lpstr>Worked Example</vt:lpstr>
      <vt:lpstr>Preparation of Alkynes: Elimination Reactions of Dihalides</vt:lpstr>
      <vt:lpstr>Reactions of Alkynes: Addition of HX and X2</vt:lpstr>
      <vt:lpstr>Figure 9.1 - Structure of Acetylene</vt:lpstr>
      <vt:lpstr>Reactions of Alkynes: Addition of HX and X2</vt:lpstr>
      <vt:lpstr>Reactions of Alkynes: Addition of HX and X2</vt:lpstr>
      <vt:lpstr>Similarities in Alkene and Alkyne Additions</vt:lpstr>
      <vt:lpstr>Similarities in Alkene and Alkyne Additions</vt:lpstr>
      <vt:lpstr>Figure 9.2 - Vinylic Carbocation</vt:lpstr>
      <vt:lpstr>Worked Example</vt:lpstr>
      <vt:lpstr>Hydration of Alkynes</vt:lpstr>
      <vt:lpstr>Keto-Enol Tautomerism</vt:lpstr>
      <vt:lpstr>Figure 9.3 - Mechanism of Mercury (II)-Catalyzed Hydration of Alkyne to Yield a Ketone</vt:lpstr>
      <vt:lpstr>Hydration of Unsymmetrical Alkynes</vt:lpstr>
      <vt:lpstr>Worked Examples</vt:lpstr>
      <vt:lpstr>Hydroboration-Oxidation  of Alkynes</vt:lpstr>
      <vt:lpstr>Comparison of Hydration of  Terminal Alkynes</vt:lpstr>
      <vt:lpstr>Worked Examples</vt:lpstr>
      <vt:lpstr>Reduction of Alkynes</vt:lpstr>
      <vt:lpstr>Reduction of Alkynes</vt:lpstr>
      <vt:lpstr>Reduction of Alkynes</vt:lpstr>
      <vt:lpstr>Figure 9.4 - Mechanism of Li/NH3 Reduction of an Alkyne</vt:lpstr>
      <vt:lpstr>Worked Example</vt:lpstr>
      <vt:lpstr>Oxidative Cleavage of Alkynes</vt:lpstr>
      <vt:lpstr>Alkyne Acidity: Formation of Acetylide Anions</vt:lpstr>
      <vt:lpstr>Acidity of Hydrocarbons</vt:lpstr>
      <vt:lpstr>Acidity is Based on the Percentage of s Character</vt:lpstr>
      <vt:lpstr>Figure 9.5 - Comparison of Alkyl, Vinylic, and Acetylide Anions</vt:lpstr>
      <vt:lpstr>Worked Example</vt:lpstr>
      <vt:lpstr>Alkylation of Acetylide Anions</vt:lpstr>
      <vt:lpstr>Figure 9.6 - Alkylation Reaction of Acetylide Anion</vt:lpstr>
      <vt:lpstr>Alkylation of Acetylide Ions</vt:lpstr>
      <vt:lpstr>Alkylation of Acetylide Ions</vt:lpstr>
      <vt:lpstr>Worked Example</vt:lpstr>
      <vt:lpstr>Introduction to Organic Synthesis</vt:lpstr>
      <vt:lpstr>Worked Example</vt:lpstr>
      <vt:lpstr>Worked Example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Alkynes: An Introduction to Organic Synthesis</dc:title>
  <dc:creator>Ronald Kluger</dc:creator>
  <cp:lastModifiedBy>노원엽</cp:lastModifiedBy>
  <cp:revision>270</cp:revision>
  <dcterms:created xsi:type="dcterms:W3CDTF">2010-09-26T20:47:05Z</dcterms:created>
  <dcterms:modified xsi:type="dcterms:W3CDTF">2021-05-21T07:34:45Z</dcterms:modified>
</cp:coreProperties>
</file>