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1" r:id="rId1"/>
    <p:sldMasterId id="2147483769" r:id="rId2"/>
  </p:sldMasterIdLst>
  <p:notesMasterIdLst>
    <p:notesMasterId r:id="rId48"/>
  </p:notesMasterIdLst>
  <p:sldIdLst>
    <p:sldId id="257" r:id="rId3"/>
    <p:sldId id="292" r:id="rId4"/>
    <p:sldId id="293" r:id="rId5"/>
    <p:sldId id="294" r:id="rId6"/>
    <p:sldId id="295" r:id="rId7"/>
    <p:sldId id="277" r:id="rId8"/>
    <p:sldId id="297" r:id="rId9"/>
    <p:sldId id="298" r:id="rId10"/>
    <p:sldId id="299" r:id="rId11"/>
    <p:sldId id="259" r:id="rId12"/>
    <p:sldId id="300" r:id="rId13"/>
    <p:sldId id="301" r:id="rId14"/>
    <p:sldId id="260" r:id="rId15"/>
    <p:sldId id="279" r:id="rId16"/>
    <p:sldId id="262" r:id="rId17"/>
    <p:sldId id="280" r:id="rId18"/>
    <p:sldId id="302" r:id="rId19"/>
    <p:sldId id="304" r:id="rId20"/>
    <p:sldId id="263" r:id="rId21"/>
    <p:sldId id="305" r:id="rId22"/>
    <p:sldId id="281" r:id="rId23"/>
    <p:sldId id="264" r:id="rId24"/>
    <p:sldId id="306" r:id="rId25"/>
    <p:sldId id="283" r:id="rId26"/>
    <p:sldId id="307" r:id="rId27"/>
    <p:sldId id="308" r:id="rId28"/>
    <p:sldId id="265" r:id="rId29"/>
    <p:sldId id="309" r:id="rId30"/>
    <p:sldId id="310" r:id="rId31"/>
    <p:sldId id="284" r:id="rId32"/>
    <p:sldId id="311" r:id="rId33"/>
    <p:sldId id="312" r:id="rId34"/>
    <p:sldId id="313" r:id="rId35"/>
    <p:sldId id="274" r:id="rId36"/>
    <p:sldId id="314" r:id="rId37"/>
    <p:sldId id="315" r:id="rId38"/>
    <p:sldId id="316" r:id="rId39"/>
    <p:sldId id="317" r:id="rId40"/>
    <p:sldId id="318" r:id="rId41"/>
    <p:sldId id="267" r:id="rId42"/>
    <p:sldId id="287" r:id="rId43"/>
    <p:sldId id="288" r:id="rId44"/>
    <p:sldId id="319" r:id="rId45"/>
    <p:sldId id="320" r:id="rId46"/>
    <p:sldId id="321" r:id="rId47"/>
  </p:sldIdLst>
  <p:sldSz cx="9144000" cy="6858000" type="screen4x3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9" autoAdjust="0"/>
    <p:restoredTop sz="87840" autoAdjust="0"/>
  </p:normalViewPr>
  <p:slideViewPr>
    <p:cSldViewPr>
      <p:cViewPr varScale="1">
        <p:scale>
          <a:sx n="77" d="100"/>
          <a:sy n="77" d="100"/>
        </p:scale>
        <p:origin x="18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FA69029-4269-4600-916D-52F13EB3A224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2387654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DCA7A82-FA8B-4F5A-92FD-8BBACD139EA0}" type="slidenum">
              <a:rPr lang="en-CA" altLang="en-US" smtClean="0"/>
              <a:pPr>
                <a:spcBef>
                  <a:spcPct val="0"/>
                </a:spcBef>
              </a:pPr>
              <a:t>1</a:t>
            </a:fld>
            <a:endParaRPr lang="en-CA" altLang="en-US" smtClean="0"/>
          </a:p>
        </p:txBody>
      </p:sp>
      <p:sp>
        <p:nvSpPr>
          <p:cNvPr id="5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801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Preparing alkyl halides from alkenes: Radical halogenation</a:t>
            </a:r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AB79087-50BC-4949-B498-5AA46E67E943}" type="slidenum">
              <a:rPr lang="en-CA" altLang="en-US" sz="1200" smtClean="0"/>
              <a:pPr/>
              <a:t>13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02630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Preparing alkyl halides from alkenes: Radical halogenation</a:t>
            </a:r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BE5E796-B143-443F-B41B-E32E347E5809}" type="slidenum">
              <a:rPr lang="en-CA" altLang="en-US" sz="1200" smtClean="0"/>
              <a:pPr/>
              <a:t>14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033274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Preparing alkyl halides from alkenes: Radical halogenation</a:t>
            </a:r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CE092EA-0B0A-4993-A84A-374D36692132}" type="slidenum">
              <a:rPr lang="en-CA" altLang="en-US" sz="1200" smtClean="0"/>
              <a:pPr/>
              <a:t>15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995447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Preparing alkyl halides from alkenes: Radical halogenation</a:t>
            </a:r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C1ADFB7-F067-4E5C-9022-B196ACEF43B7}" type="slidenum">
              <a:rPr lang="en-CA" altLang="en-US" sz="1200" smtClean="0"/>
              <a:pPr/>
              <a:t>16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01998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Preparing alkyl halides from alkenes: Radical halogenation</a:t>
            </a:r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53D26A0-1727-49A1-9842-CD4539A69FB4}" type="slidenum">
              <a:rPr lang="en-CA" altLang="en-US" sz="1200" smtClean="0"/>
              <a:pPr/>
              <a:t>17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857767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Preparing alkyl halides from alkenes: Radical halogenation</a:t>
            </a:r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E45EA65-A1E3-4EFA-981D-2A5F15FDEE18}" type="slidenum">
              <a:rPr lang="en-CA" altLang="en-US" sz="1200" smtClean="0"/>
              <a:pPr/>
              <a:t>18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006204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Preparing alkyl halides from alkenes: Allylic bromination</a:t>
            </a:r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DA2C06-99DF-4638-90D1-E73FA5BF82C3}" type="slidenum">
              <a:rPr lang="en-CA" altLang="en-US" sz="1200" smtClean="0"/>
              <a:pPr/>
              <a:t>19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687483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Preparing alkyl halides from alkenes: Allylic bromination</a:t>
            </a:r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DAD28E7-ECBA-4F36-9625-7986B88065F3}" type="slidenum">
              <a:rPr lang="en-CA" altLang="en-US" sz="1200" smtClean="0"/>
              <a:pPr/>
              <a:t>20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590339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Preparing alkyl halides from alkenes: Allylic bromination</a:t>
            </a:r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CB81A92-C715-4AA6-ABB9-CDF8685D1BEA}" type="slidenum">
              <a:rPr lang="en-CA" altLang="en-US" sz="1200" smtClean="0"/>
              <a:pPr/>
              <a:t>21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4949658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Stability of the allyl radical: Resonance revisited</a:t>
            </a:r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1900916-379D-45D3-96EC-385E221D5F34}" type="slidenum">
              <a:rPr lang="en-CA" altLang="en-US" sz="1200" smtClean="0"/>
              <a:pPr/>
              <a:t>22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290563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Names and structures of alkyl halides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9AA0DEC-4BB2-4912-9BB2-49D360F68107}" type="slidenum">
              <a:rPr lang="en-CA" altLang="en-US" sz="1200" smtClean="0"/>
              <a:pPr/>
              <a:t>5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726813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Stability of the allyl radical: Resonance revisited</a:t>
            </a:r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B8C30E3-B1FE-4FD3-BCBA-98355200AD51}" type="slidenum">
              <a:rPr lang="en-CA" altLang="en-US" sz="1200" smtClean="0"/>
              <a:pPr/>
              <a:t>23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165477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Stability of the allyl radical: Resonance revisited</a:t>
            </a:r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B062F21-C958-40E4-B159-FD218C80DC36}" type="slidenum">
              <a:rPr lang="en-CA" altLang="en-US" sz="1200" smtClean="0"/>
              <a:pPr/>
              <a:t>24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9939299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Stability of the Allyl Radical: Resonance Revisited</a:t>
            </a:r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F118E3E-0C87-4DE2-A5D8-E35ED2070A51}" type="slidenum">
              <a:rPr lang="en-CA" altLang="en-US" sz="1200" smtClean="0"/>
              <a:pPr/>
              <a:t>25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7831854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Stability of the allyl radical: Resonance revisited</a:t>
            </a:r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1B2FC2A-9AB9-442C-92AD-ACD5290CF183}" type="slidenum">
              <a:rPr lang="en-CA" altLang="en-US" sz="1200" smtClean="0"/>
              <a:pPr/>
              <a:t>26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4810252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Preparing alkyl halides from alcohols</a:t>
            </a:r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0116D45-3C2A-401E-AE79-1AA0A0E3B38A}" type="slidenum">
              <a:rPr lang="en-CA" altLang="en-US" sz="1200" smtClean="0"/>
              <a:pPr/>
              <a:t>27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5325036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Preparing alkyl halides from alcohols</a:t>
            </a:r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751710-9862-4D92-8055-D738B05927A8}" type="slidenum">
              <a:rPr lang="en-CA" altLang="en-US" sz="1200" smtClean="0"/>
              <a:pPr/>
              <a:t>28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41286767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Preparing alkyl halides from alcohols</a:t>
            </a:r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9106152-77DA-400B-A8C6-7D30D2D2963E}" type="slidenum">
              <a:rPr lang="en-CA" altLang="en-US" sz="1200" smtClean="0"/>
              <a:pPr/>
              <a:t>29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0982492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Reactions of alkyl halides: Grignard reagents</a:t>
            </a:r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3EA97F5-AE33-4867-8C52-42370070D71B}" type="slidenum">
              <a:rPr lang="en-CA" altLang="en-US" sz="1200" smtClean="0"/>
              <a:pPr/>
              <a:t>30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9131092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Reactions of alkyl halides: Grignard reagents</a:t>
            </a:r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24F4419-AD1E-482A-9BBE-D289C880E331}" type="slidenum">
              <a:rPr lang="en-CA" altLang="en-US" sz="1200" smtClean="0"/>
              <a:pPr/>
              <a:t>31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1363038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Reactions of alkyl halides: Grignard reagents</a:t>
            </a:r>
            <a:endParaRPr lang="en-IN" altLang="en-US" smtClean="0">
              <a:latin typeface="Arial" panose="020B0604020202020204" pitchFamily="34" charset="0"/>
            </a:endParaRP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23DD47D-51F4-4746-9A1F-770704280FBB}" type="slidenum">
              <a:rPr lang="en-CA" altLang="en-US" sz="1200" smtClean="0"/>
              <a:pPr/>
              <a:t>32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489307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Names and structures of alkyl halides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A68E72C-E244-4B1A-9289-2369E840097F}" type="slidenum">
              <a:rPr lang="en-CA" altLang="en-US" sz="1200" smtClean="0"/>
              <a:pPr/>
              <a:t>6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9954350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Reactions of alkyl halides: Grignard reagents</a:t>
            </a:r>
            <a:endParaRPr lang="en-IN" altLang="en-US" smtClean="0">
              <a:latin typeface="Arial" panose="020B0604020202020204" pitchFamily="34" charset="0"/>
            </a:endParaRP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A0F8977-F5B6-4034-BA09-8F8359BECBC7}" type="slidenum">
              <a:rPr lang="en-CA" altLang="en-US" sz="1200" smtClean="0"/>
              <a:pPr/>
              <a:t>33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3036145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Organometallic coupling reactions</a:t>
            </a:r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764E0F0-4774-407A-85D2-39DB5BDBBE7C}" type="slidenum">
              <a:rPr lang="en-CA" altLang="en-US" sz="1200" smtClean="0"/>
              <a:pPr/>
              <a:t>34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473986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Organometallic coupling reactions</a:t>
            </a:r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16D6ED3-4F16-432F-B3DF-1D67CC3F472D}" type="slidenum">
              <a:rPr lang="en-CA" altLang="en-US" sz="1200" smtClean="0"/>
              <a:pPr/>
              <a:t>35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6715242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Organometallic coupling reactions</a:t>
            </a:r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E852A1-A39D-46AC-8883-1D71D770CEF0}" type="slidenum">
              <a:rPr lang="en-CA" altLang="en-US" sz="1200" smtClean="0"/>
              <a:pPr/>
              <a:t>36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088845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Organometallic coupling reactions</a:t>
            </a:r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F1553CE-DA17-46DC-B92D-042603445F5F}" type="slidenum">
              <a:rPr lang="en-CA" altLang="en-US" sz="1200" smtClean="0"/>
              <a:pPr/>
              <a:t>37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144011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Organometallic coupling reactions</a:t>
            </a:r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B049AE9-6359-4286-AEC3-4827BF7FD84A}" type="slidenum">
              <a:rPr lang="en-CA" altLang="en-US" sz="1200" smtClean="0"/>
              <a:pPr/>
              <a:t>38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5340523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Organometallic coupling reactions</a:t>
            </a:r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512DA99-4BA7-43F0-8BA3-57E7738F95BA}" type="slidenum">
              <a:rPr lang="en-CA" altLang="en-US" sz="1200" smtClean="0"/>
              <a:pPr/>
              <a:t>39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9227596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Oxidation and reduction in organic chemistry</a:t>
            </a:r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AAC13EF-B14B-42E0-A608-ADD71854E792}" type="slidenum">
              <a:rPr lang="en-CA" altLang="en-US" sz="1200" smtClean="0"/>
              <a:pPr/>
              <a:t>40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42949222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Oxidation and reduction in organic chemistry</a:t>
            </a:r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74888A6-C45C-41FF-9FE7-E4D2C6939DA1}" type="slidenum">
              <a:rPr lang="en-CA" altLang="en-US" sz="1200" smtClean="0"/>
              <a:pPr/>
              <a:t>41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41185559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Oxidation and reduction in organic chemistry</a:t>
            </a:r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5AB6C77-7FD6-4D12-BCB7-750468673652}" type="slidenum">
              <a:rPr lang="en-CA" altLang="en-US" sz="1200" smtClean="0"/>
              <a:pPr/>
              <a:t>42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278291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Names and structures of alkyl halides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82CFCE5-0288-4E58-830D-54B516ABD6C0}" type="slidenum">
              <a:rPr lang="en-CA" altLang="en-US" sz="1200" smtClean="0"/>
              <a:pPr/>
              <a:t>7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4758909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Oxidation and reduction in organic chemistry</a:t>
            </a:r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B344B60-AE02-422C-BF4F-B3266C9DB409}" type="slidenum">
              <a:rPr lang="en-CA" altLang="en-US" sz="1200" smtClean="0"/>
              <a:pPr/>
              <a:t>43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8767321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Oxidation and reduction in organic chemistry</a:t>
            </a:r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B98244A-CD97-44B7-AF02-C61A8A1F7069}" type="slidenum">
              <a:rPr lang="en-CA" altLang="en-US" sz="1200" smtClean="0"/>
              <a:pPr/>
              <a:t>44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328636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Names and structures of alkyl halides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FC6B6BE-25DA-428B-A635-C5624C0DD70C}" type="slidenum">
              <a:rPr lang="en-CA" altLang="en-US" sz="1200" smtClean="0"/>
              <a:pPr/>
              <a:t>8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945115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Names and structures of alkyl halides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A8FA80-76EA-44B6-85E7-1D7EDD948722}" type="slidenum">
              <a:rPr lang="en-CA" altLang="en-US" sz="1200" smtClean="0"/>
              <a:pPr/>
              <a:t>9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4245007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Names and structures of alkyl halides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299525C-300B-4B0F-BD50-67336BB39343}" type="slidenum">
              <a:rPr lang="en-CA" altLang="en-US" sz="1200" smtClean="0"/>
              <a:pPr/>
              <a:t>10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915433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Names and structures of alkyl halides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AF02C24-3D9D-4A09-AC4C-064181BC046E}" type="slidenum">
              <a:rPr lang="en-CA" altLang="en-US" sz="1200" smtClean="0"/>
              <a:pPr/>
              <a:t>11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054482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Arial" panose="020B0604020202020204" pitchFamily="34" charset="0"/>
              </a:rPr>
              <a:t>Names and structures of alkyl halides</a:t>
            </a:r>
          </a:p>
          <a:p>
            <a:endParaRPr lang="en-IN" altLang="en-US" smtClean="0">
              <a:latin typeface="Arial" panose="020B0604020202020204" pitchFamily="34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DD1BEBA-0BF8-4DC9-993C-819B18B58FE1}" type="slidenum">
              <a:rPr lang="en-CA" altLang="en-US" sz="1200" smtClean="0"/>
              <a:pPr/>
              <a:t>12</a:t>
            </a:fld>
            <a:endParaRPr lang="en-CA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403691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cengage.com/chemistry/mcmurry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cengage.com/chemistry/mcmurry" TargetMode="Externa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3200400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5" name="Rectangle 21"/>
          <p:cNvSpPr>
            <a:spLocks noChangeArrowheads="1"/>
          </p:cNvSpPr>
          <p:nvPr userDrawn="1"/>
        </p:nvSpPr>
        <p:spPr bwMode="auto">
          <a:xfrm>
            <a:off x="2819400" y="1295400"/>
            <a:ext cx="2295525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2200" i="1" dirty="0" smtClean="0">
                <a:solidFill>
                  <a:srgbClr val="000000"/>
                </a:solidFill>
              </a:rPr>
              <a:t>John E. McMurry</a:t>
            </a:r>
          </a:p>
        </p:txBody>
      </p:sp>
      <p:sp>
        <p:nvSpPr>
          <p:cNvPr id="6" name="Rectangle 22">
            <a:hlinkClick r:id="rId2"/>
          </p:cNvPr>
          <p:cNvSpPr>
            <a:spLocks noChangeArrowheads="1"/>
          </p:cNvSpPr>
          <p:nvPr userDrawn="1"/>
        </p:nvSpPr>
        <p:spPr bwMode="auto">
          <a:xfrm>
            <a:off x="2638425" y="2620963"/>
            <a:ext cx="2800350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200" dirty="0" smtClean="0">
                <a:solidFill>
                  <a:srgbClr val="000000"/>
                </a:solidFill>
                <a:cs typeface="Arial" panose="020B0604020202020204" pitchFamily="34" charset="0"/>
                <a:hlinkClick r:id="rId2"/>
              </a:rPr>
              <a:t>www.cengage.com/chemistry/mcmurry</a:t>
            </a:r>
            <a:endParaRPr lang="en-US" altLang="en-US" sz="1200" dirty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7" name="Picture 23" descr="BrooksCole_Logo"/>
          <p:cNvSpPr>
            <a:spLocks noChangeAspect="1" noChangeArrowheads="1"/>
          </p:cNvSpPr>
          <p:nvPr userDrawn="1"/>
        </p:nvSpPr>
        <p:spPr bwMode="auto">
          <a:xfrm>
            <a:off x="6586538" y="0"/>
            <a:ext cx="2557462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170002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304800" y="3352800"/>
            <a:ext cx="8534400" cy="1981200"/>
          </a:xfrm>
        </p:spPr>
        <p:txBody>
          <a:bodyPr lIns="101882" tIns="50941" rIns="101882" bIns="50941"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CA"/>
              <a:t>Click to edit Master title style</a:t>
            </a:r>
          </a:p>
        </p:txBody>
      </p:sp>
      <p:sp>
        <p:nvSpPr>
          <p:cNvPr id="170003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800100" y="5646738"/>
            <a:ext cx="7543800" cy="365125"/>
          </a:xfrm>
        </p:spPr>
        <p:txBody>
          <a:bodyPr lIns="101882" tIns="50941" rIns="101882" bIns="50941" anchor="ctr"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CA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" y="152400"/>
            <a:ext cx="252603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0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3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5163" y="0"/>
            <a:ext cx="2128837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0"/>
            <a:ext cx="6234113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81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3200400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5" name="Rectangle 21"/>
          <p:cNvSpPr>
            <a:spLocks noChangeArrowheads="1"/>
          </p:cNvSpPr>
          <p:nvPr userDrawn="1"/>
        </p:nvSpPr>
        <p:spPr bwMode="auto">
          <a:xfrm>
            <a:off x="2819400" y="1295400"/>
            <a:ext cx="2295525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2200" i="1" dirty="0" smtClean="0">
                <a:solidFill>
                  <a:srgbClr val="000000"/>
                </a:solidFill>
              </a:rPr>
              <a:t>John E. McMurry</a:t>
            </a:r>
          </a:p>
        </p:txBody>
      </p:sp>
      <p:sp>
        <p:nvSpPr>
          <p:cNvPr id="6" name="Rectangle 22">
            <a:hlinkClick r:id="rId2"/>
          </p:cNvPr>
          <p:cNvSpPr>
            <a:spLocks noChangeArrowheads="1"/>
          </p:cNvSpPr>
          <p:nvPr userDrawn="1"/>
        </p:nvSpPr>
        <p:spPr bwMode="auto">
          <a:xfrm>
            <a:off x="2638425" y="2620963"/>
            <a:ext cx="2800350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200" dirty="0" smtClean="0">
                <a:solidFill>
                  <a:srgbClr val="000000"/>
                </a:solidFill>
                <a:cs typeface="Arial" panose="020B0604020202020204" pitchFamily="34" charset="0"/>
                <a:hlinkClick r:id="rId2"/>
              </a:rPr>
              <a:t>www.cengage.com/chemistry/mcmurry</a:t>
            </a:r>
            <a:endParaRPr lang="en-US" altLang="en-US" sz="1200" dirty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7" name="Picture 23" descr="BrooksCole_Logo"/>
          <p:cNvSpPr>
            <a:spLocks noChangeAspect="1" noChangeArrowheads="1"/>
          </p:cNvSpPr>
          <p:nvPr userDrawn="1"/>
        </p:nvSpPr>
        <p:spPr bwMode="auto">
          <a:xfrm>
            <a:off x="6586538" y="0"/>
            <a:ext cx="2557462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170002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304800" y="3352800"/>
            <a:ext cx="8534400" cy="1981200"/>
          </a:xfrm>
        </p:spPr>
        <p:txBody>
          <a:bodyPr lIns="101882" tIns="50941" rIns="101882" bIns="50941"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CA"/>
              <a:t>Click to edit Master title style</a:t>
            </a:r>
          </a:p>
        </p:txBody>
      </p:sp>
      <p:sp>
        <p:nvSpPr>
          <p:cNvPr id="170003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800100" y="5646738"/>
            <a:ext cx="7543800" cy="365125"/>
          </a:xfrm>
        </p:spPr>
        <p:txBody>
          <a:bodyPr lIns="101882" tIns="50941" rIns="101882" bIns="50941" anchor="ctr"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CA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" y="152400"/>
            <a:ext cx="252603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19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84300"/>
            <a:ext cx="821055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74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3826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981200"/>
            <a:ext cx="4181475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2525" y="1981200"/>
            <a:ext cx="4181475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13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93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97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614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84300"/>
            <a:ext cx="821055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542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29227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23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5163" y="0"/>
            <a:ext cx="2128837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0"/>
            <a:ext cx="6234113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4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33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981200"/>
            <a:ext cx="4181475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2525" y="1981200"/>
            <a:ext cx="4181475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7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1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4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826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394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36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308100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848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70" tIns="50935" rIns="101870" bIns="5093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title style</a:t>
            </a:r>
          </a:p>
        </p:txBody>
      </p:sp>
      <p:sp>
        <p:nvSpPr>
          <p:cNvPr id="102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447800"/>
            <a:ext cx="8991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70" tIns="50935" rIns="101870" bIns="509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1714500" y="6645275"/>
            <a:ext cx="5715000" cy="2889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2016 Cengage Learning. All Rights Reserved.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3" t="31112" r="27777" b="18888"/>
          <a:stretch/>
        </p:blipFill>
        <p:spPr>
          <a:xfrm>
            <a:off x="7884084" y="0"/>
            <a:ext cx="1259916" cy="130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8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90000"/>
        <a:buFont typeface="Wingdings" panose="05000000000000000000" pitchFamily="2" charset="2"/>
        <a:buChar char="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75000"/>
        <a:buFont typeface="Wingdings" panose="05000000000000000000" pitchFamily="2" charset="2"/>
        <a:buChar char=""/>
        <a:defRPr sz="26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55000"/>
        <a:buFont typeface="Wingdings" panose="05000000000000000000" pitchFamily="2" charset="2"/>
        <a:buChar char=""/>
        <a:defRPr sz="23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Wingdings" panose="05000000000000000000" pitchFamily="2" charset="2"/>
        <a:buChar char="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Wingdings" panose="05000000000000000000" pitchFamily="2" charset="2"/>
        <a:buChar char="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charset="2"/>
        <a:buChar char="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charset="2"/>
        <a:buChar char="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charset="2"/>
        <a:buChar char="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charset="2"/>
        <a:buChar char="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308100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848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70" tIns="50935" rIns="101870" bIns="5093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title style</a:t>
            </a:r>
          </a:p>
        </p:txBody>
      </p:sp>
      <p:sp>
        <p:nvSpPr>
          <p:cNvPr id="102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447800"/>
            <a:ext cx="8991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70" tIns="50935" rIns="101870" bIns="509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1714500" y="6645275"/>
            <a:ext cx="5715000" cy="2889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2016 Cengage Learning. All Rights Reserved.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3" t="31112" r="27777" b="18888"/>
          <a:stretch/>
        </p:blipFill>
        <p:spPr>
          <a:xfrm>
            <a:off x="7884084" y="0"/>
            <a:ext cx="1259916" cy="130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1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90000"/>
        <a:buFont typeface="Wingdings" panose="05000000000000000000" pitchFamily="2" charset="2"/>
        <a:buChar char="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75000"/>
        <a:buFont typeface="Wingdings" panose="05000000000000000000" pitchFamily="2" charset="2"/>
        <a:buChar char=""/>
        <a:defRPr sz="26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55000"/>
        <a:buFont typeface="Wingdings" panose="05000000000000000000" pitchFamily="2" charset="2"/>
        <a:buChar char=""/>
        <a:defRPr sz="23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Wingdings" panose="05000000000000000000" pitchFamily="2" charset="2"/>
        <a:buChar char="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Wingdings" panose="05000000000000000000" pitchFamily="2" charset="2"/>
        <a:buChar char="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charset="2"/>
        <a:buChar char="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charset="2"/>
        <a:buChar char="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charset="2"/>
        <a:buChar char="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Wingdings" charset="2"/>
        <a:buChar char="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066800" y="3810000"/>
            <a:ext cx="7620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19200" y="3417888"/>
            <a:ext cx="6629400" cy="1881187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Chapter 10</a:t>
            </a:r>
            <a:br>
              <a:rPr lang="en-US" altLang="en-US" smtClean="0"/>
            </a:br>
            <a:r>
              <a:rPr lang="en-US" altLang="en-US" smtClean="0"/>
              <a:t>Organohalides</a:t>
            </a:r>
            <a:endParaRPr lang="en-CA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Comparison of the Halomethanes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With progression down the periodic table:</a:t>
            </a:r>
          </a:p>
          <a:p>
            <a:pPr lvl="1"/>
            <a:r>
              <a:rPr lang="en-US" altLang="en-US" smtClean="0"/>
              <a:t>Size of halogens increase</a:t>
            </a:r>
          </a:p>
          <a:p>
            <a:pPr lvl="1"/>
            <a:r>
              <a:rPr lang="en-US" altLang="en-US" smtClean="0"/>
              <a:t>C–X bond lengths increase</a:t>
            </a:r>
          </a:p>
          <a:p>
            <a:pPr lvl="1"/>
            <a:r>
              <a:rPr lang="en-US" altLang="en-US" smtClean="0"/>
              <a:t>C–X bond strengths decrease</a:t>
            </a:r>
          </a:p>
          <a:p>
            <a:pPr lvl="1"/>
            <a:endParaRPr lang="en-US" altLang="en-US" smtClean="0"/>
          </a:p>
        </p:txBody>
      </p:sp>
      <p:pic>
        <p:nvPicPr>
          <p:cNvPr id="1946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3800"/>
            <a:ext cx="8312150" cy="249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Polarity of C─X Bonds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Halomethanes possess a substantial dipole moment</a:t>
            </a:r>
          </a:p>
          <a:p>
            <a:pPr lvl="1"/>
            <a:r>
              <a:rPr lang="en-IN" altLang="en-US" smtClean="0"/>
              <a:t>Slight positive charge (</a:t>
            </a:r>
            <a:r>
              <a:rPr lang="el-GR" altLang="en-US" smtClean="0"/>
              <a:t>δ</a:t>
            </a:r>
            <a:r>
              <a:rPr lang="en-IN" altLang="en-US" smtClean="0"/>
              <a:t>+) on carbon atoms</a:t>
            </a:r>
          </a:p>
          <a:p>
            <a:pPr lvl="1"/>
            <a:r>
              <a:rPr lang="en-IN" altLang="en-US" smtClean="0"/>
              <a:t>Slight negative charge (</a:t>
            </a:r>
            <a:r>
              <a:rPr lang="el-GR" altLang="en-US" smtClean="0"/>
              <a:t>δ</a:t>
            </a:r>
            <a:r>
              <a:rPr lang="en-IN" altLang="en-US" smtClean="0"/>
              <a:t>-) on halogens</a:t>
            </a:r>
          </a:p>
          <a:p>
            <a:r>
              <a:rPr lang="en-IN" altLang="en-US" smtClean="0"/>
              <a:t>C─X carbon atom is considered to behave as an electrophile in polar reactions</a:t>
            </a:r>
          </a:p>
        </p:txBody>
      </p:sp>
      <p:pic>
        <p:nvPicPr>
          <p:cNvPr id="2150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387850"/>
            <a:ext cx="3836988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Provide the IUPAC name of the following alkyl halide:</a:t>
            </a:r>
          </a:p>
          <a:p>
            <a:pPr lvl="1"/>
            <a:r>
              <a:rPr lang="en-IN" altLang="en-US" smtClean="0"/>
              <a:t>CH</a:t>
            </a:r>
            <a:r>
              <a:rPr lang="en-IN" altLang="en-US" baseline="-25000" smtClean="0"/>
              <a:t>3</a:t>
            </a:r>
            <a:r>
              <a:rPr lang="en-IN" altLang="en-US" smtClean="0"/>
              <a:t>CH</a:t>
            </a:r>
            <a:r>
              <a:rPr lang="en-IN" altLang="en-US" baseline="-25000" smtClean="0"/>
              <a:t>2</a:t>
            </a:r>
            <a:r>
              <a:rPr lang="en-IN" altLang="en-US" smtClean="0"/>
              <a:t>CH</a:t>
            </a:r>
            <a:r>
              <a:rPr lang="en-IN" altLang="en-US" baseline="-25000" smtClean="0"/>
              <a:t>2</a:t>
            </a:r>
            <a:r>
              <a:rPr lang="en-IN" altLang="en-US" smtClean="0"/>
              <a:t>CH</a:t>
            </a:r>
            <a:r>
              <a:rPr lang="en-IN" altLang="en-US" baseline="-25000" smtClean="0"/>
              <a:t>2</a:t>
            </a:r>
            <a:r>
              <a:rPr lang="en-IN" altLang="en-US" smtClean="0"/>
              <a:t>I</a:t>
            </a:r>
          </a:p>
          <a:p>
            <a:r>
              <a:rPr lang="en-IN" altLang="en-US" smtClean="0"/>
              <a:t>Solution:</a:t>
            </a:r>
          </a:p>
          <a:p>
            <a:pPr lvl="1"/>
            <a:r>
              <a:rPr lang="en-IN" altLang="en-US" smtClean="0"/>
              <a:t>1-Iodobutane</a:t>
            </a:r>
          </a:p>
          <a:p>
            <a:pPr lvl="2"/>
            <a:r>
              <a:rPr lang="en-IN" altLang="en-US" smtClean="0"/>
              <a:t>Halogens are treated the same as alkyl substituents but are named as a halo group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Preparing Alkyl Halides from Alkenes: Radical Halogenation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28650" y="1524000"/>
            <a:ext cx="3409950" cy="5181600"/>
          </a:xfrm>
        </p:spPr>
        <p:txBody>
          <a:bodyPr/>
          <a:lstStyle/>
          <a:p>
            <a:r>
              <a:rPr lang="en-US" altLang="en-US" smtClean="0"/>
              <a:t>Alkanes react with Cl</a:t>
            </a:r>
            <a:r>
              <a:rPr lang="en-US" altLang="en-US" baseline="-25000" smtClean="0"/>
              <a:t>2</a:t>
            </a:r>
            <a:r>
              <a:rPr lang="en-US" altLang="en-US" smtClean="0"/>
              <a:t> or Br</a:t>
            </a:r>
            <a:r>
              <a:rPr lang="en-US" altLang="en-US" baseline="-25000" smtClean="0"/>
              <a:t>2</a:t>
            </a:r>
            <a:r>
              <a:rPr lang="en-US" altLang="en-US" smtClean="0"/>
              <a:t> in the presence of light through a radical chain-reaction pathway, producing simple alkyl halides</a:t>
            </a:r>
          </a:p>
        </p:txBody>
      </p:sp>
      <p:pic>
        <p:nvPicPr>
          <p:cNvPr id="25604" name="Picture 1030" descr="10_0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713" y="2057400"/>
            <a:ext cx="4802187" cy="372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Preparing Alkyl Halides from Alkenes: Radical Halogenation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Requirements of a radical substitution reaction</a:t>
            </a:r>
          </a:p>
          <a:p>
            <a:pPr lvl="1"/>
            <a:r>
              <a:rPr lang="en-US" altLang="en-US" smtClean="0"/>
              <a:t>Initiation, propagation, and termination</a:t>
            </a:r>
          </a:p>
          <a:p>
            <a:pPr lvl="1"/>
            <a:r>
              <a:rPr lang="en-US" altLang="en-US" smtClean="0"/>
              <a:t>Preparation of alkyl halides by alkane halogenation results in mixtures of compounds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</p:txBody>
      </p:sp>
      <p:pic>
        <p:nvPicPr>
          <p:cNvPr id="27652" name="Picture 6" descr="10_u00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86200"/>
            <a:ext cx="8583613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Radical Halogenation of Alkanes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Complications are more in cases of alkanes that have more than one kind of hydrogen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r>
              <a:rPr lang="en-US" altLang="en-US" smtClean="0"/>
              <a:t>A reactivity order can be calculated toward chlorination for different kinds of hydrogen atoms</a:t>
            </a:r>
          </a:p>
        </p:txBody>
      </p:sp>
      <p:pic>
        <p:nvPicPr>
          <p:cNvPr id="29700" name="Picture 6" descr="10_u01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2590800"/>
            <a:ext cx="8582025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Radical Halogenation of Alkanes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Based on quantitative analysis of reaction products, relative reactivity is estimated</a:t>
            </a:r>
          </a:p>
          <a:p>
            <a:r>
              <a:rPr lang="en-US" altLang="en-US" smtClean="0"/>
              <a:t>With reference to energy required to break C–H bonds, resultant tertiary radicals are more stable than primary or secondary radicals</a:t>
            </a:r>
          </a:p>
        </p:txBody>
      </p:sp>
      <p:pic>
        <p:nvPicPr>
          <p:cNvPr id="31748" name="Picture 7" descr="10_u01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4267200"/>
            <a:ext cx="4295775" cy="213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8" descr="10_u01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4572000"/>
            <a:ext cx="42957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Draw and name all monochloro products that can be obtained from radical chlorination of 2-methylpentane</a:t>
            </a:r>
          </a:p>
          <a:p>
            <a:pPr lvl="1"/>
            <a:r>
              <a:rPr lang="en-IN" altLang="en-US" smtClean="0"/>
              <a:t>Identify chiral products if present</a:t>
            </a:r>
          </a:p>
          <a:p>
            <a:pPr lvl="1"/>
            <a:endParaRPr lang="en-IN" altLang="en-US" smtClean="0"/>
          </a:p>
          <a:p>
            <a:pPr lvl="1"/>
            <a:endParaRPr lang="en-I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Solution:</a:t>
            </a:r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pPr lvl="1"/>
            <a:r>
              <a:rPr lang="en-IN" altLang="en-US" smtClean="0"/>
              <a:t>Products at sites a, c, and e are chiral</a:t>
            </a:r>
          </a:p>
          <a:p>
            <a:pPr lvl="1"/>
            <a:endParaRPr lang="en-IN" altLang="en-US" smtClean="0"/>
          </a:p>
          <a:p>
            <a:endParaRPr lang="en-IN" altLang="en-US" smtClean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38" y="2024063"/>
            <a:ext cx="5445125" cy="3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Preparing Alkyl Halides from Alkenes: Allylic Bromination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Alkenes react with N-bromosuccinimide (NBS) in the presence of light to produce alkyl halides</a:t>
            </a:r>
          </a:p>
          <a:p>
            <a:pPr lvl="1"/>
            <a:r>
              <a:rPr lang="en-IN" altLang="en-US" smtClean="0"/>
              <a:t>Hydrogen is substituted by bromine at the </a:t>
            </a:r>
            <a:r>
              <a:rPr lang="en-IN" altLang="en-US" smtClean="0">
                <a:solidFill>
                  <a:srgbClr val="0070C0"/>
                </a:solidFill>
              </a:rPr>
              <a:t>allylic</a:t>
            </a:r>
            <a:r>
              <a:rPr lang="en-IN" altLang="en-US" smtClean="0"/>
              <a:t> </a:t>
            </a:r>
            <a:r>
              <a:rPr lang="en-IN" altLang="en-US" smtClean="0">
                <a:solidFill>
                  <a:srgbClr val="0070C0"/>
                </a:solidFill>
              </a:rPr>
              <a:t>position</a:t>
            </a:r>
          </a:p>
          <a:p>
            <a:endParaRPr lang="en-US" altLang="en-US" smtClean="0"/>
          </a:p>
        </p:txBody>
      </p:sp>
      <p:pic>
        <p:nvPicPr>
          <p:cNvPr id="37892" name="Picture 6" descr="10_u01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54363"/>
            <a:ext cx="7888288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dirty="0" smtClean="0"/>
              <a:t>(10.1)</a:t>
            </a:r>
          </a:p>
          <a:p>
            <a:pPr>
              <a:defRPr/>
            </a:pPr>
            <a:r>
              <a:rPr lang="en-IN" dirty="0" smtClean="0"/>
              <a:t>Names and structures of alkyl halides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dirty="0" smtClean="0"/>
              <a:t>(10.2)</a:t>
            </a:r>
          </a:p>
          <a:p>
            <a:pPr>
              <a:defRPr/>
            </a:pPr>
            <a:r>
              <a:rPr lang="en-IN" dirty="0" smtClean="0"/>
              <a:t>Preparing alkylhalides from alkanes: Radical halogenation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dirty="0" smtClean="0"/>
              <a:t>(10.3)</a:t>
            </a:r>
          </a:p>
          <a:p>
            <a:pPr>
              <a:defRPr/>
            </a:pPr>
            <a:r>
              <a:rPr lang="en-IN" dirty="0" smtClean="0"/>
              <a:t>Preparing alkyl halides from alkenes: Allylic bromination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dirty="0" smtClean="0"/>
              <a:t>(10.4)</a:t>
            </a:r>
          </a:p>
          <a:p>
            <a:pPr>
              <a:defRPr/>
            </a:pPr>
            <a:r>
              <a:rPr lang="en-IN" dirty="0" smtClean="0"/>
              <a:t>Stability of the allyl radical: Resonance revisited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400" b="1" smtClean="0">
                <a:solidFill>
                  <a:srgbClr val="FF0000"/>
                </a:solidFill>
              </a:rPr>
              <a:t>Figure 10.2</a:t>
            </a:r>
            <a:r>
              <a:rPr lang="en-IN" altLang="en-US" sz="3400" smtClean="0">
                <a:solidFill>
                  <a:srgbClr val="FF0000"/>
                </a:solidFill>
              </a:rPr>
              <a:t> </a:t>
            </a:r>
            <a:r>
              <a:rPr lang="en-IN" altLang="en-US" sz="3400" smtClean="0"/>
              <a:t>- Mechanism of Allylic Bromination of an Alkene with NBS</a:t>
            </a:r>
          </a:p>
        </p:txBody>
      </p:sp>
      <p:pic>
        <p:nvPicPr>
          <p:cNvPr id="39939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6150" y="1676400"/>
            <a:ext cx="7512050" cy="47561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smtClean="0"/>
              <a:t>Relation Between Bromination and Bond Dissociation Energies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Bond dissociation energies help determine the relative stabilities of various kinds of radicals</a:t>
            </a:r>
          </a:p>
        </p:txBody>
      </p:sp>
      <p:pic>
        <p:nvPicPr>
          <p:cNvPr id="41988" name="Picture 7" descr="10_u01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4257675"/>
            <a:ext cx="8583613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5" y="2386013"/>
            <a:ext cx="68707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Stability of the Allyl Radical: Resonance Revisited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Radical carbon atom adopts </a:t>
            </a:r>
            <a:r>
              <a:rPr lang="en-US" altLang="en-US" i="1" smtClean="0"/>
              <a:t>sp</a:t>
            </a:r>
            <a:r>
              <a:rPr lang="en-US" altLang="en-US" baseline="30000" smtClean="0"/>
              <a:t>2</a:t>
            </a:r>
            <a:r>
              <a:rPr lang="en-US" altLang="en-US" smtClean="0"/>
              <a:t>-hybridization</a:t>
            </a:r>
          </a:p>
          <a:p>
            <a:pPr lvl="1"/>
            <a:r>
              <a:rPr lang="en-US" altLang="en-US" smtClean="0"/>
              <a:t>Structure is electronically symmetrical</a:t>
            </a:r>
          </a:p>
          <a:p>
            <a:pPr lvl="1"/>
            <a:r>
              <a:rPr lang="en-US" altLang="en-US" i="1" smtClean="0"/>
              <a:t>p</a:t>
            </a:r>
            <a:r>
              <a:rPr lang="en-US" altLang="en-US" smtClean="0"/>
              <a:t> orbital on the central carbon overlaps equally with </a:t>
            </a:r>
            <a:r>
              <a:rPr lang="en-US" altLang="en-US" i="1" smtClean="0"/>
              <a:t>p</a:t>
            </a:r>
            <a:r>
              <a:rPr lang="en-US" altLang="en-US" smtClean="0"/>
              <a:t> orbitals on neighboring carbons</a:t>
            </a:r>
          </a:p>
        </p:txBody>
      </p:sp>
      <p:pic>
        <p:nvPicPr>
          <p:cNvPr id="44036" name="Picture 6" descr="10_0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50" y="3352800"/>
            <a:ext cx="5378450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Stability of the Allyl Radical: Resonance Revisited</a:t>
            </a:r>
            <a:endParaRPr lang="en-IN" altLang="en-US" smtClean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Electronic symmetry of the allyl radical is the reason it possesses two resonance forms</a:t>
            </a:r>
          </a:p>
          <a:p>
            <a:r>
              <a:rPr lang="en-IN" altLang="en-US" smtClean="0"/>
              <a:t>High number of resonance forms result in increased stability of the compound</a:t>
            </a:r>
          </a:p>
          <a:p>
            <a:pPr lvl="1"/>
            <a:r>
              <a:rPr lang="en-IN" altLang="en-US" smtClean="0"/>
              <a:t>Bonding electrons are attracted to more nuclei</a:t>
            </a:r>
          </a:p>
          <a:p>
            <a:r>
              <a:rPr lang="en-IN" altLang="en-US" smtClean="0"/>
              <a:t>According to molecular orbital terms, stability of an allyl radical is because the unpaired electron is </a:t>
            </a:r>
            <a:r>
              <a:rPr lang="en-IN" altLang="en-US" b="1" smtClean="0">
                <a:solidFill>
                  <a:srgbClr val="0070C0"/>
                </a:solidFill>
              </a:rPr>
              <a:t>delocalized</a:t>
            </a:r>
            <a:r>
              <a:rPr lang="en-IN" altLang="en-US" smtClean="0"/>
              <a:t> rather than localized at one site</a:t>
            </a:r>
          </a:p>
          <a:p>
            <a:pPr lvl="1"/>
            <a:r>
              <a:rPr lang="en-IN" altLang="en-US" smtClean="0"/>
              <a:t>Delocalization causes allyl radicals to react with Br</a:t>
            </a:r>
            <a:r>
              <a:rPr lang="en-IN" altLang="en-US" baseline="-25000" smtClean="0"/>
              <a:t>2, </a:t>
            </a:r>
            <a:r>
              <a:rPr lang="en-IN" altLang="en-US" smtClean="0"/>
              <a:t>producing a mixture of products</a:t>
            </a:r>
            <a:endParaRPr lang="en-IN" altLang="en-US" baseline="-25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Stability of the Allyl Radical: Resonance Revisited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Allylic bromination products are converted into dienes by dehydrohalogenation with a base</a:t>
            </a:r>
          </a:p>
        </p:txBody>
      </p:sp>
      <p:pic>
        <p:nvPicPr>
          <p:cNvPr id="48132" name="Picture 6" descr="10_u01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95600"/>
            <a:ext cx="7602538" cy="210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	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Mention the products formed when the following alkene reacts with NBS</a:t>
            </a:r>
          </a:p>
          <a:p>
            <a:pPr lvl="1"/>
            <a:r>
              <a:rPr lang="en-IN" altLang="en-US" smtClean="0"/>
              <a:t>Show the structures of all products formed</a:t>
            </a:r>
          </a:p>
          <a:p>
            <a:pPr lvl="1"/>
            <a:endParaRPr lang="en-IN" altLang="en-US" smtClean="0"/>
          </a:p>
        </p:txBody>
      </p:sp>
      <p:pic>
        <p:nvPicPr>
          <p:cNvPr id="5018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163" y="2971800"/>
            <a:ext cx="1717675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Solution:</a:t>
            </a:r>
          </a:p>
          <a:p>
            <a:endParaRPr lang="en-IN" altLang="en-US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5" y="2355850"/>
            <a:ext cx="6245225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Preparing Alkyl Halides from Alcohols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387475"/>
            <a:ext cx="8362950" cy="5241925"/>
          </a:xfrm>
        </p:spPr>
        <p:txBody>
          <a:bodyPr/>
          <a:lstStyle/>
          <a:p>
            <a:r>
              <a:rPr lang="en-IN" altLang="en-US" smtClean="0"/>
              <a:t>Treating alcohol with HCl, HBr, or HI is the simplest method of deriving alkyl halides</a:t>
            </a:r>
          </a:p>
          <a:p>
            <a:r>
              <a:rPr lang="en-US" altLang="en-US" smtClean="0"/>
              <a:t>Rate of reaction in primary and secondary alcohols is slower and occurs at higher temperatures</a:t>
            </a:r>
          </a:p>
        </p:txBody>
      </p:sp>
      <p:pic>
        <p:nvPicPr>
          <p:cNvPr id="54276" name="Picture 6" descr="10_u02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3763963"/>
            <a:ext cx="5826125" cy="286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Preparing Alkyl Halides from Alcohols</a:t>
            </a:r>
            <a:endParaRPr lang="en-IN" altLang="en-US" smtClean="0"/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Optimal conversion of primary or secondary alcohols into halides is possible by treatment with thionyl chloride or phosphorus tribromide</a:t>
            </a:r>
          </a:p>
          <a:p>
            <a:pPr lvl="1"/>
            <a:endParaRPr lang="en-IN" altLang="en-US" smtClean="0"/>
          </a:p>
        </p:txBody>
      </p:sp>
      <p:pic>
        <p:nvPicPr>
          <p:cNvPr id="5632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74963"/>
            <a:ext cx="7556500" cy="337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Prepare the following alkyl halide from the corresponding alcohol</a:t>
            </a:r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r>
              <a:rPr lang="en-IN" altLang="en-US" smtClean="0"/>
              <a:t>Solution:</a:t>
            </a:r>
          </a:p>
        </p:txBody>
      </p:sp>
      <p:pic>
        <p:nvPicPr>
          <p:cNvPr id="5837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538" y="2381250"/>
            <a:ext cx="130492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4386263"/>
            <a:ext cx="581025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dirty="0" smtClean="0"/>
              <a:t>(10.5)</a:t>
            </a:r>
          </a:p>
          <a:p>
            <a:pPr>
              <a:defRPr/>
            </a:pPr>
            <a:r>
              <a:rPr lang="en-IN" dirty="0" smtClean="0"/>
              <a:t>Preparing alkyl halides from alcohols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dirty="0" smtClean="0"/>
              <a:t>(10.6)</a:t>
            </a:r>
          </a:p>
          <a:p>
            <a:pPr>
              <a:defRPr/>
            </a:pPr>
            <a:r>
              <a:rPr lang="en-IN" dirty="0" smtClean="0"/>
              <a:t>Reactions of alkyl halides: Grignard reagents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dirty="0" smtClean="0"/>
              <a:t>(10.7)</a:t>
            </a:r>
          </a:p>
          <a:p>
            <a:pPr>
              <a:defRPr/>
            </a:pPr>
            <a:r>
              <a:rPr lang="en-IN" dirty="0" smtClean="0"/>
              <a:t>Organometallic coupling reactions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dirty="0" smtClean="0"/>
              <a:t>(10.8)</a:t>
            </a:r>
          </a:p>
          <a:p>
            <a:pPr>
              <a:defRPr/>
            </a:pPr>
            <a:r>
              <a:rPr lang="en-IN" dirty="0" smtClean="0"/>
              <a:t>Oxidation and reduction in organic chemistry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4"/>
          <p:cNvSpPr>
            <a:spLocks noGrp="1" noChangeArrowheads="1"/>
          </p:cNvSpPr>
          <p:nvPr>
            <p:ph type="title"/>
          </p:nvPr>
        </p:nvSpPr>
        <p:spPr>
          <a:xfrm>
            <a:off x="520700" y="33338"/>
            <a:ext cx="7219950" cy="1295400"/>
          </a:xfrm>
        </p:spPr>
        <p:txBody>
          <a:bodyPr/>
          <a:lstStyle/>
          <a:p>
            <a:r>
              <a:rPr lang="en-US" altLang="en-US" smtClean="0"/>
              <a:t>Reactions of Alkyl Halides: Grignard Reagents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Reaction of RX with Mg in ether or THF, produces </a:t>
            </a:r>
            <a:r>
              <a:rPr lang="en-US" altLang="en-US" b="1" smtClean="0">
                <a:solidFill>
                  <a:srgbClr val="0070C0"/>
                </a:solidFill>
              </a:rPr>
              <a:t>Grignard</a:t>
            </a:r>
            <a:r>
              <a:rPr lang="en-US" altLang="en-US" b="1" smtClean="0"/>
              <a:t> </a:t>
            </a:r>
            <a:r>
              <a:rPr lang="en-US" altLang="en-US" b="1" smtClean="0">
                <a:solidFill>
                  <a:srgbClr val="0070C0"/>
                </a:solidFill>
              </a:rPr>
              <a:t>reagents (RMgX)</a:t>
            </a:r>
          </a:p>
        </p:txBody>
      </p:sp>
      <p:pic>
        <p:nvPicPr>
          <p:cNvPr id="60420" name="Picture 6" descr="10_u02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008563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Reactions of Alkyl Halides: Grignard Reagents</a:t>
            </a:r>
            <a:endParaRPr lang="en-IN" altLang="en-US" smtClean="0"/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Carbon atom of Grignard reagents is both nucleophilic and basophilic</a:t>
            </a:r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  <a:p>
            <a:r>
              <a:rPr lang="en-IN" altLang="en-US" smtClean="0"/>
              <a:t>Grignard reagents are formally magnesium salts, R</a:t>
            </a:r>
            <a:r>
              <a:rPr lang="en-IN" altLang="en-US" baseline="-25000" smtClean="0"/>
              <a:t>3</a:t>
            </a:r>
            <a:r>
              <a:rPr lang="en-IN" altLang="en-US" smtClean="0"/>
              <a:t>C</a:t>
            </a:r>
            <a:r>
              <a:rPr lang="en-IN" altLang="en-US" baseline="30000" smtClean="0"/>
              <a:t>-+</a:t>
            </a:r>
            <a:r>
              <a:rPr lang="en-IN" altLang="en-US" smtClean="0"/>
              <a:t>MgX, of a carbon acid, R</a:t>
            </a:r>
            <a:r>
              <a:rPr lang="en-IN" altLang="en-US" baseline="-25000" smtClean="0"/>
              <a:t>3</a:t>
            </a:r>
            <a:r>
              <a:rPr lang="en-IN" altLang="en-US" smtClean="0"/>
              <a:t>C–H</a:t>
            </a:r>
          </a:p>
          <a:p>
            <a:pPr lvl="1"/>
            <a:r>
              <a:rPr lang="en-IN" altLang="en-US" smtClean="0"/>
              <a:t>It is a </a:t>
            </a:r>
            <a:r>
              <a:rPr lang="en-IN" altLang="en-US" b="1" smtClean="0">
                <a:solidFill>
                  <a:srgbClr val="0070C0"/>
                </a:solidFill>
              </a:rPr>
              <a:t>carbanion</a:t>
            </a:r>
            <a:endParaRPr lang="en-IN" altLang="en-US" smtClean="0"/>
          </a:p>
          <a:p>
            <a:endParaRPr lang="en-IN" altLang="en-US" smtClean="0"/>
          </a:p>
          <a:p>
            <a:endParaRPr lang="en-IN" altLang="en-US" smtClean="0"/>
          </a:p>
        </p:txBody>
      </p:sp>
      <p:pic>
        <p:nvPicPr>
          <p:cNvPr id="6246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388" y="2436813"/>
            <a:ext cx="6245225" cy="22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Mention how a halogen substituent can be replaced by a deuterium atom in the preparation of a deuterated compound</a:t>
            </a:r>
          </a:p>
          <a:p>
            <a:endParaRPr lang="en-IN" altLang="en-US" smtClean="0"/>
          </a:p>
          <a:p>
            <a:endParaRPr lang="en-IN" altLang="en-US" smtClean="0"/>
          </a:p>
          <a:p>
            <a:pPr lvl="1"/>
            <a:endParaRPr lang="en-IN" altLang="en-US" smtClean="0"/>
          </a:p>
          <a:p>
            <a:endParaRPr lang="en-IN" altLang="en-US" smtClean="0"/>
          </a:p>
        </p:txBody>
      </p:sp>
      <p:pic>
        <p:nvPicPr>
          <p:cNvPr id="6451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763" y="2743200"/>
            <a:ext cx="40544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Solution:</a:t>
            </a:r>
          </a:p>
          <a:p>
            <a:pPr lvl="1"/>
            <a:r>
              <a:rPr lang="en-IN" altLang="en-US" smtClean="0"/>
              <a:t>In the reaction with deuterium donors, Grignard reagents convert R–MgX into RD</a:t>
            </a:r>
          </a:p>
          <a:p>
            <a:pPr lvl="2"/>
            <a:r>
              <a:rPr lang="en-IN" altLang="en-US" smtClean="0"/>
              <a:t>Similar to Grignard reacting with proton donors to convert R–MgX into R–H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8563"/>
            <a:ext cx="83121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Organometallic Coupling Reactions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Preparation of organometallic compounds is similar to that of Grignard reagents</a:t>
            </a:r>
          </a:p>
          <a:p>
            <a:pPr lvl="1"/>
            <a:r>
              <a:rPr lang="en-US" altLang="en-US" smtClean="0"/>
              <a:t>Lithium metal reacts with alkyl halide to form alkyllithium reagents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r>
              <a:rPr lang="en-US" altLang="en-US" smtClean="0"/>
              <a:t>Lithium diorganocopper compounds are called </a:t>
            </a:r>
            <a:r>
              <a:rPr lang="en-US" altLang="en-US" b="1" smtClean="0">
                <a:solidFill>
                  <a:srgbClr val="0070C0"/>
                </a:solidFill>
              </a:rPr>
              <a:t>Gilman</a:t>
            </a:r>
            <a:r>
              <a:rPr lang="en-US" altLang="en-US" b="1" smtClean="0"/>
              <a:t> </a:t>
            </a:r>
            <a:r>
              <a:rPr lang="en-US" altLang="en-US" b="1" smtClean="0">
                <a:solidFill>
                  <a:srgbClr val="0070C0"/>
                </a:solidFill>
              </a:rPr>
              <a:t>reagents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endParaRPr lang="en-US" altLang="en-US" smtClean="0"/>
          </a:p>
        </p:txBody>
      </p:sp>
      <p:pic>
        <p:nvPicPr>
          <p:cNvPr id="68612" name="Picture 8" descr="10_u034A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150" y="5535613"/>
            <a:ext cx="52197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9" descr="10_u03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63" y="2743200"/>
            <a:ext cx="7146925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Organometallic Coupling Reactions</a:t>
            </a:r>
            <a:endParaRPr lang="en-IN" altLang="en-US" smtClean="0"/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Gilman reagents undergo coupling reactions with organochlorides, bromides, and iodides</a:t>
            </a:r>
          </a:p>
          <a:p>
            <a:endParaRPr lang="en-IN" altLang="en-US" smtClean="0"/>
          </a:p>
          <a:p>
            <a:endParaRPr lang="en-IN" altLang="en-US" smtClean="0"/>
          </a:p>
          <a:p>
            <a:r>
              <a:rPr lang="en-IN" altLang="en-US" smtClean="0"/>
              <a:t>Coupling reactions from carbon–carbon compounds</a:t>
            </a:r>
          </a:p>
          <a:p>
            <a:endParaRPr lang="en-IN" altLang="en-US" smtClean="0"/>
          </a:p>
        </p:txBody>
      </p:sp>
      <p:pic>
        <p:nvPicPr>
          <p:cNvPr id="7066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4291013"/>
            <a:ext cx="5676900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1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70138"/>
            <a:ext cx="8312150" cy="105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The Suzuki–Miyaura Reaction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Coupling reaction of an aromatic or vinyl substituted boronic acid with an aromatic or vinyl substituted organohalide in the presence of a base and a palladium catalyst</a:t>
            </a:r>
          </a:p>
        </p:txBody>
      </p:sp>
      <p:pic>
        <p:nvPicPr>
          <p:cNvPr id="7270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3276600"/>
            <a:ext cx="8312150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smtClean="0">
                <a:solidFill>
                  <a:srgbClr val="FF0000"/>
                </a:solidFill>
              </a:rPr>
              <a:t>Figure 10.5</a:t>
            </a:r>
            <a:r>
              <a:rPr lang="en-IN" altLang="en-US" sz="3200" smtClean="0">
                <a:solidFill>
                  <a:srgbClr val="FF0000"/>
                </a:solidFill>
              </a:rPr>
              <a:t> </a:t>
            </a:r>
            <a:r>
              <a:rPr lang="en-IN" altLang="en-US" sz="3200" smtClean="0"/>
              <a:t>- Mechanism of the Suzuki–Miyaura Coupling Reaction</a:t>
            </a:r>
          </a:p>
        </p:txBody>
      </p:sp>
      <p:pic>
        <p:nvPicPr>
          <p:cNvPr id="74755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6250" y="1981200"/>
            <a:ext cx="8362950" cy="38623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Carry out the following transformation using an organo-copper coupling reaction</a:t>
            </a:r>
          </a:p>
          <a:p>
            <a:endParaRPr lang="en-IN" altLang="en-US" smtClean="0"/>
          </a:p>
          <a:p>
            <a:endParaRPr lang="en-IN" altLang="en-US" smtClean="0"/>
          </a:p>
          <a:p>
            <a:pPr lvl="1"/>
            <a:endParaRPr lang="en-IN" altLang="en-US" smtClean="0"/>
          </a:p>
          <a:p>
            <a:endParaRPr lang="en-IN" altLang="en-US" smtClean="0"/>
          </a:p>
        </p:txBody>
      </p:sp>
      <p:pic>
        <p:nvPicPr>
          <p:cNvPr id="7680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2362200"/>
            <a:ext cx="7785100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Solution:</a:t>
            </a:r>
          </a:p>
          <a:p>
            <a:pPr lvl="1"/>
            <a:r>
              <a:rPr lang="en-IN" altLang="en-US" smtClean="0"/>
              <a:t>Octane is the product of an organometallic coupling reaction between 1-bromobutane and lithium dibutylcopper</a:t>
            </a:r>
          </a:p>
          <a:p>
            <a:pPr lvl="1"/>
            <a:r>
              <a:rPr lang="en-IN" altLang="en-US" smtClean="0"/>
              <a:t>1-bromobutane yields the Gilman reagent</a:t>
            </a:r>
          </a:p>
          <a:p>
            <a:pPr lvl="1"/>
            <a:endParaRPr lang="en-IN" altLang="en-US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4267200"/>
            <a:ext cx="7848600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Organohalides and Alkyl Halides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Organohalide is an organic compound containing at least one or more halogen atoms</a:t>
            </a:r>
          </a:p>
          <a:p>
            <a:pPr lvl="1"/>
            <a:r>
              <a:rPr lang="en-US" altLang="en-US" smtClean="0"/>
              <a:t>Found in abundance in nature</a:t>
            </a:r>
          </a:p>
          <a:p>
            <a:pPr lvl="1"/>
            <a:r>
              <a:rPr lang="en-US" altLang="en-US" smtClean="0"/>
              <a:t>Used as a solvent, inhaled anesthetic, and fumigant</a:t>
            </a:r>
          </a:p>
          <a:p>
            <a:r>
              <a:rPr lang="en-US" altLang="en-US" smtClean="0"/>
              <a:t>Alkyl halides comprise a halogen atom bonded to a saturated, </a:t>
            </a:r>
            <a:r>
              <a:rPr lang="en-US" altLang="en-US" i="1" smtClean="0"/>
              <a:t>sp</a:t>
            </a:r>
            <a:r>
              <a:rPr lang="en-US" altLang="en-US" baseline="30000" smtClean="0"/>
              <a:t>3</a:t>
            </a:r>
            <a:r>
              <a:rPr lang="en-US" altLang="en-US" smtClean="0"/>
              <a:t>-hybridized carbon atom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Oxidation and Reduction in Organic Chemistry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Oxidation decreases electron density on carbon</a:t>
            </a:r>
          </a:p>
          <a:p>
            <a:pPr lvl="1"/>
            <a:r>
              <a:rPr lang="en-US" altLang="en-US" smtClean="0"/>
              <a:t>Forms C–O, C–N, C–X, or breaks C–H</a:t>
            </a:r>
          </a:p>
          <a:p>
            <a:r>
              <a:rPr lang="en-US" altLang="en-US" smtClean="0"/>
              <a:t>Reduction increases electron density on carbon </a:t>
            </a:r>
          </a:p>
          <a:p>
            <a:pPr lvl="1"/>
            <a:r>
              <a:rPr lang="en-US" altLang="en-US" smtClean="0"/>
              <a:t>Forms C–H (or C–C) or breaks C–O, C–N, C–X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Oxidation &amp; Reduction Reactions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Chlorination reaction of methane is an oxidation</a:t>
            </a:r>
          </a:p>
          <a:p>
            <a:pPr lvl="1"/>
            <a:r>
              <a:rPr lang="en-US" altLang="en-US" smtClean="0"/>
              <a:t>C–CL bond is broken and a C–H bond is formed</a:t>
            </a:r>
          </a:p>
          <a:p>
            <a:endParaRPr lang="en-US" altLang="en-US" smtClean="0"/>
          </a:p>
        </p:txBody>
      </p:sp>
      <p:pic>
        <p:nvPicPr>
          <p:cNvPr id="82948" name="Picture 7" descr="10_u04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743200"/>
            <a:ext cx="8574088" cy="3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rgbClr val="FF0000"/>
                </a:solidFill>
              </a:rPr>
              <a:t>Figure 10.6</a:t>
            </a:r>
            <a:r>
              <a:rPr lang="en-US" altLang="en-US" smtClean="0">
                <a:solidFill>
                  <a:srgbClr val="FF0000"/>
                </a:solidFill>
              </a:rPr>
              <a:t> </a:t>
            </a:r>
            <a:r>
              <a:rPr lang="en-US" altLang="en-US" smtClean="0"/>
              <a:t>- Oxidation Levels of Common Compounds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Alkanes have the highest number of C–H bonds per carbon</a:t>
            </a:r>
          </a:p>
          <a:p>
            <a:r>
              <a:rPr lang="en-US" altLang="en-US" smtClean="0"/>
              <a:t>CO</a:t>
            </a:r>
            <a:r>
              <a:rPr lang="en-US" altLang="en-US" baseline="-25000" smtClean="0"/>
              <a:t>2</a:t>
            </a:r>
            <a:r>
              <a:rPr lang="en-US" altLang="en-US" smtClean="0"/>
              <a:t> Has the highest number of C–O bonds per carbon</a:t>
            </a:r>
            <a:endParaRPr lang="en-US" altLang="en-US" baseline="-25000" smtClean="0"/>
          </a:p>
        </p:txBody>
      </p:sp>
      <p:pic>
        <p:nvPicPr>
          <p:cNvPr id="84996" name="Picture 5" descr="10_0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05238"/>
            <a:ext cx="8574088" cy="236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Classify the following reaction as an oxidation, reduction, or neither</a:t>
            </a:r>
          </a:p>
          <a:p>
            <a:endParaRPr lang="en-IN" altLang="en-US" smtClean="0"/>
          </a:p>
        </p:txBody>
      </p:sp>
      <p:pic>
        <p:nvPicPr>
          <p:cNvPr id="8704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2490788"/>
            <a:ext cx="59531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Solution:</a:t>
            </a:r>
          </a:p>
          <a:p>
            <a:pPr lvl="1"/>
            <a:r>
              <a:rPr lang="en-IN" altLang="en-US" smtClean="0"/>
              <a:t>It is neither an oxidation nor a reduction </a:t>
            </a:r>
          </a:p>
          <a:p>
            <a:pPr lvl="1"/>
            <a:r>
              <a:rPr lang="en-IN" altLang="en-US" smtClean="0"/>
              <a:t>In the double bond:</a:t>
            </a:r>
          </a:p>
          <a:p>
            <a:pPr lvl="2"/>
            <a:r>
              <a:rPr lang="en-IN" altLang="en-US" smtClean="0"/>
              <a:t>The oxidation level of the upper carbon changes from 0 to +1 in the product</a:t>
            </a:r>
          </a:p>
          <a:p>
            <a:pPr lvl="2"/>
            <a:r>
              <a:rPr lang="en-IN" altLang="en-US" smtClean="0"/>
              <a:t>The oxidation level of the lower carbon changes from 0 to -1	</a:t>
            </a:r>
          </a:p>
          <a:p>
            <a:pPr lvl="1"/>
            <a:r>
              <a:rPr lang="en-IN" altLang="en-US" smtClean="0"/>
              <a:t>Both the product and the reactant have the same total oxidation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Summary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Alkyl halides undergo reactions that are well-studied and are considered very important in the field of organic chemistry</a:t>
            </a:r>
          </a:p>
          <a:p>
            <a:r>
              <a:rPr lang="en-IN" altLang="en-US" smtClean="0"/>
              <a:t>Alkyl halides can be prepared by the reaction of alkenes and </a:t>
            </a:r>
            <a:r>
              <a:rPr lang="en-IN" altLang="en-US" i="1" smtClean="0"/>
              <a:t>N</a:t>
            </a:r>
            <a:r>
              <a:rPr lang="en-IN" altLang="en-US" smtClean="0"/>
              <a:t>-bromosuccinimide (NBS) </a:t>
            </a:r>
          </a:p>
          <a:p>
            <a:r>
              <a:rPr lang="en-IN" altLang="en-US" smtClean="0"/>
              <a:t>Grignard reagents (RMgX) are formed when alkyl halides react with magnesium in an ether solution</a:t>
            </a:r>
          </a:p>
          <a:p>
            <a:r>
              <a:rPr lang="en-IN" altLang="en-US" smtClean="0"/>
              <a:t>Gilman reagents are formed when alkyl halides react with lithium metal in the presence of copper iodide</a:t>
            </a:r>
          </a:p>
          <a:p>
            <a:endParaRPr lang="en-I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Names and Structures of Alkyl Halides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Alkenes with a halogen substitute are termed haloalkanes </a:t>
            </a:r>
          </a:p>
          <a:p>
            <a:pPr lvl="1"/>
            <a:r>
              <a:rPr lang="en-US" altLang="en-US" smtClean="0"/>
              <a:t>Halogen is considered a substituent on the parent alkane chain </a:t>
            </a:r>
          </a:p>
          <a:p>
            <a:r>
              <a:rPr lang="en-US" altLang="en-US" smtClean="0"/>
              <a:t>Naming alkyl halides:</a:t>
            </a:r>
          </a:p>
          <a:p>
            <a:pPr lvl="1"/>
            <a:r>
              <a:rPr lang="en-US" altLang="en-US" smtClean="0"/>
              <a:t>Step 1 - Longest chain is named the parent</a:t>
            </a:r>
          </a:p>
          <a:p>
            <a:pPr lvl="2"/>
            <a:r>
              <a:rPr lang="en-US" altLang="en-US" smtClean="0"/>
              <a:t>Contains double or triple bond if present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Names and Structures of Alkyl Halides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mtClean="0"/>
              <a:t>Step 2 - Carbons of the parent chain are numbered beginning at the end closer to the first substituent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</p:txBody>
      </p:sp>
      <p:pic>
        <p:nvPicPr>
          <p:cNvPr id="1126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028950"/>
            <a:ext cx="83121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Names and Structures of Alkyl Halides</a:t>
            </a:r>
            <a:endParaRPr lang="en-IN" alt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IN" altLang="en-US" smtClean="0"/>
              <a:t>When more than one halogen is present, each are numbered and listed in alphabetical order when writing the name</a:t>
            </a:r>
          </a:p>
        </p:txBody>
      </p:sp>
      <p:pic>
        <p:nvPicPr>
          <p:cNvPr id="1331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95600"/>
            <a:ext cx="59944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Names and Structures of Alkyl Halides</a:t>
            </a:r>
            <a:endParaRPr lang="en-IN" alt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altLang="en-US" smtClean="0"/>
              <a:t>Step 3 - If the parent chain can be properly numbered from either end by step 2, numbering begins at the end closer to the substituent that has alphabetical precedence </a:t>
            </a:r>
          </a:p>
        </p:txBody>
      </p:sp>
      <p:pic>
        <p:nvPicPr>
          <p:cNvPr id="1536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29000"/>
            <a:ext cx="5883275" cy="301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Names and Structures of Alkyl Halides</a:t>
            </a:r>
            <a:endParaRPr lang="en-IN" altLang="en-US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altLang="en-US" smtClean="0"/>
              <a:t>Apart from the systematic naming convention, identification of the first alkyl group and then the halogen provides the names of many alkyl halides</a:t>
            </a:r>
          </a:p>
          <a:p>
            <a:pPr lvl="2"/>
            <a:r>
              <a:rPr lang="en-IN" altLang="en-US" smtClean="0"/>
              <a:t>CH</a:t>
            </a:r>
            <a:r>
              <a:rPr lang="en-IN" altLang="en-US" baseline="-25000" smtClean="0"/>
              <a:t>3</a:t>
            </a:r>
            <a:r>
              <a:rPr lang="en-IN" altLang="en-US" smtClean="0"/>
              <a:t>I is called iodomethane or methyl iodide</a:t>
            </a:r>
          </a:p>
          <a:p>
            <a:endParaRPr lang="en-I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1815</TotalTime>
  <Words>1601</Words>
  <Application>Microsoft Office PowerPoint</Application>
  <PresentationFormat>On-screen Show (4:3)</PresentationFormat>
  <Paragraphs>279</Paragraphs>
  <Slides>45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MS PGothic</vt:lpstr>
      <vt:lpstr>Wingdings</vt:lpstr>
      <vt:lpstr>Calibri</vt:lpstr>
      <vt:lpstr>2_Layers</vt:lpstr>
      <vt:lpstr>1_Layers</vt:lpstr>
      <vt:lpstr>Chapter 10 Organohalides</vt:lpstr>
      <vt:lpstr>Learning Objectives</vt:lpstr>
      <vt:lpstr>Learning Objectives</vt:lpstr>
      <vt:lpstr>Organohalides and Alkyl Halides</vt:lpstr>
      <vt:lpstr>Names and Structures of Alkyl Halides </vt:lpstr>
      <vt:lpstr>Names and Structures of Alkyl Halides</vt:lpstr>
      <vt:lpstr>Names and Structures of Alkyl Halides</vt:lpstr>
      <vt:lpstr>Names and Structures of Alkyl Halides</vt:lpstr>
      <vt:lpstr>Names and Structures of Alkyl Halides</vt:lpstr>
      <vt:lpstr>Comparison of the Halomethanes</vt:lpstr>
      <vt:lpstr>Polarity of C─X Bonds</vt:lpstr>
      <vt:lpstr>Worked Example</vt:lpstr>
      <vt:lpstr>Preparing Alkyl Halides from Alkenes: Radical Halogenation</vt:lpstr>
      <vt:lpstr>Preparing Alkyl Halides from Alkenes: Radical Halogenation</vt:lpstr>
      <vt:lpstr>Radical Halogenation of Alkanes</vt:lpstr>
      <vt:lpstr>Radical Halogenation of Alkanes</vt:lpstr>
      <vt:lpstr>Worked Example</vt:lpstr>
      <vt:lpstr>Worked Example</vt:lpstr>
      <vt:lpstr>Preparing Alkyl Halides from Alkenes: Allylic Bromination</vt:lpstr>
      <vt:lpstr>Figure 10.2 - Mechanism of Allylic Bromination of an Alkene with NBS</vt:lpstr>
      <vt:lpstr>Relation Between Bromination and Bond Dissociation Energies</vt:lpstr>
      <vt:lpstr>Stability of the Allyl Radical: Resonance Revisited</vt:lpstr>
      <vt:lpstr>Stability of the Allyl Radical: Resonance Revisited</vt:lpstr>
      <vt:lpstr>Stability of the Allyl Radical: Resonance Revisited</vt:lpstr>
      <vt:lpstr>Worked Example </vt:lpstr>
      <vt:lpstr>Worked Example</vt:lpstr>
      <vt:lpstr>Preparing Alkyl Halides from Alcohols</vt:lpstr>
      <vt:lpstr>Preparing Alkyl Halides from Alcohols</vt:lpstr>
      <vt:lpstr>Worked Example</vt:lpstr>
      <vt:lpstr>Reactions of Alkyl Halides: Grignard Reagents</vt:lpstr>
      <vt:lpstr>Reactions of Alkyl Halides: Grignard Reagents</vt:lpstr>
      <vt:lpstr>Worked Example</vt:lpstr>
      <vt:lpstr>Worked Example </vt:lpstr>
      <vt:lpstr>Organometallic Coupling Reactions</vt:lpstr>
      <vt:lpstr>Organometallic Coupling Reactions</vt:lpstr>
      <vt:lpstr>The Suzuki–Miyaura Reaction</vt:lpstr>
      <vt:lpstr>Figure 10.5 - Mechanism of the Suzuki–Miyaura Coupling Reaction</vt:lpstr>
      <vt:lpstr>Worked Example</vt:lpstr>
      <vt:lpstr>Worked Example</vt:lpstr>
      <vt:lpstr>Oxidation and Reduction in Organic Chemistry</vt:lpstr>
      <vt:lpstr>Oxidation &amp; Reduction Reactions</vt:lpstr>
      <vt:lpstr>Figure 10.6 - Oxidation Levels of Common Compounds</vt:lpstr>
      <vt:lpstr>Worked Example</vt:lpstr>
      <vt:lpstr>Worked Example</vt:lpstr>
      <vt:lpstr>Summary</vt:lpstr>
    </vt:vector>
  </TitlesOfParts>
  <Company>University of Toronto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10. Alkyl Halides</dc:title>
  <dc:creator>Ronald Kluger</dc:creator>
  <cp:lastModifiedBy>EAWoods</cp:lastModifiedBy>
  <cp:revision>220</cp:revision>
  <dcterms:created xsi:type="dcterms:W3CDTF">2010-07-03T19:46:04Z</dcterms:created>
  <dcterms:modified xsi:type="dcterms:W3CDTF">2015-04-10T01:19:28Z</dcterms:modified>
</cp:coreProperties>
</file>