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1" r:id="rId1"/>
  </p:sldMasterIdLst>
  <p:notesMasterIdLst>
    <p:notesMasterId r:id="rId62"/>
  </p:notesMasterIdLst>
  <p:sldIdLst>
    <p:sldId id="266" r:id="rId2"/>
    <p:sldId id="306" r:id="rId3"/>
    <p:sldId id="316" r:id="rId4"/>
    <p:sldId id="317" r:id="rId5"/>
    <p:sldId id="267" r:id="rId6"/>
    <p:sldId id="268" r:id="rId7"/>
    <p:sldId id="270" r:id="rId8"/>
    <p:sldId id="269" r:id="rId9"/>
    <p:sldId id="271" r:id="rId10"/>
    <p:sldId id="318" r:id="rId11"/>
    <p:sldId id="272" r:id="rId12"/>
    <p:sldId id="319" r:id="rId13"/>
    <p:sldId id="274" r:id="rId14"/>
    <p:sldId id="275" r:id="rId15"/>
    <p:sldId id="320" r:id="rId16"/>
    <p:sldId id="276" r:id="rId17"/>
    <p:sldId id="307" r:id="rId18"/>
    <p:sldId id="308" r:id="rId19"/>
    <p:sldId id="321" r:id="rId20"/>
    <p:sldId id="322" r:id="rId21"/>
    <p:sldId id="323" r:id="rId22"/>
    <p:sldId id="278" r:id="rId23"/>
    <p:sldId id="279" r:id="rId24"/>
    <p:sldId id="280" r:id="rId25"/>
    <p:sldId id="324" r:id="rId26"/>
    <p:sldId id="281" r:id="rId27"/>
    <p:sldId id="285" r:id="rId28"/>
    <p:sldId id="282" r:id="rId29"/>
    <p:sldId id="325" r:id="rId30"/>
    <p:sldId id="283" r:id="rId31"/>
    <p:sldId id="286" r:id="rId32"/>
    <p:sldId id="287" r:id="rId33"/>
    <p:sldId id="289" r:id="rId34"/>
    <p:sldId id="326" r:id="rId35"/>
    <p:sldId id="327" r:id="rId36"/>
    <p:sldId id="309" r:id="rId37"/>
    <p:sldId id="328" r:id="rId38"/>
    <p:sldId id="293" r:id="rId39"/>
    <p:sldId id="336" r:id="rId40"/>
    <p:sldId id="329" r:id="rId41"/>
    <p:sldId id="294" r:id="rId42"/>
    <p:sldId id="295" r:id="rId43"/>
    <p:sldId id="296" r:id="rId44"/>
    <p:sldId id="297" r:id="rId45"/>
    <p:sldId id="298" r:id="rId46"/>
    <p:sldId id="330" r:id="rId47"/>
    <p:sldId id="299" r:id="rId48"/>
    <p:sldId id="300" r:id="rId49"/>
    <p:sldId id="331" r:id="rId50"/>
    <p:sldId id="332" r:id="rId51"/>
    <p:sldId id="302" r:id="rId52"/>
    <p:sldId id="304" r:id="rId53"/>
    <p:sldId id="310" r:id="rId54"/>
    <p:sldId id="311" r:id="rId55"/>
    <p:sldId id="312" r:id="rId56"/>
    <p:sldId id="333" r:id="rId57"/>
    <p:sldId id="334" r:id="rId58"/>
    <p:sldId id="305" r:id="rId59"/>
    <p:sldId id="335" r:id="rId60"/>
    <p:sldId id="313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E6E6E6"/>
    <a:srgbClr val="00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5256" autoAdjust="0"/>
  </p:normalViewPr>
  <p:slideViewPr>
    <p:cSldViewPr>
      <p:cViewPr varScale="1">
        <p:scale>
          <a:sx n="82" d="100"/>
          <a:sy n="82" d="100"/>
        </p:scale>
        <p:origin x="15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062FAF3-0F59-4AC8-BF40-9D4C00321997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04158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88D356-42D7-4AFE-BD62-AB97D24F734F}" type="slidenum">
              <a:rPr kumimoji="0" lang="en-CA" altLang="en-US" smtClean="0"/>
              <a:pPr>
                <a:spcBef>
                  <a:spcPct val="0"/>
                </a:spcBef>
              </a:pPr>
              <a:t>1</a:t>
            </a:fld>
            <a:endParaRPr kumimoji="0" lang="en-CA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60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Electronegativity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100FD4-47FE-4B97-9A40-0CB28CC29F65}" type="slidenum">
              <a:rPr lang="en-CA" altLang="en-US" sz="1200" smtClean="0">
                <a:latin typeface="Times New Roman" panose="02020603050405020304" pitchFamily="18" charset="0"/>
              </a:rPr>
              <a:pPr/>
              <a:t>10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5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Dipole moments</a:t>
            </a:r>
          </a:p>
        </p:txBody>
      </p:sp>
    </p:spTree>
    <p:extLst>
      <p:ext uri="{BB962C8B-B14F-4D97-AF65-F5344CB8AC3E}">
        <p14:creationId xmlns:p14="http://schemas.microsoft.com/office/powerpoint/2010/main" val="322454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Dipole moments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FE9E2F-7158-4DB9-AAF5-2AF6ABF2382C}" type="slidenum">
              <a:rPr lang="en-CA" altLang="en-US" sz="1200" smtClean="0">
                <a:latin typeface="Times New Roman" panose="02020603050405020304" pitchFamily="18" charset="0"/>
              </a:rPr>
              <a:pPr/>
              <a:t>12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2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Dipole moments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9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Dipole moments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62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Dipole moments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E0510F-F9F6-452B-939A-E81B90ABC116}" type="slidenum">
              <a:rPr lang="en-CA" altLang="en-US" sz="1200" smtClean="0">
                <a:latin typeface="Times New Roman" panose="02020603050405020304" pitchFamily="18" charset="0"/>
              </a:rPr>
              <a:pPr/>
              <a:t>15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74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Formal charges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32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Formal charges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00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Formal charges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0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Formal charges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46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Formal charges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F4C153-7043-4EF2-B0DF-1E62B3EF51AF}" type="slidenum">
              <a:rPr lang="en-CA" alt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2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Formal charges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20E54B-C3EA-4F7A-A882-442E2103D8C3}" type="slidenum">
              <a:rPr lang="en-CA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Resonance</a:t>
            </a:r>
          </a:p>
        </p:txBody>
      </p:sp>
    </p:spTree>
    <p:extLst>
      <p:ext uri="{BB962C8B-B14F-4D97-AF65-F5344CB8AC3E}">
        <p14:creationId xmlns:p14="http://schemas.microsoft.com/office/powerpoint/2010/main" val="1482454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Resonance</a:t>
            </a:r>
          </a:p>
        </p:txBody>
      </p:sp>
    </p:spTree>
    <p:extLst>
      <p:ext uri="{BB962C8B-B14F-4D97-AF65-F5344CB8AC3E}">
        <p14:creationId xmlns:p14="http://schemas.microsoft.com/office/powerpoint/2010/main" val="935664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Rules for resonance forms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49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Rules for resonance forms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93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Drawing resonance forms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77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Drawing resonance forms</a:t>
            </a:r>
          </a:p>
        </p:txBody>
      </p:sp>
    </p:spTree>
    <p:extLst>
      <p:ext uri="{BB962C8B-B14F-4D97-AF65-F5344CB8AC3E}">
        <p14:creationId xmlns:p14="http://schemas.microsoft.com/office/powerpoint/2010/main" val="805521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Drawing resonance forms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84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Drawing resonance forms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4733DF-77E1-4D2A-8F3D-C8ABC69BA2C5}" type="slidenum">
              <a:rPr lang="en-CA" altLang="en-US" sz="1200" smtClean="0">
                <a:latin typeface="Times New Roman" panose="02020603050405020304" pitchFamily="18" charset="0"/>
              </a:rPr>
              <a:pPr/>
              <a:t>29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6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43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Acids and bases: The </a:t>
            </a:r>
            <a:r>
              <a:rPr lang="en-US" altLang="en-US">
                <a:latin typeface="Times New Roman" panose="02020603050405020304" pitchFamily="18" charset="0"/>
              </a:rPr>
              <a:t>Brønsted–Lowry definition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81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39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Acids and bases: The </a:t>
            </a:r>
            <a:r>
              <a:rPr lang="en-US" altLang="en-US">
                <a:latin typeface="Times New Roman" panose="02020603050405020304" pitchFamily="18" charset="0"/>
              </a:rPr>
              <a:t>Brønsted–Lowry definition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37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92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 and base strength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93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 and base strength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0B6CBE-19F8-4632-A2E4-373565A572B7}" type="slidenum">
              <a:rPr lang="en-CA" altLang="en-US" sz="1200" smtClean="0">
                <a:latin typeface="Times New Roman" panose="02020603050405020304" pitchFamily="18" charset="0"/>
              </a:rPr>
              <a:pPr/>
              <a:t>35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83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 and base strength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11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 and base strength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F994DE-4BB9-4009-BE71-A7908F1B7BD3}" type="slidenum">
              <a:rPr lang="en-CA" altLang="en-US" sz="1200" smtClean="0">
                <a:latin typeface="Times New Roman" panose="02020603050405020304" pitchFamily="18" charset="0"/>
              </a:rPr>
              <a:pPr/>
              <a:t>37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28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Predicting acid-base reactions from p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</a:rPr>
              <a:t>a values</a:t>
            </a:r>
          </a:p>
        </p:txBody>
      </p:sp>
    </p:spTree>
    <p:extLst>
      <p:ext uri="{BB962C8B-B14F-4D97-AF65-F5344CB8AC3E}">
        <p14:creationId xmlns:p14="http://schemas.microsoft.com/office/powerpoint/2010/main" val="16302891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Predicting acid-base reactions from p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</a:rPr>
              <a:t>a values</a:t>
            </a:r>
          </a:p>
        </p:txBody>
      </p:sp>
    </p:spTree>
    <p:extLst>
      <p:ext uri="{BB962C8B-B14F-4D97-AF65-F5344CB8AC3E}">
        <p14:creationId xmlns:p14="http://schemas.microsoft.com/office/powerpoint/2010/main" val="227568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433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Predicting acid–base reactions from p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</a:rPr>
              <a:t>a values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A7A756-FA58-462A-8A34-FAD0F44F7B91}" type="slidenum">
              <a:rPr lang="en-CA" altLang="en-US" sz="1200" smtClean="0">
                <a:latin typeface="Times New Roman" panose="02020603050405020304" pitchFamily="18" charset="0"/>
              </a:rPr>
              <a:pPr/>
              <a:t>40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624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Organic acids and organic bases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402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Organic acids and organic bases</a:t>
            </a:r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549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Organic acids and organic bases</a:t>
            </a:r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4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Acids and bases: The Lewis </a:t>
            </a:r>
            <a:r>
              <a:rPr lang="en-US" altLang="en-US">
                <a:latin typeface="Times New Roman" panose="02020603050405020304" pitchFamily="18" charset="0"/>
              </a:rPr>
              <a:t>definition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611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Acids and bases: The Lewis </a:t>
            </a:r>
            <a:r>
              <a:rPr lang="en-US" altLang="en-US">
                <a:latin typeface="Times New Roman" panose="02020603050405020304" pitchFamily="18" charset="0"/>
              </a:rPr>
              <a:t>definition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206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Acids and bases: The Lewis </a:t>
            </a:r>
            <a:r>
              <a:rPr lang="en-US" altLang="en-US">
                <a:latin typeface="Times New Roman" panose="02020603050405020304" pitchFamily="18" charset="0"/>
              </a:rPr>
              <a:t>definition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294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Acids and bases: The Lewis </a:t>
            </a:r>
            <a:r>
              <a:rPr lang="en-US" altLang="en-US">
                <a:latin typeface="Times New Roman" panose="02020603050405020304" pitchFamily="18" charset="0"/>
              </a:rPr>
              <a:t>definition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15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Acids and bases: The Lewis </a:t>
            </a:r>
            <a:r>
              <a:rPr lang="en-US" altLang="en-US">
                <a:latin typeface="Times New Roman" panose="02020603050405020304" pitchFamily="18" charset="0"/>
              </a:rPr>
              <a:t>definition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677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Acids and bases: The Lewis </a:t>
            </a:r>
            <a:r>
              <a:rPr lang="en-US" altLang="en-US">
                <a:latin typeface="Times New Roman" panose="02020603050405020304" pitchFamily="18" charset="0"/>
              </a:rPr>
              <a:t>definition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7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Electronegativity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83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Acids and bases: The Lewis </a:t>
            </a:r>
            <a:r>
              <a:rPr lang="en-US" altLang="en-US">
                <a:latin typeface="Times New Roman" panose="02020603050405020304" pitchFamily="18" charset="0"/>
              </a:rPr>
              <a:t>definition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4F4447-B47C-43B9-B610-86C6B5DB5E5F}" type="slidenum">
              <a:rPr lang="en-CA" altLang="en-US" sz="1200" smtClean="0">
                <a:latin typeface="Times New Roman" panose="02020603050405020304" pitchFamily="18" charset="0"/>
              </a:rPr>
              <a:pPr/>
              <a:t>50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995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Noncovalent interactions between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745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Noncovalent interactions between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751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Noncovalent interactions between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255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Noncovalent interactions between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66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Noncovalent interactions between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6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Noncovalent interactions between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9A1982-69A6-4273-90BB-A7BD51242869}" type="slidenum">
              <a:rPr lang="en-CA" altLang="en-US" sz="1200" smtClean="0">
                <a:latin typeface="Times New Roman" panose="02020603050405020304" pitchFamily="18" charset="0"/>
              </a:rPr>
              <a:pPr/>
              <a:t>56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428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Noncovalent interactions between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2256BC-BE84-49FD-9C14-BC9501A70F2D}" type="slidenum">
              <a:rPr lang="en-CA" altLang="en-US" sz="1200" smtClean="0">
                <a:latin typeface="Times New Roman" panose="02020603050405020304" pitchFamily="18" charset="0"/>
              </a:rPr>
              <a:pPr/>
              <a:t>57</a:t>
            </a:fld>
            <a:endParaRPr lang="en-CA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510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386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Electronegativity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742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4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Electronegativity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3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Electronegativity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Polar covalent bonds: Electronegativity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8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9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298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781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37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95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6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881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24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70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86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96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2016 Cengage Learning.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8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3810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CA" altLang="en-US"/>
          </a:p>
        </p:txBody>
      </p:sp>
      <p:sp>
        <p:nvSpPr>
          <p:cNvPr id="4099" name="Rectangle 23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Chapter 2</a:t>
            </a:r>
            <a:br>
              <a:rPr lang="en-US" altLang="en-US"/>
            </a:br>
            <a:r>
              <a:rPr lang="en-US" altLang="en-US"/>
              <a:t>Polar Covalent Bonds; </a:t>
            </a:r>
            <a:br>
              <a:rPr lang="en-US" altLang="en-US"/>
            </a:br>
            <a:r>
              <a:rPr lang="en-US" altLang="en-US"/>
              <a:t>Acids and Bases</a:t>
            </a:r>
            <a:endParaRPr lang="en-CA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Which element in each of the following pairs is more electronegative?</a:t>
            </a:r>
          </a:p>
          <a:p>
            <a:pPr lvl="1"/>
            <a:r>
              <a:rPr lang="en-IN" altLang="en-US"/>
              <a:t>(a) Li or H  </a:t>
            </a:r>
          </a:p>
          <a:p>
            <a:pPr lvl="1"/>
            <a:r>
              <a:rPr lang="en-IN" altLang="en-US"/>
              <a:t>(b) Cl or I</a:t>
            </a:r>
          </a:p>
          <a:p>
            <a:r>
              <a:rPr lang="en-IN" altLang="en-US"/>
              <a:t>Solution:</a:t>
            </a:r>
          </a:p>
          <a:p>
            <a:pPr lvl="1"/>
            <a:r>
              <a:rPr lang="en-IN" altLang="en-US"/>
              <a:t>Using Figure 2.2</a:t>
            </a:r>
          </a:p>
          <a:p>
            <a:pPr lvl="1"/>
            <a:r>
              <a:rPr lang="en-IN" altLang="en-US"/>
              <a:t>(a) Li (1.0) is less electronegative when compared to H (2.1)</a:t>
            </a:r>
          </a:p>
          <a:p>
            <a:pPr lvl="1"/>
            <a:r>
              <a:rPr lang="en-IN" altLang="en-US"/>
              <a:t>(b) Cl (3.0) is more electronegative when compared to I (2.5)</a:t>
            </a:r>
          </a:p>
          <a:p>
            <a:pPr lvl="1"/>
            <a:endParaRPr lang="en-IN" altLang="en-US"/>
          </a:p>
          <a:p>
            <a:pPr lvl="1"/>
            <a:endParaRPr lang="en-IN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Polar Covalent Bonds: Dipole Moments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Molecules are often polar from vector summation of individual bond polarities and lone-pair contributions</a:t>
            </a:r>
          </a:p>
          <a:p>
            <a:r>
              <a:rPr lang="en-US" altLang="en-US" dirty="0"/>
              <a:t>Strongly polar substances are soluble in polar solvents like water</a:t>
            </a:r>
          </a:p>
          <a:p>
            <a:pPr lvl="1"/>
            <a:r>
              <a:rPr lang="en-US" altLang="en-US" dirty="0"/>
              <a:t>Nonpolar substances are insoluble in water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Dipole moment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): Net molecular polarity, due to difference in summed charges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- Magnitude of charge Q at end of molecular dipole times distance r between charges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Polar Covalent Bonds: Dipole Moments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=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/>
              <a:t>, in debyes (D),                                            1 D = 3.336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/>
              <a:t> 10</a:t>
            </a:r>
            <a:r>
              <a:rPr lang="en-US" altLang="en-US" baseline="30000">
                <a:sym typeface="Symbol" panose="05050102010706020507" pitchFamily="18" charset="2"/>
              </a:rPr>
              <a:t>-</a:t>
            </a:r>
            <a:r>
              <a:rPr lang="en-US" altLang="en-US" baseline="30000"/>
              <a:t>30</a:t>
            </a:r>
            <a:r>
              <a:rPr lang="en-US" altLang="en-US"/>
              <a:t> coulomb meter</a:t>
            </a:r>
          </a:p>
          <a:p>
            <a:pPr lvl="1"/>
            <a:r>
              <a:rPr lang="en-US" altLang="en-US"/>
              <a:t>Length of an average covalent bond, the dipole moment would be 1.60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en-US"/>
              <a:t> 10</a:t>
            </a:r>
            <a:r>
              <a:rPr lang="en-US" altLang="en-US" baseline="30000">
                <a:sym typeface="Symbol" panose="05050102010706020507" pitchFamily="18" charset="2"/>
              </a:rPr>
              <a:t>-</a:t>
            </a:r>
            <a:r>
              <a:rPr lang="en-US" altLang="en-US" baseline="30000"/>
              <a:t>29 </a:t>
            </a:r>
            <a:r>
              <a:rPr lang="en-US" altLang="en-US"/>
              <a:t>C</a:t>
            </a:r>
            <a:r>
              <a:rPr lang="en-US" altLang="en-US">
                <a:sym typeface="Symbol" panose="05050102010706020507" pitchFamily="18" charset="2"/>
              </a:rPr>
              <a:t></a:t>
            </a:r>
            <a:r>
              <a:rPr lang="en-US" altLang="en-US"/>
              <a:t>m, or 4.80 D</a:t>
            </a:r>
          </a:p>
        </p:txBody>
      </p:sp>
      <p:pic>
        <p:nvPicPr>
          <p:cNvPr id="26628" name="Picture 5" descr="02_u0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3125788"/>
            <a:ext cx="70993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Dipole Moments in Water and Ammonia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Large dipole moments</a:t>
            </a:r>
          </a:p>
          <a:p>
            <a:pPr lvl="1"/>
            <a:r>
              <a:rPr lang="en-US" altLang="en-US"/>
              <a:t>EN of O and N &gt; H</a:t>
            </a:r>
          </a:p>
          <a:p>
            <a:pPr lvl="1"/>
            <a:r>
              <a:rPr lang="en-US" altLang="en-US"/>
              <a:t>Both O and N have lone-pair electrons oriented away from all nuclei</a:t>
            </a:r>
            <a:endParaRPr lang="en-CA" altLang="en-US"/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200400"/>
            <a:ext cx="6292850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Absence of Dipole Moments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symmetrical molecules, the dipole moments of each bond have one in the opposite direction</a:t>
            </a:r>
          </a:p>
          <a:p>
            <a:pPr lvl="1"/>
            <a:r>
              <a:rPr lang="en-US" altLang="en-US"/>
              <a:t>The effects of the local dipoles cancel each other</a:t>
            </a:r>
            <a:endParaRPr lang="en-CA" altLang="en-US"/>
          </a:p>
        </p:txBody>
      </p:sp>
      <p:pic>
        <p:nvPicPr>
          <p:cNvPr id="30724" name="Picture 5" descr="02_u0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583613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Draw three-dimensional drawing of H</a:t>
            </a:r>
            <a:r>
              <a:rPr lang="en-US" altLang="en-US" baseline="-25000"/>
              <a:t>2</a:t>
            </a:r>
            <a:r>
              <a:rPr lang="en-US" altLang="en-US"/>
              <a:t>C</a:t>
            </a:r>
            <a:r>
              <a:rPr lang="en-US" altLang="en-US">
                <a:cs typeface="Arial" panose="020B0604020202020204" pitchFamily="34" charset="0"/>
              </a:rPr>
              <a:t>═</a:t>
            </a:r>
            <a:r>
              <a:rPr lang="en-US" altLang="en-US"/>
              <a:t>CH</a:t>
            </a:r>
            <a:r>
              <a:rPr lang="en-US" altLang="en-US" baseline="-25000"/>
              <a:t>2</a:t>
            </a:r>
            <a:r>
              <a:rPr lang="en-US" altLang="en-US" b="1" baseline="-25000"/>
              <a:t> </a:t>
            </a:r>
            <a:r>
              <a:rPr lang="en-US" altLang="en-US"/>
              <a:t>molecules</a:t>
            </a:r>
          </a:p>
          <a:p>
            <a:pPr lvl="1"/>
            <a:r>
              <a:rPr lang="en-US" altLang="en-US"/>
              <a:t>Predict whether it has dipole moment </a:t>
            </a:r>
          </a:p>
          <a:p>
            <a:r>
              <a:rPr lang="en-US" altLang="en-US"/>
              <a:t>Solution:</a:t>
            </a:r>
          </a:p>
          <a:p>
            <a:pPr lvl="1"/>
            <a:r>
              <a:rPr lang="en-IN" altLang="en-US"/>
              <a:t>Drawing an arrow that points from the least electronegative element to the most electronegative element</a:t>
            </a:r>
          </a:p>
          <a:p>
            <a:pPr lvl="1"/>
            <a:endParaRPr lang="en-IN" altLang="en-US"/>
          </a:p>
          <a:p>
            <a:pPr lvl="4"/>
            <a:r>
              <a:rPr lang="en-IN" altLang="en-US"/>
              <a:t>               </a:t>
            </a:r>
            <a:r>
              <a:rPr lang="en-IN" altLang="en-US" sz="2400"/>
              <a:t>Has zero dipole moment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4648200"/>
            <a:ext cx="1665288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Charges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At times it is necessary to have structures with formal charges on individual atoms</a:t>
            </a:r>
          </a:p>
          <a:p>
            <a:r>
              <a:rPr lang="en-US" altLang="en-US"/>
              <a:t>Bonding of the atom in the molecule is compared to valence electron structure</a:t>
            </a:r>
          </a:p>
        </p:txBody>
      </p:sp>
      <p:pic>
        <p:nvPicPr>
          <p:cNvPr id="34820" name="Picture 5" descr="02_u00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3448050"/>
            <a:ext cx="57404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Charge for Dimethyl </a:t>
            </a:r>
            <a:br>
              <a:rPr lang="en-US" altLang="en-US"/>
            </a:br>
            <a:r>
              <a:rPr lang="en-US" altLang="en-US"/>
              <a:t>Sulfoxide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8650" y="1447800"/>
            <a:ext cx="4181475" cy="4876800"/>
          </a:xfrm>
        </p:spPr>
        <p:txBody>
          <a:bodyPr/>
          <a:lstStyle/>
          <a:p>
            <a:r>
              <a:rPr lang="en-US" altLang="en-US" dirty="0"/>
              <a:t>Atomic sulfur has 6 valence electrons</a:t>
            </a:r>
          </a:p>
          <a:p>
            <a:r>
              <a:rPr lang="en-US" altLang="en-US" dirty="0"/>
              <a:t>Dimethyl sulfoxide sulfur has only 5</a:t>
            </a:r>
          </a:p>
          <a:p>
            <a:r>
              <a:rPr lang="en-US" altLang="en-US" dirty="0"/>
              <a:t>It has lost an electron and has positive charge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6868" name="Picture 5" descr="02_u00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 t="37106" r="14384" b="-851"/>
          <a:stretch>
            <a:fillRect/>
          </a:stretch>
        </p:blipFill>
        <p:spPr bwMode="auto">
          <a:xfrm>
            <a:off x="4535488" y="1549400"/>
            <a:ext cx="441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 descr="02_u00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0" b="61182"/>
          <a:stretch>
            <a:fillRect/>
          </a:stretch>
        </p:blipFill>
        <p:spPr bwMode="auto">
          <a:xfrm>
            <a:off x="1524000" y="4572000"/>
            <a:ext cx="6731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olidFill>
                  <a:srgbClr val="FF0000"/>
                </a:solidFill>
              </a:rPr>
              <a:t>Table 2.2 </a:t>
            </a:r>
            <a:r>
              <a:rPr lang="en-IN" altLang="en-US"/>
              <a:t>- A Summary of Common Formal Charges</a:t>
            </a:r>
            <a:endParaRPr lang="en-US" altLang="en-US"/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3"/>
          <a:stretch>
            <a:fillRect/>
          </a:stretch>
        </p:blipFill>
        <p:spPr bwMode="auto">
          <a:xfrm>
            <a:off x="271463" y="2251075"/>
            <a:ext cx="879316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Calculate </a:t>
            </a:r>
            <a:r>
              <a:rPr lang="en-IN" altLang="en-US"/>
              <a:t>formal charges on the four O atoms in the methyl phosphate dianion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Solution: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lvl="1"/>
            <a:endParaRPr lang="en-IN" altLang="en-US"/>
          </a:p>
          <a:p>
            <a:pPr lvl="1"/>
            <a:endParaRPr lang="en-US" altLang="en-US"/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430463"/>
            <a:ext cx="2628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" y="5095875"/>
          <a:ext cx="88233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5" imgW="5422900" imgH="393700" progId="Equation.DSMT4">
                  <p:embed/>
                </p:oleObj>
              </mc:Choice>
              <mc:Fallback>
                <p:oleObj name="Equation" r:id="rId5" imgW="54229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95875"/>
                        <a:ext cx="88233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73375" y="5089525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# of valence electrons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85075" y="4930775"/>
            <a:ext cx="14287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# of nonbonding electrons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(2.1) </a:t>
            </a:r>
          </a:p>
          <a:p>
            <a:pPr>
              <a:defRPr/>
            </a:pPr>
            <a:r>
              <a:rPr lang="en-US" dirty="0"/>
              <a:t>Polar covalent bonds: Electronegativity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(2.2)</a:t>
            </a:r>
          </a:p>
          <a:p>
            <a:pPr>
              <a:defRPr/>
            </a:pPr>
            <a:r>
              <a:rPr lang="en-US" dirty="0"/>
              <a:t>Polar covalent bonds: Dipole moments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(2.3) </a:t>
            </a:r>
          </a:p>
          <a:p>
            <a:pPr>
              <a:defRPr/>
            </a:pPr>
            <a:r>
              <a:rPr lang="en-US" dirty="0"/>
              <a:t>Formal charges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(2.4)</a:t>
            </a:r>
          </a:p>
          <a:p>
            <a:pPr>
              <a:defRPr/>
            </a:pPr>
            <a:r>
              <a:rPr lang="en-US" dirty="0"/>
              <a:t>Resonance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/>
              <a:t>(2</a:t>
            </a:r>
            <a:r>
              <a:rPr lang="en-US" dirty="0"/>
              <a:t>.</a:t>
            </a:r>
            <a:r>
              <a:rPr lang="en-IN" dirty="0"/>
              <a:t>5)</a:t>
            </a:r>
            <a:r>
              <a:rPr lang="en-IN" b="1" dirty="0"/>
              <a:t> </a:t>
            </a:r>
          </a:p>
          <a:p>
            <a:pPr>
              <a:defRPr/>
            </a:pPr>
            <a:r>
              <a:rPr lang="en-IN" dirty="0"/>
              <a:t>Rules for resonance forms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For oxygen 1: </a:t>
            </a:r>
          </a:p>
          <a:p>
            <a:endParaRPr lang="en-US" altLang="en-US"/>
          </a:p>
          <a:p>
            <a:r>
              <a:rPr lang="en-US" altLang="en-US"/>
              <a:t>For oxygen 2:</a:t>
            </a:r>
          </a:p>
          <a:p>
            <a:endParaRPr lang="en-US" altLang="en-US"/>
          </a:p>
          <a:p>
            <a:r>
              <a:rPr lang="en-US" altLang="en-US"/>
              <a:t>For oxygen 3:  </a:t>
            </a:r>
          </a:p>
          <a:p>
            <a:endParaRPr lang="en-US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43288" y="3222625"/>
          <a:ext cx="26955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4" imgW="1143000" imgH="393700" progId="Equation.DSMT4">
                  <p:embed/>
                </p:oleObj>
              </mc:Choice>
              <mc:Fallback>
                <p:oleObj name="Equation" r:id="rId4" imgW="1143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3222625"/>
                        <a:ext cx="26955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371600"/>
            <a:ext cx="51244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13125" y="4254500"/>
          <a:ext cx="26955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7" imgW="1143000" imgH="393700" progId="Equation.DSMT4">
                  <p:embed/>
                </p:oleObj>
              </mc:Choice>
              <mc:Fallback>
                <p:oleObj name="Equation" r:id="rId7" imgW="1143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4254500"/>
                        <a:ext cx="26955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416300" y="5310188"/>
          <a:ext cx="2755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8" imgW="1167893" imgH="393529" progId="Equation.DSMT4">
                  <p:embed/>
                </p:oleObj>
              </mc:Choice>
              <mc:Fallback>
                <p:oleObj name="Equation" r:id="rId8" imgW="1167893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5310188"/>
                        <a:ext cx="27559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For oxygen 4:</a:t>
            </a:r>
          </a:p>
          <a:p>
            <a:endParaRPr lang="en-US" altLang="en-US"/>
          </a:p>
          <a:p>
            <a:r>
              <a:rPr lang="en-US" altLang="en-US"/>
              <a:t>Formal charge of oxygen atoms 1 and 2 is 0</a:t>
            </a:r>
          </a:p>
          <a:p>
            <a:r>
              <a:rPr lang="en-US" altLang="en-US"/>
              <a:t>Formal charge of oxygen atoms 3 and 4 is -1</a:t>
            </a:r>
          </a:p>
          <a:p>
            <a:endParaRPr lang="en-US" alt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413125" y="1738313"/>
          <a:ext cx="2755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4" imgW="1167893" imgH="393529" progId="Equation.DSMT4">
                  <p:embed/>
                </p:oleObj>
              </mc:Choice>
              <mc:Fallback>
                <p:oleObj name="Equation" r:id="rId4" imgW="1167893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1738313"/>
                        <a:ext cx="27559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Resonance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 molecules have structures that cannot be shown with a single 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Represented by structures that contribute to the final structure but differ in the position of the </a:t>
            </a:r>
            <a:r>
              <a:rPr lang="en-US" altLang="en-US">
                <a:sym typeface="Symbol" panose="05050102010706020507" pitchFamily="18" charset="2"/>
              </a:rPr>
              <a:t> bond or lone pair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Such structures are delocalized and are represented by </a:t>
            </a:r>
            <a:r>
              <a:rPr lang="en-US" altLang="en-US" b="1">
                <a:solidFill>
                  <a:srgbClr val="0070C0"/>
                </a:solidFill>
                <a:sym typeface="Symbol" panose="05050102010706020507" pitchFamily="18" charset="2"/>
              </a:rPr>
              <a:t>resonance forms</a:t>
            </a:r>
            <a:endParaRPr lang="en-US" altLang="en-US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  <p:pic>
        <p:nvPicPr>
          <p:cNvPr id="47108" name="Picture 5" descr="02_u0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65625"/>
            <a:ext cx="5907088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Resonance Hybrids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Structure with resonance forms, that does not alternate between the forms</a:t>
            </a:r>
          </a:p>
          <a:p>
            <a:r>
              <a:rPr lang="en-US" altLang="en-US"/>
              <a:t>Example - Benzene (C</a:t>
            </a:r>
            <a:r>
              <a:rPr lang="en-US" altLang="en-US" baseline="-25000"/>
              <a:t>6</a:t>
            </a:r>
            <a:r>
              <a:rPr lang="en-US" altLang="en-US"/>
              <a:t>H</a:t>
            </a:r>
            <a:r>
              <a:rPr lang="en-US" altLang="en-US" baseline="-25000"/>
              <a:t>6</a:t>
            </a:r>
            <a:r>
              <a:rPr lang="en-US" altLang="en-US"/>
              <a:t>) has two resonance forms with alternating double and single bonds</a:t>
            </a:r>
          </a:p>
          <a:p>
            <a:pPr lvl="1"/>
            <a:r>
              <a:rPr lang="en-IN" altLang="en-US"/>
              <a:t>Is a hybrid of the two individual forms</a:t>
            </a:r>
          </a:p>
          <a:p>
            <a:pPr lvl="1"/>
            <a:r>
              <a:rPr lang="en-IN" altLang="en-US"/>
              <a:t>All six carbon–carbon bonds are equivalent</a:t>
            </a:r>
            <a:endParaRPr lang="en-US" altLang="en-US"/>
          </a:p>
        </p:txBody>
      </p:sp>
      <p:pic>
        <p:nvPicPr>
          <p:cNvPr id="49156" name="Picture 5" descr="02_u0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4038600"/>
            <a:ext cx="6507162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for Resonance Forms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/>
              <a:t>Individual resonance forms are imaginary</a:t>
            </a:r>
          </a:p>
          <a:p>
            <a:pPr lvl="1">
              <a:spcBef>
                <a:spcPts val="600"/>
              </a:spcBef>
            </a:pPr>
            <a:r>
              <a:rPr lang="en-US" altLang="en-US"/>
              <a:t>Real structure is a hybrid of different forms</a:t>
            </a:r>
          </a:p>
          <a:p>
            <a:pPr>
              <a:spcBef>
                <a:spcPts val="600"/>
              </a:spcBef>
            </a:pPr>
            <a:r>
              <a:rPr lang="en-US" altLang="en-US"/>
              <a:t>Resonance forms differ only in the placement of their </a:t>
            </a:r>
            <a:r>
              <a:rPr lang="en-US" altLang="en-US">
                <a:sym typeface="Symbol" panose="05050102010706020507" pitchFamily="18" charset="2"/>
              </a:rPr>
              <a:t></a:t>
            </a:r>
            <a:r>
              <a:rPr lang="en-US" altLang="en-US"/>
              <a:t> or nonbonding electrons</a:t>
            </a:r>
          </a:p>
          <a:p>
            <a:pPr lvl="1">
              <a:spcBef>
                <a:spcPts val="600"/>
              </a:spcBef>
            </a:pPr>
            <a:r>
              <a:rPr lang="en-US" altLang="en-US"/>
              <a:t>Curved arrow </a:t>
            </a:r>
            <a:r>
              <a:rPr lang="en-IN" altLang="en-US"/>
              <a:t>indicates movement of electrons, not of the atoms</a:t>
            </a:r>
            <a:endParaRPr lang="en-US" altLang="en-US"/>
          </a:p>
          <a:p>
            <a:pPr>
              <a:spcBef>
                <a:spcPts val="600"/>
              </a:spcBef>
            </a:pPr>
            <a:endParaRPr lang="en-US" altLang="en-US"/>
          </a:p>
        </p:txBody>
      </p:sp>
      <p:pic>
        <p:nvPicPr>
          <p:cNvPr id="51204" name="Picture 5" descr="02_u0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22750"/>
            <a:ext cx="58674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for Resonance Forms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/>
              <a:t>Different resonance forms of a substance do not have to be equivalent</a:t>
            </a:r>
          </a:p>
          <a:p>
            <a:pPr lvl="1">
              <a:spcBef>
                <a:spcPts val="600"/>
              </a:spcBef>
            </a:pPr>
            <a:r>
              <a:rPr lang="en-IN" altLang="en-US"/>
              <a:t>When two resonance forms are nonequivalent, the actual structure of the resonance hybrid resembles the more stable form</a:t>
            </a:r>
            <a:endParaRPr lang="en-US" altLang="en-US"/>
          </a:p>
          <a:p>
            <a:r>
              <a:rPr lang="en-US" altLang="en-US"/>
              <a:t>Resonance forms obey normal rules of valency</a:t>
            </a:r>
          </a:p>
          <a:p>
            <a:r>
              <a:rPr lang="en-US" altLang="en-US"/>
              <a:t>Resonance hybrid is more stable than any individual resonance form</a:t>
            </a:r>
          </a:p>
          <a:p>
            <a:pPr lvl="1"/>
            <a:r>
              <a:rPr lang="en-US" altLang="en-US"/>
              <a:t>Resonance leads to stability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Resonance Forms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Any three-atom grouping with a </a:t>
            </a:r>
            <a:r>
              <a:rPr lang="en-US" altLang="en-US" i="1"/>
              <a:t>p</a:t>
            </a:r>
            <a:r>
              <a:rPr lang="en-US" altLang="en-US"/>
              <a:t> orbital on each atom has two resonance forms</a:t>
            </a:r>
          </a:p>
        </p:txBody>
      </p:sp>
      <p:pic>
        <p:nvPicPr>
          <p:cNvPr id="55300" name="Picture 5" descr="02_u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67025"/>
            <a:ext cx="778668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Resonance Forms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Resonance forms differ by an exchange in position of the multiple bonds and the asterisk </a:t>
            </a:r>
          </a:p>
          <a:p>
            <a:pPr lvl="1"/>
            <a:r>
              <a:rPr lang="en-IN" altLang="en-US"/>
              <a:t>From one end of the three-atom grouping to the other</a:t>
            </a:r>
          </a:p>
          <a:p>
            <a:r>
              <a:rPr lang="en-IN" altLang="en-US"/>
              <a:t>Recognizing three-atom groupings within larger structures help generate resonance forms, symmetrically</a:t>
            </a: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2,4-Pentanedione Anion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Has a lone pair of electrons </a:t>
            </a:r>
          </a:p>
          <a:p>
            <a:r>
              <a:rPr lang="en-US" altLang="en-US"/>
              <a:t>Has a formal negative charge on the central carbon atom, next to a C</a:t>
            </a:r>
            <a:r>
              <a:rPr lang="en-US" altLang="en-US">
                <a:cs typeface="Arial" panose="020B0604020202020204" pitchFamily="34" charset="0"/>
              </a:rPr>
              <a:t>═</a:t>
            </a:r>
            <a:r>
              <a:rPr lang="en-US" altLang="en-US"/>
              <a:t>O bond on the left and on the right</a:t>
            </a:r>
          </a:p>
          <a:p>
            <a:r>
              <a:rPr lang="en-US" altLang="en-US"/>
              <a:t>Has three resonance structures</a:t>
            </a:r>
          </a:p>
        </p:txBody>
      </p:sp>
      <p:pic>
        <p:nvPicPr>
          <p:cNvPr id="59396" name="Picture 5" descr="02_u0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4572000"/>
            <a:ext cx="8583612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Draw the indicated number of resonance forms for: </a:t>
            </a:r>
          </a:p>
          <a:p>
            <a:pPr lvl="1"/>
            <a:r>
              <a:rPr lang="en-IN" altLang="en-US"/>
              <a:t>The allyl cation, H</a:t>
            </a:r>
            <a:r>
              <a:rPr lang="en-IN" altLang="en-US" baseline="-25000"/>
              <a:t>2</a:t>
            </a:r>
            <a:r>
              <a:rPr lang="en-IN" altLang="en-US"/>
              <a:t>C</a:t>
            </a:r>
            <a:r>
              <a:rPr lang="en-US" altLang="en-US">
                <a:cs typeface="Arial" panose="020B0604020202020204" pitchFamily="34" charset="0"/>
              </a:rPr>
              <a:t>═CH CH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 baseline="30000">
                <a:cs typeface="Arial" panose="020B0604020202020204" pitchFamily="34" charset="0"/>
              </a:rPr>
              <a:t>2-</a:t>
            </a:r>
            <a:r>
              <a:rPr lang="en-US" altLang="en-US">
                <a:cs typeface="Arial" panose="020B0604020202020204" pitchFamily="34" charset="0"/>
              </a:rPr>
              <a:t> (2)</a:t>
            </a:r>
          </a:p>
          <a:p>
            <a:r>
              <a:rPr lang="en-US" altLang="en-US">
                <a:cs typeface="Arial" panose="020B0604020202020204" pitchFamily="34" charset="0"/>
              </a:rPr>
              <a:t>Solution:</a:t>
            </a:r>
          </a:p>
          <a:p>
            <a:pPr lvl="1"/>
            <a:r>
              <a:rPr lang="en-IN" altLang="en-US"/>
              <a:t>Locating three-atom groupings that contain a multiple bond next to an atom with a </a:t>
            </a:r>
            <a:r>
              <a:rPr lang="en-IN" altLang="en-US" i="1"/>
              <a:t>p </a:t>
            </a:r>
            <a:r>
              <a:rPr lang="en-US" altLang="en-US"/>
              <a:t>orbital</a:t>
            </a:r>
          </a:p>
          <a:p>
            <a:pPr lvl="1"/>
            <a:r>
              <a:rPr lang="en-IN" altLang="en-US"/>
              <a:t>Exchanging the positions of the bond and the electrons in the </a:t>
            </a:r>
            <a:r>
              <a:rPr lang="en-IN" altLang="en-US" i="1"/>
              <a:t>p </a:t>
            </a:r>
            <a:r>
              <a:rPr lang="en-IN" altLang="en-US"/>
              <a:t>orbital, we have:</a:t>
            </a:r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 baseline="-25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78295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(2.6)</a:t>
            </a:r>
            <a:r>
              <a:rPr lang="en-US" b="1" dirty="0"/>
              <a:t> </a:t>
            </a:r>
          </a:p>
          <a:p>
            <a:pPr>
              <a:defRPr/>
            </a:pPr>
            <a:r>
              <a:rPr lang="en-US" dirty="0"/>
              <a:t>Drawing resonance forms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/>
              <a:t>(2</a:t>
            </a:r>
            <a:r>
              <a:rPr lang="en-US" dirty="0"/>
              <a:t>.</a:t>
            </a:r>
            <a:r>
              <a:rPr lang="en-IN" dirty="0"/>
              <a:t>7)</a:t>
            </a:r>
          </a:p>
          <a:p>
            <a:pPr>
              <a:defRPr/>
            </a:pPr>
            <a:r>
              <a:rPr lang="en-IN" dirty="0"/>
              <a:t>Acids and bases: The </a:t>
            </a:r>
            <a:r>
              <a:rPr lang="en-US" dirty="0"/>
              <a:t>Brønsted–Lowry definition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/>
              <a:t>(2</a:t>
            </a:r>
            <a:r>
              <a:rPr lang="en-US" dirty="0"/>
              <a:t>.</a:t>
            </a:r>
            <a:r>
              <a:rPr lang="en-IN" dirty="0"/>
              <a:t>8)</a:t>
            </a:r>
            <a:r>
              <a:rPr lang="en-IN" b="1" dirty="0"/>
              <a:t> </a:t>
            </a:r>
          </a:p>
          <a:p>
            <a:pPr>
              <a:defRPr/>
            </a:pPr>
            <a:r>
              <a:rPr lang="en-IN" dirty="0"/>
              <a:t>Acid and base strength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(2.9)</a:t>
            </a:r>
          </a:p>
          <a:p>
            <a:pPr>
              <a:defRPr/>
            </a:pPr>
            <a:r>
              <a:rPr lang="en-US" dirty="0"/>
              <a:t>Predicting acid–base reactions from p</a:t>
            </a:r>
            <a:r>
              <a:rPr lang="en-US" i="1" dirty="0"/>
              <a:t>K</a:t>
            </a:r>
            <a:r>
              <a:rPr lang="en-US" dirty="0"/>
              <a:t>a values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/>
              <a:t>(2</a:t>
            </a:r>
            <a:r>
              <a:rPr lang="en-US" dirty="0"/>
              <a:t>.</a:t>
            </a:r>
            <a:r>
              <a:rPr lang="en-IN" dirty="0"/>
              <a:t>10) </a:t>
            </a:r>
          </a:p>
          <a:p>
            <a:pPr>
              <a:defRPr/>
            </a:pPr>
            <a:r>
              <a:rPr lang="en-IN" dirty="0"/>
              <a:t>Organic acids and organic bases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Acids and Bases: The Brønsted-Lowry Definition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Idea that acids are solutions containing a lot of </a:t>
            </a:r>
            <a:r>
              <a:rPr lang="ja-JP" altLang="en-US"/>
              <a:t>“</a:t>
            </a:r>
            <a:r>
              <a:rPr lang="en-US" altLang="ja-JP"/>
              <a:t>H</a:t>
            </a:r>
            <a:r>
              <a:rPr lang="en-US" altLang="ja-JP" baseline="30000"/>
              <a:t>+</a:t>
            </a:r>
            <a:r>
              <a:rPr lang="ja-JP" altLang="en-US"/>
              <a:t>”</a:t>
            </a:r>
            <a:r>
              <a:rPr lang="en-US" altLang="ja-JP"/>
              <a:t> and bases are solutions containing a lot of </a:t>
            </a:r>
            <a:r>
              <a:rPr lang="ja-JP" altLang="en-US"/>
              <a:t>“</a:t>
            </a:r>
            <a:r>
              <a:rPr lang="en-US" altLang="ja-JP"/>
              <a:t>OH</a:t>
            </a:r>
            <a:r>
              <a:rPr lang="en-US" altLang="ja-JP" baseline="30000"/>
              <a:t>-</a:t>
            </a:r>
            <a:r>
              <a:rPr lang="ja-JP" altLang="en-US"/>
              <a:t>”</a:t>
            </a:r>
            <a:r>
              <a:rPr lang="en-US" altLang="ja-JP"/>
              <a:t> is not very useful in organic chemistry</a:t>
            </a:r>
          </a:p>
          <a:p>
            <a:r>
              <a:rPr lang="en-US" altLang="en-US"/>
              <a:t>Brønsted-Lowry theory defines acids and bases by their role in reactions that transfer protons (H</a:t>
            </a:r>
            <a:r>
              <a:rPr lang="en-US" altLang="en-US" baseline="30000"/>
              <a:t>+</a:t>
            </a:r>
            <a:r>
              <a:rPr lang="en-US" altLang="en-US"/>
              <a:t>) between donors and acceptors</a:t>
            </a:r>
            <a:endParaRPr lang="en-CA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Acids and Bases: The Brønsted-Lowry Definition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0070C0"/>
                </a:solidFill>
              </a:rPr>
              <a:t>Brønsted</a:t>
            </a:r>
            <a:r>
              <a:rPr lang="en-US" altLang="en-US" b="1" dirty="0">
                <a:solidFill>
                  <a:srgbClr val="0070C0"/>
                </a:solidFill>
              </a:rPr>
              <a:t>-Lowry acid</a:t>
            </a:r>
            <a:r>
              <a:rPr lang="en-US" altLang="en-US" dirty="0"/>
              <a:t>: Substance that donates a hydrogen ion, H</a:t>
            </a:r>
            <a:r>
              <a:rPr lang="en-US" altLang="en-US" baseline="30000" dirty="0"/>
              <a:t>+</a:t>
            </a:r>
          </a:p>
          <a:p>
            <a:r>
              <a:rPr lang="en-US" altLang="en-US" b="1" dirty="0" err="1">
                <a:solidFill>
                  <a:srgbClr val="0070C0"/>
                </a:solidFill>
              </a:rPr>
              <a:t>Brønsted</a:t>
            </a:r>
            <a:r>
              <a:rPr lang="en-US" altLang="en-US" b="1" dirty="0">
                <a:solidFill>
                  <a:srgbClr val="0070C0"/>
                </a:solidFill>
              </a:rPr>
              <a:t>-Lowry base</a:t>
            </a:r>
            <a:r>
              <a:rPr lang="en-US" altLang="en-US" dirty="0"/>
              <a:t>: Substance that accepts a hydrogen ion, H</a:t>
            </a:r>
            <a:r>
              <a:rPr lang="en-US" altLang="en-US" baseline="30000" dirty="0"/>
              <a:t>+</a:t>
            </a:r>
          </a:p>
          <a:p>
            <a:pPr lvl="1"/>
            <a:r>
              <a:rPr lang="en-US" altLang="ja-JP" dirty="0"/>
              <a:t>Proton is a synonym for H</a:t>
            </a:r>
            <a:r>
              <a:rPr lang="en-US" altLang="ja-JP" baseline="30000" dirty="0"/>
              <a:t>+</a:t>
            </a:r>
            <a:r>
              <a:rPr lang="en-US" altLang="ja-JP" dirty="0"/>
              <a:t> </a:t>
            </a:r>
          </a:p>
          <a:p>
            <a:pPr lvl="2"/>
            <a:r>
              <a:rPr lang="en-US" altLang="ja-JP" dirty="0"/>
              <a:t>Loss of valence electron from H leaves only the nucleus—a proton</a:t>
            </a:r>
            <a:endParaRPr lang="en-US" altLang="en-US" dirty="0"/>
          </a:p>
        </p:txBody>
      </p:sp>
      <p:pic>
        <p:nvPicPr>
          <p:cNvPr id="65540" name="Picture 6" descr="02_u0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281488"/>
            <a:ext cx="587375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Acids and Bases: The Brønsted-Lowry Definition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Conjugate base</a:t>
            </a:r>
            <a:r>
              <a:rPr lang="en-US" altLang="en-US"/>
              <a:t>: </a:t>
            </a:r>
            <a:r>
              <a:rPr lang="en-IN" altLang="en-US"/>
              <a:t>Product that results from deprotonation of a Brønsted-Lowry acid</a:t>
            </a:r>
            <a:endParaRPr lang="en-US" altLang="en-US" b="1"/>
          </a:p>
          <a:p>
            <a:r>
              <a:rPr lang="en-US" altLang="en-US" b="1">
                <a:solidFill>
                  <a:srgbClr val="0070C0"/>
                </a:solidFill>
              </a:rPr>
              <a:t>Conjugate acid</a:t>
            </a:r>
            <a:r>
              <a:rPr lang="en-US" altLang="en-US"/>
              <a:t>: </a:t>
            </a:r>
            <a:r>
              <a:rPr lang="en-IN" altLang="en-US"/>
              <a:t>Product that results from protonation of a Brønsted-Lowry base</a:t>
            </a:r>
            <a:endParaRPr lang="en-US" altLang="en-US"/>
          </a:p>
        </p:txBody>
      </p:sp>
      <p:pic>
        <p:nvPicPr>
          <p:cNvPr id="67588" name="Picture 6" descr="02_u03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35338"/>
            <a:ext cx="62293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02_u03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80"/>
          <a:stretch>
            <a:fillRect/>
          </a:stretch>
        </p:blipFill>
        <p:spPr bwMode="auto">
          <a:xfrm>
            <a:off x="892175" y="4506913"/>
            <a:ext cx="7794625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Acid Base Strength</a:t>
            </a:r>
            <a:endParaRPr lang="en-US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Acidity constant (K</a:t>
            </a:r>
            <a:r>
              <a:rPr lang="en-US" altLang="en-US" b="1" baseline="-25000">
                <a:solidFill>
                  <a:srgbClr val="0070C0"/>
                </a:solidFill>
              </a:rPr>
              <a:t>a</a:t>
            </a:r>
            <a:r>
              <a:rPr lang="en-US" altLang="en-US" b="1">
                <a:solidFill>
                  <a:srgbClr val="0070C0"/>
                </a:solidFill>
              </a:rPr>
              <a:t>)</a:t>
            </a:r>
            <a:r>
              <a:rPr lang="en-US" altLang="en-US"/>
              <a:t>:</a:t>
            </a:r>
            <a:r>
              <a:rPr lang="en-US" altLang="en-US" b="1">
                <a:solidFill>
                  <a:srgbClr val="0070C0"/>
                </a:solidFill>
              </a:rPr>
              <a:t> </a:t>
            </a:r>
            <a:r>
              <a:rPr lang="en-IN" altLang="en-US"/>
              <a:t>Measure of acid strength</a:t>
            </a:r>
            <a:endParaRPr lang="en-US" altLang="en-US"/>
          </a:p>
          <a:p>
            <a:pPr lvl="1"/>
            <a:r>
              <a:rPr lang="en-US" altLang="en-US"/>
              <a:t>For the reaction of an acid (HA) with water to form hydronium ion</a:t>
            </a:r>
          </a:p>
          <a:p>
            <a:r>
              <a:rPr lang="en-US" altLang="en-US"/>
              <a:t>Conjugate base (A</a:t>
            </a:r>
            <a:r>
              <a:rPr lang="en-US" altLang="en-US" baseline="30000"/>
              <a:t>-</a:t>
            </a:r>
            <a:r>
              <a:rPr lang="en-US" altLang="en-US"/>
              <a:t>) is a measure related to the strength of the acid</a:t>
            </a:r>
          </a:p>
          <a:p>
            <a:r>
              <a:rPr lang="en-US" altLang="en-US"/>
              <a:t>Brackets [ ] indicate concentration in moles per liter</a:t>
            </a:r>
            <a:endParaRPr lang="en-CA" altLang="en-US"/>
          </a:p>
        </p:txBody>
      </p:sp>
      <p:graphicFrame>
        <p:nvGraphicFramePr>
          <p:cNvPr id="69636" name="Object 5"/>
          <p:cNvGraphicFramePr>
            <a:graphicFrameLocks noChangeAspect="1"/>
          </p:cNvGraphicFramePr>
          <p:nvPr/>
        </p:nvGraphicFramePr>
        <p:xfrm>
          <a:off x="2973388" y="4759325"/>
          <a:ext cx="34401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4" imgW="1206500" imgH="508000" progId="Equation.DSMT4">
                  <p:embed/>
                </p:oleObj>
              </mc:Choice>
              <mc:Fallback>
                <p:oleObj name="Equation" r:id="rId4" imgW="12065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759325"/>
                        <a:ext cx="3440112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Acid and Base Strength</a:t>
            </a:r>
            <a:endParaRPr lang="en-US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Acid strengths are normally expressed using p</a:t>
            </a:r>
            <a:r>
              <a:rPr lang="en-CA" altLang="en-US" i="1"/>
              <a:t>K</a:t>
            </a:r>
            <a:r>
              <a:rPr lang="en-CA" altLang="en-US" baseline="-25000"/>
              <a:t>a</a:t>
            </a:r>
            <a:r>
              <a:rPr lang="en-CA" altLang="en-US"/>
              <a:t> values</a:t>
            </a:r>
          </a:p>
          <a:p>
            <a:pPr lvl="1"/>
            <a:r>
              <a:rPr lang="en-IN" altLang="en-US" b="1">
                <a:solidFill>
                  <a:srgbClr val="0070C0"/>
                </a:solidFill>
              </a:rPr>
              <a:t>p</a:t>
            </a:r>
            <a:r>
              <a:rPr lang="en-IN" altLang="en-US" b="1" i="1">
                <a:solidFill>
                  <a:srgbClr val="0070C0"/>
                </a:solidFill>
              </a:rPr>
              <a:t>K</a:t>
            </a:r>
            <a:r>
              <a:rPr lang="en-IN" altLang="en-US" b="1" baseline="-25000">
                <a:solidFill>
                  <a:srgbClr val="0070C0"/>
                </a:solidFill>
              </a:rPr>
              <a:t>a</a:t>
            </a:r>
            <a:r>
              <a:rPr lang="en-IN" altLang="en-US"/>
              <a:t>:</a:t>
            </a:r>
            <a:r>
              <a:rPr lang="en-IN" altLang="en-US" b="1"/>
              <a:t> </a:t>
            </a:r>
            <a:r>
              <a:rPr lang="en-IN" altLang="en-US"/>
              <a:t>Negative common logarithm of the </a:t>
            </a:r>
            <a:r>
              <a:rPr lang="en-IN" altLang="en-US" i="1"/>
              <a:t>K</a:t>
            </a:r>
            <a:r>
              <a:rPr lang="en-IN" altLang="en-US" baseline="-25000"/>
              <a:t>a</a:t>
            </a:r>
            <a:endParaRPr lang="en-CA" altLang="en-US" baseline="-25000"/>
          </a:p>
          <a:p>
            <a:endParaRPr lang="en-CA" altLang="en-US"/>
          </a:p>
          <a:p>
            <a:endParaRPr lang="en-CA" altLang="en-US"/>
          </a:p>
          <a:p>
            <a:pPr lvl="1"/>
            <a:r>
              <a:rPr lang="en-CA" altLang="en-US"/>
              <a:t>Stronger acids have smaller p</a:t>
            </a:r>
            <a:r>
              <a:rPr lang="en-CA" altLang="en-US" i="1"/>
              <a:t>K</a:t>
            </a:r>
            <a:r>
              <a:rPr lang="en-CA" altLang="en-US" baseline="-25000"/>
              <a:t>a</a:t>
            </a:r>
            <a:endParaRPr lang="en-CA" altLang="en-US"/>
          </a:p>
          <a:p>
            <a:pPr lvl="1"/>
            <a:r>
              <a:rPr lang="en-CA" altLang="en-US"/>
              <a:t>Weaker acids have larger p</a:t>
            </a:r>
            <a:r>
              <a:rPr lang="en-CA" altLang="en-US" i="1"/>
              <a:t>K</a:t>
            </a:r>
            <a:r>
              <a:rPr lang="en-CA" altLang="en-US" baseline="-25000"/>
              <a:t>a</a:t>
            </a:r>
          </a:p>
          <a:p>
            <a:endParaRPr lang="en-CA" altLang="en-US"/>
          </a:p>
        </p:txBody>
      </p:sp>
      <p:graphicFrame>
        <p:nvGraphicFramePr>
          <p:cNvPr id="71684" name="Object 1"/>
          <p:cNvGraphicFramePr>
            <a:graphicFrameLocks noChangeAspect="1"/>
          </p:cNvGraphicFramePr>
          <p:nvPr/>
        </p:nvGraphicFramePr>
        <p:xfrm>
          <a:off x="3084513" y="3101975"/>
          <a:ext cx="25352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4" imgW="889000" imgH="228600" progId="Equation.DSMT4">
                  <p:embed/>
                </p:oleObj>
              </mc:Choice>
              <mc:Fallback>
                <p:oleObj name="Equation" r:id="rId4" imgW="889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3101975"/>
                        <a:ext cx="25352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Acid and Base Strength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/>
              <a:t>Water is both an acid and base solvent</a:t>
            </a:r>
          </a:p>
          <a:p>
            <a:pPr>
              <a:defRPr/>
            </a:pPr>
            <a:endParaRPr lang="en-IN" altLang="en-US" dirty="0"/>
          </a:p>
          <a:p>
            <a:pPr>
              <a:defRPr/>
            </a:pPr>
            <a:endParaRPr lang="en-IN" altLang="en-US" dirty="0"/>
          </a:p>
          <a:p>
            <a:pPr>
              <a:defRPr/>
            </a:pPr>
            <a:endParaRPr lang="en-IN" altLang="en-US" dirty="0"/>
          </a:p>
          <a:p>
            <a:pPr>
              <a:defRPr/>
            </a:pPr>
            <a:endParaRPr lang="en-IN" altLang="en-US" dirty="0"/>
          </a:p>
          <a:p>
            <a:pPr>
              <a:defRPr/>
            </a:pPr>
            <a:endParaRPr lang="en-IN" altLang="en-US" dirty="0"/>
          </a:p>
          <a:p>
            <a:pPr>
              <a:defRPr/>
            </a:pPr>
            <a:endParaRPr lang="en-IN" altLang="en-US" dirty="0"/>
          </a:p>
          <a:p>
            <a:pPr>
              <a:defRPr/>
            </a:pPr>
            <a:r>
              <a:rPr lang="en-IN" altLang="en-US" dirty="0"/>
              <a:t>Ion product of water,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[H</a:t>
            </a:r>
            <a:r>
              <a:rPr lang="en-I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][OH</a:t>
            </a:r>
            <a:r>
              <a:rPr lang="en-I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defRPr/>
            </a:pPr>
            <a:r>
              <a:rPr lang="en-IN" altLang="en-US" dirty="0">
                <a:latin typeface="+mj-lt"/>
                <a:cs typeface="Times New Roman" panose="02020603050405020304" pitchFamily="18" charset="0"/>
              </a:rPr>
              <a:t>Molar concentration of pure water,                   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I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O] = 55.4 M at 25°C</a:t>
            </a:r>
            <a:endParaRPr lang="en-US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3732" name="Object 5"/>
          <p:cNvGraphicFramePr>
            <a:graphicFrameLocks noChangeAspect="1"/>
          </p:cNvGraphicFramePr>
          <p:nvPr/>
        </p:nvGraphicFramePr>
        <p:xfrm>
          <a:off x="2070100" y="1754188"/>
          <a:ext cx="6108700" cy="334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4" imgW="2590800" imgH="1422400" progId="Equation.DSMT4">
                  <p:embed/>
                </p:oleObj>
              </mc:Choice>
              <mc:Fallback>
                <p:oleObj name="Equation" r:id="rId4" imgW="2590800" imgH="142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754188"/>
                        <a:ext cx="6108700" cy="334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solidFill>
                  <a:srgbClr val="FF0000"/>
                </a:solidFill>
              </a:rPr>
              <a:t>Table 2.3 </a:t>
            </a:r>
            <a:r>
              <a:rPr lang="en-IN" altLang="en-US" sz="3200"/>
              <a:t>- Relative Strengths of Some Common Acids and Their Conjugate Bases</a:t>
            </a:r>
            <a:endParaRPr lang="en-US" altLang="en-US" sz="3200"/>
          </a:p>
        </p:txBody>
      </p:sp>
      <p:pic>
        <p:nvPicPr>
          <p:cNvPr id="757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000250"/>
            <a:ext cx="80105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 amino acid phenylalanine has p</a:t>
            </a:r>
            <a:r>
              <a:rPr lang="en-IN" altLang="en-US" i="1"/>
              <a:t>K</a:t>
            </a:r>
            <a:r>
              <a:rPr lang="en-IN" altLang="en-US" baseline="-25000"/>
              <a:t>a</a:t>
            </a:r>
            <a:r>
              <a:rPr lang="en-IN" altLang="en-US"/>
              <a:t> = 1.83, and tryptophan has p</a:t>
            </a:r>
            <a:r>
              <a:rPr lang="en-IN" altLang="en-US" i="1"/>
              <a:t>K</a:t>
            </a:r>
            <a:r>
              <a:rPr lang="en-IN" altLang="en-US" baseline="-25000"/>
              <a:t>a</a:t>
            </a:r>
            <a:r>
              <a:rPr lang="en-IN" altLang="en-US"/>
              <a:t> = 2.83</a:t>
            </a:r>
          </a:p>
          <a:p>
            <a:pPr lvl="1"/>
            <a:r>
              <a:rPr lang="en-IN" altLang="en-US"/>
              <a:t> Which is the stronger acid?</a:t>
            </a:r>
          </a:p>
          <a:p>
            <a:r>
              <a:rPr lang="en-IN" altLang="en-US"/>
              <a:t>Solution:</a:t>
            </a:r>
          </a:p>
          <a:p>
            <a:pPr lvl="1"/>
            <a:r>
              <a:rPr lang="en-IN" altLang="en-US"/>
              <a:t>Stronger acid has a smaller p</a:t>
            </a:r>
            <a:r>
              <a:rPr lang="en-IN" altLang="en-US" i="1"/>
              <a:t>K</a:t>
            </a:r>
            <a:r>
              <a:rPr lang="en-IN" altLang="en-US" baseline="-25000"/>
              <a:t>a </a:t>
            </a:r>
            <a:r>
              <a:rPr lang="en-IN" altLang="en-US"/>
              <a:t>and a weaker acid has a </a:t>
            </a:r>
            <a:r>
              <a:rPr lang="en-US" altLang="en-US"/>
              <a:t>larger p</a:t>
            </a:r>
            <a:r>
              <a:rPr lang="en-US" altLang="en-US" i="1"/>
              <a:t>K</a:t>
            </a:r>
            <a:r>
              <a:rPr lang="en-US" altLang="en-US" baseline="-25000"/>
              <a:t>a</a:t>
            </a:r>
          </a:p>
          <a:p>
            <a:pPr lvl="1"/>
            <a:r>
              <a:rPr lang="en-IN" altLang="en-US"/>
              <a:t>Accordingly, phenylalanine </a:t>
            </a:r>
            <a:r>
              <a:rPr lang="en-US" altLang="en-US"/>
              <a:t>(p</a:t>
            </a:r>
            <a:r>
              <a:rPr lang="en-US" altLang="en-US" i="1"/>
              <a:t>K</a:t>
            </a:r>
            <a:r>
              <a:rPr lang="en-US" altLang="en-US" baseline="-25000"/>
              <a:t>a</a:t>
            </a:r>
            <a:r>
              <a:rPr lang="en-US" altLang="en-US"/>
              <a:t> = 1.83) </a:t>
            </a:r>
            <a:r>
              <a:rPr lang="en-IN" altLang="en-US"/>
              <a:t>is a stronger acid than tryptophan </a:t>
            </a:r>
            <a:r>
              <a:rPr lang="en-US" altLang="en-US"/>
              <a:t>(p</a:t>
            </a:r>
            <a:r>
              <a:rPr lang="en-US" altLang="en-US" i="1"/>
              <a:t>K</a:t>
            </a:r>
            <a:r>
              <a:rPr lang="en-US" altLang="en-US" baseline="-25000"/>
              <a:t>a</a:t>
            </a:r>
            <a:r>
              <a:rPr lang="en-US" altLang="en-US"/>
              <a:t> = 2.83)</a:t>
            </a:r>
            <a:endParaRPr lang="en-IN" altLang="en-US"/>
          </a:p>
          <a:p>
            <a:pPr lvl="2"/>
            <a:endParaRPr lang="en-IN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Predicting Acid-Base Reactions from pK</a:t>
            </a:r>
            <a:r>
              <a:rPr lang="en-US" altLang="en-US" baseline="-25000"/>
              <a:t>a</a:t>
            </a:r>
            <a:r>
              <a:rPr lang="en-US" altLang="en-US"/>
              <a:t> Values</a:t>
            </a:r>
            <a:r>
              <a:rPr lang="en-CA" altLang="en-US"/>
              <a:t> </a:t>
            </a:r>
            <a:endParaRPr lang="en-US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pK</a:t>
            </a:r>
            <a:r>
              <a:rPr lang="en-US" altLang="en-US" baseline="-25000"/>
              <a:t>a </a:t>
            </a:r>
            <a:r>
              <a:rPr lang="en-US" altLang="en-US"/>
              <a:t>values are related as logarithms to equilibrium constants</a:t>
            </a:r>
          </a:p>
          <a:p>
            <a:r>
              <a:rPr lang="en-US" altLang="en-US"/>
              <a:t>Useful for predicting whether a given acid-base reaction will take place</a:t>
            </a:r>
          </a:p>
          <a:p>
            <a:r>
              <a:rPr lang="en-US" altLang="en-US"/>
              <a:t>Difference in two pK</a:t>
            </a:r>
            <a:r>
              <a:rPr lang="en-US" altLang="en-US" baseline="-25000"/>
              <a:t>a </a:t>
            </a:r>
            <a:r>
              <a:rPr lang="en-US" altLang="en-US"/>
              <a:t>values is the log of the ratio of equilibrium constants, and can be used to calculate the extent of transfer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Predicting Acid-Base </a:t>
            </a:r>
            <a:br>
              <a:rPr lang="en-US" altLang="en-US"/>
            </a:br>
            <a:r>
              <a:rPr lang="en-US" altLang="en-US"/>
              <a:t>Reactions from pK</a:t>
            </a:r>
            <a:r>
              <a:rPr lang="en-US" altLang="en-US" baseline="-25000"/>
              <a:t>a</a:t>
            </a:r>
            <a:r>
              <a:rPr lang="en-US" altLang="en-US"/>
              <a:t> Values</a:t>
            </a:r>
            <a:r>
              <a:rPr lang="en-CA" altLang="en-US"/>
              <a:t> </a:t>
            </a:r>
            <a:endParaRPr lang="en-US" altLang="en-US"/>
          </a:p>
        </p:txBody>
      </p:sp>
      <p:pic>
        <p:nvPicPr>
          <p:cNvPr id="81923" name="Picture 6" descr="02_u03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8613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/>
              <a:t>(2</a:t>
            </a:r>
            <a:r>
              <a:rPr lang="en-US" dirty="0"/>
              <a:t>.</a:t>
            </a:r>
            <a:r>
              <a:rPr lang="en-IN" dirty="0"/>
              <a:t>11) </a:t>
            </a:r>
          </a:p>
          <a:p>
            <a:pPr>
              <a:defRPr/>
            </a:pPr>
            <a:r>
              <a:rPr lang="en-IN" dirty="0"/>
              <a:t>Acids and bases: The Lewis </a:t>
            </a:r>
            <a:r>
              <a:rPr lang="en-US" dirty="0"/>
              <a:t>definition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(2.12) </a:t>
            </a:r>
          </a:p>
          <a:p>
            <a:pPr>
              <a:defRPr/>
            </a:pPr>
            <a:r>
              <a:rPr lang="en-US" dirty="0"/>
              <a:t>Noncovalent interactions between molecules</a:t>
            </a:r>
            <a:endParaRPr lang="en-US" altLang="en-US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Will the following reaction take place to a significant extent as written, according to the data in Table 2.3?</a:t>
            </a:r>
            <a:r>
              <a:rPr lang="en-US" altLang="en-US"/>
              <a:t>	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HCN + CH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pl-PL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pl-PL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pl-PL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/>
              <a:t>Solution: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HCN + CH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pl-PL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pl-PL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pl-PL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altLang="en-US"/>
          </a:p>
          <a:p>
            <a:pPr lvl="1"/>
            <a:endParaRPr lang="en-IN" altLang="en-US"/>
          </a:p>
          <a:p>
            <a:pPr lvl="1"/>
            <a:r>
              <a:rPr lang="en-IN" altLang="en-US"/>
              <a:t>Since </a:t>
            </a:r>
            <a:r>
              <a:rPr lang="pl-PL" altLang="en-US"/>
              <a:t>CH</a:t>
            </a:r>
            <a:r>
              <a:rPr lang="pl-PL" altLang="en-US" baseline="-25000"/>
              <a:t>3</a:t>
            </a:r>
            <a:r>
              <a:rPr lang="pl-PL" altLang="en-US"/>
              <a:t>CO</a:t>
            </a:r>
            <a:r>
              <a:rPr lang="pl-PL" altLang="en-US" baseline="-25000"/>
              <a:t>2</a:t>
            </a:r>
            <a:r>
              <a:rPr lang="pl-PL" altLang="en-US"/>
              <a:t>H</a:t>
            </a:r>
            <a:r>
              <a:rPr lang="en-IN" altLang="en-US"/>
              <a:t> is stronger than </a:t>
            </a:r>
            <a:r>
              <a:rPr lang="en-US" altLang="en-US"/>
              <a:t>HCN the reaction will not take place to a significant extent the direction written</a:t>
            </a:r>
            <a:endParaRPr lang="en-IN" altLang="en-US"/>
          </a:p>
          <a:p>
            <a:pPr lvl="1"/>
            <a:endParaRPr lang="en-IN" altLang="en-US"/>
          </a:p>
          <a:p>
            <a:endParaRPr lang="en-US" altLang="en-US"/>
          </a:p>
        </p:txBody>
      </p:sp>
      <p:sp>
        <p:nvSpPr>
          <p:cNvPr id="83972" name="TextBox 3"/>
          <p:cNvSpPr txBox="1">
            <a:spLocks noChangeArrowheads="1"/>
          </p:cNvSpPr>
          <p:nvPr/>
        </p:nvSpPr>
        <p:spPr bwMode="auto">
          <a:xfrm>
            <a:off x="4248150" y="26670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/>
              <a:t>?</a:t>
            </a:r>
            <a:endParaRPr lang="en-US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3000" y="4572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/>
              <a:t>pK</a:t>
            </a:r>
            <a:r>
              <a:rPr lang="en-IN" altLang="en-US" sz="1800" baseline="-25000"/>
              <a:t>a</a:t>
            </a:r>
            <a:r>
              <a:rPr lang="en-IN" altLang="en-US" sz="1800"/>
              <a:t>= 9.3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/>
              <a:t>Weaker acid</a:t>
            </a:r>
            <a:endParaRPr lang="en-US" altLang="en-US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05600" y="4541838"/>
            <a:ext cx="1600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/>
              <a:t>pK</a:t>
            </a:r>
            <a:r>
              <a:rPr lang="en-IN" altLang="en-US" sz="1800" baseline="-25000"/>
              <a:t>a</a:t>
            </a:r>
            <a:r>
              <a:rPr lang="en-IN" altLang="en-US" sz="1800"/>
              <a:t>= 4.7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/>
              <a:t>Stronger acid</a:t>
            </a:r>
            <a:endParaRPr lang="en-US" altLang="en-US" sz="18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38650" y="3781425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/>
              <a:t>?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Organic Acids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Characterized by the presence of positively polarized hydrogen atom</a:t>
            </a:r>
          </a:p>
          <a:p>
            <a:endParaRPr lang="en-US" altLang="en-US"/>
          </a:p>
        </p:txBody>
      </p:sp>
      <p:pic>
        <p:nvPicPr>
          <p:cNvPr id="86020" name="Picture 5" descr="02_u0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67000"/>
            <a:ext cx="7794625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Organic Acids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Two main kinds, those that contain:</a:t>
            </a:r>
            <a:endParaRPr lang="en-US" altLang="en-US"/>
          </a:p>
          <a:p>
            <a:pPr lvl="1"/>
            <a:r>
              <a:rPr lang="en-US" altLang="en-US"/>
              <a:t>Hydrogen atom bonded to a electronegative oxygen atom(O–H)</a:t>
            </a:r>
          </a:p>
          <a:p>
            <a:pPr lvl="1"/>
            <a:r>
              <a:rPr lang="en-IN" altLang="en-US"/>
              <a:t>A hydrogen atom bonded to a carbon atom next to a </a:t>
            </a:r>
            <a:r>
              <a:rPr lang="en-US" altLang="en-US"/>
              <a:t>C</a:t>
            </a:r>
            <a:r>
              <a:rPr lang="en-US" altLang="en-US">
                <a:cs typeface="Arial" panose="020B0604020202020204" pitchFamily="34" charset="0"/>
              </a:rPr>
              <a:t>═</a:t>
            </a:r>
            <a:r>
              <a:rPr lang="en-US" altLang="en-US"/>
              <a:t>O bond(O</a:t>
            </a:r>
            <a:r>
              <a:rPr lang="en-US" altLang="en-US">
                <a:cs typeface="Arial" panose="020B0604020202020204" pitchFamily="34" charset="0"/>
              </a:rPr>
              <a:t>═C─C─H</a:t>
            </a:r>
            <a:r>
              <a:rPr lang="en-US" altLang="en-US"/>
              <a:t>)</a:t>
            </a:r>
            <a:endParaRPr lang="en-CA" altLang="en-US"/>
          </a:p>
        </p:txBody>
      </p:sp>
      <p:pic>
        <p:nvPicPr>
          <p:cNvPr id="88068" name="Picture 7" descr="02_u04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5581650"/>
            <a:ext cx="7786688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8" descr="02_u04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3633788"/>
            <a:ext cx="85836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Organic Bases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Have an atom with a lone pair of electrons that can bond to H</a:t>
            </a:r>
            <a:r>
              <a:rPr lang="en-US" altLang="en-US" baseline="30000"/>
              <a:t>+</a:t>
            </a:r>
          </a:p>
          <a:p>
            <a:r>
              <a:rPr lang="en-US" altLang="en-US"/>
              <a:t>Nitrogen-containing compounds derived from ammonia are the most common organic bases</a:t>
            </a:r>
          </a:p>
          <a:p>
            <a:r>
              <a:rPr lang="en-US" altLang="en-US"/>
              <a:t>Oxygen-containing compounds can react as bases with a strong acid or as acids with strong bases</a:t>
            </a:r>
          </a:p>
        </p:txBody>
      </p:sp>
      <p:pic>
        <p:nvPicPr>
          <p:cNvPr id="90116" name="Picture 6" descr="02_u04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4237038"/>
            <a:ext cx="5370512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Acids and Bases: The Lewis Definition</a:t>
            </a:r>
            <a:r>
              <a:rPr lang="en-CA" altLang="en-US"/>
              <a:t> </a:t>
            </a:r>
            <a:endParaRPr lang="en-US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Lewis acid</a:t>
            </a:r>
            <a:r>
              <a:rPr lang="en-US" altLang="en-US"/>
              <a:t>: Electron pair acceptors</a:t>
            </a:r>
          </a:p>
          <a:p>
            <a:r>
              <a:rPr lang="en-US" altLang="en-US" b="1">
                <a:solidFill>
                  <a:srgbClr val="0070C0"/>
                </a:solidFill>
              </a:rPr>
              <a:t>Lewis bases</a:t>
            </a:r>
            <a:r>
              <a:rPr lang="en-US" altLang="en-US"/>
              <a:t>: Electron pair donors</a:t>
            </a:r>
          </a:p>
          <a:p>
            <a:r>
              <a:rPr lang="en-US" altLang="en-US"/>
              <a:t>Brønsted acids are not Lewis acids because they cannot accept an electron pair directly</a:t>
            </a:r>
          </a:p>
        </p:txBody>
      </p:sp>
      <p:pic>
        <p:nvPicPr>
          <p:cNvPr id="92164" name="Picture 5" descr="02_u04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3810000"/>
            <a:ext cx="6435725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Lewis Acids and the Curved </a:t>
            </a:r>
            <a:br>
              <a:rPr lang="en-US" altLang="en-US"/>
            </a:br>
            <a:r>
              <a:rPr lang="en-US" altLang="en-US"/>
              <a:t>Arrow Formalism</a:t>
            </a:r>
            <a:r>
              <a:rPr lang="en-CA" altLang="en-US"/>
              <a:t> </a:t>
            </a:r>
            <a:endParaRPr lang="en-US" alt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Lewis definition of acidity includes metal cations, such as Mg</a:t>
            </a:r>
            <a:r>
              <a:rPr lang="en-US" altLang="en-US" baseline="30000"/>
              <a:t>2+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They accept a pair of electrons when they form a bond to a base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Group 3A elements, such as BF</a:t>
            </a:r>
            <a:r>
              <a:rPr lang="en-US" altLang="en-US" baseline="-25000"/>
              <a:t>3</a:t>
            </a:r>
            <a:r>
              <a:rPr lang="en-US" altLang="en-US"/>
              <a:t> and AlCl</a:t>
            </a:r>
            <a:r>
              <a:rPr lang="en-US" altLang="en-US" baseline="-25000"/>
              <a:t>3</a:t>
            </a:r>
            <a:r>
              <a:rPr lang="en-US" altLang="en-US"/>
              <a:t>, are Lewis acids </a:t>
            </a:r>
          </a:p>
          <a:p>
            <a:pPr lvl="1"/>
            <a:r>
              <a:rPr lang="en-US" altLang="en-US"/>
              <a:t>Have unfilled valence orbitals and can accept electron pairs from Lewis bases</a:t>
            </a:r>
          </a:p>
        </p:txBody>
      </p:sp>
      <p:pic>
        <p:nvPicPr>
          <p:cNvPr id="94212" name="Picture 6" descr="02_u04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048000"/>
            <a:ext cx="58626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Lewis Acids and the Curved </a:t>
            </a:r>
            <a:br>
              <a:rPr lang="en-US" altLang="en-US"/>
            </a:br>
            <a:r>
              <a:rPr lang="en-US" altLang="en-US"/>
              <a:t>Arrow Formalism</a:t>
            </a:r>
            <a:r>
              <a:rPr lang="en-CA" altLang="en-US"/>
              <a:t> </a:t>
            </a: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Transition-metal compounds, such as TiCl</a:t>
            </a:r>
            <a:r>
              <a:rPr lang="en-US" altLang="en-US" baseline="-25000"/>
              <a:t>4</a:t>
            </a:r>
            <a:r>
              <a:rPr lang="en-US" altLang="en-US"/>
              <a:t>, FeCl</a:t>
            </a:r>
            <a:r>
              <a:rPr lang="en-US" altLang="en-US" baseline="-25000"/>
              <a:t>3</a:t>
            </a:r>
            <a:r>
              <a:rPr lang="en-US" altLang="en-US"/>
              <a:t>, ZnCl</a:t>
            </a:r>
            <a:r>
              <a:rPr lang="en-US" altLang="en-US" baseline="-25000"/>
              <a:t>2</a:t>
            </a:r>
            <a:r>
              <a:rPr lang="en-US" altLang="en-US"/>
              <a:t>, and SnCl</a:t>
            </a:r>
            <a:r>
              <a:rPr lang="en-US" altLang="en-US" baseline="-25000"/>
              <a:t>4</a:t>
            </a:r>
            <a:r>
              <a:rPr lang="en-US" altLang="en-US"/>
              <a:t>, are Lewis acids</a:t>
            </a:r>
          </a:p>
          <a:p>
            <a:r>
              <a:rPr lang="en-IN" altLang="en-US"/>
              <a:t>Curved arrow means that a pair of electrons move from the atom at the tail of the arrow to the atom at the </a:t>
            </a:r>
            <a:r>
              <a:rPr lang="en-US" altLang="en-US"/>
              <a:t>head of the arrow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4" descr="02_0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762125"/>
            <a:ext cx="5318125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b="1">
                <a:solidFill>
                  <a:srgbClr val="FF0000"/>
                </a:solidFill>
              </a:rPr>
              <a:t>Figure 2.5 </a:t>
            </a:r>
            <a:r>
              <a:rPr lang="en-IN" altLang="en-US" sz="3400"/>
              <a:t>- The Reaction of </a:t>
            </a:r>
            <a:r>
              <a:rPr lang="en-US" altLang="en-US" sz="3400"/>
              <a:t>Boron Trifluoride </a:t>
            </a:r>
            <a:r>
              <a:rPr lang="en-IN" altLang="en-US" sz="3400"/>
              <a:t>with Dimethyl Ether</a:t>
            </a:r>
            <a:endParaRPr lang="en-US" altLang="en-US" sz="3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Lewis Bases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Compound with a pair of nonbonding electrons that it can use to bond to a Lewis acid</a:t>
            </a:r>
            <a:endParaRPr lang="en-US" altLang="en-US"/>
          </a:p>
          <a:p>
            <a:r>
              <a:rPr lang="en-US" altLang="en-US"/>
              <a:t>Can accept protons as well as Lewis acids</a:t>
            </a:r>
          </a:p>
          <a:p>
            <a:pPr lvl="1"/>
            <a:r>
              <a:rPr lang="en-US" altLang="en-US"/>
              <a:t>Definition encompasses that for Brønsted bases</a:t>
            </a:r>
          </a:p>
          <a:p>
            <a:r>
              <a:rPr lang="en-US" altLang="en-US"/>
              <a:t>Oxygen-and nitrogen-containing organic compounds are Lewis bases; they have lone pairs of electrons</a:t>
            </a:r>
          </a:p>
          <a:p>
            <a:r>
              <a:rPr lang="en-US" altLang="en-US"/>
              <a:t>Some compounds can act as both acids and bases</a:t>
            </a:r>
            <a:endParaRPr lang="en-CA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Lewis Bases</a:t>
            </a:r>
          </a:p>
        </p:txBody>
      </p:sp>
      <p:pic>
        <p:nvPicPr>
          <p:cNvPr id="102403" name="Picture 5" descr="02_u05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92467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2625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chemeClr val="tx1"/>
              </a:buClr>
              <a:buSzPct val="135000"/>
            </a:pPr>
            <a:endParaRPr lang="en-CA" altLang="en-US" sz="700"/>
          </a:p>
        </p:txBody>
      </p:sp>
      <p:sp>
        <p:nvSpPr>
          <p:cNvPr id="1229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Polar Covalent Bonds: Electronegativity</a:t>
            </a:r>
          </a:p>
        </p:txBody>
      </p:sp>
      <p:sp>
        <p:nvSpPr>
          <p:cNvPr id="12292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Covalent bonds can have ionic character</a:t>
            </a:r>
          </a:p>
          <a:p>
            <a:r>
              <a:rPr lang="en-US" altLang="en-US" b="1">
                <a:solidFill>
                  <a:srgbClr val="0070C0"/>
                </a:solidFill>
              </a:rPr>
              <a:t>Polar covalent bonds</a:t>
            </a:r>
            <a:r>
              <a:rPr lang="en-US" altLang="en-US"/>
              <a:t>: Bonding electrons are attracted more strongly by one atom than by the other</a:t>
            </a:r>
          </a:p>
          <a:p>
            <a:pPr lvl="1"/>
            <a:r>
              <a:rPr lang="en-US" altLang="en-US"/>
              <a:t>Electron distribution between atoms is not symmetrical</a:t>
            </a:r>
          </a:p>
        </p:txBody>
      </p:sp>
      <p:pic>
        <p:nvPicPr>
          <p:cNvPr id="12293" name="Picture 6" descr="02_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44963"/>
            <a:ext cx="779462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Using curved arrows, show how acetaldehyde, CH</a:t>
            </a:r>
            <a:r>
              <a:rPr lang="en-IN" altLang="en-US" baseline="-25000"/>
              <a:t>3</a:t>
            </a:r>
            <a:r>
              <a:rPr lang="en-IN" altLang="en-US"/>
              <a:t>CHO, can act as a Lewis base</a:t>
            </a:r>
          </a:p>
          <a:p>
            <a:r>
              <a:rPr lang="en-IN" altLang="en-US"/>
              <a:t>Solution:</a:t>
            </a:r>
          </a:p>
          <a:p>
            <a:pPr lvl="1"/>
            <a:r>
              <a:rPr lang="en-US" altLang="en-US"/>
              <a:t>A Lewis base donates an electron pair to a Lewis acid</a:t>
            </a:r>
            <a:endParaRPr lang="en-IN" altLang="en-US"/>
          </a:p>
          <a:p>
            <a:pPr lvl="1"/>
            <a:r>
              <a:rPr lang="en-IN" altLang="en-US"/>
              <a:t>Using a curved arrow to show the movement of a pair toward the H atom of the acid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4724400"/>
            <a:ext cx="6562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Noncovalent Interactions Between Molecules</a:t>
            </a:r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Noncovalent interactions</a:t>
            </a:r>
            <a:r>
              <a:rPr lang="en-US" altLang="en-US"/>
              <a:t>: </a:t>
            </a:r>
            <a:r>
              <a:rPr lang="en-IN" altLang="en-US"/>
              <a:t>One of a variety of nonbonding </a:t>
            </a:r>
            <a:r>
              <a:rPr lang="en-US" altLang="en-US"/>
              <a:t>interactions between molecules</a:t>
            </a:r>
          </a:p>
          <a:p>
            <a:pPr lvl="1"/>
            <a:r>
              <a:rPr lang="en-US" altLang="en-US"/>
              <a:t>Dipole–dipole forces</a:t>
            </a:r>
          </a:p>
          <a:p>
            <a:pPr lvl="1"/>
            <a:r>
              <a:rPr lang="en-US" altLang="en-US"/>
              <a:t>Dispersion forces</a:t>
            </a:r>
          </a:p>
          <a:p>
            <a:pPr lvl="1"/>
            <a:r>
              <a:rPr lang="en-US" altLang="en-US"/>
              <a:t>Hydrogen bonds</a:t>
            </a:r>
          </a:p>
          <a:p>
            <a:endParaRPr lang="en-CA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5" descr="02_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7794625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Dipole–Dipole Forces  </a:t>
            </a:r>
            <a:endParaRPr lang="en-US" altLang="en-US"/>
          </a:p>
        </p:txBody>
      </p:sp>
      <p:sp>
        <p:nvSpPr>
          <p:cNvPr id="10854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"/>
            </a:pPr>
            <a:r>
              <a:rPr lang="en-US" altLang="en-US"/>
              <a:t>Occur between polar molecules as a result of electrostatic interactions among dipoles</a:t>
            </a:r>
          </a:p>
          <a:p>
            <a:pPr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"/>
            </a:pPr>
            <a:r>
              <a:rPr lang="en-US" altLang="en-US"/>
              <a:t>Depending on orientation of the molecules, the forces can be either attractive or repulsive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Dispersion Forces</a:t>
            </a:r>
            <a:endParaRPr lang="en-US" altLang="en-US"/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Occur between all neighboring molecules </a:t>
            </a:r>
          </a:p>
          <a:p>
            <a:pPr lvl="1"/>
            <a:r>
              <a:rPr lang="en-US" altLang="en-US"/>
              <a:t>Arise due to constant change in electron distribution within molecules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110596" name="Picture 5" descr="02_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794625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Hydrogen Bond Forces</a:t>
            </a:r>
            <a:endParaRPr lang="en-US" altLang="en-US"/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Forces are the result of attractive interaction between a hydrogen bonded to an electronegative O or N atom and an unshared electron pair on another O or N atom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112644" name="Picture 5" descr="02_u05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3276600"/>
            <a:ext cx="64262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5" descr="02_u0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7"/>
          <a:stretch>
            <a:fillRect/>
          </a:stretch>
        </p:blipFill>
        <p:spPr bwMode="auto">
          <a:xfrm>
            <a:off x="1422400" y="1524000"/>
            <a:ext cx="642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Deoxyribonucleic Acid Segment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  <a:endParaRPr lang="en-US" altLang="en-US"/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Of the two vitamins A and C, one is hydrophilic and water-soluble while the other is hydrophobic and fat-soluble </a:t>
            </a:r>
          </a:p>
          <a:p>
            <a:pPr lvl="1"/>
            <a:r>
              <a:rPr lang="en-IN" altLang="en-US"/>
              <a:t>Which is which?</a:t>
            </a:r>
            <a:endParaRPr lang="en-US" altLang="en-US"/>
          </a:p>
        </p:txBody>
      </p:sp>
      <p:pic>
        <p:nvPicPr>
          <p:cNvPr id="1167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352800"/>
            <a:ext cx="65913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Worked Example</a:t>
            </a:r>
            <a:endParaRPr lang="en-US" altLang="en-US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Solution: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lvl="1">
              <a:spcBef>
                <a:spcPts val="600"/>
              </a:spcBef>
            </a:pPr>
            <a:r>
              <a:rPr lang="en-IN" altLang="en-US"/>
              <a:t>Vitamin C has several polar </a:t>
            </a:r>
            <a:r>
              <a:rPr lang="en-US" altLang="en-US">
                <a:cs typeface="Arial" panose="020B0604020202020204" pitchFamily="34" charset="0"/>
              </a:rPr>
              <a:t>─</a:t>
            </a:r>
            <a:r>
              <a:rPr lang="en-IN" altLang="en-US"/>
              <a:t>OH groups that can form hydrogen bonds with water</a:t>
            </a:r>
          </a:p>
          <a:p>
            <a:pPr lvl="2">
              <a:spcBef>
                <a:spcPts val="600"/>
              </a:spcBef>
            </a:pPr>
            <a:r>
              <a:rPr lang="en-IN" altLang="en-US"/>
              <a:t>It is water soluble(</a:t>
            </a:r>
            <a:r>
              <a:rPr lang="en-US" altLang="en-US"/>
              <a:t>hydrophilic</a:t>
            </a:r>
            <a:r>
              <a:rPr lang="en-IN" altLang="en-US"/>
              <a:t>)</a:t>
            </a:r>
          </a:p>
          <a:p>
            <a:pPr lvl="1">
              <a:spcBef>
                <a:spcPts val="600"/>
              </a:spcBef>
            </a:pPr>
            <a:r>
              <a:rPr lang="en-IN" altLang="en-US"/>
              <a:t>Most of Vitamin A’s atoms can’t form hydrogen bonds with water </a:t>
            </a:r>
          </a:p>
          <a:p>
            <a:pPr lvl="2">
              <a:spcBef>
                <a:spcPts val="600"/>
              </a:spcBef>
            </a:pPr>
            <a:r>
              <a:rPr lang="en-IN" altLang="en-US"/>
              <a:t>It is fat-soluble(hydrophobic)</a:t>
            </a:r>
          </a:p>
          <a:p>
            <a:pPr lvl="1">
              <a:spcBef>
                <a:spcPts val="600"/>
              </a:spcBef>
            </a:pPr>
            <a:endParaRPr lang="en-IN" altLang="en-US"/>
          </a:p>
          <a:p>
            <a:pPr lvl="1">
              <a:spcBef>
                <a:spcPts val="600"/>
              </a:spcBef>
            </a:pPr>
            <a:endParaRPr lang="en-IN" altLang="en-US"/>
          </a:p>
          <a:p>
            <a:pPr lvl="1">
              <a:spcBef>
                <a:spcPts val="600"/>
              </a:spcBef>
            </a:pPr>
            <a:endParaRPr lang="en-IN" altLang="en-US"/>
          </a:p>
          <a:p>
            <a:pPr lvl="1">
              <a:spcBef>
                <a:spcPts val="600"/>
              </a:spcBef>
            </a:pPr>
            <a:endParaRPr lang="en-US" altLang="en-US"/>
          </a:p>
        </p:txBody>
      </p:sp>
      <p:pic>
        <p:nvPicPr>
          <p:cNvPr id="1075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952625"/>
            <a:ext cx="73818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Organic molecules often have polar covalent bonds as a result of unsymmetrical electron sharing caused by differences in the electronegativity of atoms</a:t>
            </a:r>
          </a:p>
          <a:p>
            <a:r>
              <a:rPr lang="en-US" altLang="en-US"/>
              <a:t>Polarity of a molecule is measured by its dipole moment, </a:t>
            </a:r>
            <a:r>
              <a:rPr lang="en-US" altLang="en-US">
                <a:sym typeface="Symbol" panose="05050102010706020507" pitchFamily="18" charset="2"/>
              </a:rPr>
              <a:t></a:t>
            </a:r>
            <a:endParaRPr lang="en-US" altLang="en-US"/>
          </a:p>
          <a:p>
            <a:r>
              <a:rPr lang="en-US" altLang="en-US"/>
              <a:t>(+) and (</a:t>
            </a:r>
            <a:r>
              <a:rPr lang="en-US" altLang="en-US">
                <a:sym typeface="Symbol" panose="05050102010706020507" pitchFamily="18" charset="2"/>
              </a:rPr>
              <a:t></a:t>
            </a:r>
            <a:r>
              <a:rPr lang="en-US" altLang="en-US"/>
              <a:t>) indicate formal charges on atoms in molecules to keep track of valence electrons around an atom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substances must be shown as a resonance hybrid of two or more resonance forms that differ by the location of electrons</a:t>
            </a:r>
          </a:p>
          <a:p>
            <a:r>
              <a:rPr lang="en-US" altLang="en-US"/>
              <a:t>A Brønsted(–Lowry) acid donates a proton</a:t>
            </a:r>
          </a:p>
          <a:p>
            <a:r>
              <a:rPr lang="en-US" altLang="en-US"/>
              <a:t>A Brønsted(–Lowry) base accepts a proton</a:t>
            </a:r>
          </a:p>
          <a:p>
            <a:r>
              <a:rPr lang="en-US" altLang="en-US"/>
              <a:t>Strength of Brønsted acid is related to the negative logarithm of the acidity constant, pK</a:t>
            </a:r>
            <a:r>
              <a:rPr lang="en-US" altLang="en-US" baseline="-25000"/>
              <a:t>a</a:t>
            </a:r>
          </a:p>
          <a:p>
            <a:r>
              <a:rPr lang="en-US" altLang="en-US"/>
              <a:t>Weaker acids have higher values of pK</a:t>
            </a:r>
            <a:r>
              <a:rPr lang="en-US" altLang="en-US" baseline="-25000"/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Electronegativity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Intrinsic ability of an atom to attract the shared electrons in a covalent bond</a:t>
            </a:r>
          </a:p>
          <a:p>
            <a:r>
              <a:rPr lang="en-US" altLang="en-US" dirty="0"/>
              <a:t>Differences in EN produce bond polarity</a:t>
            </a:r>
          </a:p>
          <a:p>
            <a:r>
              <a:rPr lang="en-US" altLang="en-US" dirty="0"/>
              <a:t>F is most electronegative (EN = 4.0), Cs is least (EN = 0.7)</a:t>
            </a:r>
          </a:p>
          <a:p>
            <a:r>
              <a:rPr lang="en-US" altLang="en-US" dirty="0"/>
              <a:t>Metals on left side of periodic table attract electrons weakly</a:t>
            </a:r>
          </a:p>
          <a:p>
            <a:r>
              <a:rPr lang="en-US" altLang="en-US" dirty="0"/>
              <a:t>Halogens and other reactive nonmetals on right side of periodic table attract electrons strongly</a:t>
            </a:r>
          </a:p>
          <a:p>
            <a:r>
              <a:rPr lang="en-US" altLang="en-US" dirty="0"/>
              <a:t> EN of C = 2.5</a:t>
            </a:r>
            <a:endParaRPr lang="en-CA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Lewis acid has an empty orbital that can accept an electron pair</a:t>
            </a:r>
          </a:p>
          <a:p>
            <a:r>
              <a:rPr lang="en-US" altLang="en-US"/>
              <a:t>Lewis base can donate an unshared electron pair</a:t>
            </a:r>
          </a:p>
          <a:p>
            <a:r>
              <a:rPr lang="en-US" altLang="en-US"/>
              <a:t>Noncovalent interactions have several types – Dipole–dipole, dispersion, and hydrogen bond forces</a:t>
            </a:r>
            <a:endParaRPr lang="en-CA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02_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362200"/>
            <a:ext cx="8564562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FF0000"/>
                </a:solidFill>
              </a:rPr>
              <a:t>Figure 2.2 </a:t>
            </a:r>
            <a:r>
              <a:rPr lang="en-IN" altLang="en-US"/>
              <a:t>- Electronegativity Values and Trends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Bond Polarity and Inductive </a:t>
            </a:r>
            <a:br>
              <a:rPr lang="en-US" altLang="en-US"/>
            </a:br>
            <a:r>
              <a:rPr lang="en-US" altLang="en-US"/>
              <a:t>Effect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Difference in EN of atoms &lt; 2 in polar covalent  bonds</a:t>
            </a:r>
          </a:p>
          <a:p>
            <a:r>
              <a:rPr lang="en-US" altLang="en-US"/>
              <a:t>Difference in EN &gt; 2 in ionic bonds</a:t>
            </a:r>
          </a:p>
          <a:p>
            <a:pPr lvl="1"/>
            <a:r>
              <a:rPr lang="en-US" altLang="en-US"/>
              <a:t>C–H bonds are relatively nonpolar </a:t>
            </a:r>
          </a:p>
          <a:p>
            <a:pPr lvl="1"/>
            <a:r>
              <a:rPr lang="en-US" altLang="en-US"/>
              <a:t>C–O, C–X bonds are polar</a:t>
            </a:r>
          </a:p>
          <a:p>
            <a:r>
              <a:rPr lang="en-US" altLang="en-US"/>
              <a:t>Bonding electrons toward electronegative atom</a:t>
            </a:r>
          </a:p>
          <a:p>
            <a:pPr lvl="1"/>
            <a:r>
              <a:rPr lang="en-US" altLang="en-US"/>
              <a:t>C acquires partial positive charge, </a:t>
            </a:r>
            <a:r>
              <a:rPr lang="en-US" altLang="en-US">
                <a:sym typeface="Symbol" panose="05050102010706020507" pitchFamily="18" charset="2"/>
              </a:rPr>
              <a:t>+</a:t>
            </a:r>
            <a:endParaRPr lang="en-US" altLang="en-US"/>
          </a:p>
          <a:p>
            <a:pPr lvl="1"/>
            <a:r>
              <a:rPr lang="en-US" altLang="en-US"/>
              <a:t>Electronegative atom acquires partial negative charge, </a:t>
            </a:r>
            <a:r>
              <a:rPr lang="en-US" altLang="en-US">
                <a:sym typeface="Symbol" panose="05050102010706020507" pitchFamily="18" charset="2"/>
              </a:rPr>
              <a:t>-</a:t>
            </a:r>
          </a:p>
          <a:p>
            <a:r>
              <a:rPr lang="en-US" altLang="en-US" b="1">
                <a:solidFill>
                  <a:srgbClr val="0070C0"/>
                </a:solidFill>
              </a:rPr>
              <a:t>Inductive effect</a:t>
            </a:r>
            <a:r>
              <a:rPr lang="en-US" altLang="en-US"/>
              <a:t>: Shifting of electrons in a </a:t>
            </a:r>
            <a:r>
              <a:rPr lang="el-GR" altLang="en-US"/>
              <a:t>σ</a:t>
            </a:r>
            <a:r>
              <a:rPr lang="en-IN" altLang="en-US"/>
              <a:t> </a:t>
            </a:r>
            <a:r>
              <a:rPr lang="en-US" altLang="en-US"/>
              <a:t>bond in response to EN of nearby atoms</a:t>
            </a:r>
            <a:r>
              <a:rPr lang="en-CA" alt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Electrostatic Potential Maps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Show calculated charge distributions</a:t>
            </a:r>
          </a:p>
          <a:p>
            <a:r>
              <a:rPr lang="en-US" altLang="en-US"/>
              <a:t>Colors indicate electron-rich (red) and electron-poor (blue) regions</a:t>
            </a:r>
          </a:p>
          <a:p>
            <a:r>
              <a:rPr lang="en-US" altLang="en-US"/>
              <a:t>Arrows indicate direction of bond polarity</a:t>
            </a:r>
            <a:endParaRPr lang="en-CA" altLang="en-US"/>
          </a:p>
        </p:txBody>
      </p:sp>
      <p:pic>
        <p:nvPicPr>
          <p:cNvPr id="20484" name="Picture 5" descr="02_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/>
          <a:stretch>
            <a:fillRect/>
          </a:stretch>
        </p:blipFill>
        <p:spPr bwMode="auto">
          <a:xfrm>
            <a:off x="4733925" y="1550988"/>
            <a:ext cx="4278313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</TotalTime>
  <Words>2505</Words>
  <Application>Microsoft Office PowerPoint</Application>
  <PresentationFormat>화면 슬라이드 쇼(4:3)</PresentationFormat>
  <Paragraphs>365</Paragraphs>
  <Slides>60</Slides>
  <Notes>60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MS PGothic</vt:lpstr>
      <vt:lpstr>MS PGothic</vt:lpstr>
      <vt:lpstr>Arial</vt:lpstr>
      <vt:lpstr>Calibri</vt:lpstr>
      <vt:lpstr>Symbol</vt:lpstr>
      <vt:lpstr>Times New Roman</vt:lpstr>
      <vt:lpstr>Wingdings</vt:lpstr>
      <vt:lpstr>1_Layers</vt:lpstr>
      <vt:lpstr>Equation</vt:lpstr>
      <vt:lpstr>Chapter 2 Polar Covalent Bonds;  Acids and Bases</vt:lpstr>
      <vt:lpstr>Learning Objectives</vt:lpstr>
      <vt:lpstr>Learning Objectives</vt:lpstr>
      <vt:lpstr>Learning Objectives</vt:lpstr>
      <vt:lpstr>Polar Covalent Bonds: Electronegativity</vt:lpstr>
      <vt:lpstr>Electronegativity</vt:lpstr>
      <vt:lpstr>Figure 2.2 - Electronegativity Values and Trends</vt:lpstr>
      <vt:lpstr>Bond Polarity and Inductive  Effect</vt:lpstr>
      <vt:lpstr>Electrostatic Potential Maps</vt:lpstr>
      <vt:lpstr>Worked Example</vt:lpstr>
      <vt:lpstr>Polar Covalent Bonds: Dipole Moments</vt:lpstr>
      <vt:lpstr>Polar Covalent Bonds: Dipole Moments</vt:lpstr>
      <vt:lpstr>Dipole Moments in Water and Ammonia</vt:lpstr>
      <vt:lpstr>Absence of Dipole Moments</vt:lpstr>
      <vt:lpstr>Worked Example</vt:lpstr>
      <vt:lpstr>Formal Charges</vt:lpstr>
      <vt:lpstr>Formal Charge for Dimethyl  Sulfoxide</vt:lpstr>
      <vt:lpstr>Table 2.2 - A Summary of Common Formal Charges</vt:lpstr>
      <vt:lpstr>Worked Example</vt:lpstr>
      <vt:lpstr>Worked Example</vt:lpstr>
      <vt:lpstr>Worked Example</vt:lpstr>
      <vt:lpstr>Resonance</vt:lpstr>
      <vt:lpstr>Resonance Hybrids</vt:lpstr>
      <vt:lpstr>Rules for Resonance Forms</vt:lpstr>
      <vt:lpstr>Rules for Resonance Forms</vt:lpstr>
      <vt:lpstr>Drawing Resonance Forms </vt:lpstr>
      <vt:lpstr>Drawing Resonance Forms</vt:lpstr>
      <vt:lpstr>2,4-Pentanedione Anion</vt:lpstr>
      <vt:lpstr>Worked Example</vt:lpstr>
      <vt:lpstr>Acids and Bases: The Brønsted-Lowry Definition </vt:lpstr>
      <vt:lpstr>Acids and Bases: The Brønsted-Lowry Definition </vt:lpstr>
      <vt:lpstr>Acids and Bases: The Brønsted-Lowry Definition </vt:lpstr>
      <vt:lpstr>Acid Base Strength</vt:lpstr>
      <vt:lpstr>Acid and Base Strength</vt:lpstr>
      <vt:lpstr>Acid and Base Strength</vt:lpstr>
      <vt:lpstr>Table 2.3 - Relative Strengths of Some Common Acids and Their Conjugate Bases</vt:lpstr>
      <vt:lpstr>Worked Example</vt:lpstr>
      <vt:lpstr>Predicting Acid-Base Reactions from pKa Values </vt:lpstr>
      <vt:lpstr>Predicting Acid-Base  Reactions from pKa Values </vt:lpstr>
      <vt:lpstr>Worked Example</vt:lpstr>
      <vt:lpstr>Organic Acids</vt:lpstr>
      <vt:lpstr>Organic Acids</vt:lpstr>
      <vt:lpstr>Organic Bases</vt:lpstr>
      <vt:lpstr>Acids and Bases: The Lewis Definition </vt:lpstr>
      <vt:lpstr>Lewis Acids and the Curved  Arrow Formalism </vt:lpstr>
      <vt:lpstr>Lewis Acids and the Curved  Arrow Formalism </vt:lpstr>
      <vt:lpstr>Figure 2.5 - The Reaction of Boron Trifluoride with Dimethyl Ether</vt:lpstr>
      <vt:lpstr>Lewis Bases</vt:lpstr>
      <vt:lpstr>Lewis Bases</vt:lpstr>
      <vt:lpstr>Worked Example</vt:lpstr>
      <vt:lpstr>Noncovalent Interactions Between Molecules</vt:lpstr>
      <vt:lpstr>Dipole–Dipole Forces  </vt:lpstr>
      <vt:lpstr>Dispersion Forces</vt:lpstr>
      <vt:lpstr>Hydrogen Bond Forces</vt:lpstr>
      <vt:lpstr>A Deoxyribonucleic Acid Segment</vt:lpstr>
      <vt:lpstr>Worked Example</vt:lpstr>
      <vt:lpstr>Worked Example</vt:lpstr>
      <vt:lpstr>Summary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Polar Covalent Bonds: Acids and Bases</dc:title>
  <dc:creator>Ronald Kluger</dc:creator>
  <cp:lastModifiedBy>노원엽</cp:lastModifiedBy>
  <cp:revision>378</cp:revision>
  <cp:lastPrinted>2009-04-22T19:24:48Z</cp:lastPrinted>
  <dcterms:created xsi:type="dcterms:W3CDTF">2010-09-17T21:26:17Z</dcterms:created>
  <dcterms:modified xsi:type="dcterms:W3CDTF">2021-03-07T08:26:33Z</dcterms:modified>
</cp:coreProperties>
</file>