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7" r:id="rId1"/>
  </p:sldMasterIdLst>
  <p:notesMasterIdLst>
    <p:notesMasterId r:id="rId58"/>
  </p:notesMasterIdLst>
  <p:sldIdLst>
    <p:sldId id="266" r:id="rId2"/>
    <p:sldId id="300" r:id="rId3"/>
    <p:sldId id="301" r:id="rId4"/>
    <p:sldId id="268" r:id="rId5"/>
    <p:sldId id="302" r:id="rId6"/>
    <p:sldId id="270" r:id="rId7"/>
    <p:sldId id="269" r:id="rId8"/>
    <p:sldId id="303" r:id="rId9"/>
    <p:sldId id="326" r:id="rId10"/>
    <p:sldId id="325" r:id="rId11"/>
    <p:sldId id="271" r:id="rId12"/>
    <p:sldId id="304" r:id="rId13"/>
    <p:sldId id="272" r:id="rId14"/>
    <p:sldId id="305" r:id="rId15"/>
    <p:sldId id="306" r:id="rId16"/>
    <p:sldId id="273" r:id="rId17"/>
    <p:sldId id="307" r:id="rId18"/>
    <p:sldId id="277" r:id="rId19"/>
    <p:sldId id="308" r:id="rId20"/>
    <p:sldId id="278" r:id="rId21"/>
    <p:sldId id="279" r:id="rId22"/>
    <p:sldId id="280" r:id="rId23"/>
    <p:sldId id="309" r:id="rId24"/>
    <p:sldId id="310" r:id="rId25"/>
    <p:sldId id="274" r:id="rId26"/>
    <p:sldId id="289" r:id="rId27"/>
    <p:sldId id="281" r:id="rId28"/>
    <p:sldId id="290" r:id="rId29"/>
    <p:sldId id="311" r:id="rId30"/>
    <p:sldId id="312" r:id="rId31"/>
    <p:sldId id="275" r:id="rId32"/>
    <p:sldId id="313" r:id="rId33"/>
    <p:sldId id="298" r:id="rId34"/>
    <p:sldId id="299" r:id="rId35"/>
    <p:sldId id="314" r:id="rId36"/>
    <p:sldId id="315" r:id="rId37"/>
    <p:sldId id="318" r:id="rId38"/>
    <p:sldId id="316" r:id="rId39"/>
    <p:sldId id="317" r:id="rId40"/>
    <p:sldId id="276" r:id="rId41"/>
    <p:sldId id="282" r:id="rId42"/>
    <p:sldId id="319" r:id="rId43"/>
    <p:sldId id="291" r:id="rId44"/>
    <p:sldId id="292" r:id="rId45"/>
    <p:sldId id="293" r:id="rId46"/>
    <p:sldId id="294" r:id="rId47"/>
    <p:sldId id="283" r:id="rId48"/>
    <p:sldId id="287" r:id="rId49"/>
    <p:sldId id="286" r:id="rId50"/>
    <p:sldId id="320" r:id="rId51"/>
    <p:sldId id="284" r:id="rId52"/>
    <p:sldId id="285" r:id="rId53"/>
    <p:sldId id="321" r:id="rId54"/>
    <p:sldId id="322" r:id="rId55"/>
    <p:sldId id="323" r:id="rId56"/>
    <p:sldId id="324" r:id="rId57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FF"/>
    <a:srgbClr val="E6E6E6"/>
    <a:srgbClr val="00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14" autoAdjust="0"/>
  </p:normalViewPr>
  <p:slideViewPr>
    <p:cSldViewPr>
      <p:cViewPr varScale="1">
        <p:scale>
          <a:sx n="102" d="100"/>
          <a:sy n="102" d="100"/>
        </p:scale>
        <p:origin x="1842" y="90"/>
      </p:cViewPr>
      <p:guideLst>
        <p:guide orient="horz" pos="912"/>
        <p:guide pos="2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0A5AE4-EB20-45AA-80AC-C23059323BC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46124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F2068F-73BC-4EC2-8057-52234577993F}" type="slidenum">
              <a:rPr kumimoji="0" lang="en-CA" altLang="en-US" smtClean="0"/>
              <a:pPr>
                <a:spcBef>
                  <a:spcPct val="0"/>
                </a:spcBef>
              </a:pPr>
              <a:t>1</a:t>
            </a:fld>
            <a:endParaRPr kumimoji="0" lang="en-CA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10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Functional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ACBCB-7B73-4FF2-A978-D4584C95F1A4}" type="slidenum">
              <a:rPr lang="en-CA" altLang="en-US" sz="1200" smtClean="0">
                <a:latin typeface="Times New Roman" panose="02020603050405020304" pitchFamily="18" charset="0"/>
              </a:rPr>
              <a:pPr/>
              <a:t>12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81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Functional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1C8610-29AD-4EC4-984A-6E51CC492845}" type="slidenum">
              <a:rPr lang="en-CA" altLang="en-US" sz="1200" smtClean="0">
                <a:latin typeface="Times New Roman" panose="02020603050405020304" pitchFamily="18" charset="0"/>
              </a:rPr>
              <a:pPr/>
              <a:t>13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7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Functional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4B1E967-D23A-4DDC-BCC1-772FEEAFABD3}" type="slidenum">
              <a:rPr lang="en-CA" altLang="en-US" sz="1200" smtClean="0">
                <a:latin typeface="Times New Roman" panose="02020603050405020304" pitchFamily="18" charset="0"/>
              </a:rPr>
              <a:pPr/>
              <a:t>14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0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Functional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98CF5-A4AA-4385-880F-6294758605D3}" type="slidenum">
              <a:rPr lang="en-CA" altLang="en-US" sz="1200" smtClean="0">
                <a:latin typeface="Times New Roman" panose="02020603050405020304" pitchFamily="18" charset="0"/>
              </a:rPr>
              <a:pPr/>
              <a:t>15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Alkanes and alkane isomers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C5A28D-C41E-4C61-A4A0-A71EC3C23123}" type="slidenum">
              <a:rPr lang="en-CA" altLang="en-US" sz="1200" smtClean="0">
                <a:latin typeface="Times New Roman" panose="02020603050405020304" pitchFamily="18" charset="0"/>
              </a:rPr>
              <a:pPr/>
              <a:t>16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28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Alkanes and alkane isomers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E88E9E-C5AD-4DFF-A6D4-8A3593D582DB}" type="slidenum">
              <a:rPr lang="en-CA" altLang="en-US" sz="1200" smtClean="0">
                <a:latin typeface="Times New Roman" panose="02020603050405020304" pitchFamily="18" charset="0"/>
              </a:rPr>
              <a:pPr/>
              <a:t>17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09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Alkanes and alkane isomers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8E3870-1F0D-4638-9223-46496AC3AE1B}" type="slidenum">
              <a:rPr lang="en-CA" altLang="en-US" sz="1200" smtClean="0">
                <a:latin typeface="Times New Roman" panose="02020603050405020304" pitchFamily="18" charset="0"/>
              </a:rPr>
              <a:pPr/>
              <a:t>18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3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Alkanes and alkane isomers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007C6C-1E3F-41CA-A5CE-BCA9F4EA5190}" type="slidenum">
              <a:rPr lang="en-CA" altLang="en-US" sz="1200" smtClean="0">
                <a:latin typeface="Times New Roman" panose="02020603050405020304" pitchFamily="18" charset="0"/>
              </a:rPr>
              <a:pPr/>
              <a:t>19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02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Alkanes and alkane isomers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BDFF30-C4A9-489E-9541-DA8729087FA7}" type="slidenum">
              <a:rPr lang="en-CA" altLang="en-US" sz="1200" smtClean="0">
                <a:latin typeface="Times New Roman" panose="02020603050405020304" pitchFamily="18" charset="0"/>
              </a:rPr>
              <a:pPr/>
              <a:t>20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63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Alkanes and alkane isomers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D8C18A-0AF8-4A95-B823-F2E2CD48E856}" type="slidenum">
              <a:rPr lang="en-CA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1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Functional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91426A-2E0C-480A-B181-D9ADE97CE6B9}" type="slidenum">
              <a:rPr lang="en-CA" altLang="en-US" sz="1200" smtClean="0">
                <a:latin typeface="Times New Roman" panose="02020603050405020304" pitchFamily="18" charset="0"/>
              </a:rPr>
              <a:pPr/>
              <a:t>4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72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Alkanes and alkane isomers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DA7E08-7211-46B8-AB74-1137BBED58CE}" type="slidenum">
              <a:rPr lang="en-CA" altLang="en-US" sz="1200" smtClean="0">
                <a:latin typeface="Times New Roman" panose="02020603050405020304" pitchFamily="18" charset="0"/>
              </a:rPr>
              <a:pPr/>
              <a:t>22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72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Alkanes and alkane isomers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33B827-4828-44ED-BC7F-DD8283AFA94D}" type="slidenum">
              <a:rPr lang="en-CA" altLang="en-US" sz="1200" smtClean="0">
                <a:latin typeface="Times New Roman" panose="02020603050405020304" pitchFamily="18" charset="0"/>
              </a:rPr>
              <a:pPr/>
              <a:t>23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56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Alkanes and alkane isomers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992153-8AA5-46F7-A76F-3AB7F2825027}" type="slidenum">
              <a:rPr lang="en-CA" altLang="en-US" sz="1200" smtClean="0">
                <a:latin typeface="Times New Roman" panose="02020603050405020304" pitchFamily="18" charset="0"/>
              </a:rPr>
              <a:pPr/>
              <a:t>24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85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Alkyl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914C34-A95F-4A1D-9219-886F9A28A4CB}" type="slidenum">
              <a:rPr lang="en-CA" altLang="en-US" sz="1200" smtClean="0">
                <a:latin typeface="Times New Roman" panose="02020603050405020304" pitchFamily="18" charset="0"/>
              </a:rPr>
              <a:pPr/>
              <a:t>25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72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Alkyl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8D5E30-099F-4B26-A3A7-09F5ACEBC8DE}" type="slidenum">
              <a:rPr lang="en-CA" altLang="en-US" sz="1200" smtClean="0">
                <a:latin typeface="Times New Roman" panose="02020603050405020304" pitchFamily="18" charset="0"/>
              </a:rPr>
              <a:pPr/>
              <a:t>26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72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Alkyl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A9DEF9-348A-4229-9D0B-AC03886A75AD}" type="slidenum">
              <a:rPr lang="en-CA" altLang="en-US" sz="1200" smtClean="0">
                <a:latin typeface="Times New Roman" panose="02020603050405020304" pitchFamily="18" charset="0"/>
              </a:rPr>
              <a:pPr/>
              <a:t>27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27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Alkyl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AC193F-172B-4BA4-911E-8C03D932A433}" type="slidenum">
              <a:rPr lang="en-CA" altLang="en-US" sz="1200" smtClean="0">
                <a:latin typeface="Times New Roman" panose="02020603050405020304" pitchFamily="18" charset="0"/>
              </a:rPr>
              <a:pPr/>
              <a:t>28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19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Alkyl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CFFB22-4587-4C13-BBBC-07107111BCE5}" type="slidenum">
              <a:rPr lang="en-CA" altLang="en-US" sz="1200" smtClean="0">
                <a:latin typeface="Times New Roman" panose="02020603050405020304" pitchFamily="18" charset="0"/>
              </a:rPr>
              <a:pPr/>
              <a:t>29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80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Alkyl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5B73D-1383-4B39-9268-E4FD6E47DF64}" type="slidenum">
              <a:rPr lang="en-CA" altLang="en-US" sz="1200" smtClean="0">
                <a:latin typeface="Times New Roman" panose="02020603050405020304" pitchFamily="18" charset="0"/>
              </a:rPr>
              <a:pPr/>
              <a:t>30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56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Naming alkanes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776B54-EAE3-49F4-9590-EDEC565D9D35}" type="slidenum">
              <a:rPr lang="en-CA" altLang="en-US" sz="1200" smtClean="0">
                <a:latin typeface="Times New Roman" panose="02020603050405020304" pitchFamily="18" charset="0"/>
              </a:rPr>
              <a:pPr/>
              <a:t>31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4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Functional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36E61-6CC1-4A76-BE62-F204D4A10252}" type="slidenum">
              <a:rPr lang="en-CA" altLang="en-US" sz="1200" smtClean="0">
                <a:latin typeface="Times New Roman" panose="02020603050405020304" pitchFamily="18" charset="0"/>
              </a:rPr>
              <a:pPr/>
              <a:t>5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15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Naming alkanes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DC501E-D8B9-4683-ACBC-1D43FE9D50BA}" type="slidenum">
              <a:rPr lang="en-CA" altLang="en-US" sz="1200" smtClean="0">
                <a:latin typeface="Times New Roman" panose="02020603050405020304" pitchFamily="18" charset="0"/>
              </a:rPr>
              <a:pPr/>
              <a:t>32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43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Naming alkanes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F2517-79AD-4570-8556-3691451B5023}" type="slidenum">
              <a:rPr lang="en-CA" altLang="en-US" sz="1200" smtClean="0">
                <a:latin typeface="Times New Roman" panose="02020603050405020304" pitchFamily="18" charset="0"/>
              </a:rPr>
              <a:pPr/>
              <a:t>33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34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Naming alkanes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1566A6-6DCC-48FA-ABC2-4CED541994F6}" type="slidenum">
              <a:rPr lang="en-CA" altLang="en-US" sz="1200" smtClean="0">
                <a:latin typeface="Times New Roman" panose="02020603050405020304" pitchFamily="18" charset="0"/>
              </a:rPr>
              <a:pPr/>
              <a:t>34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44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Naming alkanes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20F356-D90B-44F3-A4D8-114A0989E78B}" type="slidenum">
              <a:rPr lang="en-CA" altLang="en-US" sz="1200" smtClean="0">
                <a:latin typeface="Times New Roman" panose="02020603050405020304" pitchFamily="18" charset="0"/>
              </a:rPr>
              <a:pPr/>
              <a:t>35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59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Naming alkanes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AFCC28-296A-44F3-A892-6A3083BD2240}" type="slidenum">
              <a:rPr lang="en-CA" altLang="en-US" sz="1200" smtClean="0">
                <a:latin typeface="Times New Roman" panose="02020603050405020304" pitchFamily="18" charset="0"/>
              </a:rPr>
              <a:pPr/>
              <a:t>36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05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Naming alkanes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B21EF4-2A04-4100-955D-38F4096FEC75}" type="slidenum">
              <a:rPr lang="en-CA" altLang="en-US" sz="1200" smtClean="0">
                <a:latin typeface="Times New Roman" panose="02020603050405020304" pitchFamily="18" charset="0"/>
              </a:rPr>
              <a:pPr/>
              <a:t>37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23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Naming alkanes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0BEE7B-ABC0-4F92-BA80-817A13BC7260}" type="slidenum">
              <a:rPr lang="en-CA" altLang="en-US" sz="1200" smtClean="0">
                <a:latin typeface="Times New Roman" panose="02020603050405020304" pitchFamily="18" charset="0"/>
              </a:rPr>
              <a:pPr/>
              <a:t>38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21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Naming alkanes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4F6004-A5B3-4A21-875E-8CCB38E6FC43}" type="slidenum">
              <a:rPr lang="en-CA" altLang="en-US" sz="1200" smtClean="0">
                <a:latin typeface="Times New Roman" panose="02020603050405020304" pitchFamily="18" charset="0"/>
              </a:rPr>
              <a:pPr/>
              <a:t>39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32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Properties of alkanes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608D86-918E-4275-AA08-4C6EA10FCE46}" type="slidenum">
              <a:rPr lang="en-CA" altLang="en-US" sz="1200" smtClean="0">
                <a:latin typeface="Times New Roman" panose="02020603050405020304" pitchFamily="18" charset="0"/>
              </a:rPr>
              <a:pPr/>
              <a:t>40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647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Properties of alkanes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EC6A7B-D0B5-423A-8765-FE86B2C083C0}" type="slidenum">
              <a:rPr lang="en-CA" altLang="en-US" sz="1200" smtClean="0">
                <a:latin typeface="Times New Roman" panose="02020603050405020304" pitchFamily="18" charset="0"/>
              </a:rPr>
              <a:pPr/>
              <a:t>41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6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Functional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7C36181-704C-4A1F-BBAA-0985BC731984}" type="slidenum">
              <a:rPr lang="en-CA" altLang="en-US" sz="1200" smtClean="0">
                <a:latin typeface="Times New Roman" panose="02020603050405020304" pitchFamily="18" charset="0"/>
              </a:rPr>
              <a:pPr/>
              <a:t>6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73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Properties of alkanes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AB6955-343E-43F8-BCA9-9B769793315B}" type="slidenum">
              <a:rPr lang="en-CA" altLang="en-US" sz="1200" smtClean="0">
                <a:latin typeface="Times New Roman" panose="02020603050405020304" pitchFamily="18" charset="0"/>
              </a:rPr>
              <a:pPr/>
              <a:t>42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19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Conformations of ethane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6514A-E486-4497-A2CD-9068A721C1D8}" type="slidenum">
              <a:rPr lang="en-CA" altLang="en-US" sz="1200" smtClean="0">
                <a:latin typeface="Times New Roman" panose="02020603050405020304" pitchFamily="18" charset="0"/>
              </a:rPr>
              <a:pPr/>
              <a:t>43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762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Conformations of ethane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D060AA-59BF-4D6F-B8F6-1595EFCA7F0B}" type="slidenum">
              <a:rPr lang="en-CA" altLang="en-US" sz="1200" smtClean="0">
                <a:latin typeface="Times New Roman" panose="02020603050405020304" pitchFamily="18" charset="0"/>
              </a:rPr>
              <a:pPr/>
              <a:t>44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6336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Conformations of ethane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2282DB-3D98-4638-B223-73631B3A0F1B}" type="slidenum">
              <a:rPr lang="en-CA" altLang="en-US" sz="1200" smtClean="0">
                <a:latin typeface="Times New Roman" panose="02020603050405020304" pitchFamily="18" charset="0"/>
              </a:rPr>
              <a:pPr/>
              <a:t>45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109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Conformations of ethane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0C6ADD-0F06-4A06-9D6D-97E810DF0788}" type="slidenum">
              <a:rPr lang="en-CA" altLang="en-US" sz="1200" smtClean="0">
                <a:latin typeface="Times New Roman" panose="02020603050405020304" pitchFamily="18" charset="0"/>
              </a:rPr>
              <a:pPr/>
              <a:t>46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123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Conformations of other alkanes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AE2167-E19C-4807-A8A3-012B45D989CA}" type="slidenum">
              <a:rPr lang="en-CA" altLang="en-US" sz="1200" smtClean="0">
                <a:latin typeface="Times New Roman" panose="02020603050405020304" pitchFamily="18" charset="0"/>
              </a:rPr>
              <a:pPr/>
              <a:t>47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794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Conformations of other alkanes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0737F3-BE71-4D99-97C1-2F927BF6B7F3}" type="slidenum">
              <a:rPr lang="en-CA" altLang="en-US" sz="1200" smtClean="0">
                <a:latin typeface="Times New Roman" panose="02020603050405020304" pitchFamily="18" charset="0"/>
              </a:rPr>
              <a:pPr/>
              <a:t>48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555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Conformations of other alkanes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D62CA9-45F9-40E5-9D21-D0D6C2474608}" type="slidenum">
              <a:rPr lang="en-CA" altLang="en-US" sz="1200" smtClean="0">
                <a:latin typeface="Times New Roman" panose="02020603050405020304" pitchFamily="18" charset="0"/>
              </a:rPr>
              <a:pPr/>
              <a:t>49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131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Conformations of other alkanes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38F272-2563-439D-85E0-F76322A1EB2A}" type="slidenum">
              <a:rPr lang="en-CA" altLang="en-US" sz="1200" smtClean="0">
                <a:latin typeface="Times New Roman" panose="02020603050405020304" pitchFamily="18" charset="0"/>
              </a:rPr>
              <a:pPr/>
              <a:t>50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798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Conformations of other alkanes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A35C24-C8BD-4C43-B6CB-18EED955C454}" type="slidenum">
              <a:rPr lang="en-CA" altLang="en-US" sz="1200" smtClean="0">
                <a:latin typeface="Times New Roman" panose="02020603050405020304" pitchFamily="18" charset="0"/>
              </a:rPr>
              <a:pPr/>
              <a:t>51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Functional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613A82-A503-4E81-9927-0CF1E67F848A}" type="slidenum">
              <a:rPr lang="en-CA" altLang="en-US" sz="1200" smtClean="0">
                <a:latin typeface="Times New Roman" panose="02020603050405020304" pitchFamily="18" charset="0"/>
              </a:rPr>
              <a:pPr/>
              <a:t>7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876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Conformations of other alkanes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3499F2-A8AC-44B1-8708-B3A73A99B394}" type="slidenum">
              <a:rPr lang="en-CA" altLang="en-US" sz="1200" smtClean="0">
                <a:latin typeface="Times New Roman" panose="02020603050405020304" pitchFamily="18" charset="0"/>
              </a:rPr>
              <a:pPr/>
              <a:t>52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922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Conformations of other alkanes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DC64F4-89B4-4F8D-B9A0-EE4C632737FB}" type="slidenum">
              <a:rPr lang="en-CA" altLang="en-US" sz="1200" smtClean="0">
                <a:latin typeface="Times New Roman" panose="02020603050405020304" pitchFamily="18" charset="0"/>
              </a:rPr>
              <a:pPr/>
              <a:t>53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0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Functional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19462D-AA67-434D-870E-4C2C348E8C23}" type="slidenum">
              <a:rPr lang="en-CA" altLang="en-US" sz="1200" smtClean="0">
                <a:latin typeface="Times New Roman" panose="02020603050405020304" pitchFamily="18" charset="0"/>
              </a:rPr>
              <a:pPr/>
              <a:t>8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3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Functional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4C3A83-F64D-4421-9DF7-04405E19A75E}" type="slidenum">
              <a:rPr lang="en-CA" altLang="en-US" sz="1200" smtClean="0">
                <a:latin typeface="Times New Roman" panose="02020603050405020304" pitchFamily="18" charset="0"/>
              </a:rPr>
              <a:pPr/>
              <a:t>9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2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Functional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2A314-8323-41C5-9C54-8111CA74716C}" type="slidenum">
              <a:rPr lang="en-CA" altLang="en-US" sz="1200" smtClean="0">
                <a:latin typeface="Times New Roman" panose="02020603050405020304" pitchFamily="18" charset="0"/>
              </a:rPr>
              <a:pPr/>
              <a:t>10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0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Functional groups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2C1696-CC62-4D81-9CAB-5E98585C647C}" type="slidenum">
              <a:rPr lang="en-CA" altLang="en-US" sz="1200" smtClean="0">
                <a:latin typeface="Times New Roman" panose="02020603050405020304" pitchFamily="18" charset="0"/>
              </a:rPr>
              <a:pPr/>
              <a:t>11</a:t>
            </a:fld>
            <a:endParaRPr lang="en-CA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0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engage.com/chemistry/mcmurry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 smtClean="0">
                <a:solidFill>
                  <a:srgbClr val="000000"/>
                </a:solidFill>
              </a:rPr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00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52400"/>
            <a:ext cx="25260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5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0"/>
            <a:ext cx="212883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234113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8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821055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0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37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80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2016 Cengage Learning.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31112" r="27777" b="18888"/>
          <a:stretch/>
        </p:blipFill>
        <p:spPr>
          <a:xfrm>
            <a:off x="7884084" y="0"/>
            <a:ext cx="1259916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90000"/>
        <a:buFont typeface="Wingdings" panose="05000000000000000000" pitchFamily="2" charset="2"/>
        <a:buChar char="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Wingdings" panose="05000000000000000000" pitchFamily="2" charset="2"/>
        <a:buChar char="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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66800" y="38100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CA" altLang="en-US"/>
          </a:p>
        </p:txBody>
      </p:sp>
      <p:sp>
        <p:nvSpPr>
          <p:cNvPr id="409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419100" y="3276600"/>
            <a:ext cx="8305800" cy="22098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3</a:t>
            </a:r>
            <a:br>
              <a:rPr lang="en-US" altLang="en-US" smtClean="0"/>
            </a:br>
            <a:r>
              <a:rPr lang="en-US" altLang="en-US" smtClean="0"/>
              <a:t>Organic Compounds: </a:t>
            </a:r>
            <a:br>
              <a:rPr lang="en-US" altLang="en-US" smtClean="0"/>
            </a:br>
            <a:r>
              <a:rPr lang="en-US" altLang="en-US" smtClean="0"/>
              <a:t>Alkanes and Their Stereochemistry</a:t>
            </a:r>
            <a:r>
              <a:rPr lang="en-CA" alt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smtClean="0">
                <a:solidFill>
                  <a:srgbClr val="FF0000"/>
                </a:solidFill>
              </a:rPr>
              <a:t>Table 3.1 </a:t>
            </a:r>
            <a:r>
              <a:rPr lang="en-IN" altLang="en-US" sz="4000" smtClean="0"/>
              <a:t>- Structures of some Common Functional Groups</a:t>
            </a:r>
            <a:endParaRPr lang="en-US" altLang="en-US" sz="4000" smtClean="0"/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89088"/>
            <a:ext cx="5908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90867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Functional Groups with Carbon Singly Bonded to an Electronegative Atom</a:t>
            </a:r>
            <a:r>
              <a:rPr lang="en-CA" altLang="en-US" sz="3200" smtClean="0"/>
              <a:t> </a:t>
            </a:r>
            <a:endParaRPr lang="en-US" altLang="en-US" sz="3200" smtClean="0"/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Alkyl halides (haloalkanes), alcohols, ethers, alkyl phosphates, amines, thiols, sulfides, and disulfides have a carbon singly bonded to a electronegative atom</a:t>
            </a:r>
          </a:p>
          <a:p>
            <a:r>
              <a:rPr lang="en-US" altLang="en-US" smtClean="0"/>
              <a:t>The bonds are polar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03_u0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"/>
          <a:stretch>
            <a:fillRect/>
          </a:stretch>
        </p:blipFill>
        <p:spPr bwMode="auto">
          <a:xfrm>
            <a:off x="747713" y="1365250"/>
            <a:ext cx="7786687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Functional Groups with Carbon Singly Bonded to an Electronegative Atom</a:t>
            </a:r>
            <a:r>
              <a:rPr lang="en-CA" altLang="en-US" sz="3200" smtClean="0"/>
              <a:t> </a:t>
            </a: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/>
              <a:t>Functional Groups with a Carbon– Oxygen Double Bond (Carbonyl Groups)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Carbonyl groups are present in a large majority of </a:t>
            </a:r>
            <a:r>
              <a:rPr lang="en-US" altLang="en-US" smtClean="0"/>
              <a:t>organic compounds and biological molecules</a:t>
            </a:r>
          </a:p>
          <a:p>
            <a:pPr lvl="1"/>
            <a:r>
              <a:rPr lang="en-US" altLang="en-US" smtClean="0"/>
              <a:t>Behave similarly in many aspects</a:t>
            </a:r>
          </a:p>
          <a:p>
            <a:pPr lvl="1"/>
            <a:r>
              <a:rPr lang="en-IN" altLang="en-US" smtClean="0"/>
              <a:t>Differ depending on the identity of the atoms bonded to the carbonyl-group carbon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03_u0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36"/>
          <a:stretch>
            <a:fillRect/>
          </a:stretch>
        </p:blipFill>
        <p:spPr bwMode="auto">
          <a:xfrm>
            <a:off x="304800" y="1981200"/>
            <a:ext cx="8574088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/>
              <a:t>Functional Groups with a Carbon-Oxygen Double Bond (Carbonyl Groups)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Identify the functional groups the molecules of methionine 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Solution:</a:t>
            </a:r>
          </a:p>
          <a:p>
            <a:pPr lvl="1"/>
            <a:endParaRPr lang="en-IN" altLang="en-US" smtClean="0"/>
          </a:p>
          <a:p>
            <a:pPr lvl="1"/>
            <a:endParaRPr lang="en-US" altLang="en-US" smtClean="0"/>
          </a:p>
        </p:txBody>
      </p:sp>
      <p:pic>
        <p:nvPicPr>
          <p:cNvPr id="3072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283527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4557713"/>
            <a:ext cx="38639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Alkanes and Alkane Isomers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Alkanes</a:t>
            </a:r>
            <a:r>
              <a:rPr lang="en-US" altLang="en-US" smtClean="0"/>
              <a:t>: Compounds with C–C single bonds and C–H bonds</a:t>
            </a:r>
          </a:p>
          <a:p>
            <a:pPr lvl="1"/>
            <a:r>
              <a:rPr lang="en-US" altLang="en-US" smtClean="0"/>
              <a:t>Connecting carbons can lead to large or small molecules</a:t>
            </a:r>
          </a:p>
          <a:p>
            <a:pPr lvl="1"/>
            <a:r>
              <a:rPr lang="en-US" altLang="en-US" smtClean="0"/>
              <a:t>Described as saturated hydrocarbons</a:t>
            </a:r>
          </a:p>
          <a:p>
            <a:pPr lvl="1"/>
            <a:r>
              <a:rPr lang="en-US" altLang="en-US" smtClean="0"/>
              <a:t>At times called </a:t>
            </a:r>
            <a:r>
              <a:rPr lang="en-US" altLang="en-US" b="1" smtClean="0">
                <a:solidFill>
                  <a:srgbClr val="0070C0"/>
                </a:solidFill>
              </a:rPr>
              <a:t>aliphatic</a:t>
            </a:r>
            <a:r>
              <a:rPr lang="en-US" altLang="en-US" b="1" smtClean="0"/>
              <a:t> </a:t>
            </a:r>
            <a:r>
              <a:rPr lang="en-US" altLang="en-US" smtClean="0"/>
              <a:t>compounds</a:t>
            </a:r>
            <a:endParaRPr lang="en-US" altLang="en-US" b="1" smtClean="0"/>
          </a:p>
          <a:p>
            <a:endParaRPr lang="en-US" altLang="en-US" smtClean="0"/>
          </a:p>
        </p:txBody>
      </p:sp>
      <p:pic>
        <p:nvPicPr>
          <p:cNvPr id="32772" name="Picture 5" descr="03_u00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637088"/>
            <a:ext cx="77851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Alkanes and Alkane Isomers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Formula for an alkane with no rings in it must be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2n+2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Where the number of C</a:t>
            </a:r>
            <a:r>
              <a:rPr lang="ja-JP" altLang="en-US" smtClean="0"/>
              <a:t>’</a:t>
            </a:r>
            <a:r>
              <a:rPr lang="en-US" altLang="ja-JP" smtClean="0"/>
              <a:t>s is n</a:t>
            </a:r>
          </a:p>
          <a:p>
            <a:r>
              <a:rPr lang="en-US" altLang="en-US" smtClean="0"/>
              <a:t>Alkanes are saturated with hydrogen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Alkane Isomers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</a:t>
            </a:r>
            <a:r>
              <a:rPr lang="en-US" altLang="en-US" baseline="-25000" smtClean="0"/>
              <a:t>4</a:t>
            </a:r>
            <a:r>
              <a:rPr lang="en-US" altLang="en-US" smtClean="0"/>
              <a:t> = methane, C</a:t>
            </a:r>
            <a:r>
              <a:rPr lang="en-US" altLang="en-US" baseline="-25000" smtClean="0"/>
              <a:t>2</a:t>
            </a:r>
            <a:r>
              <a:rPr lang="en-US" altLang="en-US" smtClean="0"/>
              <a:t>H</a:t>
            </a:r>
            <a:r>
              <a:rPr lang="en-US" altLang="en-US" baseline="-25000" smtClean="0"/>
              <a:t>6</a:t>
            </a:r>
            <a:r>
              <a:rPr lang="en-US" altLang="en-US" smtClean="0"/>
              <a:t> = ethane, C</a:t>
            </a:r>
            <a:r>
              <a:rPr lang="en-US" altLang="en-US" baseline="-25000" smtClean="0"/>
              <a:t>3</a:t>
            </a:r>
            <a:r>
              <a:rPr lang="en-US" altLang="en-US" smtClean="0"/>
              <a:t>H</a:t>
            </a:r>
            <a:r>
              <a:rPr lang="en-US" altLang="en-US" baseline="-25000" smtClean="0"/>
              <a:t>8 </a:t>
            </a:r>
            <a:r>
              <a:rPr lang="en-US" altLang="en-US" smtClean="0"/>
              <a:t>= propane</a:t>
            </a:r>
          </a:p>
          <a:p>
            <a:r>
              <a:rPr lang="en-US" altLang="en-US" smtClean="0"/>
              <a:t>Molecular formula of an alkane with more than three carbons can give more than one structure</a:t>
            </a:r>
          </a:p>
          <a:p>
            <a:pPr lvl="1"/>
            <a:r>
              <a:rPr lang="en-US" altLang="en-US" smtClean="0"/>
              <a:t>C4 (butane) = butane and isobutane</a:t>
            </a:r>
          </a:p>
          <a:p>
            <a:pPr lvl="1"/>
            <a:r>
              <a:rPr lang="en-US" altLang="en-US" smtClean="0"/>
              <a:t>C5 (pentane) = pentane, 2-methylbutane, and 2,2-dimethylpropane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Alkane Isomers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Straight-chain alkanes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Alkanes with C</a:t>
            </a:r>
            <a:r>
              <a:rPr lang="ja-JP" altLang="en-US" smtClean="0"/>
              <a:t>’</a:t>
            </a:r>
            <a:r>
              <a:rPr lang="en-US" altLang="ja-JP" smtClean="0"/>
              <a:t>s connected to no more than 2 other C</a:t>
            </a:r>
            <a:r>
              <a:rPr lang="ja-JP" altLang="en-US" smtClean="0"/>
              <a:t>’</a:t>
            </a:r>
            <a:r>
              <a:rPr lang="en-US" altLang="ja-JP" smtClean="0"/>
              <a:t>s</a:t>
            </a:r>
          </a:p>
          <a:p>
            <a:pPr lvl="1"/>
            <a:r>
              <a:rPr lang="en-US" altLang="ja-JP" smtClean="0"/>
              <a:t>Also called normal alkanes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Branched-chain alkanes</a:t>
            </a:r>
            <a:r>
              <a:rPr lang="en-US" altLang="en-US" smtClean="0"/>
              <a:t>: Alkanes with one or more carbon atom</a:t>
            </a:r>
            <a:r>
              <a:rPr lang="en-US" altLang="ja-JP" smtClean="0"/>
              <a:t>s connected to 3 or 4 carbon atoms</a:t>
            </a:r>
          </a:p>
          <a:p>
            <a:r>
              <a:rPr lang="en-US" altLang="ja-JP" b="1" smtClean="0">
                <a:solidFill>
                  <a:srgbClr val="0070C0"/>
                </a:solidFill>
              </a:rPr>
              <a:t>Isomers</a:t>
            </a:r>
            <a:r>
              <a:rPr lang="en-US" altLang="ja-JP" smtClean="0"/>
              <a:t>:</a:t>
            </a:r>
            <a:r>
              <a:rPr lang="en-US" altLang="ja-JP" b="1" smtClean="0"/>
              <a:t> </a:t>
            </a:r>
            <a:r>
              <a:rPr lang="en-US" altLang="en-US" smtClean="0"/>
              <a:t>Compounds </a:t>
            </a:r>
            <a:r>
              <a:rPr lang="en-IN" altLang="en-US" smtClean="0"/>
              <a:t>that have the same number and kind of atoms but differ in the way </a:t>
            </a:r>
            <a:r>
              <a:rPr lang="en-US" altLang="en-US" smtClean="0"/>
              <a:t>the atoms are arranged</a:t>
            </a:r>
            <a:endParaRPr lang="en-US" altLang="ja-JP" b="1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(3.1)</a:t>
            </a:r>
          </a:p>
          <a:p>
            <a:pPr>
              <a:defRPr/>
            </a:pPr>
            <a:r>
              <a:rPr lang="en-US" dirty="0" smtClean="0"/>
              <a:t>Functional groups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(3.2)</a:t>
            </a:r>
          </a:p>
          <a:p>
            <a:pPr>
              <a:defRPr/>
            </a:pPr>
            <a:r>
              <a:rPr lang="en-US" dirty="0" smtClean="0"/>
              <a:t>Alkanes </a:t>
            </a:r>
            <a:r>
              <a:rPr lang="en-US" dirty="0"/>
              <a:t>and </a:t>
            </a:r>
            <a:r>
              <a:rPr lang="en-US" dirty="0" smtClean="0"/>
              <a:t>alkane </a:t>
            </a:r>
            <a:r>
              <a:rPr lang="en-US" dirty="0"/>
              <a:t>i</a:t>
            </a:r>
            <a:r>
              <a:rPr lang="en-US" dirty="0" smtClean="0"/>
              <a:t>somers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(3.3) </a:t>
            </a:r>
          </a:p>
          <a:p>
            <a:pPr>
              <a:defRPr/>
            </a:pPr>
            <a:r>
              <a:rPr lang="en-US" dirty="0" smtClean="0"/>
              <a:t>Alkyl groups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(3.4)</a:t>
            </a:r>
          </a:p>
          <a:p>
            <a:pPr>
              <a:defRPr/>
            </a:pPr>
            <a:r>
              <a:rPr lang="en-US" dirty="0" smtClean="0"/>
              <a:t>Naming alkanes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(</a:t>
            </a:r>
            <a:r>
              <a:rPr lang="en-US" dirty="0" smtClean="0"/>
              <a:t>3.5) </a:t>
            </a:r>
          </a:p>
          <a:p>
            <a:pPr>
              <a:defRPr/>
            </a:pPr>
            <a:r>
              <a:rPr lang="en-US" dirty="0" smtClean="0"/>
              <a:t>Properties </a:t>
            </a:r>
            <a:r>
              <a:rPr lang="en-US" dirty="0"/>
              <a:t>of </a:t>
            </a:r>
            <a:r>
              <a:rPr lang="en-US" dirty="0" smtClean="0"/>
              <a:t>alkanes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Constitutional Isomers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Isomers that differ in how their atoms are arranged in chains</a:t>
            </a:r>
          </a:p>
          <a:p>
            <a:pPr lvl="1"/>
            <a:r>
              <a:rPr lang="en-US" altLang="en-US" smtClean="0"/>
              <a:t>Compounds other than alkanes can be constitutional isomers of one another</a:t>
            </a:r>
          </a:p>
        </p:txBody>
      </p:sp>
      <p:pic>
        <p:nvPicPr>
          <p:cNvPr id="40964" name="Picture 8" descr="03_u00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3278188"/>
            <a:ext cx="57134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3276600"/>
            <a:ext cx="2090737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Condensed Structure of </a:t>
            </a:r>
            <a:br>
              <a:rPr lang="en-US" altLang="en-US" smtClean="0"/>
            </a:br>
            <a:r>
              <a:rPr lang="en-US" altLang="en-US" smtClean="0"/>
              <a:t>Alkanes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Represent an alkane in a brief form or in many types of extended forms</a:t>
            </a:r>
          </a:p>
          <a:p>
            <a:r>
              <a:rPr lang="en-US" altLang="en-US" smtClean="0"/>
              <a:t>Condensed structure does not show bonds but lists atoms, such as: </a:t>
            </a:r>
          </a:p>
          <a:p>
            <a:pPr lvl="1"/>
            <a:r>
              <a:rPr lang="en-US" altLang="en-US" smtClean="0"/>
              <a:t>CH</a:t>
            </a:r>
            <a:r>
              <a:rPr lang="en-US" altLang="en-US" baseline="-25000" smtClean="0"/>
              <a:t>3</a:t>
            </a:r>
            <a:r>
              <a:rPr lang="en-US" altLang="en-US" smtClean="0"/>
              <a:t>CH</a:t>
            </a:r>
            <a:r>
              <a:rPr lang="en-US" altLang="en-US" baseline="-25000" smtClean="0"/>
              <a:t>2</a:t>
            </a:r>
            <a:r>
              <a:rPr lang="en-US" altLang="en-US" smtClean="0"/>
              <a:t>CH</a:t>
            </a:r>
            <a:r>
              <a:rPr lang="en-US" altLang="en-US" baseline="-25000" smtClean="0"/>
              <a:t>2</a:t>
            </a:r>
            <a:r>
              <a:rPr lang="en-US" altLang="en-US" smtClean="0"/>
              <a:t>CH</a:t>
            </a:r>
            <a:r>
              <a:rPr lang="en-US" altLang="en-US" baseline="-25000" smtClean="0"/>
              <a:t>3</a:t>
            </a:r>
            <a:r>
              <a:rPr lang="en-US" altLang="en-US" smtClean="0"/>
              <a:t> (butane)</a:t>
            </a:r>
          </a:p>
          <a:p>
            <a:pPr lvl="1"/>
            <a:r>
              <a:rPr lang="en-US" altLang="en-US" smtClean="0"/>
              <a:t>CH</a:t>
            </a:r>
            <a:r>
              <a:rPr lang="en-US" altLang="en-US" baseline="-25000" smtClean="0"/>
              <a:t>3</a:t>
            </a:r>
            <a:r>
              <a:rPr lang="en-US" altLang="en-US" smtClean="0"/>
              <a:t>(CH</a:t>
            </a:r>
            <a:r>
              <a:rPr lang="en-US" altLang="en-US" baseline="-25000" smtClean="0"/>
              <a:t>2</a:t>
            </a:r>
            <a:r>
              <a:rPr lang="en-US" altLang="en-US" smtClean="0"/>
              <a:t>)</a:t>
            </a:r>
            <a:r>
              <a:rPr lang="en-US" altLang="en-US" baseline="-25000" smtClean="0"/>
              <a:t>2</a:t>
            </a:r>
            <a:r>
              <a:rPr lang="en-US" altLang="en-US" smtClean="0"/>
              <a:t>CH</a:t>
            </a:r>
            <a:r>
              <a:rPr lang="en-US" altLang="en-US" baseline="-25000" smtClean="0"/>
              <a:t>3</a:t>
            </a:r>
            <a:r>
              <a:rPr lang="en-US" altLang="en-US" smtClean="0"/>
              <a:t> (butane)</a:t>
            </a:r>
            <a:endParaRPr lang="en-CA" altLang="en-US" smtClean="0"/>
          </a:p>
        </p:txBody>
      </p:sp>
      <p:pic>
        <p:nvPicPr>
          <p:cNvPr id="43012" name="Picture 6" descr="03_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341813"/>
            <a:ext cx="7794625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</a:rPr>
              <a:t>Table 3.3 </a:t>
            </a:r>
            <a:r>
              <a:rPr lang="en-US" altLang="en-US" sz="3600" smtClean="0"/>
              <a:t>- Names of Straight Chain Alkanes</a:t>
            </a:r>
          </a:p>
        </p:txBody>
      </p:sp>
      <p:pic>
        <p:nvPicPr>
          <p:cNvPr id="4505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"/>
          <a:stretch>
            <a:fillRect/>
          </a:stretch>
        </p:blipFill>
        <p:spPr bwMode="auto">
          <a:xfrm>
            <a:off x="463550" y="2057400"/>
            <a:ext cx="83756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Draw structures of the five isomers of C</a:t>
            </a:r>
            <a:r>
              <a:rPr lang="en-IN" altLang="en-US" baseline="-25000" smtClean="0"/>
              <a:t>6</a:t>
            </a:r>
            <a:r>
              <a:rPr lang="en-IN" altLang="en-US" smtClean="0"/>
              <a:t>H</a:t>
            </a:r>
            <a:r>
              <a:rPr lang="en-IN" altLang="en-US" baseline="-25000" smtClean="0"/>
              <a:t>14</a:t>
            </a:r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US" altLang="en-US" smtClean="0"/>
              <a:t>Drawing all </a:t>
            </a:r>
            <a:r>
              <a:rPr lang="en-IN" altLang="en-US" smtClean="0"/>
              <a:t>possible six-carbon skeletons and adding  hydrogens to ensure that all carbons have four bonds</a:t>
            </a:r>
          </a:p>
          <a:p>
            <a:pPr lvl="2"/>
            <a:r>
              <a:rPr lang="en-IN" altLang="en-US" smtClean="0"/>
              <a:t>The six-carbon straight-chain skeleton is drawn</a:t>
            </a:r>
          </a:p>
          <a:p>
            <a:pPr lvl="2"/>
            <a:r>
              <a:rPr lang="en-IN" altLang="en-US" smtClean="0"/>
              <a:t>Drawing a five-carbon chain, identifying different types of carbon atoms on the chain, and adding a     –CH</a:t>
            </a:r>
            <a:r>
              <a:rPr lang="en-IN" altLang="en-US" baseline="-25000" smtClean="0"/>
              <a:t>3</a:t>
            </a:r>
            <a:r>
              <a:rPr lang="en-IN" altLang="en-US" sz="1300" smtClean="0"/>
              <a:t> </a:t>
            </a:r>
            <a:r>
              <a:rPr lang="en-IN" altLang="en-US" smtClean="0"/>
              <a:t>group to each of the different types of carbons, generating two skeletons</a:t>
            </a:r>
          </a:p>
          <a:p>
            <a:pPr lvl="1"/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N" altLang="en-US" smtClean="0"/>
              <a:t>Repeating the process with the four-carbon chain to gives rise to the last two </a:t>
            </a:r>
            <a:r>
              <a:rPr lang="en-US" altLang="en-US" smtClean="0"/>
              <a:t>skeletons</a:t>
            </a:r>
            <a:endParaRPr lang="en-IN" altLang="en-US" smtClean="0"/>
          </a:p>
          <a:p>
            <a:pPr lvl="1"/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3" r="69052" b="59596"/>
          <a:stretch>
            <a:fillRect/>
          </a:stretch>
        </p:blipFill>
        <p:spPr bwMode="auto">
          <a:xfrm>
            <a:off x="868363" y="282575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r="37195" b="63269"/>
          <a:stretch>
            <a:fillRect/>
          </a:stretch>
        </p:blipFill>
        <p:spPr bwMode="auto">
          <a:xfrm>
            <a:off x="4038600" y="2711450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9" b="63269"/>
          <a:stretch>
            <a:fillRect/>
          </a:stretch>
        </p:blipFill>
        <p:spPr bwMode="auto">
          <a:xfrm>
            <a:off x="6629400" y="2711450"/>
            <a:ext cx="20462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t="40404" r="63133"/>
          <a:stretch>
            <a:fillRect/>
          </a:stretch>
        </p:blipFill>
        <p:spPr bwMode="auto">
          <a:xfrm>
            <a:off x="1524000" y="4019550"/>
            <a:ext cx="152400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5" t="40404" r="25362"/>
          <a:stretch>
            <a:fillRect/>
          </a:stretch>
        </p:blipFill>
        <p:spPr bwMode="auto">
          <a:xfrm>
            <a:off x="4457700" y="4019550"/>
            <a:ext cx="152400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/>
          <a:lstStyle>
            <a:lvl1pPr marL="342900" indent="-3429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CA" altLang="en-US" sz="2200"/>
          </a:p>
        </p:txBody>
      </p:sp>
      <p:pic>
        <p:nvPicPr>
          <p:cNvPr id="51203" name="Picture 7" descr="03_u0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29038"/>
            <a:ext cx="6781800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Alkyl Groups</a:t>
            </a:r>
          </a:p>
        </p:txBody>
      </p:sp>
      <p:sp>
        <p:nvSpPr>
          <p:cNvPr id="51205" name="Content Placeholder 2"/>
          <p:cNvSpPr>
            <a:spLocks noGrp="1"/>
          </p:cNvSpPr>
          <p:nvPr>
            <p:ph idx="1"/>
          </p:nvPr>
        </p:nvSpPr>
        <p:spPr>
          <a:xfrm>
            <a:off x="542925" y="1433513"/>
            <a:ext cx="828675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Partial structure that remains after the removal of one H from an alkane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Not stable compounds, parts of larger compounds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Named by replacing –ane ending of alkane with –yl 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–</a:t>
            </a:r>
            <a:r>
              <a:rPr lang="en-US" altLang="en-US" sz="2200" smtClean="0"/>
              <a:t>CH is</a:t>
            </a:r>
            <a:r>
              <a:rPr lang="ja-JP" altLang="en-US" sz="2200" smtClean="0"/>
              <a:t> </a:t>
            </a:r>
            <a:r>
              <a:rPr lang="en-US" altLang="ja-JP" sz="2200" smtClean="0"/>
              <a:t>methyl from methane (CH</a:t>
            </a:r>
            <a:r>
              <a:rPr lang="en-US" altLang="ja-JP" sz="2200" baseline="-25000" smtClean="0"/>
              <a:t>4</a:t>
            </a:r>
            <a:r>
              <a:rPr lang="en-US" altLang="ja-JP" sz="22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–</a:t>
            </a:r>
            <a:r>
              <a:rPr lang="en-US" altLang="en-US" sz="2200" smtClean="0"/>
              <a:t>CH</a:t>
            </a:r>
            <a:r>
              <a:rPr lang="en-US" altLang="en-US" sz="2200" baseline="-25000" smtClean="0"/>
              <a:t>2</a:t>
            </a:r>
            <a:r>
              <a:rPr lang="en-US" altLang="en-US" sz="2200" smtClean="0"/>
              <a:t>CH</a:t>
            </a:r>
            <a:r>
              <a:rPr lang="en-US" altLang="en-US" sz="2200" baseline="-25000" smtClean="0"/>
              <a:t>3</a:t>
            </a:r>
            <a:r>
              <a:rPr lang="en-US" altLang="en-US" sz="2200" smtClean="0"/>
              <a:t> is </a:t>
            </a:r>
            <a:r>
              <a:rPr lang="en-US" altLang="ja-JP" sz="2200" smtClean="0"/>
              <a:t>ethyl from ethane (CH</a:t>
            </a:r>
            <a:r>
              <a:rPr lang="en-US" altLang="ja-JP" sz="2200" baseline="-25000" smtClean="0"/>
              <a:t>3</a:t>
            </a:r>
            <a:r>
              <a:rPr lang="en-US" altLang="ja-JP" sz="2200" smtClean="0"/>
              <a:t>CH</a:t>
            </a:r>
            <a:r>
              <a:rPr lang="en-US" altLang="ja-JP" sz="2200" baseline="-25000" smtClean="0"/>
              <a:t>3</a:t>
            </a:r>
            <a:r>
              <a:rPr lang="en-US" altLang="ja-JP" sz="2200" smtClean="0"/>
              <a:t>)</a:t>
            </a:r>
            <a:endParaRPr lang="en-CA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0000"/>
                </a:solidFill>
              </a:rPr>
              <a:t>Table 3.4 </a:t>
            </a:r>
            <a:r>
              <a:rPr lang="en-IN" altLang="en-US" smtClean="0"/>
              <a:t>- Some Straight-Chain Alkyl Groups</a:t>
            </a:r>
            <a:endParaRPr lang="en-US" altLang="en-US" smtClean="0"/>
          </a:p>
        </p:txBody>
      </p:sp>
      <p:pic>
        <p:nvPicPr>
          <p:cNvPr id="5325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819400"/>
            <a:ext cx="8367712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Alkyl Groups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41350" y="1295400"/>
            <a:ext cx="8286750" cy="5181600"/>
          </a:xfrm>
        </p:spPr>
        <p:txBody>
          <a:bodyPr/>
          <a:lstStyle/>
          <a:p>
            <a:r>
              <a:rPr lang="en-CA" altLang="en-US" smtClean="0"/>
              <a:t>Prefixes are used to represent </a:t>
            </a:r>
            <a:r>
              <a:rPr lang="en-IN" altLang="en-US" smtClean="0"/>
              <a:t>the number of other carbon atoms attached to the branching carbon </a:t>
            </a:r>
            <a:r>
              <a:rPr lang="en-US" altLang="en-US" smtClean="0"/>
              <a:t>atom</a:t>
            </a:r>
            <a:r>
              <a:rPr lang="en-CA" altLang="en-US" smtClean="0"/>
              <a:t> 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Symbol R</a:t>
            </a:r>
            <a:r>
              <a:rPr lang="en-IN" altLang="en-US" b="1" smtClean="0"/>
              <a:t> </a:t>
            </a:r>
            <a:r>
              <a:rPr lang="en-IN" altLang="en-US" smtClean="0"/>
              <a:t>is used in organic chemistry to represent </a:t>
            </a:r>
            <a:r>
              <a:rPr lang="en-US" altLang="en-US" smtClean="0"/>
              <a:t>a generalized</a:t>
            </a:r>
            <a:r>
              <a:rPr lang="en-US" altLang="en-US" i="1" smtClean="0"/>
              <a:t> </a:t>
            </a:r>
            <a:r>
              <a:rPr lang="en-US" altLang="en-US" smtClean="0"/>
              <a:t>organic group</a:t>
            </a:r>
            <a:endParaRPr lang="en-CA" altLang="en-US" smtClean="0"/>
          </a:p>
        </p:txBody>
      </p:sp>
      <p:pic>
        <p:nvPicPr>
          <p:cNvPr id="55300" name="Picture 5" descr="03_u0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36875"/>
            <a:ext cx="8059738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2057400" y="2133600"/>
            <a:ext cx="206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5734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>
            <a:fillRect/>
          </a:stretch>
        </p:blipFill>
        <p:spPr bwMode="auto">
          <a:xfrm>
            <a:off x="533400" y="2438400"/>
            <a:ext cx="836453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Alkyl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Draw structures of alkanes that meet the following descriptions:</a:t>
            </a:r>
          </a:p>
          <a:p>
            <a:pPr lvl="1"/>
            <a:r>
              <a:rPr lang="en-IN" altLang="en-US" smtClean="0"/>
              <a:t>An alkane with two tertiary carbons</a:t>
            </a:r>
          </a:p>
          <a:p>
            <a:pPr lvl="1"/>
            <a:r>
              <a:rPr lang="en-IN" altLang="en-US" smtClean="0"/>
              <a:t>An alkane that contains an isopropyl group</a:t>
            </a:r>
          </a:p>
          <a:p>
            <a:pPr lvl="1"/>
            <a:r>
              <a:rPr lang="en-IN" altLang="en-US" smtClean="0"/>
              <a:t>An alkane that has one quaternary and one secondary carbon</a:t>
            </a:r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An alkane with two tertiary carbons</a:t>
            </a:r>
          </a:p>
          <a:p>
            <a:pPr lvl="1"/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165725"/>
            <a:ext cx="1827213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(3.6) </a:t>
            </a:r>
          </a:p>
          <a:p>
            <a:pPr>
              <a:defRPr/>
            </a:pPr>
            <a:r>
              <a:rPr lang="en-US" dirty="0" smtClean="0"/>
              <a:t>Conformations of ethane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(3.7)</a:t>
            </a:r>
          </a:p>
          <a:p>
            <a:pPr>
              <a:defRPr/>
            </a:pPr>
            <a:r>
              <a:rPr lang="en-US" dirty="0" smtClean="0"/>
              <a:t>Conformations of other </a:t>
            </a:r>
            <a:r>
              <a:rPr lang="en-US" dirty="0"/>
              <a:t>a</a:t>
            </a:r>
            <a:r>
              <a:rPr lang="en-US" dirty="0" smtClean="0"/>
              <a:t>lkanes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IN" altLang="en-US" smtClean="0"/>
              <a:t>An alkane that contains an isopropyl group</a:t>
            </a:r>
          </a:p>
          <a:p>
            <a:pPr marL="342900" lvl="1" indent="-342900"/>
            <a:endParaRPr lang="en-IN" altLang="en-US" smtClean="0"/>
          </a:p>
          <a:p>
            <a:pPr marL="342900" lvl="1" indent="-342900"/>
            <a:endParaRPr lang="en-IN" altLang="en-US" smtClean="0"/>
          </a:p>
          <a:p>
            <a:pPr marL="342900" lvl="1" indent="-342900"/>
            <a:endParaRPr lang="en-IN" altLang="en-US" smtClean="0"/>
          </a:p>
          <a:p>
            <a:pPr marL="342900" lvl="1" indent="-342900"/>
            <a:r>
              <a:rPr lang="en-IN" altLang="en-US" smtClean="0"/>
              <a:t>An alkane that has one quaternary and one secondary carbon</a:t>
            </a:r>
          </a:p>
          <a:p>
            <a:pPr marL="342900" lvl="1" indent="-342900"/>
            <a:endParaRPr lang="en-IN" altLang="en-US" smtClean="0"/>
          </a:p>
          <a:p>
            <a:endParaRPr lang="en-US" altLang="en-US" smtClean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905000"/>
            <a:ext cx="29845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4267200"/>
            <a:ext cx="24415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Naming Alkanes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International Union of Pure and Applied Chemistry (IUPAC) system of nomenclature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Steps in naming in complex branched-chain alkanes</a:t>
            </a:r>
          </a:p>
          <a:p>
            <a:pPr lvl="1"/>
            <a:r>
              <a:rPr lang="en-US" altLang="en-US" smtClean="0"/>
              <a:t>Find parent hydrocarbon chain</a:t>
            </a:r>
          </a:p>
          <a:p>
            <a:pPr lvl="2"/>
            <a:r>
              <a:rPr lang="en-IN" altLang="en-US" smtClean="0"/>
              <a:t>Identify the longest continuous chain of carbon atoms, use the name of that chain as the parent name</a:t>
            </a:r>
            <a:endParaRPr lang="en-US" altLang="en-US" smtClean="0"/>
          </a:p>
        </p:txBody>
      </p:sp>
      <p:pic>
        <p:nvPicPr>
          <p:cNvPr id="63492" name="Picture 5" descr="03_u0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2438400"/>
            <a:ext cx="76041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Naming Alkanes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IN" altLang="en-US" smtClean="0"/>
          </a:p>
          <a:p>
            <a:pPr lvl="2"/>
            <a:endParaRPr lang="en-IN" altLang="en-US" smtClean="0"/>
          </a:p>
          <a:p>
            <a:pPr lvl="2"/>
            <a:endParaRPr lang="en-IN" altLang="en-US" smtClean="0"/>
          </a:p>
          <a:p>
            <a:pPr lvl="2"/>
            <a:endParaRPr lang="en-IN" altLang="en-US" smtClean="0"/>
          </a:p>
          <a:p>
            <a:pPr lvl="2"/>
            <a:endParaRPr lang="en-IN" altLang="en-US" smtClean="0"/>
          </a:p>
          <a:p>
            <a:pPr lvl="2"/>
            <a:r>
              <a:rPr lang="en-IN" altLang="en-US" smtClean="0"/>
              <a:t>If two different chains of equal length are present, choose the one with the larger number of branch points as the parent</a:t>
            </a: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pic>
        <p:nvPicPr>
          <p:cNvPr id="65540" name="Picture 7" descr="03_u0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389063"/>
            <a:ext cx="4295775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945063" cy="14287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Naming Alkanes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8286750" cy="5181600"/>
          </a:xfrm>
        </p:spPr>
        <p:txBody>
          <a:bodyPr/>
          <a:lstStyle/>
          <a:p>
            <a:pPr lvl="1"/>
            <a:r>
              <a:rPr lang="en-IN" altLang="en-US" smtClean="0"/>
              <a:t>Number the atoms in the longest chain</a:t>
            </a:r>
          </a:p>
          <a:p>
            <a:pPr lvl="2"/>
            <a:r>
              <a:rPr lang="en-IN" altLang="en-US" smtClean="0"/>
              <a:t>Beginning at the end nearer the first branch point, number each carbon atom in the parent chain</a:t>
            </a:r>
          </a:p>
          <a:p>
            <a:pPr lvl="2"/>
            <a:endParaRPr lang="en-IN" altLang="en-US" smtClean="0"/>
          </a:p>
          <a:p>
            <a:pPr lvl="2"/>
            <a:endParaRPr lang="en-IN" altLang="en-US" smtClean="0"/>
          </a:p>
          <a:p>
            <a:pPr lvl="2"/>
            <a:endParaRPr lang="en-IN" altLang="en-US" smtClean="0"/>
          </a:p>
          <a:p>
            <a:pPr lvl="2"/>
            <a:r>
              <a:rPr lang="en-IN" altLang="en-US" smtClean="0"/>
              <a:t>If there is branching at an equal distance away from both ends of the parent chain, begin numbering at the end nearer to the second branch point</a:t>
            </a:r>
            <a:endParaRPr lang="en-US" altLang="en-US" smtClean="0"/>
          </a:p>
        </p:txBody>
      </p:sp>
      <p:pic>
        <p:nvPicPr>
          <p:cNvPr id="67588" name="Picture 4" descr="03_u02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5257800"/>
            <a:ext cx="64801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5" descr="03_u0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90825"/>
            <a:ext cx="5037138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Naming Alkanes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Identify and number substituents</a:t>
            </a:r>
          </a:p>
          <a:p>
            <a:pPr lvl="2"/>
            <a:r>
              <a:rPr lang="en-IN" altLang="en-US" smtClean="0"/>
              <a:t>Assign a number, or locant, to each substituent to locate its point of attachment to the parent chain</a:t>
            </a:r>
          </a:p>
          <a:p>
            <a:pPr lvl="2"/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2"/>
            <a:r>
              <a:rPr lang="en-IN" altLang="en-US" smtClean="0"/>
              <a:t>If there are two substituents on the same carbon, give both the same </a:t>
            </a:r>
            <a:r>
              <a:rPr lang="en-US" altLang="en-US" smtClean="0"/>
              <a:t>number</a:t>
            </a:r>
          </a:p>
        </p:txBody>
      </p:sp>
      <p:pic>
        <p:nvPicPr>
          <p:cNvPr id="6963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2662238"/>
            <a:ext cx="406241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4800600"/>
            <a:ext cx="3708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Naming Alkanes 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altLang="en-US" smtClean="0"/>
              <a:t>Write the name as a single word</a:t>
            </a:r>
          </a:p>
          <a:p>
            <a:endParaRPr lang="en-US" altLang="en-US" smtClean="0"/>
          </a:p>
        </p:txBody>
      </p:sp>
      <p:pic>
        <p:nvPicPr>
          <p:cNvPr id="716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2286000"/>
            <a:ext cx="79914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Naming Alkanes 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altLang="en-US" smtClean="0"/>
              <a:t>Name a branched substituent as though it were itself a compound</a:t>
            </a:r>
          </a:p>
          <a:p>
            <a:endParaRPr lang="en-US" altLang="en-US" smtClean="0"/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514600"/>
            <a:ext cx="50196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Give IUPAC names for the following compounds:</a:t>
            </a:r>
          </a:p>
          <a:p>
            <a:r>
              <a:rPr lang="en-IN" altLang="en-US" dirty="0" smtClean="0"/>
              <a:t>a)</a:t>
            </a:r>
          </a:p>
          <a:p>
            <a:endParaRPr lang="en-IN" altLang="en-US" dirty="0" smtClean="0"/>
          </a:p>
          <a:p>
            <a:endParaRPr lang="en-IN" altLang="en-US" dirty="0" smtClean="0"/>
          </a:p>
          <a:p>
            <a:r>
              <a:rPr lang="en-IN" altLang="en-US" dirty="0" smtClean="0"/>
              <a:t>b)</a:t>
            </a:r>
          </a:p>
          <a:p>
            <a:endParaRPr lang="en-IN" altLang="en-US" dirty="0" smtClean="0"/>
          </a:p>
          <a:p>
            <a:endParaRPr lang="en-IN" altLang="en-US" sz="2400" dirty="0" smtClean="0"/>
          </a:p>
          <a:p>
            <a:r>
              <a:rPr lang="en-IN" altLang="en-US" dirty="0" smtClean="0"/>
              <a:t>Solution:</a:t>
            </a:r>
          </a:p>
          <a:p>
            <a:pPr lvl="1"/>
            <a:r>
              <a:rPr lang="en-IN" altLang="en-US" dirty="0" smtClean="0"/>
              <a:t>a) </a:t>
            </a:r>
            <a:r>
              <a:rPr lang="en-US" altLang="en-US" dirty="0" smtClean="0"/>
              <a:t>2,4-Dimethylpentane</a:t>
            </a:r>
          </a:p>
          <a:p>
            <a:pPr lvl="1"/>
            <a:r>
              <a:rPr lang="en-IN" altLang="en-US" dirty="0" smtClean="0"/>
              <a:t>b) </a:t>
            </a:r>
            <a:r>
              <a:rPr lang="en-US" altLang="en-US" dirty="0" smtClean="0"/>
              <a:t>2,2,5-Trimethylhexane</a:t>
            </a:r>
          </a:p>
        </p:txBody>
      </p:sp>
      <p:pic>
        <p:nvPicPr>
          <p:cNvPr id="757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2362200"/>
            <a:ext cx="297497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810000"/>
            <a:ext cx="28257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Give the IUPAC name for the following hydrocarbon and convert the drawing </a:t>
            </a:r>
            <a:r>
              <a:rPr lang="en-US" altLang="en-US" smtClean="0"/>
              <a:t>into a skeletal structure</a:t>
            </a:r>
          </a:p>
          <a:p>
            <a:pPr lvl="1"/>
            <a:endParaRPr lang="en-US" altLang="en-US" smtClean="0"/>
          </a:p>
        </p:txBody>
      </p:sp>
      <p:pic>
        <p:nvPicPr>
          <p:cNvPr id="7782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3116263"/>
            <a:ext cx="4159250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Solution:</a:t>
            </a:r>
          </a:p>
          <a:p>
            <a:pPr lvl="1"/>
            <a:endParaRPr lang="en-US" altLang="en-US" smtClean="0"/>
          </a:p>
        </p:txBody>
      </p:sp>
      <p:pic>
        <p:nvPicPr>
          <p:cNvPr id="4198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314575"/>
            <a:ext cx="40386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Functional Groups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Collection of atoms at a site that have a characteristic behavior in all molecules where they occur</a:t>
            </a:r>
          </a:p>
          <a:p>
            <a:r>
              <a:rPr lang="en-US" altLang="en-US" dirty="0" smtClean="0"/>
              <a:t>Group reacts in a typical way, generally independent of the rest of the molecule</a:t>
            </a:r>
          </a:p>
          <a:p>
            <a:r>
              <a:rPr lang="en-US" altLang="en-US" dirty="0" smtClean="0"/>
              <a:t>Example</a:t>
            </a:r>
          </a:p>
          <a:p>
            <a:pPr lvl="1"/>
            <a:r>
              <a:rPr lang="en-US" altLang="en-US" dirty="0" smtClean="0"/>
              <a:t>Double bonds in simple and complex alkenes react with bromine in the same way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Alkanes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Called paraffins because they do not react as most chemicals</a:t>
            </a:r>
          </a:p>
          <a:p>
            <a:pPr lvl="1"/>
            <a:r>
              <a:rPr lang="en-US" altLang="en-US" smtClean="0"/>
              <a:t>Low affinity compounds</a:t>
            </a:r>
          </a:p>
          <a:p>
            <a:pPr lvl="1"/>
            <a:r>
              <a:rPr lang="en-US" altLang="en-US" smtClean="0"/>
              <a:t>Burn in a flame, producing carbon dioxide, water, and heat</a:t>
            </a:r>
          </a:p>
          <a:p>
            <a:pPr lvl="1"/>
            <a:r>
              <a:rPr lang="en-US" altLang="en-US" smtClean="0"/>
              <a:t>Methane reacts with Cl</a:t>
            </a:r>
            <a:r>
              <a:rPr lang="en-US" altLang="en-US" baseline="-25000" smtClean="0"/>
              <a:t>2</a:t>
            </a:r>
            <a:r>
              <a:rPr lang="en-US" altLang="en-US" smtClean="0"/>
              <a:t> in the presence of light to </a:t>
            </a:r>
            <a:r>
              <a:rPr lang="en-IN" altLang="en-US" smtClean="0"/>
              <a:t>produce:</a:t>
            </a:r>
            <a:endParaRPr lang="en-CA" altLang="en-US" smtClean="0"/>
          </a:p>
        </p:txBody>
      </p:sp>
      <p:pic>
        <p:nvPicPr>
          <p:cNvPr id="81924" name="Picture 5" descr="03_u03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4594225"/>
            <a:ext cx="7802563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Physical Properties of Alkanes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Boiling points and melting points increase as size of alkane increases</a:t>
            </a:r>
          </a:p>
          <a:p>
            <a:r>
              <a:rPr lang="en-US" altLang="en-US" smtClean="0"/>
              <a:t>Dispersion forces increase as molecule size increases, resulting in higher melting and boiling points</a:t>
            </a:r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 smtClean="0">
                <a:solidFill>
                  <a:srgbClr val="FF0000"/>
                </a:solidFill>
              </a:rPr>
              <a:t>Figure 3.4 </a:t>
            </a:r>
            <a:r>
              <a:rPr lang="en-IN" altLang="en-US" sz="2800" smtClean="0"/>
              <a:t>- A Plot of Melting and Boiling Points Versus Number of Carbon Atoms for the C</a:t>
            </a:r>
            <a:r>
              <a:rPr lang="en-IN" altLang="en-US" sz="2800" baseline="-25000" smtClean="0"/>
              <a:t>1</a:t>
            </a:r>
            <a:r>
              <a:rPr lang="en-IN" altLang="en-US" sz="2800" smtClean="0"/>
              <a:t>–C</a:t>
            </a:r>
            <a:r>
              <a:rPr lang="en-IN" altLang="en-US" sz="2800" baseline="-25000" smtClean="0"/>
              <a:t>14</a:t>
            </a:r>
            <a:endParaRPr lang="en-US" altLang="en-US" sz="2800" baseline="-25000" smtClean="0"/>
          </a:p>
        </p:txBody>
      </p:sp>
      <p:pic>
        <p:nvPicPr>
          <p:cNvPr id="86019" name="Picture 5" descr="03_0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00994"/>
            <a:ext cx="8210550" cy="44720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Conformations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Stereochemistry</a:t>
            </a:r>
            <a:r>
              <a:rPr lang="en-US" altLang="en-US" smtClean="0"/>
              <a:t>: Branch of chemistry concerned with the 3</a:t>
            </a:r>
            <a:r>
              <a:rPr lang="en-IN" altLang="en-US" smtClean="0"/>
              <a:t> dimensional</a:t>
            </a:r>
            <a:r>
              <a:rPr lang="en-US" altLang="en-US" smtClean="0"/>
              <a:t> aspects of molecules</a:t>
            </a:r>
          </a:p>
          <a:p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smtClean="0"/>
              <a:t> bonds are cylindrically symmetrical</a:t>
            </a:r>
          </a:p>
          <a:p>
            <a:r>
              <a:rPr lang="en-US" altLang="en-US" smtClean="0"/>
              <a:t>Rotation is possible around C</a:t>
            </a:r>
            <a:r>
              <a:rPr lang="en-IN" altLang="en-US" smtClean="0"/>
              <a:t>–</a:t>
            </a:r>
            <a:r>
              <a:rPr lang="en-US" altLang="en-US" smtClean="0"/>
              <a:t>C bonds in open-chain molecules</a:t>
            </a:r>
          </a:p>
        </p:txBody>
      </p:sp>
      <p:pic>
        <p:nvPicPr>
          <p:cNvPr id="88068" name="Picture 5" descr="03_0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81463"/>
            <a:ext cx="8574088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Conformations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Different arrangement of atoms resulting from bond rotation</a:t>
            </a:r>
          </a:p>
          <a:p>
            <a:r>
              <a:rPr lang="en-IN" altLang="en-US" b="1" smtClean="0">
                <a:solidFill>
                  <a:srgbClr val="0070C0"/>
                </a:solidFill>
              </a:rPr>
              <a:t>Conformers</a:t>
            </a:r>
            <a:r>
              <a:rPr lang="en-IN" altLang="en-US" smtClean="0"/>
              <a:t>: Molecules that have different arrangements</a:t>
            </a:r>
          </a:p>
          <a:p>
            <a:pPr lvl="1"/>
            <a:r>
              <a:rPr lang="en-IN" altLang="en-US" smtClean="0"/>
              <a:t>Called conformational isomers</a:t>
            </a:r>
            <a:endParaRPr lang="en-US" altLang="en-US" smtClean="0"/>
          </a:p>
          <a:p>
            <a:r>
              <a:rPr lang="en-US" altLang="en-US" smtClean="0"/>
              <a:t>Can be represented in 2 ways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90116" name="Picture 5" descr="03_0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4235450"/>
            <a:ext cx="77946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Torsional Strain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Strain in a molecule caused by electron repulsion between eclipsed bonds</a:t>
            </a:r>
            <a:endParaRPr lang="en-US" altLang="en-US" smtClean="0"/>
          </a:p>
          <a:p>
            <a:r>
              <a:rPr lang="en-US" altLang="en-US" smtClean="0"/>
              <a:t>Perfectly free rotation is not observed</a:t>
            </a:r>
          </a:p>
          <a:p>
            <a:pPr lvl="1"/>
            <a:r>
              <a:rPr lang="en-US" altLang="en-US" smtClean="0"/>
              <a:t>There is a barrier to rotation, and some conformers are more stable than others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Staggered conformation</a:t>
            </a:r>
            <a:r>
              <a:rPr lang="en-US" altLang="en-US" smtClean="0"/>
              <a:t>: Most stable</a:t>
            </a:r>
          </a:p>
          <a:p>
            <a:pPr lvl="1"/>
            <a:r>
              <a:rPr lang="en-US" altLang="en-US" smtClean="0"/>
              <a:t>All 6 C</a:t>
            </a:r>
            <a:r>
              <a:rPr lang="en-IN" altLang="en-US" sz="2400" smtClean="0"/>
              <a:t>–</a:t>
            </a:r>
            <a:r>
              <a:rPr lang="en-US" altLang="en-US" smtClean="0"/>
              <a:t>H bonds are as far away as possible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Eclipsed conformation</a:t>
            </a:r>
            <a:r>
              <a:rPr lang="en-US" altLang="en-US" smtClean="0"/>
              <a:t>: Least stable</a:t>
            </a:r>
          </a:p>
          <a:p>
            <a:pPr lvl="1"/>
            <a:r>
              <a:rPr lang="en-US" altLang="en-US" smtClean="0"/>
              <a:t>All 6 C</a:t>
            </a:r>
            <a:r>
              <a:rPr lang="en-IN" altLang="en-US" smtClean="0"/>
              <a:t>–</a:t>
            </a:r>
            <a:r>
              <a:rPr lang="en-US" altLang="en-US" smtClean="0"/>
              <a:t>H bonds are as close as possible to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5" descr="03_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98625"/>
            <a:ext cx="7146925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Figure 3.7 </a:t>
            </a:r>
            <a:r>
              <a:rPr lang="en-IN" altLang="en-US" sz="3200" smtClean="0"/>
              <a:t>- A Graph of </a:t>
            </a:r>
            <a:r>
              <a:rPr lang="en-US" altLang="en-US" sz="3200" smtClean="0"/>
              <a:t>Potential Energy Versus Bond Rotation in Ethane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Conformations of Other </a:t>
            </a:r>
            <a:br>
              <a:rPr lang="en-US" altLang="en-US" smtClean="0"/>
            </a:br>
            <a:r>
              <a:rPr lang="en-US" altLang="en-US" smtClean="0"/>
              <a:t>Alkanes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/>
              <a:t>Eclipsed conformer of propane has 3 interactions - Two ethane-type H</a:t>
            </a:r>
            <a:r>
              <a:rPr lang="en-IN" altLang="en-US" smtClean="0"/>
              <a:t>–</a:t>
            </a:r>
            <a:r>
              <a:rPr lang="en-CA" altLang="en-US" smtClean="0"/>
              <a:t>H interactions, and one H</a:t>
            </a:r>
            <a:r>
              <a:rPr lang="en-IN" altLang="en-US" smtClean="0"/>
              <a:t>–</a:t>
            </a:r>
            <a:r>
              <a:rPr lang="en-CA" altLang="en-US" smtClean="0"/>
              <a:t>CH</a:t>
            </a:r>
            <a:r>
              <a:rPr lang="en-CA" altLang="en-US" baseline="-25000" smtClean="0"/>
              <a:t>3</a:t>
            </a:r>
            <a:r>
              <a:rPr lang="en-CA" altLang="en-US" smtClean="0"/>
              <a:t> interaction</a:t>
            </a:r>
          </a:p>
        </p:txBody>
      </p:sp>
      <p:pic>
        <p:nvPicPr>
          <p:cNvPr id="96260" name="Picture 5" descr="03_0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352800"/>
            <a:ext cx="85756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1"/>
          <p:cNvSpPr txBox="1">
            <a:spLocks noChangeArrowheads="1"/>
          </p:cNvSpPr>
          <p:nvPr/>
        </p:nvSpPr>
        <p:spPr bwMode="auto">
          <a:xfrm>
            <a:off x="1371600" y="457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830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Conformations of Other </a:t>
            </a:r>
            <a:br>
              <a:rPr lang="en-US" altLang="en-US" smtClean="0"/>
            </a:br>
            <a:r>
              <a:rPr lang="en-US" altLang="en-US" smtClean="0"/>
              <a:t>Alkanes</a:t>
            </a:r>
          </a:p>
        </p:txBody>
      </p:sp>
      <p:sp>
        <p:nvSpPr>
          <p:cNvPr id="9830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"/>
            </a:pPr>
            <a:r>
              <a:rPr lang="en-US" altLang="en-US" smtClean="0"/>
              <a:t>Conformational situation is more complex for larger alkanes</a:t>
            </a:r>
          </a:p>
          <a:p>
            <a:pPr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"/>
            </a:pPr>
            <a:r>
              <a:rPr lang="en-US" altLang="en-US" smtClean="0"/>
              <a:t>Not all staggered conformations have same energy</a:t>
            </a:r>
          </a:p>
          <a:p>
            <a:pPr lvl="1"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"/>
            </a:pPr>
            <a:r>
              <a:rPr lang="en-US" altLang="en-US" smtClean="0"/>
              <a:t>Not all eclipsed conformations have same energy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Anti conformation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Geometric arrangement </a:t>
            </a:r>
            <a:r>
              <a:rPr lang="en-IN" altLang="en-US" smtClean="0"/>
              <a:t>around a C–C single bond in which the two largest substituents are 180°apart</a:t>
            </a:r>
          </a:p>
          <a:p>
            <a:pPr lvl="1"/>
            <a:r>
              <a:rPr lang="en-IN" altLang="en-US" smtClean="0"/>
              <a:t>As viewed in a Newman projection</a:t>
            </a:r>
            <a:endParaRPr lang="en-US" altLang="en-US" sz="2000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Conformations of Butane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CA" altLang="en-US" smtClean="0"/>
          </a:p>
          <a:p>
            <a:endParaRPr lang="en-CA" altLang="en-US" smtClean="0"/>
          </a:p>
          <a:p>
            <a:endParaRPr lang="en-CA" altLang="en-US" smtClean="0"/>
          </a:p>
          <a:p>
            <a:endParaRPr lang="en-CA" altLang="en-US" smtClean="0"/>
          </a:p>
          <a:p>
            <a:r>
              <a:rPr lang="en-CA" altLang="en-US" b="1" smtClean="0">
                <a:solidFill>
                  <a:srgbClr val="0070C0"/>
                </a:solidFill>
              </a:rPr>
              <a:t>Gauche conformation</a:t>
            </a:r>
            <a:r>
              <a:rPr lang="en-CA" altLang="en-US" smtClean="0"/>
              <a:t>:</a:t>
            </a:r>
            <a:r>
              <a:rPr lang="en-CA" altLang="en-US" b="1" smtClean="0"/>
              <a:t> </a:t>
            </a:r>
            <a:r>
              <a:rPr lang="en-US" altLang="en-US" smtClean="0"/>
              <a:t>Conformation of butane </a:t>
            </a:r>
            <a:r>
              <a:rPr lang="en-IN" altLang="en-US" smtClean="0"/>
              <a:t>in which the two methyl groups lie 60°apart</a:t>
            </a:r>
            <a:endParaRPr lang="en-CA" altLang="en-US" smtClean="0"/>
          </a:p>
          <a:p>
            <a:endParaRPr lang="en-CA" altLang="en-US" smtClean="0"/>
          </a:p>
          <a:p>
            <a:endParaRPr lang="en-CA" altLang="en-US" smtClean="0"/>
          </a:p>
        </p:txBody>
      </p:sp>
      <p:pic>
        <p:nvPicPr>
          <p:cNvPr id="100356" name="Picture 9" descr="03_u03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4591050"/>
            <a:ext cx="69008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6" descr="03_u03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239838"/>
            <a:ext cx="7078662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Figure 3.1 </a:t>
            </a:r>
            <a:r>
              <a:rPr lang="en-IN" altLang="en-US" sz="3200" smtClean="0"/>
              <a:t>- The Reactions of </a:t>
            </a:r>
            <a:r>
              <a:rPr lang="en-US" altLang="en-US" sz="3200" smtClean="0"/>
              <a:t>Ethylene and Menthene With Bromine</a:t>
            </a:r>
          </a:p>
        </p:txBody>
      </p:sp>
      <p:pic>
        <p:nvPicPr>
          <p:cNvPr id="10243" name="Picture 4" descr="03_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03388"/>
            <a:ext cx="8378825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Steric Strain</a:t>
            </a:r>
            <a:endParaRPr lang="en-US" altLang="en-US" smtClean="0"/>
          </a:p>
        </p:txBody>
      </p:sp>
      <p:sp>
        <p:nvSpPr>
          <p:cNvPr id="10240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Repulsive interaction that occurs when atoms are forced closer together than their atomic radii allow</a:t>
            </a:r>
            <a:endParaRPr lang="en-US" altLang="en-US" smtClean="0"/>
          </a:p>
        </p:txBody>
      </p:sp>
      <p:pic>
        <p:nvPicPr>
          <p:cNvPr id="102404" name="Picture 8" descr="03_u03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971800"/>
            <a:ext cx="82867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Figure 3.9 </a:t>
            </a:r>
            <a:r>
              <a:rPr lang="en-IN" altLang="en-US" sz="3200" smtClean="0"/>
              <a:t>- A Plot of Potential Energy Versus Rotation for the C2–C3 Bond in Butane</a:t>
            </a:r>
            <a:endParaRPr lang="en-US" altLang="en-US" sz="320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CA" altLang="en-US" smtClean="0"/>
          </a:p>
          <a:p>
            <a:endParaRPr lang="en-CA" altLang="en-US" smtClean="0"/>
          </a:p>
          <a:p>
            <a:endParaRPr lang="en-CA" altLang="en-US" smtClean="0"/>
          </a:p>
          <a:p>
            <a:endParaRPr lang="en-CA" altLang="en-US" smtClean="0"/>
          </a:p>
          <a:p>
            <a:endParaRPr lang="en-CA" altLang="en-US" smtClean="0"/>
          </a:p>
          <a:p>
            <a:endParaRPr lang="en-CA" altLang="en-US" smtClean="0"/>
          </a:p>
          <a:p>
            <a:endParaRPr lang="en-CA" altLang="en-US" smtClean="0"/>
          </a:p>
          <a:p>
            <a:endParaRPr lang="en-CA" altLang="en-US" smtClean="0"/>
          </a:p>
        </p:txBody>
      </p:sp>
      <p:pic>
        <p:nvPicPr>
          <p:cNvPr id="104452" name="Picture 5" descr="03_0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524000"/>
            <a:ext cx="708025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smtClean="0">
                <a:solidFill>
                  <a:srgbClr val="FF0000"/>
                </a:solidFill>
              </a:rPr>
              <a:t>Table 3.5 </a:t>
            </a:r>
            <a:r>
              <a:rPr lang="en-IN" altLang="en-US" sz="3600" smtClean="0"/>
              <a:t>- Energy Costs for Interactions in Alkane Conformers</a:t>
            </a:r>
            <a:endParaRPr lang="en-US" altLang="en-US" sz="3600" smtClean="0"/>
          </a:p>
        </p:txBody>
      </p:sp>
      <p:pic>
        <p:nvPicPr>
          <p:cNvPr id="10649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514600"/>
            <a:ext cx="8653462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altLang="en-US" dirty="0" smtClean="0"/>
              <a:t>Sight along the C2–C3 bond of </a:t>
            </a:r>
            <a:endParaRPr lang="en-I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 smtClean="0"/>
              <a:t>    2,3-dimethylbutane</a:t>
            </a:r>
          </a:p>
          <a:p>
            <a:pPr lvl="1">
              <a:defRPr/>
            </a:pPr>
            <a:r>
              <a:rPr lang="en-IN" altLang="en-US" dirty="0" smtClean="0"/>
              <a:t>Draw a Newman projection of the most stable conformation</a:t>
            </a:r>
          </a:p>
          <a:p>
            <a:pPr>
              <a:defRPr/>
            </a:pPr>
            <a:r>
              <a:rPr lang="en-IN" altLang="en-US" dirty="0" smtClean="0"/>
              <a:t>Solution: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endParaRPr lang="en-IN" altLang="en-US" dirty="0" smtClean="0"/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This conformation of 2,3-dimethylbutane </a:t>
            </a:r>
            <a:r>
              <a:rPr lang="en-IN" altLang="en-US" dirty="0" smtClean="0"/>
              <a:t>is the most stable because it is staggered</a:t>
            </a:r>
          </a:p>
          <a:p>
            <a:pPr lvl="1">
              <a:defRPr/>
            </a:pPr>
            <a:r>
              <a:rPr lang="en-IN" altLang="en-US" dirty="0" smtClean="0"/>
              <a:t>Has the fewest CH</a:t>
            </a:r>
            <a:r>
              <a:rPr lang="en-IN" altLang="en-US" sz="1600" dirty="0" smtClean="0"/>
              <a:t>3</a:t>
            </a:r>
            <a:r>
              <a:rPr lang="en-IN" altLang="en-US" dirty="0" smtClean="0"/>
              <a:t>↔CH</a:t>
            </a:r>
            <a:r>
              <a:rPr lang="en-IN" altLang="en-US" sz="1600" dirty="0" smtClean="0"/>
              <a:t>3 </a:t>
            </a:r>
            <a:r>
              <a:rPr lang="en-IN" altLang="en-US" dirty="0" smtClean="0"/>
              <a:t>gauche interactions</a:t>
            </a:r>
          </a:p>
          <a:p>
            <a:pPr lvl="1">
              <a:defRPr/>
            </a:pP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505200"/>
            <a:ext cx="1847850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Summary</a:t>
            </a:r>
            <a:endParaRPr lang="en-US" altLang="en-US" smtClean="0"/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Group of atoms within a larger molecule that has a </a:t>
            </a:r>
            <a:r>
              <a:rPr lang="en-US" altLang="en-US" smtClean="0"/>
              <a:t>characteristic chemical reactivity is called a functional group</a:t>
            </a:r>
          </a:p>
          <a:p>
            <a:r>
              <a:rPr lang="en-US" altLang="en-US" smtClean="0"/>
              <a:t>Chemical </a:t>
            </a:r>
            <a:r>
              <a:rPr lang="en-IN" altLang="en-US" smtClean="0"/>
              <a:t>reactions of an organic molecule are determined by its functional </a:t>
            </a:r>
            <a:r>
              <a:rPr lang="en-US" altLang="en-US" smtClean="0"/>
              <a:t>groups</a:t>
            </a:r>
          </a:p>
          <a:p>
            <a:r>
              <a:rPr lang="en-IN" altLang="en-US" smtClean="0"/>
              <a:t>Alkanes are a class of saturated hydrocarbons</a:t>
            </a:r>
          </a:p>
          <a:p>
            <a:r>
              <a:rPr lang="en-IN" altLang="en-US" smtClean="0"/>
              <a:t>Alkanes don’t contain functional groups, are relatively inert, and can be either straight-chain or branched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Summary</a:t>
            </a:r>
            <a:endParaRPr lang="en-US" altLang="en-US" smtClean="0"/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Constitutional isomers are compounds that have the same chemical formula but different structures which differ in their connections between atoms</a:t>
            </a:r>
          </a:p>
          <a:p>
            <a:r>
              <a:rPr lang="en-IN" altLang="en-US" smtClean="0"/>
              <a:t>Rotation is possible around </a:t>
            </a:r>
            <a:r>
              <a:rPr lang="el-GR" altLang="en-US" i="1" smtClean="0"/>
              <a:t>σ</a:t>
            </a:r>
            <a:r>
              <a:rPr lang="en-IN" altLang="en-US" i="1" smtClean="0"/>
              <a:t> </a:t>
            </a:r>
            <a:r>
              <a:rPr lang="en-IN" altLang="en-US" smtClean="0"/>
              <a:t>bonds because of their cylindrical symmetry</a:t>
            </a:r>
          </a:p>
          <a:p>
            <a:r>
              <a:rPr lang="en-IN" altLang="en-US" smtClean="0"/>
              <a:t>Alkanes exist in a large number of rapidly </a:t>
            </a:r>
            <a:r>
              <a:rPr lang="en-US" altLang="en-US" smtClean="0"/>
              <a:t>interconverting conformations</a:t>
            </a:r>
          </a:p>
          <a:p>
            <a:r>
              <a:rPr lang="en-IN" altLang="en-US" smtClean="0"/>
              <a:t>Newman projections make it possible to visualize the spatial consequences of bond rotation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Summary</a:t>
            </a:r>
            <a:endParaRPr lang="en-US" altLang="en-US" smtClean="0"/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Staggered conformation of ethane is 12 kJ/mol (2.9 kcal/mol) and more stable than the eclipsed conformation because of torsional strain</a:t>
            </a:r>
          </a:p>
          <a:p>
            <a:r>
              <a:rPr lang="en-IN" altLang="en-US" smtClean="0"/>
              <a:t>Generally all alkanes are most stable when all of its bonds are staggered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Functional Groups with Multiple Carbon–Carbon Bonds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Alkenes have a double bond</a:t>
            </a:r>
          </a:p>
          <a:p>
            <a:r>
              <a:rPr lang="en-US" altLang="en-US" smtClean="0"/>
              <a:t>Alkynes have a triple bond</a:t>
            </a:r>
          </a:p>
          <a:p>
            <a:r>
              <a:rPr lang="en-US" altLang="en-US" smtClean="0"/>
              <a:t>Arenes have alternating double and single C–C bonds in a six-membered ring </a:t>
            </a:r>
            <a:endParaRPr lang="en-CA" altLang="en-US" smtClean="0"/>
          </a:p>
        </p:txBody>
      </p:sp>
      <p:pic>
        <p:nvPicPr>
          <p:cNvPr id="12292" name="Picture 5" descr="03_u0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276600"/>
            <a:ext cx="5851525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smtClean="0">
                <a:solidFill>
                  <a:srgbClr val="FF0000"/>
                </a:solidFill>
              </a:rPr>
              <a:t>Table 3.1 </a:t>
            </a:r>
            <a:r>
              <a:rPr lang="en-IN" altLang="en-US" sz="4000" smtClean="0"/>
              <a:t>- Structures of some Common Functional Groups</a:t>
            </a:r>
            <a:endParaRPr lang="en-US" altLang="en-US" sz="4000" smtClean="0"/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248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smtClean="0">
                <a:solidFill>
                  <a:srgbClr val="FF0000"/>
                </a:solidFill>
              </a:rPr>
              <a:t>Table 3.1 </a:t>
            </a:r>
            <a:r>
              <a:rPr lang="en-IN" altLang="en-US" sz="4000" smtClean="0"/>
              <a:t>- Structures of some Common Functional Groups</a:t>
            </a:r>
            <a:endParaRPr lang="en-US" altLang="en-US" sz="4000" smtClean="0"/>
          </a:p>
        </p:txBody>
      </p:sp>
      <p:pic>
        <p:nvPicPr>
          <p:cNvPr id="1638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9086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89088"/>
            <a:ext cx="5908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smtClean="0">
                <a:solidFill>
                  <a:srgbClr val="FF0000"/>
                </a:solidFill>
              </a:rPr>
              <a:t>Table 3.1 </a:t>
            </a:r>
            <a:r>
              <a:rPr lang="en-IN" altLang="en-US" sz="4000" smtClean="0"/>
              <a:t>- Structures of some Common Functional Groups</a:t>
            </a:r>
            <a:endParaRPr lang="en-US" altLang="en-US" sz="4000" smtClean="0"/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09713"/>
            <a:ext cx="609600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3307</TotalTime>
  <Words>1755</Words>
  <Application>Microsoft Office PowerPoint</Application>
  <PresentationFormat>화면 슬라이드 쇼(4:3)</PresentationFormat>
  <Paragraphs>340</Paragraphs>
  <Slides>56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MS PGothic</vt:lpstr>
      <vt:lpstr>MS PGothic</vt:lpstr>
      <vt:lpstr>Arial</vt:lpstr>
      <vt:lpstr>Calibri</vt:lpstr>
      <vt:lpstr>Symbol</vt:lpstr>
      <vt:lpstr>Times New Roman</vt:lpstr>
      <vt:lpstr>Wingdings</vt:lpstr>
      <vt:lpstr>1_Layers</vt:lpstr>
      <vt:lpstr>Chapter 3 Organic Compounds:  Alkanes and Their Stereochemistry </vt:lpstr>
      <vt:lpstr>Learning Objectives</vt:lpstr>
      <vt:lpstr>Learning Objectives</vt:lpstr>
      <vt:lpstr>Functional Groups</vt:lpstr>
      <vt:lpstr>Figure 3.1 - The Reactions of Ethylene and Menthene With Bromine</vt:lpstr>
      <vt:lpstr>Functional Groups with Multiple Carbon–Carbon Bonds</vt:lpstr>
      <vt:lpstr>Table 3.1 - Structures of some Common Functional Groups</vt:lpstr>
      <vt:lpstr>Table 3.1 - Structures of some Common Functional Groups</vt:lpstr>
      <vt:lpstr>Table 3.1 - Structures of some Common Functional Groups</vt:lpstr>
      <vt:lpstr>Table 3.1 - Structures of some Common Functional Groups</vt:lpstr>
      <vt:lpstr>Functional Groups with Carbon Singly Bonded to an Electronegative Atom </vt:lpstr>
      <vt:lpstr>Functional Groups with Carbon Singly Bonded to an Electronegative Atom </vt:lpstr>
      <vt:lpstr>Functional Groups with a Carbon– Oxygen Double Bond (Carbonyl Groups)</vt:lpstr>
      <vt:lpstr>Functional Groups with a Carbon-Oxygen Double Bond (Carbonyl Groups)</vt:lpstr>
      <vt:lpstr>Worked Example</vt:lpstr>
      <vt:lpstr>Alkanes and Alkane Isomers</vt:lpstr>
      <vt:lpstr>Alkanes and Alkane Isomers</vt:lpstr>
      <vt:lpstr>Alkane Isomers</vt:lpstr>
      <vt:lpstr>Alkane Isomers</vt:lpstr>
      <vt:lpstr>Constitutional Isomers</vt:lpstr>
      <vt:lpstr>Condensed Structure of  Alkanes</vt:lpstr>
      <vt:lpstr>Table 3.3 - Names of Straight Chain Alkanes</vt:lpstr>
      <vt:lpstr>Worked Example</vt:lpstr>
      <vt:lpstr>Worked Example</vt:lpstr>
      <vt:lpstr>Alkyl Groups</vt:lpstr>
      <vt:lpstr>Table 3.4 - Some Straight-Chain Alkyl Groups</vt:lpstr>
      <vt:lpstr>Alkyl Groups</vt:lpstr>
      <vt:lpstr>Alkyl Groups</vt:lpstr>
      <vt:lpstr>Worked Example</vt:lpstr>
      <vt:lpstr>Worked Example</vt:lpstr>
      <vt:lpstr>Naming Alkanes</vt:lpstr>
      <vt:lpstr>Naming Alkanes</vt:lpstr>
      <vt:lpstr>Naming Alkanes</vt:lpstr>
      <vt:lpstr>Naming Alkanes </vt:lpstr>
      <vt:lpstr>Naming Alkanes </vt:lpstr>
      <vt:lpstr>Naming Alkanes </vt:lpstr>
      <vt:lpstr>Worked Example</vt:lpstr>
      <vt:lpstr>Worked Example</vt:lpstr>
      <vt:lpstr>Worked Example</vt:lpstr>
      <vt:lpstr>Properties of Alkanes</vt:lpstr>
      <vt:lpstr>Physical Properties of Alkanes</vt:lpstr>
      <vt:lpstr>Figure 3.4 - A Plot of Melting and Boiling Points Versus Number of Carbon Atoms for the C1–C14</vt:lpstr>
      <vt:lpstr>Conformations</vt:lpstr>
      <vt:lpstr>Conformations</vt:lpstr>
      <vt:lpstr>Torsional Strain</vt:lpstr>
      <vt:lpstr>Figure 3.7 - A Graph of Potential Energy Versus Bond Rotation in Ethane</vt:lpstr>
      <vt:lpstr>Conformations of Other  Alkanes</vt:lpstr>
      <vt:lpstr>Conformations of Other  Alkanes</vt:lpstr>
      <vt:lpstr>Conformations of Butane</vt:lpstr>
      <vt:lpstr>Steric Strain</vt:lpstr>
      <vt:lpstr>Figure 3.9 - A Plot of Potential Energy Versus Rotation for the C2–C3 Bond in Butane</vt:lpstr>
      <vt:lpstr>Table 3.5 - Energy Costs for Interactions in Alkane Conformers</vt:lpstr>
      <vt:lpstr>Worked Example</vt:lpstr>
      <vt:lpstr>Summary</vt:lpstr>
      <vt:lpstr>Summary</vt:lpstr>
      <vt:lpstr>Summary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Organic Compounds: Alkanes and Cycloalkanes</dc:title>
  <dc:creator>Ronald Kluger</dc:creator>
  <cp:lastModifiedBy>Windows 사용자</cp:lastModifiedBy>
  <cp:revision>309</cp:revision>
  <cp:lastPrinted>2020-04-29T14:06:24Z</cp:lastPrinted>
  <dcterms:created xsi:type="dcterms:W3CDTF">2010-06-23T22:31:23Z</dcterms:created>
  <dcterms:modified xsi:type="dcterms:W3CDTF">2020-04-29T14:07:00Z</dcterms:modified>
</cp:coreProperties>
</file>