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</p:sldMasterIdLst>
  <p:notesMasterIdLst>
    <p:notesMasterId r:id="rId61"/>
  </p:notesMasterIdLst>
  <p:sldIdLst>
    <p:sldId id="266" r:id="rId2"/>
    <p:sldId id="351" r:id="rId3"/>
    <p:sldId id="352" r:id="rId4"/>
    <p:sldId id="317" r:id="rId5"/>
    <p:sldId id="267" r:id="rId6"/>
    <p:sldId id="318" r:id="rId7"/>
    <p:sldId id="353" r:id="rId8"/>
    <p:sldId id="355" r:id="rId9"/>
    <p:sldId id="354" r:id="rId10"/>
    <p:sldId id="289" r:id="rId11"/>
    <p:sldId id="343" r:id="rId12"/>
    <p:sldId id="344" r:id="rId13"/>
    <p:sldId id="356" r:id="rId14"/>
    <p:sldId id="357" r:id="rId15"/>
    <p:sldId id="358" r:id="rId16"/>
    <p:sldId id="359" r:id="rId17"/>
    <p:sldId id="320" r:id="rId18"/>
    <p:sldId id="360" r:id="rId19"/>
    <p:sldId id="361" r:id="rId20"/>
    <p:sldId id="362" r:id="rId21"/>
    <p:sldId id="321" r:id="rId22"/>
    <p:sldId id="324" r:id="rId23"/>
    <p:sldId id="298" r:id="rId24"/>
    <p:sldId id="325" r:id="rId25"/>
    <p:sldId id="363" r:id="rId26"/>
    <p:sldId id="364" r:id="rId27"/>
    <p:sldId id="365" r:id="rId28"/>
    <p:sldId id="326" r:id="rId29"/>
    <p:sldId id="327" r:id="rId30"/>
    <p:sldId id="346" r:id="rId31"/>
    <p:sldId id="366" r:id="rId32"/>
    <p:sldId id="328" r:id="rId33"/>
    <p:sldId id="367" r:id="rId34"/>
    <p:sldId id="329" r:id="rId35"/>
    <p:sldId id="330" r:id="rId36"/>
    <p:sldId id="331" r:id="rId37"/>
    <p:sldId id="368" r:id="rId38"/>
    <p:sldId id="332" r:id="rId39"/>
    <p:sldId id="369" r:id="rId40"/>
    <p:sldId id="335" r:id="rId41"/>
    <p:sldId id="370" r:id="rId42"/>
    <p:sldId id="336" r:id="rId43"/>
    <p:sldId id="371" r:id="rId44"/>
    <p:sldId id="347" r:id="rId45"/>
    <p:sldId id="372" r:id="rId46"/>
    <p:sldId id="338" r:id="rId47"/>
    <p:sldId id="373" r:id="rId48"/>
    <p:sldId id="339" r:id="rId49"/>
    <p:sldId id="374" r:id="rId50"/>
    <p:sldId id="348" r:id="rId51"/>
    <p:sldId id="375" r:id="rId52"/>
    <p:sldId id="376" r:id="rId53"/>
    <p:sldId id="377" r:id="rId54"/>
    <p:sldId id="341" r:id="rId55"/>
    <p:sldId id="345" r:id="rId56"/>
    <p:sldId id="378" r:id="rId57"/>
    <p:sldId id="379" r:id="rId58"/>
    <p:sldId id="380" r:id="rId59"/>
    <p:sldId id="381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E6E6E6"/>
    <a:srgbClr val="00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2217AFC-7B44-45F8-99A4-721EAEB0D8A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62460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811E66-60B0-4208-A4F2-90160CFAD72B}" type="slidenum">
              <a:rPr kumimoji="0" lang="en-CA" altLang="en-US" smtClean="0"/>
              <a:pPr>
                <a:spcBef>
                  <a:spcPct val="0"/>
                </a:spcBef>
              </a:pPr>
              <a:t>1</a:t>
            </a:fld>
            <a:endParaRPr kumimoji="0" lang="en-CA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5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Cis-trans isomerism in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CA3EEF-44A0-4367-9DE6-615A5E3A313E}" type="slidenum">
              <a:rPr lang="en-CA" altLang="en-US" smtClean="0">
                <a:latin typeface="Times New Roman" panose="02020603050405020304" pitchFamily="18" charset="0"/>
              </a:rPr>
              <a:pPr/>
              <a:t>12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83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Cis-trans isomerism in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D2E651-C726-49EC-B0A0-6A182FFC0131}" type="slidenum">
              <a:rPr lang="en-CA" altLang="en-US" smtClean="0">
                <a:latin typeface="Times New Roman" panose="02020603050405020304" pitchFamily="18" charset="0"/>
              </a:rPr>
              <a:pPr/>
              <a:t>13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64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Cis-trans isomerism in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E7786B-79CC-4469-AD33-2C150C0E3660}" type="slidenum">
              <a:rPr lang="en-CA" altLang="en-US" smtClean="0">
                <a:latin typeface="Times New Roman" panose="02020603050405020304" pitchFamily="18" charset="0"/>
              </a:rPr>
              <a:pPr/>
              <a:t>14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1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Cis-trans isomerism in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A19112-A3FF-4DE9-974C-8D723613E48A}" type="slidenum">
              <a:rPr lang="en-CA" altLang="en-US" smtClean="0">
                <a:latin typeface="Times New Roman" panose="02020603050405020304" pitchFamily="18" charset="0"/>
              </a:rPr>
              <a:pPr/>
              <a:t>15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4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Stability of cycloalkanes: Ring strain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6D4A67-BA9E-48B6-BA3B-DE452E114C73}" type="slidenum">
              <a:rPr lang="en-CA" altLang="en-US" smtClean="0">
                <a:latin typeface="Times New Roman" panose="02020603050405020304" pitchFamily="18" charset="0"/>
              </a:rPr>
              <a:pPr/>
              <a:t>16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0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Stability of cycloalkanes: Ring strain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24E5BD-EA95-42EC-80FE-72FD04C22D00}" type="slidenum">
              <a:rPr lang="en-CA" altLang="en-US" smtClean="0">
                <a:latin typeface="Times New Roman" panose="02020603050405020304" pitchFamily="18" charset="0"/>
              </a:rPr>
              <a:pPr/>
              <a:t>17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9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Stability of cycloalkanes: Ring strain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50A4FA-7CF1-4EC8-B2C8-87CBDC16BDB8}" type="slidenum">
              <a:rPr lang="en-CA" altLang="en-US" smtClean="0">
                <a:latin typeface="Times New Roman" panose="02020603050405020304" pitchFamily="18" charset="0"/>
              </a:rPr>
              <a:pPr/>
              <a:t>18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73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Stability of cycloalkanes: Ring strain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D0D6C8-8A1A-4C3C-9937-9E47A95AF9D9}" type="slidenum">
              <a:rPr lang="en-CA" altLang="en-US" smtClean="0">
                <a:latin typeface="Times New Roman" panose="02020603050405020304" pitchFamily="18" charset="0"/>
              </a:rPr>
              <a:pPr/>
              <a:t>19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2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Stability of cycloalkanes: Ring strain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DCA3BA4-C596-44EE-B1AE-DBCDC206B358}" type="slidenum">
              <a:rPr lang="en-CA" altLang="en-US" smtClean="0">
                <a:latin typeface="Times New Roman" panose="02020603050405020304" pitchFamily="18" charset="0"/>
              </a:rPr>
              <a:pPr/>
              <a:t>20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3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C8BE51-B89C-486B-939F-7DBBF8B0666B}" type="slidenum">
              <a:rPr lang="en-CA" altLang="en-US" smtClean="0">
                <a:latin typeface="Times New Roman" panose="02020603050405020304" pitchFamily="18" charset="0"/>
              </a:rPr>
              <a:pPr/>
              <a:t>21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7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FB4B0E-D7C2-4548-8E2D-371CE8FA2741}" type="slidenum">
              <a:rPr lang="en-CA" altLang="en-US" smtClean="0">
                <a:latin typeface="Times New Roman" panose="02020603050405020304" pitchFamily="18" charset="0"/>
              </a:rPr>
              <a:pPr/>
              <a:t>4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6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DACDE-AE0F-4A93-ACC9-8F581A984DB4}" type="slidenum">
              <a:rPr lang="en-CA" altLang="en-US" smtClean="0">
                <a:latin typeface="Times New Roman" panose="02020603050405020304" pitchFamily="18" charset="0"/>
              </a:rPr>
              <a:pPr/>
              <a:t>22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62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535583-CCA1-4F30-9EB9-73FB7BE1453C}" type="slidenum">
              <a:rPr lang="en-CA" altLang="en-US" smtClean="0">
                <a:latin typeface="Times New Roman" panose="02020603050405020304" pitchFamily="18" charset="0"/>
              </a:rPr>
              <a:pPr/>
              <a:t>23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8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118471-9218-4F56-B4B7-AC00DF3D81E1}" type="slidenum">
              <a:rPr lang="en-CA" altLang="en-US" smtClean="0">
                <a:latin typeface="Times New Roman" panose="02020603050405020304" pitchFamily="18" charset="0"/>
              </a:rPr>
              <a:pPr/>
              <a:t>24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67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5A8D74-3C74-4C7A-AA3C-34CA2109CD2A}" type="slidenum">
              <a:rPr lang="en-CA" altLang="en-US" smtClean="0">
                <a:latin typeface="Times New Roman" panose="02020603050405020304" pitchFamily="18" charset="0"/>
              </a:rPr>
              <a:pPr/>
              <a:t>25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65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48A9C5-AB97-4779-B57E-35526813BF23}" type="slidenum">
              <a:rPr lang="en-CA" altLang="en-US" smtClean="0">
                <a:latin typeface="Times New Roman" panose="02020603050405020304" pitchFamily="18" charset="0"/>
              </a:rPr>
              <a:pPr/>
              <a:t>26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86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BFE2D2-6114-45EA-BFAE-011B1C36789C}" type="slidenum">
              <a:rPr lang="en-CA" altLang="en-US" smtClean="0">
                <a:latin typeface="Times New Roman" panose="02020603050405020304" pitchFamily="18" charset="0"/>
              </a:rPr>
              <a:pPr/>
              <a:t>27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6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cyclohexane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FB5AA5-45B5-457C-B780-374D4C65C0E3}" type="slidenum">
              <a:rPr lang="en-CA" altLang="en-US" smtClean="0">
                <a:latin typeface="Times New Roman" panose="02020603050405020304" pitchFamily="18" charset="0"/>
              </a:rPr>
              <a:pPr/>
              <a:t>28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93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cyclohexane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F10C39-3C1C-40CC-9A43-24BBB5A5E631}" type="slidenum">
              <a:rPr lang="en-CA" altLang="en-US" smtClean="0">
                <a:latin typeface="Times New Roman" panose="02020603050405020304" pitchFamily="18" charset="0"/>
              </a:rPr>
              <a:pPr/>
              <a:t>29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20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cyclohexane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A3860E-349B-47BF-A7DE-3C9A4B63410A}" type="slidenum">
              <a:rPr lang="en-CA" altLang="en-US" smtClean="0">
                <a:latin typeface="Times New Roman" panose="02020603050405020304" pitchFamily="18" charset="0"/>
              </a:rPr>
              <a:pPr/>
              <a:t>30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58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cyclohexane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DD2BE6-790E-4C1D-B7C0-DCE93AAFCA97}" type="slidenum">
              <a:rPr lang="en-CA" altLang="en-US" smtClean="0">
                <a:latin typeface="Times New Roman" panose="02020603050405020304" pitchFamily="18" charset="0"/>
              </a:rPr>
              <a:pPr/>
              <a:t>31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5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Naming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A2DCBD-67BE-4406-A8E7-C9B0AEFB4363}" type="slidenum">
              <a:rPr lang="en-CA" altLang="en-US" smtClean="0">
                <a:latin typeface="Times New Roman" panose="02020603050405020304" pitchFamily="18" charset="0"/>
              </a:rPr>
              <a:pPr/>
              <a:t>5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06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Axial and equatorial bonds </a:t>
            </a:r>
            <a:r>
              <a:rPr lang="en-US" altLang="en-US">
                <a:latin typeface="Times New Roman" panose="02020603050405020304" pitchFamily="18" charset="0"/>
              </a:rPr>
              <a:t>in cyclohexane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403B3A-6CF2-4C98-8657-C06A7AFF560E}" type="slidenum">
              <a:rPr lang="en-CA" altLang="en-US" smtClean="0">
                <a:latin typeface="Times New Roman" panose="02020603050405020304" pitchFamily="18" charset="0"/>
              </a:rPr>
              <a:pPr/>
              <a:t>32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58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Axial and equatorial bonds </a:t>
            </a:r>
            <a:r>
              <a:rPr lang="en-US" altLang="en-US">
                <a:latin typeface="Times New Roman" panose="02020603050405020304" pitchFamily="18" charset="0"/>
              </a:rPr>
              <a:t>in cyclohexane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7B8E6-49C8-47A1-99F8-581712827C06}" type="slidenum">
              <a:rPr lang="en-CA" altLang="en-US" smtClean="0">
                <a:latin typeface="Times New Roman" panose="02020603050405020304" pitchFamily="18" charset="0"/>
              </a:rPr>
              <a:pPr/>
              <a:t>33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61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Axial and equatorial bonds </a:t>
            </a:r>
            <a:r>
              <a:rPr lang="en-US" altLang="en-US">
                <a:latin typeface="Times New Roman" panose="02020603050405020304" pitchFamily="18" charset="0"/>
              </a:rPr>
              <a:t>in cyclohexane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6BC942-25AE-40B1-B903-469DCBE03B9F}" type="slidenum">
              <a:rPr lang="en-CA" altLang="en-US" smtClean="0">
                <a:latin typeface="Times New Roman" panose="02020603050405020304" pitchFamily="18" charset="0"/>
              </a:rPr>
              <a:pPr/>
              <a:t>34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7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Axial and equatorial bonds </a:t>
            </a:r>
            <a:r>
              <a:rPr lang="en-US" altLang="en-US">
                <a:latin typeface="Times New Roman" panose="02020603050405020304" pitchFamily="18" charset="0"/>
              </a:rPr>
              <a:t>in cyclohexane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867B31-3CFB-42E2-8771-5BAB252258C0}" type="slidenum">
              <a:rPr lang="en-CA" altLang="en-US" smtClean="0">
                <a:latin typeface="Times New Roman" panose="02020603050405020304" pitchFamily="18" charset="0"/>
              </a:rPr>
              <a:pPr/>
              <a:t>35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556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Axial and equatorial bonds </a:t>
            </a:r>
            <a:r>
              <a:rPr lang="en-US" altLang="en-US">
                <a:latin typeface="Times New Roman" panose="02020603050405020304" pitchFamily="18" charset="0"/>
              </a:rPr>
              <a:t>in cyclohexane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1C28AD-1AD6-44F3-B5F6-FA9A22D7501D}" type="slidenum">
              <a:rPr lang="en-CA" altLang="en-US" smtClean="0">
                <a:latin typeface="Times New Roman" panose="02020603050405020304" pitchFamily="18" charset="0"/>
              </a:rPr>
              <a:pPr/>
              <a:t>36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</a:rPr>
              <a:t>Axial and equatorial bonds </a:t>
            </a:r>
            <a:r>
              <a:rPr lang="en-US" altLang="en-US">
                <a:latin typeface="Times New Roman" panose="02020603050405020304" pitchFamily="18" charset="0"/>
              </a:rPr>
              <a:t>in cyclohexane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CEF0E2-D4F5-4037-8336-46866E89C082}" type="slidenum">
              <a:rPr lang="en-CA" altLang="en-US" smtClean="0">
                <a:latin typeface="Times New Roman" panose="02020603050405020304" pitchFamily="18" charset="0"/>
              </a:rPr>
              <a:pPr/>
              <a:t>37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8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monosubstituted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30DDC3-208D-424F-AAC9-E90B9911515F}" type="slidenum">
              <a:rPr lang="en-CA" altLang="en-US" smtClean="0">
                <a:latin typeface="Times New Roman" panose="02020603050405020304" pitchFamily="18" charset="0"/>
              </a:rPr>
              <a:pPr/>
              <a:t>38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73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monosubstituted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2B79E4-0939-4499-9078-6FEDD26415F0}" type="slidenum">
              <a:rPr lang="en-CA" altLang="en-US" smtClean="0">
                <a:latin typeface="Times New Roman" panose="02020603050405020304" pitchFamily="18" charset="0"/>
              </a:rPr>
              <a:pPr/>
              <a:t>39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18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monosubstituted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77A08E-81DF-45F4-AD56-35DE7BA2CDC4}" type="slidenum">
              <a:rPr lang="en-CA" altLang="en-US" smtClean="0">
                <a:latin typeface="Times New Roman" panose="02020603050405020304" pitchFamily="18" charset="0"/>
              </a:rPr>
              <a:pPr/>
              <a:t>40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39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monosubstituted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6A2D1-A330-4D13-B8A4-8CBACEAEE9F0}" type="slidenum">
              <a:rPr lang="en-CA" altLang="en-US" smtClean="0">
                <a:latin typeface="Times New Roman" panose="02020603050405020304" pitchFamily="18" charset="0"/>
              </a:rPr>
              <a:pPr/>
              <a:t>41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Naming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7EDC35-4F81-4881-B5A0-44CBEA54307A}" type="slidenum">
              <a:rPr lang="en-CA" altLang="en-US" smtClean="0">
                <a:latin typeface="Times New Roman" panose="02020603050405020304" pitchFamily="18" charset="0"/>
              </a:rPr>
              <a:pPr/>
              <a:t>6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44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monosubstituted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2A6803-3712-4C2D-895C-3D780153F9C0}" type="slidenum">
              <a:rPr lang="en-CA" altLang="en-US" smtClean="0">
                <a:latin typeface="Times New Roman" panose="02020603050405020304" pitchFamily="18" charset="0"/>
              </a:rPr>
              <a:pPr/>
              <a:t>43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8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monosubstituted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109BC-B86F-4E67-94CA-9692837EBF32}" type="slidenum">
              <a:rPr lang="en-CA" altLang="en-US" smtClean="0">
                <a:latin typeface="Times New Roman" panose="02020603050405020304" pitchFamily="18" charset="0"/>
              </a:rPr>
              <a:pPr/>
              <a:t>44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51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monosubstituted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18E8C5-D45D-45B3-9445-D203EDE459AA}" type="slidenum">
              <a:rPr lang="en-CA" altLang="en-US" smtClean="0">
                <a:latin typeface="Times New Roman" panose="02020603050405020304" pitchFamily="18" charset="0"/>
              </a:rPr>
              <a:pPr/>
              <a:t>45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62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disubstituted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4F08DF-1ED9-4232-8176-1A466C01F7B8}" type="slidenum">
              <a:rPr lang="en-CA" altLang="en-US" smtClean="0">
                <a:latin typeface="Times New Roman" panose="02020603050405020304" pitchFamily="18" charset="0"/>
              </a:rPr>
              <a:pPr/>
              <a:t>46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01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disubstituted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D69F0B-333D-47BE-8631-4A5B81621131}" type="slidenum">
              <a:rPr lang="en-CA" altLang="en-US" smtClean="0">
                <a:latin typeface="Times New Roman" panose="02020603050405020304" pitchFamily="18" charset="0"/>
              </a:rPr>
              <a:pPr/>
              <a:t>47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943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disubstituted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D448D7-7F4E-4478-966C-0E422010763A}" type="slidenum">
              <a:rPr lang="en-CA" altLang="en-US" smtClean="0">
                <a:latin typeface="Times New Roman" panose="02020603050405020304" pitchFamily="18" charset="0"/>
              </a:rPr>
              <a:pPr/>
              <a:t>48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933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disubstituted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FE38CA-0649-4013-BAD8-1352D3877130}" type="slidenum">
              <a:rPr lang="en-CA" altLang="en-US" smtClean="0">
                <a:latin typeface="Times New Roman" panose="02020603050405020304" pitchFamily="18" charset="0"/>
              </a:rPr>
              <a:pPr/>
              <a:t>49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3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disubstituted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6FAE54-1DE2-42B0-BBCB-8B84064BFEC6}" type="slidenum">
              <a:rPr lang="en-CA" altLang="en-US" smtClean="0">
                <a:latin typeface="Times New Roman" panose="02020603050405020304" pitchFamily="18" charset="0"/>
              </a:rPr>
              <a:pPr/>
              <a:t>50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598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disubstituted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8D1030-CEA3-46DF-AC55-1E33D440F252}" type="slidenum">
              <a:rPr lang="en-CA" altLang="en-US" smtClean="0">
                <a:latin typeface="Times New Roman" panose="02020603050405020304" pitchFamily="18" charset="0"/>
              </a:rPr>
              <a:pPr/>
              <a:t>51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59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disubstituted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9F5EA7-29BA-4073-95CB-A21523F7FC8D}" type="slidenum">
              <a:rPr lang="en-CA" altLang="en-US" smtClean="0">
                <a:latin typeface="Times New Roman" panose="02020603050405020304" pitchFamily="18" charset="0"/>
              </a:rPr>
              <a:pPr/>
              <a:t>52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5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Naming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DAD7B2-5262-432E-9B82-FD0BC885537C}" type="slidenum">
              <a:rPr lang="en-CA" altLang="en-US" smtClean="0">
                <a:latin typeface="Times New Roman" panose="02020603050405020304" pitchFamily="18" charset="0"/>
              </a:rPr>
              <a:pPr/>
              <a:t>7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83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disubstituted cyclohexanes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2D188A-AC2C-432D-ADFB-D65470BC7525}" type="slidenum">
              <a:rPr lang="en-CA" altLang="en-US" smtClean="0">
                <a:latin typeface="Times New Roman" panose="02020603050405020304" pitchFamily="18" charset="0"/>
              </a:rPr>
              <a:pPr/>
              <a:t>53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245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polycyclic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3ACB83-876F-4A21-8F9F-3C8621431AD0}" type="slidenum">
              <a:rPr lang="en-CA" altLang="en-US" smtClean="0">
                <a:latin typeface="Times New Roman" panose="02020603050405020304" pitchFamily="18" charset="0"/>
              </a:rPr>
              <a:pPr/>
              <a:t>54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670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polycyclic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579E-C0C6-4FD7-856C-03C773561816}" type="slidenum">
              <a:rPr lang="en-CA" altLang="en-US" smtClean="0">
                <a:latin typeface="Times New Roman" panose="02020603050405020304" pitchFamily="18" charset="0"/>
              </a:rPr>
              <a:pPr/>
              <a:t>55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211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polycyclic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A2156C-BC4C-4D3D-ABB2-5142DF4AA3E4}" type="slidenum">
              <a:rPr lang="en-CA" altLang="en-US" smtClean="0">
                <a:latin typeface="Times New Roman" panose="02020603050405020304" pitchFamily="18" charset="0"/>
              </a:rPr>
              <a:pPr/>
              <a:t>56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538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Conformations of polycyclic molecules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D19A47-4D28-4A47-8C33-8D1E8F944C48}" type="slidenum">
              <a:rPr lang="en-CA" altLang="en-US" smtClean="0">
                <a:latin typeface="Times New Roman" panose="02020603050405020304" pitchFamily="18" charset="0"/>
              </a:rPr>
              <a:pPr/>
              <a:t>57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0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Naming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C24487-D5D4-4A74-9FA8-8DFFC5C9489C}" type="slidenum">
              <a:rPr lang="en-CA" altLang="en-US" smtClean="0">
                <a:latin typeface="Times New Roman" panose="02020603050405020304" pitchFamily="18" charset="0"/>
              </a:rPr>
              <a:pPr/>
              <a:t>8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9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Naming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D6F947-2106-4B27-A24B-98D86B512577}" type="slidenum">
              <a:rPr lang="en-CA" altLang="en-US" smtClean="0">
                <a:latin typeface="Times New Roman" panose="02020603050405020304" pitchFamily="18" charset="0"/>
              </a:rPr>
              <a:pPr/>
              <a:t>9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1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Cis-trans isomerism in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606FF0-9762-4CA8-AB9D-32061CBF04FC}" type="slidenum">
              <a:rPr lang="en-CA" altLang="en-US" smtClean="0">
                <a:latin typeface="Times New Roman" panose="02020603050405020304" pitchFamily="18" charset="0"/>
              </a:rPr>
              <a:pPr/>
              <a:t>10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Cis-trans isomerism in cycloalkanes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5B9DDB-0B01-45C6-8D7A-59462B893544}" type="slidenum">
              <a:rPr lang="en-CA" altLang="en-US" smtClean="0">
                <a:latin typeface="Times New Roman" panose="02020603050405020304" pitchFamily="18" charset="0"/>
              </a:rPr>
              <a:pPr/>
              <a:t>11</a:t>
            </a:fld>
            <a:endParaRPr lang="en-CA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7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3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63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79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567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70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84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83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190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9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5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17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 2016 Cengage Learning.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CA" altLang="en-US"/>
          </a:p>
        </p:txBody>
      </p:sp>
      <p:sp>
        <p:nvSpPr>
          <p:cNvPr id="409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609600" y="3276600"/>
            <a:ext cx="8021638" cy="2590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4</a:t>
            </a:r>
            <a:br>
              <a:rPr lang="en-US" altLang="en-US"/>
            </a:br>
            <a:r>
              <a:rPr lang="en-US" altLang="en-US"/>
              <a:t>Organic Compounds: Cycloalkanes</a:t>
            </a:r>
            <a:r>
              <a:rPr lang="en-CA" altLang="en-US"/>
              <a:t> and Their Stereochemistry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Cis-Trans Isomerism in Cycloalkanes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Cycloalkanes are less flexible than open-chain alkanes</a:t>
            </a:r>
          </a:p>
          <a:p>
            <a:r>
              <a:rPr lang="en-US" altLang="en-US"/>
              <a:t>Significantly lesser conformational freedom in cycloalkanes</a:t>
            </a:r>
          </a:p>
          <a:p>
            <a:endParaRPr lang="en-CA" altLang="en-US"/>
          </a:p>
          <a:p>
            <a:endParaRPr lang="en-CA" altLang="en-US"/>
          </a:p>
          <a:p>
            <a:endParaRPr lang="en-CA" altLang="en-US"/>
          </a:p>
        </p:txBody>
      </p:sp>
      <p:pic>
        <p:nvPicPr>
          <p:cNvPr id="20484" name="Picture 5" descr="04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48"/>
          <a:stretch>
            <a:fillRect/>
          </a:stretch>
        </p:blipFill>
        <p:spPr bwMode="auto">
          <a:xfrm>
            <a:off x="1368425" y="3327400"/>
            <a:ext cx="64071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 descr="04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3" r="-192"/>
          <a:stretch>
            <a:fillRect/>
          </a:stretch>
        </p:blipFill>
        <p:spPr bwMode="auto">
          <a:xfrm>
            <a:off x="2638425" y="5000625"/>
            <a:ext cx="38385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Cis-Trans Isomerism in </a:t>
            </a:r>
            <a:br>
              <a:rPr lang="en-US" altLang="en-US"/>
            </a:br>
            <a:r>
              <a:rPr lang="en-US" altLang="en-US"/>
              <a:t>Cycloalkanes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Cycloalkanes have two faces, when viewed edge-on, owing to their cyclic structure</a:t>
            </a:r>
          </a:p>
          <a:p>
            <a:pPr lvl="1"/>
            <a:r>
              <a:rPr lang="en-US" altLang="en-US" dirty="0"/>
              <a:t>Top face and bottom face</a:t>
            </a:r>
          </a:p>
          <a:p>
            <a:r>
              <a:rPr lang="en-US" altLang="en-US" dirty="0"/>
              <a:t>Isomerism is possible in substituted cycloalkanes</a:t>
            </a:r>
          </a:p>
          <a:p>
            <a:r>
              <a:rPr lang="en-US" altLang="en-US" dirty="0"/>
              <a:t>Example - There are two different                     1,2-dimethylcyclopropane isomers</a:t>
            </a:r>
          </a:p>
        </p:txBody>
      </p:sp>
      <p:pic>
        <p:nvPicPr>
          <p:cNvPr id="22532" name="Picture 6" descr="04_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4569019"/>
            <a:ext cx="855662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Cis-Trans Isomerism in </a:t>
            </a:r>
            <a:br>
              <a:rPr lang="en-US" altLang="en-US"/>
            </a:br>
            <a:r>
              <a:rPr lang="en-US" altLang="en-US"/>
              <a:t>Cycloalkanes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Stereoisomerism</a:t>
            </a:r>
            <a:r>
              <a:rPr lang="en-US" altLang="en-US"/>
              <a:t>: Compounds which have their atoms connected in the same order but differ in 3-D orientation</a:t>
            </a:r>
          </a:p>
          <a:p>
            <a:r>
              <a:rPr lang="en-US" altLang="en-US" b="1">
                <a:solidFill>
                  <a:srgbClr val="0070C0"/>
                </a:solidFill>
              </a:rPr>
              <a:t>Stereochemistry</a:t>
            </a:r>
            <a:r>
              <a:rPr lang="en-US" altLang="en-US"/>
              <a:t>: Term used to </a:t>
            </a:r>
            <a:r>
              <a:rPr lang="en-IN" altLang="en-US"/>
              <a:t>refer to the three-dimensional aspects of chemical structure  and </a:t>
            </a:r>
            <a:r>
              <a:rPr lang="en-US" altLang="en-US"/>
              <a:t>reactivity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4580" name="Picture 6" descr="04_u0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241800"/>
            <a:ext cx="858361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Cis-Trans Isomerism in </a:t>
            </a:r>
            <a:br>
              <a:rPr lang="en-US" altLang="en-US"/>
            </a:br>
            <a:r>
              <a:rPr lang="en-US" altLang="en-US"/>
              <a:t>Cycloalkanes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Cis-trans isomers</a:t>
            </a:r>
            <a:r>
              <a:rPr lang="en-US" altLang="en-US"/>
              <a:t>: Stereoisomers that differ </a:t>
            </a:r>
            <a:r>
              <a:rPr lang="en-IN" altLang="en-US"/>
              <a:t>in their stereochemistry about a ring or double bond</a:t>
            </a:r>
          </a:p>
          <a:p>
            <a:pPr lvl="1"/>
            <a:r>
              <a:rPr lang="en-IN" altLang="en-US"/>
              <a:t>Common occurrence in substituted cycloalkanes and several cyclic biological molecules</a:t>
            </a:r>
          </a:p>
          <a:p>
            <a:pPr lvl="1"/>
            <a:endParaRPr lang="en-US" altLang="en-US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733800"/>
            <a:ext cx="852805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Draw the structures of the following molecules:</a:t>
            </a:r>
          </a:p>
          <a:p>
            <a:pPr lvl="1"/>
            <a:r>
              <a:rPr lang="en-US" altLang="en-US" dirty="0"/>
              <a:t>a) </a:t>
            </a:r>
            <a:r>
              <a:rPr lang="en-US" altLang="en-US" i="1" dirty="0"/>
              <a:t>trans</a:t>
            </a:r>
            <a:r>
              <a:rPr lang="en-US" altLang="en-US" dirty="0"/>
              <a:t>-1-Bromo-3-methylcyclohexane</a:t>
            </a:r>
          </a:p>
          <a:p>
            <a:pPr lvl="1"/>
            <a:r>
              <a:rPr lang="en-US" altLang="en-US" dirty="0"/>
              <a:t>b) </a:t>
            </a:r>
            <a:r>
              <a:rPr lang="en-US" altLang="en-US" i="1" dirty="0"/>
              <a:t>cis</a:t>
            </a:r>
            <a:r>
              <a:rPr lang="en-US" altLang="en-US" dirty="0"/>
              <a:t>-1,2-Dimethylcyclobutane</a:t>
            </a:r>
          </a:p>
          <a:p>
            <a:r>
              <a:rPr lang="en-US" altLang="en-US" dirty="0"/>
              <a:t>Solution:</a:t>
            </a:r>
          </a:p>
          <a:p>
            <a:pPr marL="742950" lvl="2" indent="-342900"/>
            <a:r>
              <a:rPr lang="en-US" altLang="en-US" dirty="0"/>
              <a:t>a)</a:t>
            </a:r>
            <a:r>
              <a:rPr lang="en-US" altLang="en-US" i="1" dirty="0"/>
              <a:t> </a:t>
            </a:r>
            <a:r>
              <a:rPr lang="en-US" altLang="en-US" sz="2600" i="1" dirty="0"/>
              <a:t>trans</a:t>
            </a:r>
            <a:r>
              <a:rPr lang="en-US" altLang="en-US" sz="2600" dirty="0"/>
              <a:t>-1-Bromo-3-methylcyclohexane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23"/>
          <a:stretch>
            <a:fillRect/>
          </a:stretch>
        </p:blipFill>
        <p:spPr bwMode="auto">
          <a:xfrm>
            <a:off x="3533775" y="4191000"/>
            <a:ext cx="2076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en-US" altLang="en-US"/>
              <a:t>b) </a:t>
            </a:r>
            <a:r>
              <a:rPr lang="en-US" altLang="en-US" sz="2600" i="1"/>
              <a:t>cis</a:t>
            </a:r>
            <a:r>
              <a:rPr lang="en-US" altLang="en-US" sz="2600"/>
              <a:t>-1,2-Dimethylcyclobutane</a:t>
            </a:r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2133600"/>
            <a:ext cx="14763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Stability of Cycloalkanes: </a:t>
            </a:r>
            <a:br>
              <a:rPr lang="en-US" altLang="en-US"/>
            </a:br>
            <a:r>
              <a:rPr lang="en-US" altLang="en-US"/>
              <a:t>Ring Strain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</a:rPr>
              <a:t>Angle strain</a:t>
            </a:r>
            <a:r>
              <a:rPr lang="en-US" altLang="en-US" dirty="0"/>
              <a:t>: </a:t>
            </a:r>
            <a:r>
              <a:rPr lang="en-IN" altLang="en-US" dirty="0"/>
              <a:t>Induced in a molecule when bond angles are forced to deviate from the ideal 109°tetrahedral value </a:t>
            </a:r>
          </a:p>
          <a:p>
            <a:r>
              <a:rPr lang="en-US" altLang="en-US" dirty="0"/>
              <a:t>Cyclic molecules can assume nonplanar conformations to minimize angle strain and torsional strain by ring-puckering</a:t>
            </a:r>
          </a:p>
          <a:p>
            <a:pPr lvl="1"/>
            <a:r>
              <a:rPr lang="en-IN" altLang="en-US" dirty="0"/>
              <a:t>Torsional strain - Caused due to eclipsing of bonds between </a:t>
            </a:r>
            <a:r>
              <a:rPr lang="en-IN" altLang="en-US" dirty="0" err="1"/>
              <a:t>neighboring</a:t>
            </a:r>
            <a:r>
              <a:rPr lang="en-IN" altLang="en-US" dirty="0"/>
              <a:t> </a:t>
            </a:r>
            <a:r>
              <a:rPr lang="en-US" altLang="en-US" dirty="0"/>
              <a:t>atoms</a:t>
            </a:r>
          </a:p>
          <a:p>
            <a:pPr lvl="1"/>
            <a:r>
              <a:rPr lang="en-IN" altLang="en-US" dirty="0"/>
              <a:t>Steric strain - Caused due to repulsive interactions when atoms approach </a:t>
            </a:r>
            <a:r>
              <a:rPr lang="en-US" altLang="en-US" dirty="0"/>
              <a:t>each other too closely</a:t>
            </a:r>
            <a:endParaRPr lang="en-I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Stability of Cycloalkanes: </a:t>
            </a:r>
            <a:br>
              <a:rPr lang="en-US" altLang="en-US"/>
            </a:br>
            <a:r>
              <a:rPr lang="en-US" altLang="en-US"/>
              <a:t>Ring Strain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Larger rings have many more possible conformations than smaller rings</a:t>
            </a:r>
          </a:p>
          <a:p>
            <a:pPr lvl="1"/>
            <a:r>
              <a:rPr lang="en-US" altLang="en-US"/>
              <a:t>More difficult to analyze</a:t>
            </a:r>
            <a:endParaRPr lang="en-CA" altLang="en-US"/>
          </a:p>
        </p:txBody>
      </p:sp>
      <p:pic>
        <p:nvPicPr>
          <p:cNvPr id="34820" name="Picture 5" descr="04_u0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17863"/>
            <a:ext cx="8593138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Each H ↔ H eclipsing interaction in ethane costs about 4.0 kJ/mol</a:t>
            </a:r>
          </a:p>
          <a:p>
            <a:pPr lvl="1"/>
            <a:r>
              <a:rPr lang="en-IN" altLang="en-US"/>
              <a:t>How many such interactions are present in cyclopropane?</a:t>
            </a:r>
          </a:p>
          <a:p>
            <a:pPr lvl="1"/>
            <a:r>
              <a:rPr lang="en-IN" altLang="en-US"/>
              <a:t>What fraction of the overall 115 kJ/mol (27.5 kcal/mol) strain energy of cyclopropane is due to </a:t>
            </a:r>
            <a:r>
              <a:rPr lang="en-US" altLang="en-US"/>
              <a:t>torsional strain?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Solution: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IN" altLang="en-US"/>
              <a:t>Hydrogen atoms on the same side of the cyclopropane ring are eclipsed by neighboring </a:t>
            </a:r>
            <a:r>
              <a:rPr lang="en-US" altLang="en-US"/>
              <a:t>hydrogens</a:t>
            </a:r>
          </a:p>
          <a:p>
            <a:pPr lvl="2"/>
            <a:r>
              <a:rPr lang="en-US" altLang="en-US"/>
              <a:t>Six eclipsing </a:t>
            </a:r>
            <a:r>
              <a:rPr lang="en-IN" altLang="en-US"/>
              <a:t>interactions, three on each side of the ring</a:t>
            </a:r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600200"/>
            <a:ext cx="42100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charset="-128"/>
              </a:rPr>
              <a:t>(4.1) 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Naming cycloalkanes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charset="-128"/>
              </a:rPr>
              <a:t>(4.2) 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Cis-trans isomerism in cycloalkanes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charset="-128"/>
              </a:rPr>
              <a:t>(4.3) 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Stability of cycloalkanes: Ring strain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charset="-128"/>
              </a:rPr>
              <a:t>(4.4)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Conformations of cycloalkanes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charset="-128"/>
              </a:rPr>
              <a:t>(4.5) 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Conformations of cyclohexane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en-US" dirty="0"/>
              <a:t>Cost of six interactions = 4.0 kJ/</a:t>
            </a:r>
            <a:r>
              <a:rPr lang="en-US" altLang="en-US" dirty="0" err="1"/>
              <a:t>mol</a:t>
            </a:r>
            <a:r>
              <a:rPr lang="en-US" altLang="en-US" dirty="0"/>
              <a:t> </a:t>
            </a:r>
            <a:r>
              <a:rPr lang="en-US" altLang="en-US" dirty="0">
                <a:cs typeface="Arial" panose="020B0604020202020204" pitchFamily="34" charset="0"/>
              </a:rPr>
              <a:t>×6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cs typeface="Arial" panose="020B0604020202020204" pitchFamily="34" charset="0"/>
              </a:rPr>
              <a:t>				      = </a:t>
            </a:r>
            <a:r>
              <a:rPr lang="en-US" altLang="en-US" dirty="0"/>
              <a:t>24.0 kJ/</a:t>
            </a:r>
            <a:r>
              <a:rPr lang="en-US" altLang="en-US" dirty="0" err="1"/>
              <a:t>mol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cs typeface="Arial" panose="020B0604020202020204" pitchFamily="34" charset="0"/>
              </a:rPr>
              <a:t>Percentage of </a:t>
            </a:r>
            <a:r>
              <a:rPr lang="en-US" altLang="en-US" dirty="0"/>
              <a:t>total strain </a:t>
            </a:r>
            <a:r>
              <a:rPr lang="en-IN" altLang="en-US" dirty="0"/>
              <a:t>energy of </a:t>
            </a:r>
            <a:r>
              <a:rPr lang="en-IN" altLang="en-US" dirty="0" err="1"/>
              <a:t>cyclopropane</a:t>
            </a:r>
            <a:endParaRPr lang="en-IN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IN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IN" altLang="en-US" dirty="0"/>
              <a:t>    due to torsional strain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IN" altLang="en-US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altLang="en-US" dirty="0"/>
              <a:t>				    	       =  21 %</a:t>
            </a:r>
          </a:p>
          <a:p>
            <a:pPr>
              <a:defRPr/>
            </a:pPr>
            <a:endParaRPr lang="en-I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53000" y="3068638"/>
          <a:ext cx="31448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68638"/>
                        <a:ext cx="31448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Conformations of Cycloalkanes</a:t>
            </a:r>
            <a:r>
              <a:rPr lang="en-CA" altLang="en-US"/>
              <a:t> </a:t>
            </a: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Cyclopropane</a:t>
            </a:r>
          </a:p>
          <a:p>
            <a:pPr lvl="1"/>
            <a:r>
              <a:rPr lang="en-US" altLang="en-US"/>
              <a:t>Most strained of all rings due to angle strain caused by its C–C–C bond angles of 60°</a:t>
            </a:r>
          </a:p>
          <a:p>
            <a:pPr lvl="1"/>
            <a:r>
              <a:rPr lang="en-US" altLang="en-US"/>
              <a:t>Has considerable torsional strain</a:t>
            </a:r>
          </a:p>
          <a:p>
            <a:pPr lvl="1"/>
            <a:r>
              <a:rPr lang="en-US" altLang="en-US"/>
              <a:t>Has bent bonds</a:t>
            </a:r>
          </a:p>
          <a:p>
            <a:pPr lvl="1"/>
            <a:r>
              <a:rPr lang="en-US" altLang="en-US"/>
              <a:t>C–H bonds are eclipsed</a:t>
            </a:r>
          </a:p>
          <a:p>
            <a:endParaRPr lang="en-US" altLang="en-US"/>
          </a:p>
        </p:txBody>
      </p:sp>
      <p:pic>
        <p:nvPicPr>
          <p:cNvPr id="43012" name="Picture 5" descr="04_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233863"/>
            <a:ext cx="83915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Conformations of Cycloalkanes</a:t>
            </a:r>
            <a:r>
              <a:rPr lang="en-CA" altLang="en-US"/>
              <a:t> </a:t>
            </a:r>
            <a:endParaRPr lang="en-US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/>
              <a:t>Cyclopropane bonds are weaker and more reactive than typical alkane bonds</a:t>
            </a:r>
            <a:endParaRPr lang="en-CA" altLang="en-US"/>
          </a:p>
        </p:txBody>
      </p:sp>
      <p:pic>
        <p:nvPicPr>
          <p:cNvPr id="45060" name="Picture 5" descr="04_u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564563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Conformations of Cycloalkanes</a:t>
            </a:r>
            <a:r>
              <a:rPr lang="en-CA" altLang="en-US" dirty="0"/>
              <a:t> 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ym typeface="Symbol" panose="05050102010706020507" pitchFamily="18" charset="2"/>
              </a:rPr>
              <a:t>Cyclobutane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Has less angle strain than </a:t>
            </a:r>
            <a:r>
              <a:rPr lang="en-US" altLang="en-US" dirty="0" err="1">
                <a:sym typeface="Symbol" panose="05050102010706020507" pitchFamily="18" charset="2"/>
              </a:rPr>
              <a:t>cyclopropane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More torsional strain because of larger number of ring hydrogens, and their proximity to each other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Slightly bent out of plane, one carbon atom is about 25°above the plane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Increases angle strain but decreases torsional strain</a:t>
            </a:r>
          </a:p>
        </p:txBody>
      </p:sp>
      <p:pic>
        <p:nvPicPr>
          <p:cNvPr id="47108" name="Picture 5" descr="04_0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4603750"/>
            <a:ext cx="78041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Conformations of Cycloalkanes</a:t>
            </a:r>
            <a:r>
              <a:rPr lang="en-CA" altLang="en-US" dirty="0"/>
              <a:t> </a:t>
            </a:r>
            <a:endParaRPr lang="en-US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Cyclopentane</a:t>
            </a:r>
            <a:r>
              <a:rPr lang="en-US" altLang="en-US" b="1"/>
              <a:t> </a:t>
            </a:r>
            <a:endParaRPr lang="en-US" altLang="en-US"/>
          </a:p>
          <a:p>
            <a:pPr lvl="1"/>
            <a:r>
              <a:rPr lang="en-US" altLang="en-US"/>
              <a:t>No angle strain</a:t>
            </a:r>
          </a:p>
          <a:p>
            <a:pPr lvl="1"/>
            <a:r>
              <a:rPr lang="en-US" altLang="en-US"/>
              <a:t>Large torsional strain</a:t>
            </a:r>
          </a:p>
          <a:p>
            <a:r>
              <a:rPr lang="en-US" altLang="en-US"/>
              <a:t>Non planar conformations </a:t>
            </a:r>
            <a:r>
              <a:rPr lang="en-IN" altLang="en-US"/>
              <a:t>strike balance between increased angle strain and decreased torsional strain</a:t>
            </a:r>
          </a:p>
          <a:p>
            <a:r>
              <a:rPr lang="en-US" altLang="en-US"/>
              <a:t>Four carbon atoms are approximately in the same plane</a:t>
            </a:r>
          </a:p>
          <a:p>
            <a:pPr lvl="1"/>
            <a:r>
              <a:rPr lang="en-US" altLang="en-US"/>
              <a:t>Fifth carbon atom is </a:t>
            </a:r>
            <a:r>
              <a:rPr lang="en-IN" altLang="en-US"/>
              <a:t>bent out of the plane</a:t>
            </a:r>
            <a:endParaRPr lang="en-CA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>
                <a:solidFill>
                  <a:srgbClr val="FF0000"/>
                </a:solidFill>
              </a:rPr>
              <a:t>Figure 4.6 </a:t>
            </a:r>
            <a:r>
              <a:rPr lang="en-IN" altLang="en-US" sz="4000"/>
              <a:t>- The Conformation of Cyclopentane</a:t>
            </a:r>
            <a:endParaRPr lang="en-US" altLang="en-US" sz="4000"/>
          </a:p>
        </p:txBody>
      </p:sp>
      <p:pic>
        <p:nvPicPr>
          <p:cNvPr id="51203" name="Picture 5" descr="04_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819400"/>
            <a:ext cx="857567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Two conformations of 				    </a:t>
            </a:r>
            <a:r>
              <a:rPr lang="en-IN" altLang="en-US" i="1"/>
              <a:t>cis</a:t>
            </a:r>
            <a:r>
              <a:rPr lang="en-IN" altLang="en-US"/>
              <a:t>-1,3-dimethylcyclobutane are shown</a:t>
            </a:r>
          </a:p>
          <a:p>
            <a:pPr lvl="1"/>
            <a:r>
              <a:rPr lang="en-IN" altLang="en-US"/>
              <a:t>What is the difference between them?</a:t>
            </a:r>
          </a:p>
          <a:p>
            <a:pPr lvl="1"/>
            <a:r>
              <a:rPr lang="en-IN" altLang="en-US"/>
              <a:t>Which one is likely to be more stable?</a:t>
            </a:r>
            <a:endParaRPr lang="en-US" altLang="en-US"/>
          </a:p>
        </p:txBody>
      </p:sp>
      <p:pic>
        <p:nvPicPr>
          <p:cNvPr id="532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3810000"/>
            <a:ext cx="74580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Solution: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IN" altLang="en-US"/>
              <a:t>The methyl groups are farther apart in the more stable conformation of </a:t>
            </a:r>
            <a:r>
              <a:rPr lang="en-IN" altLang="en-US" i="1"/>
              <a:t>cis</a:t>
            </a:r>
            <a:r>
              <a:rPr lang="en-IN" altLang="en-US"/>
              <a:t>-1,3 </a:t>
            </a:r>
            <a:r>
              <a:rPr lang="en-US" altLang="en-US"/>
              <a:t>dimethylcyclobutane</a:t>
            </a:r>
          </a:p>
          <a:p>
            <a:pPr lvl="1"/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162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Conformations of Cyclohexane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Occur widely in nature</a:t>
            </a:r>
          </a:p>
          <a:p>
            <a:r>
              <a:rPr lang="en-US" altLang="en-US"/>
              <a:t>Adopts chair conformation</a:t>
            </a:r>
          </a:p>
          <a:p>
            <a:pPr lvl="1"/>
            <a:r>
              <a:rPr lang="en-US" altLang="en-US" b="1">
                <a:solidFill>
                  <a:srgbClr val="0070C0"/>
                </a:solidFill>
              </a:rPr>
              <a:t>Chair conformation</a:t>
            </a:r>
            <a:r>
              <a:rPr lang="en-US" altLang="en-US"/>
              <a:t>: Strain-free, three-dimensional shape</a:t>
            </a:r>
          </a:p>
          <a:p>
            <a:r>
              <a:rPr lang="en-IN" altLang="en-US"/>
              <a:t>Has neither angle strain nor </a:t>
            </a:r>
            <a:r>
              <a:rPr lang="en-US" altLang="en-US"/>
              <a:t>torsional strain</a:t>
            </a:r>
          </a:p>
        </p:txBody>
      </p:sp>
      <p:pic>
        <p:nvPicPr>
          <p:cNvPr id="57348" name="Picture 5" descr="04_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4343400"/>
            <a:ext cx="8574087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04_u0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1600200"/>
            <a:ext cx="1773237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28650" y="1284288"/>
            <a:ext cx="6762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/>
          <a:lstStyle>
            <a:lvl1pPr marL="342900" indent="-3429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ts val="1700"/>
            </a:pPr>
            <a:r>
              <a:rPr lang="en-US" altLang="en-US" sz="2600"/>
              <a:t>Draw two parallel lines, slanted downward and slightly offset from each other</a:t>
            </a:r>
          </a:p>
          <a:p>
            <a:pPr lvl="1">
              <a:buSzPts val="1700"/>
            </a:pPr>
            <a:r>
              <a:rPr lang="en-US" altLang="en-US" sz="2400"/>
              <a:t>Means that four of the cyclohexane carbons lie in a plane.</a:t>
            </a:r>
          </a:p>
          <a:p>
            <a:pPr>
              <a:buSzPts val="1700"/>
            </a:pPr>
            <a:r>
              <a:rPr lang="en-US" altLang="en-US" sz="2600"/>
              <a:t>Place the topmost carbon atom above and to the right of the plane of the other four, and connect the bonds.</a:t>
            </a:r>
          </a:p>
          <a:p>
            <a:pPr>
              <a:buSzPts val="1700"/>
            </a:pPr>
            <a:r>
              <a:rPr lang="en-US" altLang="en-US" sz="2600"/>
              <a:t>Place the bottommost carbon atom below and to the left of the plane of the middle four, and connect the bonds</a:t>
            </a:r>
          </a:p>
          <a:p>
            <a:pPr lvl="1">
              <a:buSzPts val="1700"/>
            </a:pPr>
            <a:r>
              <a:rPr lang="en-US" altLang="en-US" sz="2400"/>
              <a:t>Note that the bonds to the bottommost carbon atom are parallel with the bonds to the topmost carbon.</a:t>
            </a:r>
          </a:p>
        </p:txBody>
      </p:sp>
      <p:sp>
        <p:nvSpPr>
          <p:cNvPr id="5939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Steps to Draw Chair Conformation of Cyclohexane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>
                <a:ea typeface="ＭＳ Ｐゴシック" charset="-128"/>
              </a:rPr>
              <a:t>(4.6) </a:t>
            </a:r>
          </a:p>
          <a:p>
            <a:pPr>
              <a:defRPr/>
            </a:pPr>
            <a:r>
              <a:rPr lang="en-IN" dirty="0">
                <a:ea typeface="ＭＳ Ｐゴシック" charset="-128"/>
              </a:rPr>
              <a:t>Axial and equatorial bonds </a:t>
            </a:r>
            <a:r>
              <a:rPr lang="en-US" dirty="0">
                <a:ea typeface="ＭＳ Ｐゴシック" charset="-128"/>
              </a:rPr>
              <a:t>in cyclohexane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charset="-128"/>
              </a:rPr>
              <a:t>(4.7) 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Conformations of </a:t>
            </a:r>
            <a:r>
              <a:rPr lang="en-US" dirty="0" err="1">
                <a:ea typeface="ＭＳ Ｐゴシック" charset="-128"/>
              </a:rPr>
              <a:t>monosubstituted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dirty="0" err="1">
                <a:ea typeface="ＭＳ Ｐゴシック" charset="-128"/>
              </a:rPr>
              <a:t>cyclohexanes</a:t>
            </a:r>
            <a:endParaRPr lang="en-US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charset="-128"/>
              </a:rPr>
              <a:t>(4.8) 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Conformations of </a:t>
            </a:r>
            <a:r>
              <a:rPr lang="en-US" dirty="0" err="1">
                <a:ea typeface="ＭＳ Ｐゴシック" charset="-128"/>
              </a:rPr>
              <a:t>disubstituted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dirty="0" err="1">
                <a:ea typeface="ＭＳ Ｐゴシック" charset="-128"/>
              </a:rPr>
              <a:t>cyclohexanes</a:t>
            </a:r>
            <a:endParaRPr lang="en-US" dirty="0">
              <a:ea typeface="ＭＳ Ｐゴシック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charset="-128"/>
              </a:rPr>
              <a:t>(4.9) 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Conformations of polycyclic molecules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Alternate Conformation of Cyclohexane</a:t>
            </a:r>
          </a:p>
        </p:txBody>
      </p:sp>
      <p:sp>
        <p:nvSpPr>
          <p:cNvPr id="614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Boat cyclohexane</a:t>
            </a:r>
            <a:r>
              <a:rPr lang="en-US" altLang="en-US"/>
              <a:t>: Conformation of cyclohexane </a:t>
            </a:r>
            <a:r>
              <a:rPr lang="en-IN" altLang="en-US"/>
              <a:t>that bears a slight resemblance to a boat</a:t>
            </a:r>
          </a:p>
          <a:p>
            <a:pPr lvl="1"/>
            <a:r>
              <a:rPr lang="en-US" altLang="en-US"/>
              <a:t>No angle strain</a:t>
            </a:r>
          </a:p>
          <a:p>
            <a:pPr lvl="1"/>
            <a:r>
              <a:rPr lang="en-IN" altLang="en-US"/>
              <a:t>Large number of eclipsing interactions</a:t>
            </a:r>
          </a:p>
          <a:p>
            <a:r>
              <a:rPr lang="en-US" altLang="en-US" b="1">
                <a:solidFill>
                  <a:srgbClr val="0070C0"/>
                </a:solidFill>
              </a:rPr>
              <a:t>Twist-boat conformation</a:t>
            </a:r>
            <a:r>
              <a:rPr lang="en-US" altLang="en-US"/>
              <a:t>: Conformation of cyclohexane </a:t>
            </a:r>
            <a:r>
              <a:rPr lang="en-IN" altLang="en-US"/>
              <a:t>that is somewhat more stable than a pure boat </a:t>
            </a:r>
            <a:r>
              <a:rPr lang="en-US" altLang="en-US"/>
              <a:t>conformation</a:t>
            </a:r>
          </a:p>
          <a:p>
            <a:pPr lvl="1"/>
            <a:r>
              <a:rPr lang="en-IN" altLang="en-US"/>
              <a:t>Nearly free of angle strain</a:t>
            </a:r>
          </a:p>
          <a:p>
            <a:pPr lvl="1"/>
            <a:endParaRPr lang="en-IN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Alternate Conformation of Cyclohexane</a:t>
            </a:r>
          </a:p>
        </p:txBody>
      </p:sp>
      <p:pic>
        <p:nvPicPr>
          <p:cNvPr id="63491" name="Picture 6" descr="04_u0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976438"/>
            <a:ext cx="8574087" cy="37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Axial and Equatorial Bonds in Cyclohexane</a:t>
            </a:r>
            <a:r>
              <a:rPr lang="en-CA" altLang="en-US"/>
              <a:t> </a:t>
            </a: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Chair conformation positions for substituents on the ring</a:t>
            </a:r>
          </a:p>
          <a:p>
            <a:pPr lvl="1"/>
            <a:r>
              <a:rPr lang="en-US" altLang="en-US"/>
              <a:t>Axial positions </a:t>
            </a:r>
          </a:p>
          <a:p>
            <a:pPr lvl="1"/>
            <a:r>
              <a:rPr lang="en-US" altLang="en-US"/>
              <a:t>Equatorial positions</a:t>
            </a:r>
          </a:p>
          <a:p>
            <a:r>
              <a:rPr lang="en-US" altLang="en-US"/>
              <a:t>Chair cyclohexane has six:</a:t>
            </a:r>
          </a:p>
          <a:p>
            <a:pPr lvl="1"/>
            <a:r>
              <a:rPr lang="en-US" altLang="en-US"/>
              <a:t>Axial hydrogens perpendicular to the ring </a:t>
            </a:r>
          </a:p>
          <a:p>
            <a:pPr lvl="1"/>
            <a:r>
              <a:rPr lang="en-US" altLang="en-US"/>
              <a:t>Equatorial hydrogens near the plane of the ring</a:t>
            </a:r>
            <a:r>
              <a:rPr lang="en-CA" altLang="en-US"/>
              <a:t> </a:t>
            </a:r>
          </a:p>
        </p:txBody>
      </p:sp>
      <p:pic>
        <p:nvPicPr>
          <p:cNvPr id="65540" name="Picture 5" descr="04_u02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4652963"/>
            <a:ext cx="7591425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solidFill>
                  <a:srgbClr val="FF0000"/>
                </a:solidFill>
              </a:rPr>
              <a:t>Figure 4.8 </a:t>
            </a:r>
            <a:r>
              <a:rPr lang="en-IN" altLang="en-US" sz="3600"/>
              <a:t>- Axial and Equatorial</a:t>
            </a:r>
            <a:br>
              <a:rPr lang="en-IN" altLang="en-US" sz="3600"/>
            </a:br>
            <a:r>
              <a:rPr lang="en-US" altLang="en-US" sz="3600"/>
              <a:t>Positions in Chair Cyclohexane</a:t>
            </a:r>
          </a:p>
        </p:txBody>
      </p:sp>
      <p:pic>
        <p:nvPicPr>
          <p:cNvPr id="67587" name="Picture 6" descr="04_0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057400"/>
            <a:ext cx="80391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Axial and Equatorial Positions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carbon atom in cyclohexane has one axial and one equatorial hydrogen</a:t>
            </a:r>
          </a:p>
          <a:p>
            <a:r>
              <a:rPr lang="en-US" altLang="en-US"/>
              <a:t>Each face of the ring has three axial and three equatorial hydrogens in an alternating arrangement</a:t>
            </a:r>
            <a:endParaRPr lang="en-CA" altLang="en-US"/>
          </a:p>
        </p:txBody>
      </p:sp>
      <p:pic>
        <p:nvPicPr>
          <p:cNvPr id="69636" name="Picture 5" descr="04_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3733800"/>
            <a:ext cx="4829175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 descr="04_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773238"/>
            <a:ext cx="8786813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solidFill>
                  <a:srgbClr val="FF0000"/>
                </a:solidFill>
              </a:rPr>
              <a:t>Figure 4.10 </a:t>
            </a:r>
            <a:r>
              <a:rPr lang="en-IN" altLang="en-US" sz="3200"/>
              <a:t>- A Procedure for Drawing Axial and Equatorial Bonds in Chair Cyclohexane</a:t>
            </a:r>
            <a:endParaRPr lang="en-US" altLang="en-US"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Conformational Mobility of Cyclohexane</a:t>
            </a:r>
            <a:r>
              <a:rPr lang="en-CA" altLang="en-US"/>
              <a:t> </a:t>
            </a: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Ring-flip</a:t>
            </a:r>
            <a:r>
              <a:rPr lang="en-US" altLang="en-US"/>
              <a:t>: Interconversion of chair conformations, resulting in the exchange of axial and equatorial positions</a:t>
            </a:r>
            <a:endParaRPr lang="en-CA" altLang="en-US"/>
          </a:p>
        </p:txBody>
      </p:sp>
      <p:pic>
        <p:nvPicPr>
          <p:cNvPr id="73732" name="Picture 5" descr="04_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784475"/>
            <a:ext cx="7794625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altLang="en-US"/>
              <a:t>Draw two different chair conformations of </a:t>
            </a:r>
            <a:r>
              <a:rPr lang="en-IN" altLang="en-US" i="1"/>
              <a:t>trans</a:t>
            </a:r>
            <a:r>
              <a:rPr lang="en-IN" altLang="en-US"/>
              <a:t>-1,4-dimethylcyclohexane</a:t>
            </a:r>
          </a:p>
          <a:p>
            <a:pPr lvl="1">
              <a:spcBef>
                <a:spcPts val="600"/>
              </a:spcBef>
            </a:pPr>
            <a:r>
              <a:rPr lang="en-IN" altLang="en-US"/>
              <a:t>Label all positions as axial or equatorial</a:t>
            </a:r>
          </a:p>
          <a:p>
            <a:pPr>
              <a:spcBef>
                <a:spcPts val="600"/>
              </a:spcBef>
            </a:pPr>
            <a:r>
              <a:rPr lang="en-IN" altLang="en-US"/>
              <a:t>Solution:</a:t>
            </a:r>
          </a:p>
          <a:p>
            <a:pPr>
              <a:spcBef>
                <a:spcPts val="600"/>
              </a:spcBef>
            </a:pPr>
            <a:endParaRPr lang="en-IN" altLang="en-US"/>
          </a:p>
          <a:p>
            <a:pPr>
              <a:spcBef>
                <a:spcPts val="600"/>
              </a:spcBef>
            </a:pPr>
            <a:endParaRPr lang="en-IN" altLang="en-US"/>
          </a:p>
          <a:p>
            <a:pPr>
              <a:spcBef>
                <a:spcPts val="600"/>
              </a:spcBef>
            </a:pPr>
            <a:endParaRPr lang="en-IN" altLang="en-US"/>
          </a:p>
          <a:p>
            <a:pPr>
              <a:spcBef>
                <a:spcPts val="600"/>
              </a:spcBef>
            </a:pPr>
            <a:endParaRPr lang="en-IN" altLang="en-US"/>
          </a:p>
          <a:p>
            <a:pPr>
              <a:spcBef>
                <a:spcPts val="600"/>
              </a:spcBef>
            </a:pPr>
            <a:endParaRPr lang="en-IN" altLang="en-US"/>
          </a:p>
          <a:p>
            <a:pPr lvl="1">
              <a:spcBef>
                <a:spcPts val="600"/>
              </a:spcBef>
            </a:pPr>
            <a:r>
              <a:rPr lang="en-IN" altLang="en-US"/>
              <a:t>Methyl substituents are either both axial or </a:t>
            </a:r>
            <a:r>
              <a:rPr lang="en-US" altLang="en-US"/>
              <a:t>both equatorial</a:t>
            </a:r>
            <a:r>
              <a:rPr lang="en-IN" altLang="en-US"/>
              <a:t> 	</a:t>
            </a:r>
          </a:p>
          <a:p>
            <a:pPr lvl="1"/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3324225"/>
            <a:ext cx="68707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62200" y="5216525"/>
            <a:ext cx="441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i="1"/>
              <a:t>trans</a:t>
            </a:r>
            <a:r>
              <a:rPr lang="en-IN" altLang="en-US" sz="2400"/>
              <a:t>-1,4-dimethylcyclohexane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Conformations of Monosubstituted Cyclohexanes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Cyclohexane ring rapidly flips between chair conformations at room temperature</a:t>
            </a:r>
          </a:p>
          <a:p>
            <a:pPr lvl="1"/>
            <a:r>
              <a:rPr lang="en-US" altLang="en-US"/>
              <a:t>Two conformations of monosubstituted cyclohexane aren’t equally stable</a:t>
            </a:r>
          </a:p>
          <a:p>
            <a:r>
              <a:rPr lang="en-US" altLang="en-US"/>
              <a:t>Equatorial conformer of methyl cyclohexane is more stable than the axial by 7.6 kJ/mol</a:t>
            </a:r>
          </a:p>
          <a:p>
            <a:pPr lvl="1"/>
            <a:r>
              <a:rPr lang="en-US" altLang="en-US"/>
              <a:t>Substituent is</a:t>
            </a:r>
            <a:r>
              <a:rPr lang="en-IN" altLang="en-US"/>
              <a:t> more stable in an equatorial position than in an axial position</a:t>
            </a:r>
            <a:endParaRPr lang="en-CA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b="1">
                <a:solidFill>
                  <a:srgbClr val="FF0000"/>
                </a:solidFill>
              </a:rPr>
              <a:t>Figure 4.12 </a:t>
            </a:r>
            <a:r>
              <a:rPr lang="en-IN" altLang="en-US" sz="3000"/>
              <a:t>- A Plot of the Percentages of Two Isomers at </a:t>
            </a:r>
            <a:r>
              <a:rPr lang="en-US" altLang="en-US" sz="3000"/>
              <a:t>Equilibrium Versus the Energy Difference Between Them</a:t>
            </a:r>
          </a:p>
        </p:txBody>
      </p:sp>
      <p:pic>
        <p:nvPicPr>
          <p:cNvPr id="79875" name="Picture 5" descr="04_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4643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Organic Compounds: </a:t>
            </a:r>
            <a:br>
              <a:rPr lang="en-US" altLang="en-US"/>
            </a:br>
            <a:r>
              <a:rPr lang="en-US" altLang="en-US"/>
              <a:t>Open-Chained or Cyclic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 of organic compounds contain rings of carbon atoms</a:t>
            </a:r>
          </a:p>
          <a:p>
            <a:r>
              <a:rPr lang="en-US" altLang="en-US"/>
              <a:t>Example</a:t>
            </a:r>
          </a:p>
          <a:p>
            <a:pPr lvl="1"/>
            <a:r>
              <a:rPr lang="en-US" altLang="en-US"/>
              <a:t>Prostaglandins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Steroids</a:t>
            </a:r>
          </a:p>
          <a:p>
            <a:endParaRPr lang="en-US" altLang="en-US"/>
          </a:p>
          <a:p>
            <a:endParaRPr lang="en-CA" altLang="en-US"/>
          </a:p>
        </p:txBody>
      </p:sp>
      <p:pic>
        <p:nvPicPr>
          <p:cNvPr id="8196" name="Picture 7" descr="04_u0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3762375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04_u0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3825"/>
            <a:ext cx="4729163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1,3-Diaxial Interactions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Causes steric strain</a:t>
            </a:r>
          </a:p>
          <a:p>
            <a:pPr lvl="1"/>
            <a:r>
              <a:rPr lang="en-US" altLang="en-US"/>
              <a:t>Steric strain - Causes difference between axial and equatorial conformers</a:t>
            </a:r>
          </a:p>
          <a:p>
            <a:r>
              <a:rPr lang="en-US" altLang="en-US"/>
              <a:t>Hydrogen atoms of the axial methyl group on C1 are too close to the axial hydrogens three carbons away on C3 and C5</a:t>
            </a:r>
          </a:p>
          <a:p>
            <a:pPr lvl="1"/>
            <a:r>
              <a:rPr lang="en-US" altLang="en-US"/>
              <a:t>Results in 7.6 kJ/mol of steric strain</a:t>
            </a:r>
            <a:r>
              <a:rPr lang="en-CA" altLang="en-US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solidFill>
                  <a:srgbClr val="FF0000"/>
                </a:solidFill>
              </a:rPr>
              <a:t>Figure 4.13 </a:t>
            </a:r>
            <a:r>
              <a:rPr lang="en-IN" altLang="en-US" sz="3200"/>
              <a:t>- Interconversion of Axial and Equatorial Methylcyclohexane</a:t>
            </a:r>
            <a:endParaRPr lang="en-US" altLang="en-US" sz="3200"/>
          </a:p>
        </p:txBody>
      </p:sp>
      <p:pic>
        <p:nvPicPr>
          <p:cNvPr id="83971" name="Picture 5" descr="04_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876425"/>
            <a:ext cx="8364537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to Gauche Butane Interactions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Gauche butane is less stable than anti butane by 3.8 kJ/mol due to steric interference between hydrogen atoms on the two methyl groups</a:t>
            </a:r>
          </a:p>
          <a:p>
            <a:r>
              <a:rPr lang="en-US" altLang="en-US"/>
              <a:t>Four-carbon fragment of axial methylcyclohexane and gauche butane have the same steric interaction</a:t>
            </a:r>
          </a:p>
          <a:p>
            <a:r>
              <a:rPr lang="en-US" altLang="en-US"/>
              <a:t>Equatorial m</a:t>
            </a:r>
            <a:r>
              <a:rPr lang="en-IN" altLang="en-US"/>
              <a:t>ethylcyclohexane </a:t>
            </a:r>
            <a:r>
              <a:rPr lang="en-US" altLang="en-US"/>
              <a:t>has no such interactions</a:t>
            </a:r>
          </a:p>
          <a:p>
            <a:pPr lvl="1"/>
            <a:r>
              <a:rPr lang="en-IN" altLang="en-US"/>
              <a:t>More stable</a:t>
            </a: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solidFill>
                  <a:srgbClr val="FF0000"/>
                </a:solidFill>
              </a:rPr>
              <a:t>Figure 4.14 </a:t>
            </a:r>
            <a:r>
              <a:rPr lang="en-IN" altLang="en-US" sz="3200"/>
              <a:t>- The Origin of 1,3-Diaxial Interactions in Methylcyclohexane</a:t>
            </a:r>
            <a:endParaRPr lang="en-US" altLang="en-US" sz="3200"/>
          </a:p>
        </p:txBody>
      </p:sp>
      <p:pic>
        <p:nvPicPr>
          <p:cNvPr id="87043" name="Picture 5" descr="04_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209800"/>
            <a:ext cx="8583613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800" b="1">
                <a:solidFill>
                  <a:srgbClr val="FF0000"/>
                </a:solidFill>
              </a:rPr>
              <a:t>Table 4.1 </a:t>
            </a:r>
            <a:r>
              <a:rPr lang="en-IN" altLang="en-US" sz="3800"/>
              <a:t>- Steric Strain in Monosubstituted Cyclohexanes</a:t>
            </a:r>
            <a:endParaRPr lang="en-US" altLang="en-US" sz="3800"/>
          </a:p>
        </p:txBody>
      </p:sp>
      <p:pic>
        <p:nvPicPr>
          <p:cNvPr id="890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458913"/>
            <a:ext cx="80676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What is the energy difference between the axial and equatorial conformations </a:t>
            </a:r>
            <a:r>
              <a:rPr lang="en-US" altLang="en-US"/>
              <a:t>of cyclohexanol (hydroxycyclohexane)?</a:t>
            </a:r>
          </a:p>
          <a:p>
            <a:r>
              <a:rPr lang="en-US" altLang="en-US"/>
              <a:t>Solution:</a:t>
            </a:r>
          </a:p>
          <a:p>
            <a:pPr lvl="1"/>
            <a:r>
              <a:rPr lang="en-IN" altLang="en-US"/>
              <a:t>An axial hydroxyl group causes 2 x 2.1 kJ/mol of steric strain (From Table 4.1)</a:t>
            </a:r>
          </a:p>
          <a:p>
            <a:pPr lvl="1"/>
            <a:r>
              <a:rPr lang="en-IN" altLang="en-US"/>
              <a:t>Energy difference between axial and equatorial cyclohexanol is 4.2 kJ/mol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5029200"/>
            <a:ext cx="6232525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Conformations of </a:t>
            </a:r>
            <a:br>
              <a:rPr lang="en-US" altLang="en-US"/>
            </a:br>
            <a:r>
              <a:rPr lang="en-US" altLang="en-US"/>
              <a:t>Disubstituted Cylcohexanes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Steric effects of both substituents is taken into account in both conformations</a:t>
            </a:r>
          </a:p>
          <a:p>
            <a:r>
              <a:rPr lang="en-US" altLang="en-US"/>
              <a:t>Isomers of 1,2-dimethylcyclohexane</a:t>
            </a:r>
          </a:p>
          <a:p>
            <a:pPr lvl="1"/>
            <a:r>
              <a:rPr lang="en-US" altLang="en-US"/>
              <a:t>Cis-1,2-dimethylcyclohexane</a:t>
            </a:r>
          </a:p>
          <a:p>
            <a:pPr lvl="1"/>
            <a:r>
              <a:rPr lang="en-US" altLang="en-US"/>
              <a:t>Trans-1,2-dimethylcyclohexane</a:t>
            </a:r>
          </a:p>
          <a:p>
            <a:r>
              <a:rPr lang="en-US" altLang="en-US"/>
              <a:t>Cis isomer</a:t>
            </a:r>
          </a:p>
          <a:p>
            <a:pPr lvl="1"/>
            <a:r>
              <a:rPr lang="en-US" altLang="en-US"/>
              <a:t>Both methyl groups are on the same face of the ring</a:t>
            </a:r>
          </a:p>
          <a:p>
            <a:pPr lvl="1"/>
            <a:r>
              <a:rPr lang="en-US" altLang="en-US"/>
              <a:t>Compound can exist in two chair conformations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solidFill>
                  <a:srgbClr val="FF0000"/>
                </a:solidFill>
              </a:rPr>
              <a:t>Figure 4.15 </a:t>
            </a:r>
            <a:r>
              <a:rPr lang="en-US" altLang="en-US" sz="4000"/>
              <a:t>- Conformations of cis-1,2-dimethylcyclohexane</a:t>
            </a:r>
          </a:p>
        </p:txBody>
      </p:sp>
      <p:pic>
        <p:nvPicPr>
          <p:cNvPr id="95235" name="Picture 5" descr="04_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326438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Conformations of </a:t>
            </a:r>
            <a:br>
              <a:rPr lang="en-US" altLang="en-US"/>
            </a:br>
            <a:r>
              <a:rPr lang="en-US" altLang="en-US"/>
              <a:t>Disubstituted Cylcohexanes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 isomer</a:t>
            </a:r>
          </a:p>
          <a:p>
            <a:pPr lvl="1"/>
            <a:r>
              <a:rPr lang="en-US" altLang="en-US"/>
              <a:t>Methyl groups are on opposite faces of the ring</a:t>
            </a:r>
          </a:p>
          <a:p>
            <a:pPr lvl="1"/>
            <a:r>
              <a:rPr lang="en-US" altLang="en-US"/>
              <a:t>One trans conformation has both methyl groups equatorial and only a gauche butane interaction between methyls (3.8 kJ/mol)</a:t>
            </a:r>
          </a:p>
          <a:p>
            <a:pPr lvl="2"/>
            <a:r>
              <a:rPr lang="en-US" altLang="en-US"/>
              <a:t>No 1,3-diaxial interactions</a:t>
            </a:r>
          </a:p>
          <a:p>
            <a:pPr lvl="1"/>
            <a:r>
              <a:rPr lang="en-US" altLang="en-US"/>
              <a:t>Ring-flipped conformation has both methyl groups axial with four 1,3-diaxial interactions</a:t>
            </a:r>
          </a:p>
          <a:p>
            <a:r>
              <a:rPr lang="en-US" altLang="en-US"/>
              <a:t>Will exist almost exclusively in diequatorial conformation</a:t>
            </a:r>
            <a:r>
              <a:rPr lang="en-CA" altLang="en-US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solidFill>
                  <a:srgbClr val="FF0000"/>
                </a:solidFill>
              </a:rPr>
              <a:t>Figure 4.16 </a:t>
            </a:r>
            <a:r>
              <a:rPr lang="en-US" altLang="en-US" sz="4000"/>
              <a:t>- Conformations of trans-1,2-dimethylcyclohexane</a:t>
            </a:r>
          </a:p>
        </p:txBody>
      </p:sp>
      <p:pic>
        <p:nvPicPr>
          <p:cNvPr id="99331" name="Picture 5" descr="04_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62150"/>
            <a:ext cx="838041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2625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chemeClr val="tx1"/>
              </a:buClr>
              <a:buSzPct val="135000"/>
            </a:pPr>
            <a:endParaRPr lang="en-CA" altLang="en-US" sz="700"/>
          </a:p>
        </p:txBody>
      </p:sp>
      <p:sp>
        <p:nvSpPr>
          <p:cNvPr id="1024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Cycloalkanes</a:t>
            </a:r>
          </a:p>
        </p:txBody>
      </p:sp>
      <p:sp>
        <p:nvSpPr>
          <p:cNvPr id="10244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Cycloalkanes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0070C0"/>
                </a:solidFill>
              </a:rPr>
              <a:t>alicyclic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en-US" altLang="en-US"/>
              <a:t>compounds: Saturated cyclic hydrocarbons</a:t>
            </a:r>
          </a:p>
          <a:p>
            <a:pPr lvl="1"/>
            <a:r>
              <a:rPr lang="en-US" altLang="en-US"/>
              <a:t>General formula (C</a:t>
            </a:r>
            <a:r>
              <a:rPr lang="en-US" altLang="en-US" baseline="-25000"/>
              <a:t>n</a:t>
            </a:r>
            <a:r>
              <a:rPr lang="en-US" altLang="en-US"/>
              <a:t>H</a:t>
            </a:r>
            <a:r>
              <a:rPr lang="en-US" altLang="en-US" baseline="-25000"/>
              <a:t>2n</a:t>
            </a:r>
            <a:r>
              <a:rPr lang="en-US" altLang="en-US"/>
              <a:t>) </a:t>
            </a:r>
          </a:p>
          <a:p>
            <a:pPr lvl="1"/>
            <a:r>
              <a:rPr lang="en-US" altLang="en-US"/>
              <a:t>Can be represented using skeletal drawings</a:t>
            </a:r>
          </a:p>
          <a:p>
            <a:endParaRPr lang="en-US" altLang="en-US"/>
          </a:p>
          <a:p>
            <a:endParaRPr lang="en-CA" altLang="en-US"/>
          </a:p>
          <a:p>
            <a:endParaRPr lang="en-CA" altLang="en-US"/>
          </a:p>
        </p:txBody>
      </p:sp>
      <p:pic>
        <p:nvPicPr>
          <p:cNvPr id="10245" name="Picture 6" descr="04_u0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581400"/>
            <a:ext cx="77851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b="1">
                <a:solidFill>
                  <a:srgbClr val="FF0000"/>
                </a:solidFill>
              </a:rPr>
              <a:t>Table 4.2 </a:t>
            </a:r>
            <a:r>
              <a:rPr lang="en-IN" altLang="en-US" sz="3000"/>
              <a:t>- Axial and Equatorial Relationships in </a:t>
            </a:r>
            <a:r>
              <a:rPr lang="en-US" altLang="en-US" sz="3000"/>
              <a:t>Cis- and Trans-Disubstituted Cyclohexanes</a:t>
            </a:r>
          </a:p>
        </p:txBody>
      </p:sp>
      <p:pic>
        <p:nvPicPr>
          <p:cNvPr id="1013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414588"/>
            <a:ext cx="8650287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Draw the more stable chair conformation of the following molecules</a:t>
            </a:r>
          </a:p>
          <a:p>
            <a:pPr lvl="1"/>
            <a:r>
              <a:rPr lang="en-IN" altLang="en-US"/>
              <a:t>Estimate the amount of strain in each</a:t>
            </a:r>
          </a:p>
          <a:p>
            <a:pPr lvl="2"/>
            <a:r>
              <a:rPr lang="en-US" altLang="en-US"/>
              <a:t>a) </a:t>
            </a:r>
            <a:r>
              <a:rPr lang="en-US" altLang="en-US" i="1"/>
              <a:t>trans</a:t>
            </a:r>
            <a:r>
              <a:rPr lang="en-US" altLang="en-US"/>
              <a:t>-1-Chloro-3-methylcyclohexane</a:t>
            </a:r>
          </a:p>
          <a:p>
            <a:pPr lvl="2"/>
            <a:r>
              <a:rPr lang="en-US" altLang="en-US"/>
              <a:t>b)</a:t>
            </a:r>
            <a:r>
              <a:rPr lang="en-US" altLang="en-US" b="1"/>
              <a:t> </a:t>
            </a:r>
            <a:r>
              <a:rPr lang="en-US" altLang="en-US" i="1"/>
              <a:t>cis</a:t>
            </a:r>
            <a:r>
              <a:rPr lang="en-US" altLang="en-US"/>
              <a:t>-1-Ethyl-2-methylcyclohexane</a:t>
            </a:r>
          </a:p>
          <a:p>
            <a:r>
              <a:rPr lang="en-US" altLang="en-US"/>
              <a:t>Solution:</a:t>
            </a:r>
          </a:p>
          <a:p>
            <a:pPr lvl="1"/>
            <a:r>
              <a:rPr lang="en-US" altLang="en-US"/>
              <a:t>a) trans-1-Chloro-3-methylcyclohexane</a:t>
            </a:r>
          </a:p>
          <a:p>
            <a:pPr lvl="1"/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4743450"/>
            <a:ext cx="5162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N" altLang="en-US"/>
              <a:t>The second conformation is more stable than the first</a:t>
            </a:r>
          </a:p>
          <a:p>
            <a:pPr lvl="1"/>
            <a:r>
              <a:rPr lang="en-US" altLang="en-US"/>
              <a:t>b)</a:t>
            </a:r>
            <a:r>
              <a:rPr lang="en-US" altLang="en-US" b="1"/>
              <a:t> </a:t>
            </a:r>
            <a:r>
              <a:rPr lang="en-US" altLang="en-US" i="1"/>
              <a:t>cis</a:t>
            </a:r>
            <a:r>
              <a:rPr lang="en-US" altLang="en-US"/>
              <a:t>-1-Ethyl-2-methylcyclohexane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 sz="2300"/>
              <a:t>One CH</a:t>
            </a:r>
            <a:r>
              <a:rPr lang="en-US" altLang="en-US" sz="2300" baseline="-25000"/>
              <a:t>3</a:t>
            </a:r>
            <a:r>
              <a:rPr lang="en-US" altLang="en-US" sz="2300"/>
              <a:t> ↔ CH</a:t>
            </a:r>
            <a:r>
              <a:rPr lang="en-US" altLang="en-US" sz="2300" baseline="-25000"/>
              <a:t>2</a:t>
            </a:r>
            <a:r>
              <a:rPr lang="en-US" altLang="en-US" sz="2300"/>
              <a:t>CH</a:t>
            </a:r>
            <a:r>
              <a:rPr lang="en-US" altLang="en-US" sz="2300" baseline="-25000"/>
              <a:t>3</a:t>
            </a:r>
            <a:r>
              <a:rPr lang="en-US" altLang="en-US" sz="2300"/>
              <a:t> gauche</a:t>
            </a:r>
          </a:p>
          <a:p>
            <a:pPr lvl="2"/>
            <a:r>
              <a:rPr lang="en-US" altLang="en-US" sz="2400"/>
              <a:t>Interaction = 3.8 kJ/mol</a:t>
            </a:r>
          </a:p>
          <a:p>
            <a:pPr lvl="2"/>
            <a:r>
              <a:rPr lang="en-US" altLang="en-US" sz="2400"/>
              <a:t>2 (H–CH</a:t>
            </a:r>
            <a:r>
              <a:rPr lang="en-US" altLang="en-US" sz="2400" baseline="-25000"/>
              <a:t>2</a:t>
            </a:r>
            <a:r>
              <a:rPr lang="en-US" altLang="en-US" sz="2400"/>
              <a:t>CH</a:t>
            </a:r>
            <a:r>
              <a:rPr lang="en-US" altLang="en-US" sz="2400" baseline="-25000"/>
              <a:t>3</a:t>
            </a:r>
            <a:r>
              <a:rPr lang="en-US" altLang="en-US" sz="2400"/>
              <a:t>) = 8.0 kJ/mol</a:t>
            </a:r>
          </a:p>
          <a:p>
            <a:pPr lvl="2"/>
            <a:r>
              <a:rPr lang="en-US" altLang="en-US" sz="2400"/>
              <a:t>Total = 11.8 kJ/mol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0295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300"/>
              <a:t>One CH3 ↔ CH2CH3 gauche</a:t>
            </a:r>
          </a:p>
          <a:p>
            <a:pPr lvl="2"/>
            <a:r>
              <a:rPr lang="en-US" altLang="en-US"/>
              <a:t>Interaction = 3.8 kJ/mol</a:t>
            </a:r>
          </a:p>
          <a:p>
            <a:pPr lvl="2"/>
            <a:r>
              <a:rPr lang="en-US" altLang="en-US"/>
              <a:t>2 (H–CH</a:t>
            </a:r>
            <a:r>
              <a:rPr lang="en-US" altLang="en-US" baseline="-25000"/>
              <a:t>3</a:t>
            </a:r>
            <a:r>
              <a:rPr lang="en-US" altLang="en-US"/>
              <a:t>) = 7.6 kJ/mol</a:t>
            </a:r>
          </a:p>
          <a:p>
            <a:pPr lvl="2"/>
            <a:r>
              <a:rPr lang="en-US" altLang="en-US"/>
              <a:t>Total = 11.4 kJ/mol</a:t>
            </a:r>
          </a:p>
          <a:p>
            <a:pPr lvl="1"/>
            <a:r>
              <a:rPr lang="en-IN" altLang="en-US"/>
              <a:t>The second conformation is slightly more stable than the first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Conformations of Polycyclic Molecules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84300"/>
            <a:ext cx="8534400" cy="5105400"/>
          </a:xfrm>
        </p:spPr>
        <p:txBody>
          <a:bodyPr/>
          <a:lstStyle/>
          <a:p>
            <a:r>
              <a:rPr lang="en-US" altLang="en-US" sz="2400" dirty="0" err="1"/>
              <a:t>Decalin</a:t>
            </a:r>
            <a:r>
              <a:rPr lang="en-US" altLang="en-US" sz="2400" dirty="0"/>
              <a:t> consists of two cyclohexane rings joined to share two carbon atoms and a common bond</a:t>
            </a:r>
          </a:p>
          <a:p>
            <a:r>
              <a:rPr lang="en-US" altLang="en-US" sz="2400" dirty="0"/>
              <a:t>Isomeric forms of </a:t>
            </a:r>
            <a:r>
              <a:rPr lang="en-US" altLang="en-US" sz="2400" dirty="0" err="1"/>
              <a:t>decalin</a:t>
            </a:r>
            <a:r>
              <a:rPr lang="en-US" altLang="en-US" sz="2400" dirty="0"/>
              <a:t> are trans fused or cis fused</a:t>
            </a:r>
          </a:p>
          <a:p>
            <a:r>
              <a:rPr lang="en-US" altLang="en-US" sz="2400" dirty="0"/>
              <a:t>In </a:t>
            </a:r>
            <a:r>
              <a:rPr lang="en-US" altLang="en-US" sz="2400" i="1" dirty="0"/>
              <a:t>cis</a:t>
            </a:r>
            <a:r>
              <a:rPr lang="en-US" altLang="en-US" sz="2400" dirty="0"/>
              <a:t>-</a:t>
            </a:r>
            <a:r>
              <a:rPr lang="en-US" altLang="en-US" sz="2400" dirty="0" err="1"/>
              <a:t>decalin</a:t>
            </a:r>
            <a:r>
              <a:rPr lang="en-US" altLang="en-US" sz="2400" dirty="0"/>
              <a:t>, hydrogen atoms at the bridgehead carbons are on the same face of the rings</a:t>
            </a:r>
          </a:p>
          <a:p>
            <a:r>
              <a:rPr lang="en-US" altLang="en-US" sz="2400" dirty="0"/>
              <a:t>In </a:t>
            </a:r>
            <a:r>
              <a:rPr lang="en-US" altLang="en-US" sz="2400" i="1" dirty="0"/>
              <a:t>trans</a:t>
            </a:r>
            <a:r>
              <a:rPr lang="en-US" altLang="en-US" sz="2400" dirty="0"/>
              <a:t>-</a:t>
            </a:r>
            <a:r>
              <a:rPr lang="en-US" altLang="en-US" sz="2400" dirty="0" err="1"/>
              <a:t>decalin</a:t>
            </a:r>
            <a:r>
              <a:rPr lang="en-US" altLang="en-US" sz="2400" dirty="0"/>
              <a:t>, the bridgehead hydrogens are on opposite faces</a:t>
            </a:r>
          </a:p>
          <a:p>
            <a:r>
              <a:rPr lang="en-US" altLang="en-US" sz="2400" dirty="0"/>
              <a:t>Can be represented using chair cyclohexane conformations</a:t>
            </a:r>
          </a:p>
          <a:p>
            <a:r>
              <a:rPr lang="en-IN" altLang="en-US" sz="2400" dirty="0"/>
              <a:t>Not </a:t>
            </a:r>
            <a:r>
              <a:rPr lang="en-IN" altLang="en-US" sz="2400" dirty="0" err="1"/>
              <a:t>interconvertible</a:t>
            </a:r>
            <a:r>
              <a:rPr lang="en-IN" altLang="en-US" sz="2400" dirty="0"/>
              <a:t> by ring-flips or other rotations</a:t>
            </a:r>
            <a:endParaRPr lang="en-CA" alt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5" descr="04_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5075"/>
            <a:ext cx="7861300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solidFill>
                  <a:srgbClr val="FF0000"/>
                </a:solidFill>
              </a:rPr>
              <a:t>Figure 4.17 </a:t>
            </a:r>
            <a:r>
              <a:rPr lang="en-US" altLang="en-US" sz="4000"/>
              <a:t>- Representations</a:t>
            </a:r>
            <a:br>
              <a:rPr lang="en-US" altLang="en-US" sz="4000"/>
            </a:br>
            <a:r>
              <a:rPr lang="en-US" altLang="en-US" sz="4000"/>
              <a:t>of </a:t>
            </a:r>
            <a:r>
              <a:rPr lang="en-US" altLang="en-US" sz="4000" i="1"/>
              <a:t>cis</a:t>
            </a:r>
            <a:r>
              <a:rPr lang="en-US" altLang="en-US" sz="4000"/>
              <a:t>- and </a:t>
            </a:r>
            <a:r>
              <a:rPr lang="en-US" altLang="en-US" sz="4000" i="1"/>
              <a:t>trans</a:t>
            </a:r>
            <a:r>
              <a:rPr lang="en-US" altLang="en-US" sz="4000"/>
              <a:t>-decalin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Conformations of Polycyclic Molecules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Norbornane, or bicyclo[2.2.1]heptane, structure</a:t>
            </a:r>
          </a:p>
          <a:p>
            <a:pPr lvl="1"/>
            <a:r>
              <a:rPr lang="en-US" altLang="en-US"/>
              <a:t>Molecule has </a:t>
            </a:r>
            <a:r>
              <a:rPr lang="en-IN" altLang="en-US"/>
              <a:t>seven carbons and three bridges of 2, 2, and 1 carbon atoms</a:t>
            </a:r>
          </a:p>
          <a:p>
            <a:pPr lvl="1"/>
            <a:r>
              <a:rPr lang="en-IN" altLang="en-US"/>
              <a:t>Has a conformationally locked boat cyclohexane ring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Identify weather each of the two indicated ring-fusions is cis or trans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Solution:</a:t>
            </a:r>
          </a:p>
          <a:p>
            <a:pPr lvl="1"/>
            <a:r>
              <a:rPr lang="en-IN" altLang="en-US"/>
              <a:t>Both ring fusions are trans </a:t>
            </a:r>
          </a:p>
          <a:p>
            <a:pPr lvl="2"/>
            <a:r>
              <a:rPr lang="en-IN" altLang="en-US"/>
              <a:t>The bridgehead groups are on opposite faces of the </a:t>
            </a:r>
            <a:r>
              <a:rPr lang="en-US" altLang="en-US"/>
              <a:t>fused ring system</a:t>
            </a:r>
          </a:p>
        </p:txBody>
      </p:sp>
      <p:pic>
        <p:nvPicPr>
          <p:cNvPr id="1157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546350"/>
            <a:ext cx="642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Cycloalkanes are saturated cyclic hydrocarbons with the general formula </a:t>
            </a:r>
            <a:r>
              <a:rPr lang="en-US" altLang="en-US"/>
              <a:t>C</a:t>
            </a:r>
            <a:r>
              <a:rPr lang="en-US" altLang="en-US" baseline="-25000"/>
              <a:t>n</a:t>
            </a:r>
            <a:r>
              <a:rPr lang="en-US" altLang="en-US"/>
              <a:t>H</a:t>
            </a:r>
            <a:r>
              <a:rPr lang="en-US" altLang="en-US" baseline="-25000"/>
              <a:t>2n</a:t>
            </a:r>
            <a:endParaRPr lang="en-US" altLang="en-US" i="1" baseline="-25000"/>
          </a:p>
          <a:p>
            <a:r>
              <a:rPr lang="en-US" altLang="en-US"/>
              <a:t>Disubstituted </a:t>
            </a:r>
            <a:r>
              <a:rPr lang="en-IN" altLang="en-US"/>
              <a:t>cycloalkanes can exist as cis-trans isomers</a:t>
            </a:r>
          </a:p>
          <a:p>
            <a:r>
              <a:rPr lang="en-US" altLang="en-US"/>
              <a:t>Stereoisomers are </a:t>
            </a:r>
            <a:r>
              <a:rPr lang="en-IN" altLang="en-US"/>
              <a:t>compounds that have the same connections between atoms but different  </a:t>
            </a:r>
            <a:r>
              <a:rPr lang="en-US" altLang="en-US"/>
              <a:t>3-D arrangements</a:t>
            </a:r>
          </a:p>
          <a:p>
            <a:r>
              <a:rPr lang="en-IN" altLang="en-US"/>
              <a:t>Not all cycloalkanes are equally stable</a:t>
            </a:r>
          </a:p>
          <a:p>
            <a:r>
              <a:rPr lang="en-IN" altLang="en-US"/>
              <a:t>Three kinds of strain contribute to the overall energy of a cycloalkane: </a:t>
            </a:r>
            <a:r>
              <a:rPr lang="en-US" altLang="en-US"/>
              <a:t>Angle strain, torsional strain, and steric strain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Cyclohexane adopts a puckered chair conformation and hence is strain free</a:t>
            </a:r>
          </a:p>
          <a:p>
            <a:r>
              <a:rPr lang="en-IN" altLang="en-US"/>
              <a:t>Chair cyclohexanes have two positions: Axial and equatorial</a:t>
            </a:r>
          </a:p>
          <a:p>
            <a:r>
              <a:rPr lang="en-US" altLang="en-US"/>
              <a:t>Chair cyclohexanes </a:t>
            </a:r>
            <a:r>
              <a:rPr lang="en-IN" altLang="en-US"/>
              <a:t>are conformationally mobile and are capable of undergoing a ringflip</a:t>
            </a:r>
          </a:p>
          <a:p>
            <a:r>
              <a:rPr lang="en-IN" altLang="en-US"/>
              <a:t>Axial substituents cause </a:t>
            </a:r>
            <a:r>
              <a:rPr lang="en-US" altLang="en-US"/>
              <a:t>1,3-diaxial interactions making substituents on the </a:t>
            </a:r>
            <a:r>
              <a:rPr lang="en-IN" altLang="en-US"/>
              <a:t>ring more stable in the equatorial position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Steps in Naming Cycloalkanes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 the parent</a:t>
            </a:r>
          </a:p>
          <a:p>
            <a:pPr lvl="1"/>
            <a:r>
              <a:rPr lang="en-US" altLang="en-US"/>
              <a:t>Count the number of carbons in the ring</a:t>
            </a:r>
          </a:p>
          <a:p>
            <a:pPr lvl="1"/>
            <a:r>
              <a:rPr lang="en-US" altLang="en-US"/>
              <a:t>Count the number in the largest substituent</a:t>
            </a:r>
          </a:p>
          <a:p>
            <a:endParaRPr lang="en-CA" altLang="en-US"/>
          </a:p>
          <a:p>
            <a:endParaRPr lang="en-CA" altLang="en-US"/>
          </a:p>
          <a:p>
            <a:endParaRPr lang="en-CA" altLang="en-US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657600"/>
            <a:ext cx="5972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Steps in Naming Cycloalkanes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 the substituents</a:t>
            </a:r>
          </a:p>
          <a:p>
            <a:pPr lvl="1"/>
            <a:r>
              <a:rPr lang="en-US" altLang="en-US"/>
              <a:t>Write the name</a:t>
            </a:r>
          </a:p>
          <a:p>
            <a:endParaRPr lang="en-US" altLang="en-US"/>
          </a:p>
        </p:txBody>
      </p:sp>
      <p:pic>
        <p:nvPicPr>
          <p:cNvPr id="14340" name="Picture 6" descr="04_u006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429000"/>
            <a:ext cx="4716463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04_u006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429577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Give IUPAC names for the following cycloalkanes</a:t>
            </a:r>
          </a:p>
          <a:p>
            <a:endParaRPr lang="en-IN" altLang="en-US"/>
          </a:p>
          <a:p>
            <a:r>
              <a:rPr lang="en-IN" altLang="en-US"/>
              <a:t>a)</a:t>
            </a:r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b) </a:t>
            </a:r>
          </a:p>
          <a:p>
            <a:endParaRPr lang="en-US" altLang="en-US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2266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19240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Solution:</a:t>
            </a:r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a)				</a:t>
            </a:r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b) </a:t>
            </a:r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2266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19240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43350" y="2892425"/>
            <a:ext cx="50482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/>
              <a:t>1-Isopropyl-2-methylcyclohexane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91038" y="4905375"/>
            <a:ext cx="36766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/>
              <a:t>4-Bromo-1-</a:t>
            </a:r>
            <a:r>
              <a:rPr lang="en-US" altLang="en-US" sz="2600" i="1"/>
              <a:t>tert</a:t>
            </a:r>
            <a:r>
              <a:rPr lang="en-US" altLang="en-US" sz="2600"/>
              <a:t>-butyl-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/>
              <a:t>2-methylcycloheptane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2059</Words>
  <Application>Microsoft Office PowerPoint</Application>
  <PresentationFormat>화면 슬라이드 쇼(4:3)</PresentationFormat>
  <Paragraphs>402</Paragraphs>
  <Slides>59</Slides>
  <Notes>54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ＭＳ Ｐゴシック</vt:lpstr>
      <vt:lpstr>ＭＳ Ｐゴシック</vt:lpstr>
      <vt:lpstr>Arial</vt:lpstr>
      <vt:lpstr>Calibri</vt:lpstr>
      <vt:lpstr>Symbol</vt:lpstr>
      <vt:lpstr>Times New Roman</vt:lpstr>
      <vt:lpstr>Wingdings</vt:lpstr>
      <vt:lpstr>1_Layers</vt:lpstr>
      <vt:lpstr>Equation</vt:lpstr>
      <vt:lpstr>Chapter 4 Organic Compounds: Cycloalkanes and Their Stereochemistry</vt:lpstr>
      <vt:lpstr>Learning Objectives</vt:lpstr>
      <vt:lpstr>Learning Objectives</vt:lpstr>
      <vt:lpstr>Organic Compounds:  Open-Chained or Cyclic</vt:lpstr>
      <vt:lpstr>Naming Cycloalkanes</vt:lpstr>
      <vt:lpstr>Steps in Naming Cycloalkanes</vt:lpstr>
      <vt:lpstr>Steps in Naming Cycloalkanes</vt:lpstr>
      <vt:lpstr>Worked Example</vt:lpstr>
      <vt:lpstr>Worked Example</vt:lpstr>
      <vt:lpstr>Cis-Trans Isomerism in Cycloalkanes</vt:lpstr>
      <vt:lpstr>Cis-Trans Isomerism in  Cycloalkanes</vt:lpstr>
      <vt:lpstr>Cis-Trans Isomerism in  Cycloalkanes</vt:lpstr>
      <vt:lpstr>Cis-Trans Isomerism in  Cycloalkanes</vt:lpstr>
      <vt:lpstr>Worked Example</vt:lpstr>
      <vt:lpstr>Worked Example</vt:lpstr>
      <vt:lpstr>Stability of Cycloalkanes:  Ring Strain</vt:lpstr>
      <vt:lpstr>Stability of Cycloalkanes:  Ring Strain</vt:lpstr>
      <vt:lpstr>Worked Example</vt:lpstr>
      <vt:lpstr>Worked Example</vt:lpstr>
      <vt:lpstr>Worked Example</vt:lpstr>
      <vt:lpstr>Conformations of Cycloalkanes </vt:lpstr>
      <vt:lpstr>Conformations of Cycloalkanes </vt:lpstr>
      <vt:lpstr>Conformations of Cycloalkanes </vt:lpstr>
      <vt:lpstr>Conformations of Cycloalkanes </vt:lpstr>
      <vt:lpstr>Figure 4.6 - The Conformation of Cyclopentane</vt:lpstr>
      <vt:lpstr>Worked Example</vt:lpstr>
      <vt:lpstr>Worked Example</vt:lpstr>
      <vt:lpstr>Conformations of Cyclohexane </vt:lpstr>
      <vt:lpstr>Steps to Draw Chair Conformation of Cyclohexane</vt:lpstr>
      <vt:lpstr>Alternate Conformation of Cyclohexane</vt:lpstr>
      <vt:lpstr>Alternate Conformation of Cyclohexane</vt:lpstr>
      <vt:lpstr>Axial and Equatorial Bonds in Cyclohexane </vt:lpstr>
      <vt:lpstr>Figure 4.8 - Axial and Equatorial Positions in Chair Cyclohexane</vt:lpstr>
      <vt:lpstr>Axial and Equatorial Positions</vt:lpstr>
      <vt:lpstr>Figure 4.10 - A Procedure for Drawing Axial and Equatorial Bonds in Chair Cyclohexane</vt:lpstr>
      <vt:lpstr>Conformational Mobility of Cyclohexane </vt:lpstr>
      <vt:lpstr>Worked Example</vt:lpstr>
      <vt:lpstr>Conformations of Monosubstituted Cyclohexanes</vt:lpstr>
      <vt:lpstr>Figure 4.12 - A Plot of the Percentages of Two Isomers at Equilibrium Versus the Energy Difference Between Them</vt:lpstr>
      <vt:lpstr>1,3-Diaxial Interactions</vt:lpstr>
      <vt:lpstr>Figure 4.13 - Interconversion of Axial and Equatorial Methylcyclohexane</vt:lpstr>
      <vt:lpstr>Relationship to Gauche Butane Interactions</vt:lpstr>
      <vt:lpstr>Figure 4.14 - The Origin of 1,3-Diaxial Interactions in Methylcyclohexane</vt:lpstr>
      <vt:lpstr>Table 4.1 - Steric Strain in Monosubstituted Cyclohexanes</vt:lpstr>
      <vt:lpstr>Worked Example</vt:lpstr>
      <vt:lpstr>Conformations of  Disubstituted Cylcohexanes</vt:lpstr>
      <vt:lpstr>Figure 4.15 - Conformations of cis-1,2-dimethylcyclohexane</vt:lpstr>
      <vt:lpstr>Conformations of  Disubstituted Cylcohexanes</vt:lpstr>
      <vt:lpstr>Figure 4.16 - Conformations of trans-1,2-dimethylcyclohexane</vt:lpstr>
      <vt:lpstr>Table 4.2 - Axial and Equatorial Relationships in Cis- and Trans-Disubstituted Cyclohexanes</vt:lpstr>
      <vt:lpstr>Worked Example</vt:lpstr>
      <vt:lpstr>Worked Example</vt:lpstr>
      <vt:lpstr>Worked Example</vt:lpstr>
      <vt:lpstr>Conformations of Polycyclic Molecules</vt:lpstr>
      <vt:lpstr>Figure 4.17 - Representations of cis- and trans-decalin</vt:lpstr>
      <vt:lpstr>Conformations of Polycyclic Molecules</vt:lpstr>
      <vt:lpstr>Worked Example</vt:lpstr>
      <vt:lpstr>Summary</vt:lpstr>
      <vt:lpstr>Summary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Stereochemistry of Alkanes and Cycloalkanes</dc:title>
  <dc:creator>Ronald Kluger</dc:creator>
  <cp:lastModifiedBy>노원엽</cp:lastModifiedBy>
  <cp:revision>308</cp:revision>
  <cp:lastPrinted>2009-04-22T19:24:48Z</cp:lastPrinted>
  <dcterms:created xsi:type="dcterms:W3CDTF">2010-06-25T18:45:11Z</dcterms:created>
  <dcterms:modified xsi:type="dcterms:W3CDTF">2021-03-22T13:11:22Z</dcterms:modified>
</cp:coreProperties>
</file>