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7" r:id="rId1"/>
  </p:sldMasterIdLst>
  <p:notesMasterIdLst>
    <p:notesMasterId r:id="rId63"/>
  </p:notesMasterIdLst>
  <p:sldIdLst>
    <p:sldId id="257" r:id="rId2"/>
    <p:sldId id="431" r:id="rId3"/>
    <p:sldId id="432" r:id="rId4"/>
    <p:sldId id="433" r:id="rId5"/>
    <p:sldId id="258" r:id="rId6"/>
    <p:sldId id="286" r:id="rId7"/>
    <p:sldId id="280" r:id="rId8"/>
    <p:sldId id="288" r:id="rId9"/>
    <p:sldId id="259" r:id="rId10"/>
    <p:sldId id="281" r:id="rId11"/>
    <p:sldId id="434" r:id="rId12"/>
    <p:sldId id="435" r:id="rId13"/>
    <p:sldId id="436" r:id="rId14"/>
    <p:sldId id="260" r:id="rId15"/>
    <p:sldId id="294" r:id="rId16"/>
    <p:sldId id="282" r:id="rId17"/>
    <p:sldId id="437" r:id="rId18"/>
    <p:sldId id="283" r:id="rId19"/>
    <p:sldId id="297" r:id="rId20"/>
    <p:sldId id="438" r:id="rId21"/>
    <p:sldId id="439" r:id="rId22"/>
    <p:sldId id="262" r:id="rId23"/>
    <p:sldId id="440" r:id="rId24"/>
    <p:sldId id="263" r:id="rId25"/>
    <p:sldId id="333" r:id="rId26"/>
    <p:sldId id="338" r:id="rId27"/>
    <p:sldId id="348" r:id="rId28"/>
    <p:sldId id="441" r:id="rId29"/>
    <p:sldId id="442" r:id="rId30"/>
    <p:sldId id="443" r:id="rId31"/>
    <p:sldId id="354" r:id="rId32"/>
    <p:sldId id="424" r:id="rId33"/>
    <p:sldId id="444" r:id="rId34"/>
    <p:sldId id="445" r:id="rId35"/>
    <p:sldId id="367" r:id="rId36"/>
    <p:sldId id="446" r:id="rId37"/>
    <p:sldId id="447" r:id="rId38"/>
    <p:sldId id="448" r:id="rId39"/>
    <p:sldId id="379" r:id="rId40"/>
    <p:sldId id="425" r:id="rId41"/>
    <p:sldId id="426" r:id="rId42"/>
    <p:sldId id="449" r:id="rId43"/>
    <p:sldId id="391" r:id="rId44"/>
    <p:sldId id="418" r:id="rId45"/>
    <p:sldId id="420" r:id="rId46"/>
    <p:sldId id="450" r:id="rId47"/>
    <p:sldId id="451" r:id="rId48"/>
    <p:sldId id="277" r:id="rId49"/>
    <p:sldId id="428" r:id="rId50"/>
    <p:sldId id="276" r:id="rId51"/>
    <p:sldId id="421" r:id="rId52"/>
    <p:sldId id="422" r:id="rId53"/>
    <p:sldId id="423" r:id="rId54"/>
    <p:sldId id="452" r:id="rId55"/>
    <p:sldId id="453" r:id="rId56"/>
    <p:sldId id="454" r:id="rId57"/>
    <p:sldId id="278" r:id="rId58"/>
    <p:sldId id="455" r:id="rId59"/>
    <p:sldId id="456" r:id="rId60"/>
    <p:sldId id="457" r:id="rId61"/>
    <p:sldId id="458" r:id="rId62"/>
  </p:sldIdLst>
  <p:sldSz cx="9144000" cy="6858000" type="screen4x3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E6E6E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54" autoAdjust="0"/>
  </p:normalViewPr>
  <p:slideViewPr>
    <p:cSldViewPr>
      <p:cViewPr varScale="1">
        <p:scale>
          <a:sx n="69" d="100"/>
          <a:sy n="69" d="100"/>
        </p:scale>
        <p:origin x="192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0DBC40FB-7CAB-4E17-9FD8-12A7FD0F5762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91927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B6810C-FBC5-4729-989A-D955BF09FCBF}" type="slidenum">
              <a:rPr lang="en-CA" altLang="en-US" smtClean="0"/>
              <a:pPr>
                <a:spcBef>
                  <a:spcPct val="0"/>
                </a:spcBef>
              </a:pPr>
              <a:t>1</a:t>
            </a:fld>
            <a:endParaRPr lang="en-CA" altLang="en-US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22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The reason for handedness in molecules: Chirality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B645003-2C60-4273-B56A-C0A976F953C5}" type="slidenum">
              <a:rPr lang="en-CA" altLang="en-US" smtClean="0"/>
              <a:pPr/>
              <a:t>13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602169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Optical activity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A9835A-34AC-4A20-907E-84AD5A7A940B}" type="slidenum">
              <a:rPr lang="en-CA" altLang="en-US" smtClean="0"/>
              <a:pPr/>
              <a:t>14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832107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Optical activity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097D2C4-DDA1-4A63-910B-59A7FE3480D7}" type="slidenum">
              <a:rPr lang="en-CA" altLang="en-US" smtClean="0"/>
              <a:pPr/>
              <a:t>15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974380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Optical activity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3568F-064C-4314-94F3-03B8BCB8C8A8}" type="slidenum">
              <a:rPr lang="en-CA" altLang="en-US" smtClean="0"/>
              <a:pPr/>
              <a:t>16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655386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Optical activity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A1A4C7-E12D-4CC9-8F8B-C42B09863020}" type="slidenum">
              <a:rPr lang="en-CA" altLang="en-US" smtClean="0"/>
              <a:pPr/>
              <a:t>17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509707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Optical activity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C1D41A6-A0D9-4752-BE25-D7988858A97E}" type="slidenum">
              <a:rPr lang="en-CA" altLang="en-US" smtClean="0"/>
              <a:pPr/>
              <a:t>18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636776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Optical activity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6C8018-3976-4127-8CBE-D58546ED4B50}" type="slidenum">
              <a:rPr lang="en-CA" altLang="en-US" smtClean="0"/>
              <a:pPr/>
              <a:t>19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104130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Optical activity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E6A189-243A-4308-8610-2C61D4E4ACB7}" type="slidenum">
              <a:rPr lang="en-CA" altLang="en-US" smtClean="0"/>
              <a:pPr/>
              <a:t>20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354913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Optical activity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EFBEFA-6EB3-42C1-92FF-7CBD8C3F8426}" type="slidenum">
              <a:rPr lang="en-CA" altLang="en-US" smtClean="0"/>
              <a:pPr/>
              <a:t>21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509398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Pasteur’s discovery of enantiomers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ACDEF1E-7B6D-4963-BC81-F0EBF24467AA}" type="slidenum">
              <a:rPr lang="en-CA" altLang="en-US" smtClean="0"/>
              <a:pPr/>
              <a:t>22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4634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Enantiomers and the tetrahedral carbon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639E86-3ABB-48AD-A71C-789AB004BEFB}" type="slidenum">
              <a:rPr lang="en-CA" altLang="en-US" smtClean="0"/>
              <a:pPr/>
              <a:t>5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167904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Pasteur’s discovery of enantiomers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1D2354-DF36-444B-9F41-DB0F8F0D1F46}" type="slidenum">
              <a:rPr lang="en-CA" altLang="en-US" smtClean="0"/>
              <a:pPr/>
              <a:t>23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173775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Sequence rules for specifying configuration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2C3B22-D159-4F2E-B66F-691FAB3806C6}" type="slidenum">
              <a:rPr lang="en-CA" altLang="en-US" smtClean="0"/>
              <a:pPr/>
              <a:t>24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160331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Sequence rules for specifying configuration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B5A1EF-73E6-40AC-91EC-AAA54F4333D3}" type="slidenum">
              <a:rPr lang="en-CA" altLang="en-US" smtClean="0"/>
              <a:pPr/>
              <a:t>25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646853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Sequence rules for specifying configuration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4CA14BF-B1AC-4DAC-B430-205A96F429D5}" type="slidenum">
              <a:rPr lang="en-CA" altLang="en-US" smtClean="0"/>
              <a:pPr/>
              <a:t>26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813746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Sequence rules for specifying configuration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554DAF4-7248-4883-9CCC-0669E820FF10}" type="slidenum">
              <a:rPr lang="en-CA" altLang="en-US" smtClean="0"/>
              <a:pPr/>
              <a:t>27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74281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Sequence rules for specifying configuration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2E674D-750A-4AAE-B866-A77B11BBD6B7}" type="slidenum">
              <a:rPr lang="en-CA" altLang="en-US" smtClean="0"/>
              <a:pPr/>
              <a:t>28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999284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Sequence rules for specifying configuration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23CE05-FEAD-48C9-9E3F-EE613BF52F74}" type="slidenum">
              <a:rPr lang="en-CA" altLang="en-US" smtClean="0"/>
              <a:pPr/>
              <a:t>29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5757707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Sequence rules for specifying configuration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92A17B-0FF2-4CA0-AA06-474CEB18FDEC}" type="slidenum">
              <a:rPr lang="en-CA" altLang="en-US" smtClean="0"/>
              <a:pPr/>
              <a:t>30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73601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Diastereomers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34B9631-648B-4CD0-B5FA-7CF4191DAB4B}" type="slidenum">
              <a:rPr lang="en-CA" altLang="en-US" smtClean="0"/>
              <a:pPr/>
              <a:t>31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042805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Diastereomers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70D7B4-7B76-46DC-866D-CD99ED84833E}" type="slidenum">
              <a:rPr lang="en-CA" altLang="en-US" smtClean="0"/>
              <a:pPr/>
              <a:t>32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52607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Enantiomers and the tetrahedral carbon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1A6DE67-8BE2-443D-B9BE-C0A09A34B66A}" type="slidenum">
              <a:rPr lang="en-CA" altLang="en-US" smtClean="0"/>
              <a:pPr/>
              <a:t>6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6450689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Diastereomers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796C26-B3F4-42A7-8EF3-E800AF8272E9}" type="slidenum">
              <a:rPr lang="en-CA" altLang="en-US" smtClean="0"/>
              <a:pPr/>
              <a:t>33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6270530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Diastereomers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614257-40FA-4C0B-93A9-DA220F0598EC}" type="slidenum">
              <a:rPr lang="en-CA" altLang="en-US" smtClean="0"/>
              <a:pPr/>
              <a:t>34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5346635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Meso compounds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F8EA29-3BA8-49C2-8A4A-7143B395B651}" type="slidenum">
              <a:rPr lang="en-CA" altLang="en-US" smtClean="0"/>
              <a:pPr/>
              <a:t>35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1081421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Meso compounds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920C23-F243-4376-99BD-C9C73CAFA0C1}" type="slidenum">
              <a:rPr lang="en-CA" altLang="en-US" smtClean="0"/>
              <a:pPr/>
              <a:t>36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711274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Meso compounds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096275-B394-4529-9C14-8BD2A38ADFD3}" type="slidenum">
              <a:rPr lang="en-CA" altLang="en-US" smtClean="0"/>
              <a:pPr/>
              <a:t>37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0686592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Meso compounds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308E4F-3CF5-4A62-B072-22549ED27915}" type="slidenum">
              <a:rPr lang="en-CA" altLang="en-US" smtClean="0"/>
              <a:pPr/>
              <a:t>38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8078072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Racemic mixtures and the </a:t>
            </a:r>
            <a:r>
              <a:rPr lang="en-US" altLang="en-US" smtClean="0">
                <a:latin typeface="Arial" panose="020B0604020202020204" pitchFamily="34" charset="0"/>
              </a:rPr>
              <a:t>resolution of enantiomers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453453-76D6-475F-A1A8-2CF1B10DF82F}" type="slidenum">
              <a:rPr lang="en-CA" altLang="en-US" smtClean="0"/>
              <a:pPr/>
              <a:t>39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0913534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Racemic mixtures and the </a:t>
            </a:r>
            <a:r>
              <a:rPr lang="en-US" altLang="en-US" smtClean="0">
                <a:latin typeface="Arial" panose="020B0604020202020204" pitchFamily="34" charset="0"/>
              </a:rPr>
              <a:t>resolution of enantiomers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E76764-D9D2-464E-956E-B9AAC7EAC07A}" type="slidenum">
              <a:rPr lang="en-CA" altLang="en-US" smtClean="0"/>
              <a:pPr/>
              <a:t>40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039757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Racemic mixtures and the </a:t>
            </a:r>
            <a:r>
              <a:rPr lang="en-US" altLang="en-US" smtClean="0">
                <a:latin typeface="Arial" panose="020B0604020202020204" pitchFamily="34" charset="0"/>
              </a:rPr>
              <a:t>resolution of enantiomers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45DEAD-223F-4E17-9E6E-136953CE5D18}" type="slidenum">
              <a:rPr lang="en-CA" altLang="en-US" smtClean="0"/>
              <a:pPr/>
              <a:t>41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7761932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Racemic mixtures and the </a:t>
            </a:r>
            <a:r>
              <a:rPr lang="en-US" altLang="en-US" smtClean="0">
                <a:latin typeface="Arial" panose="020B0604020202020204" pitchFamily="34" charset="0"/>
              </a:rPr>
              <a:t>resolution of enantiomers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46A1D1-7B85-4393-A183-E73659223F9C}" type="slidenum">
              <a:rPr lang="en-CA" altLang="en-US" smtClean="0"/>
              <a:pPr/>
              <a:t>42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711760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The reason for handedness in molecules: Chirality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E4C6E58-60BD-44C2-9A23-7E94BCB5DC30}" type="slidenum">
              <a:rPr lang="en-CA" altLang="en-US" smtClean="0"/>
              <a:pPr/>
              <a:t>7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8186355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A review of isomerism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0D52AF-E543-45F4-950A-2ABFD8DCD2C1}" type="slidenum">
              <a:rPr lang="en-CA" altLang="en-US" smtClean="0"/>
              <a:pPr/>
              <a:t>43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0597653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A review of isomerism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59FB972-2294-491F-93CF-6F339AAA296C}" type="slidenum">
              <a:rPr lang="en-CA" altLang="en-US" smtClean="0"/>
              <a:pPr/>
              <a:t>44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461226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A review of isomerism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2808B5-84E9-4276-A89E-3FC49143B0CD}" type="slidenum">
              <a:rPr lang="en-CA" altLang="en-US" smtClean="0"/>
              <a:pPr/>
              <a:t>45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3779413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A review of isomerism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A3D008-E842-43DE-8EBB-485897DB87E3}" type="slidenum">
              <a:rPr lang="en-CA" altLang="en-US" smtClean="0"/>
              <a:pPr/>
              <a:t>46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2231254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A review of isomerism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6D9F78-BEB0-4338-BABA-069D76E69C30}" type="slidenum">
              <a:rPr lang="en-CA" altLang="en-US" smtClean="0"/>
              <a:pPr/>
              <a:t>47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8588310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Chirality at nitrogen, phosphorus, and sulfur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5C1E8E-E0A5-4AC5-8C3B-FA8CD897023D}" type="slidenum">
              <a:rPr lang="en-CA" altLang="en-US" smtClean="0"/>
              <a:pPr/>
              <a:t>48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2418808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Chirality at nitrogen, phosphorus, and sulfur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F1BAAE-3301-451C-98D4-1EF52CB82CD5}" type="slidenum">
              <a:rPr lang="en-CA" altLang="en-US" smtClean="0"/>
              <a:pPr/>
              <a:t>49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9431479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Prochirality</a:t>
            </a: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143185-D9BD-4CA5-8D07-AD2EF31B388C}" type="slidenum">
              <a:rPr lang="en-CA" altLang="en-US" smtClean="0"/>
              <a:pPr/>
              <a:t>50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3426062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Prochirality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B8C908-1E8E-4BA0-A01B-4B0774602FE3}" type="slidenum">
              <a:rPr lang="en-CA" altLang="en-US" smtClean="0"/>
              <a:pPr/>
              <a:t>51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846868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Prochirality</a:t>
            </a: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CCE00-64C7-4B91-A3E5-347F81B79323}" type="slidenum">
              <a:rPr lang="en-CA" altLang="en-US" smtClean="0"/>
              <a:pPr/>
              <a:t>52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88528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The reason for handedness in molecules: Chirality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A52B34B-F556-48EC-AB95-E4EC80247871}" type="slidenum">
              <a:rPr lang="en-CA" altLang="en-US" smtClean="0"/>
              <a:pPr/>
              <a:t>8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7792357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Prochirality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BDEAAB-A520-4C0F-AEAB-855BB0548EFD}" type="slidenum">
              <a:rPr lang="en-CA" altLang="en-US" smtClean="0"/>
              <a:pPr/>
              <a:t>53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0523288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Prochirality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3DA13F-DED6-4706-95B1-ECDA69A0B706}" type="slidenum">
              <a:rPr lang="en-CA" altLang="en-US" smtClean="0"/>
              <a:pPr/>
              <a:t>54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8278203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Prochirality</a:t>
            </a: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F32B7C6-EE3C-4DC8-A6F5-F2920838FDCC}" type="slidenum">
              <a:rPr lang="en-CA" altLang="en-US" smtClean="0"/>
              <a:pPr/>
              <a:t>55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6422692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Prochirality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E11FE9-873A-4FDE-8303-4AA0AD5A191D}" type="slidenum">
              <a:rPr lang="en-CA" altLang="en-US" smtClean="0"/>
              <a:pPr/>
              <a:t>56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2560271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Chirality in nature and </a:t>
            </a:r>
            <a:r>
              <a:rPr lang="en-US" altLang="en-US" smtClean="0">
                <a:latin typeface="Arial" panose="020B0604020202020204" pitchFamily="34" charset="0"/>
              </a:rPr>
              <a:t>chiral environments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AC5AD7-0BEA-4D67-81ED-48EBF955D593}" type="slidenum">
              <a:rPr lang="en-CA" altLang="en-US" smtClean="0"/>
              <a:pPr/>
              <a:t>57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51444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The reason for handedness in molecules: Chirality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A77D77-8BA8-41AA-BAA0-DF03692E6DA0}" type="slidenum">
              <a:rPr lang="en-CA" altLang="en-US" smtClean="0"/>
              <a:pPr/>
              <a:t>9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183494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The reason for handedness in molecules: Chirality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A493042-BCB4-4887-A4A3-F1EE17B0DD2B}" type="slidenum">
              <a:rPr lang="en-CA" altLang="en-US" smtClean="0"/>
              <a:pPr/>
              <a:t>10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22996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The reason for handedness in molecules: Chirality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1BAF3-4DC5-4AA2-8D8E-0A992F1CDE4E}" type="slidenum">
              <a:rPr lang="en-CA" altLang="en-US" smtClean="0"/>
              <a:pPr/>
              <a:t>11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020070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The reason for handedness in molecules: Chirality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A49216-B436-4A35-A338-ED5D0FDA233C}" type="slidenum">
              <a:rPr lang="en-CA" altLang="en-US" smtClean="0"/>
              <a:pPr/>
              <a:t>12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31365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cengage.com/chemistry/mcmurry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32004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ChangeArrowheads="1"/>
          </p:cNvSpPr>
          <p:nvPr userDrawn="1"/>
        </p:nvSpPr>
        <p:spPr bwMode="auto">
          <a:xfrm>
            <a:off x="2819400" y="1295400"/>
            <a:ext cx="2295525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200" i="1" dirty="0" smtClean="0">
                <a:solidFill>
                  <a:srgbClr val="000000"/>
                </a:solidFill>
              </a:rPr>
              <a:t>John E. McMurry</a:t>
            </a:r>
          </a:p>
        </p:txBody>
      </p:sp>
      <p:sp>
        <p:nvSpPr>
          <p:cNvPr id="6" name="Rectangle 22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2638425" y="2620963"/>
            <a:ext cx="28003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000000"/>
                </a:solidFill>
                <a:cs typeface="Arial" panose="020B0604020202020204" pitchFamily="34" charset="0"/>
                <a:hlinkClick r:id="rId2"/>
              </a:rPr>
              <a:t>www.cengage.com/chemistry/mcmurry</a:t>
            </a:r>
            <a:endParaRPr lang="en-US" altLang="en-US" sz="12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Picture 23" descr="BrooksCole_Logo"/>
          <p:cNvSpPr>
            <a:spLocks noChangeAspect="1" noChangeArrowheads="1"/>
          </p:cNvSpPr>
          <p:nvPr userDrawn="1"/>
        </p:nvSpPr>
        <p:spPr bwMode="auto">
          <a:xfrm>
            <a:off x="6586538" y="0"/>
            <a:ext cx="25574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7000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304800" y="3352800"/>
            <a:ext cx="8534400" cy="1981200"/>
          </a:xfrm>
        </p:spPr>
        <p:txBody>
          <a:bodyPr lIns="101882" tIns="50941" rIns="101882" bIns="50941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170003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00100" y="5646738"/>
            <a:ext cx="7543800" cy="365125"/>
          </a:xfrm>
        </p:spPr>
        <p:txBody>
          <a:bodyPr lIns="101882" tIns="50941" rIns="101882" bIns="50941"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CA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" y="152400"/>
            <a:ext cx="252603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8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5163" y="0"/>
            <a:ext cx="2128837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0"/>
            <a:ext cx="6234113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09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836295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524000"/>
            <a:ext cx="410527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86325" y="1524000"/>
            <a:ext cx="4105275" cy="51054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6519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4300"/>
            <a:ext cx="821055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8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57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2525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8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2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8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80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61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622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3081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991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714500" y="6645275"/>
            <a:ext cx="5715000" cy="288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2016 Cengage Learning.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3" t="31112" r="27777" b="18888"/>
          <a:stretch/>
        </p:blipFill>
        <p:spPr>
          <a:xfrm>
            <a:off x="7884084" y="0"/>
            <a:ext cx="1259916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90000"/>
        <a:buFont typeface="Wingdings" panose="05000000000000000000" pitchFamily="2" charset="2"/>
        <a:buChar char="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75000"/>
        <a:buFont typeface="Wingdings" panose="05000000000000000000" pitchFamily="2" charset="2"/>
        <a:buChar char="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"/>
        <a:defRPr sz="23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066800" y="3810000"/>
            <a:ext cx="7620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3413125"/>
            <a:ext cx="6629400" cy="1747838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Chapter 5</a:t>
            </a:r>
            <a:br>
              <a:rPr lang="en-US" altLang="en-US" smtClean="0"/>
            </a:br>
            <a:r>
              <a:rPr lang="en-US" altLang="en-US" smtClean="0"/>
              <a:t>Stereochemistry at Tetrahedral Centers</a:t>
            </a:r>
            <a:endParaRPr lang="en-CA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Chirality Center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2-Methylcyclohexanone does not have a  symmetry plane</a:t>
            </a:r>
          </a:p>
          <a:p>
            <a:pPr lvl="1"/>
            <a:r>
              <a:rPr lang="en-US" altLang="en-US" smtClean="0"/>
              <a:t>C2 is bonded to four different groups</a:t>
            </a:r>
            <a:endParaRPr lang="en-CA" altLang="en-US" smtClean="0"/>
          </a:p>
        </p:txBody>
      </p:sp>
      <p:pic>
        <p:nvPicPr>
          <p:cNvPr id="19460" name="Picture 6" descr="05_u00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2819400"/>
            <a:ext cx="71469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Which of the following molecules are chiral?</a:t>
            </a:r>
          </a:p>
          <a:p>
            <a:pPr lvl="1"/>
            <a:r>
              <a:rPr lang="en-IN" altLang="en-US" smtClean="0"/>
              <a:t>Identify the chirality center </a:t>
            </a:r>
            <a:r>
              <a:rPr lang="en-US" altLang="en-US" smtClean="0"/>
              <a:t>in each</a:t>
            </a:r>
          </a:p>
          <a:p>
            <a:r>
              <a:rPr lang="en-US" altLang="en-US" smtClean="0"/>
              <a:t>a) 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b) 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smtClean="0"/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8400"/>
            <a:ext cx="1911350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48150"/>
            <a:ext cx="140335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Solution:</a:t>
            </a:r>
          </a:p>
          <a:p>
            <a:pPr lvl="1"/>
            <a:r>
              <a:rPr lang="en-IN" altLang="en-US" smtClean="0"/>
              <a:t>All –CH</a:t>
            </a:r>
            <a:r>
              <a:rPr lang="en-IN" altLang="en-US" baseline="-25000" smtClean="0"/>
              <a:t>3</a:t>
            </a:r>
            <a:r>
              <a:rPr lang="en-IN" altLang="en-US" smtClean="0"/>
              <a:t> and –CX</a:t>
            </a:r>
            <a:r>
              <a:rPr lang="en-IN" altLang="en-US" baseline="-25000" smtClean="0"/>
              <a:t>3</a:t>
            </a:r>
            <a:r>
              <a:rPr lang="en-IN" altLang="en-US" smtClean="0"/>
              <a:t> carbons are not chirality centers</a:t>
            </a:r>
          </a:p>
          <a:p>
            <a:pPr lvl="1"/>
            <a:r>
              <a:rPr lang="en-IN" altLang="en-US" smtClean="0"/>
              <a:t>All –CH</a:t>
            </a:r>
            <a:r>
              <a:rPr lang="en-IN" altLang="en-US" baseline="-25000" smtClean="0"/>
              <a:t>2</a:t>
            </a:r>
            <a:r>
              <a:rPr lang="en-IN" altLang="en-US" smtClean="0"/>
              <a:t>– and –CX</a:t>
            </a:r>
            <a:r>
              <a:rPr lang="en-IN" altLang="en-US" baseline="-25000" smtClean="0"/>
              <a:t>2</a:t>
            </a:r>
            <a:r>
              <a:rPr lang="en-IN" altLang="en-US" smtClean="0"/>
              <a:t>– carbons are not chirality centers</a:t>
            </a:r>
          </a:p>
          <a:p>
            <a:pPr lvl="1"/>
            <a:r>
              <a:rPr lang="en-IN" altLang="en-US" smtClean="0"/>
              <a:t>All aromatic ring carbons are not chirality centers </a:t>
            </a:r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0"/>
            <a:ext cx="177482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b) </a:t>
            </a:r>
          </a:p>
          <a:p>
            <a:endParaRPr lang="en-US" alt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1541463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Optical Activity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Jean-Baptiste Biot in the early 19th century investigated the nature of plane polarized light</a:t>
            </a:r>
          </a:p>
          <a:p>
            <a:r>
              <a:rPr lang="en-US" altLang="en-US" smtClean="0"/>
              <a:t>Ordinary light consists </a:t>
            </a:r>
            <a:r>
              <a:rPr lang="en-IN" altLang="en-US" smtClean="0"/>
              <a:t>of electromagnetic waves</a:t>
            </a:r>
          </a:p>
          <a:p>
            <a:pPr lvl="1"/>
            <a:r>
              <a:rPr lang="en-IN" altLang="en-US" smtClean="0"/>
              <a:t>Oscillate in an infinite number of planes at right angles to its direction of </a:t>
            </a:r>
            <a:r>
              <a:rPr lang="en-US" altLang="en-US" smtClean="0"/>
              <a:t>travel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Optically active</a:t>
            </a:r>
            <a:r>
              <a:rPr lang="en-US" altLang="en-US" smtClean="0"/>
              <a:t>: Property of organic compounds to rotate plane-polarized light that passes through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Optical </a:t>
            </a:r>
            <a:r>
              <a:rPr lang="en-US" altLang="en-US" dirty="0" smtClean="0"/>
              <a:t>Activity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Light passes through a polarizer</a:t>
            </a:r>
          </a:p>
          <a:p>
            <a:r>
              <a:rPr lang="en-US" altLang="en-US" smtClean="0"/>
              <a:t>Polarized light is rotated in solutions of optically active compounds</a:t>
            </a:r>
          </a:p>
          <a:p>
            <a:r>
              <a:rPr lang="en-US" altLang="en-US" smtClean="0"/>
              <a:t>Measured with polarimeter</a:t>
            </a:r>
          </a:p>
          <a:p>
            <a:r>
              <a:rPr lang="en-US" altLang="en-US" smtClean="0"/>
              <a:t>Rotation, in degrees,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Levorotatory</a:t>
            </a:r>
            <a:r>
              <a:rPr lang="en-US" altLang="en-US" smtClean="0"/>
              <a:t>: </a:t>
            </a:r>
            <a:r>
              <a:rPr lang="en-IN" altLang="en-US" smtClean="0"/>
              <a:t>Optically active substance that rotates the plane of polarization of plane-polarized light in counterclockwise</a:t>
            </a:r>
            <a:r>
              <a:rPr lang="en-US" altLang="en-US" smtClean="0"/>
              <a:t> direction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Dextrorotatory</a:t>
            </a:r>
            <a:r>
              <a:rPr lang="en-US" altLang="en-US" smtClean="0"/>
              <a:t>: Optically </a:t>
            </a:r>
            <a:r>
              <a:rPr lang="en-IN" altLang="en-US" smtClean="0"/>
              <a:t>active substance that rotates the plane of polarization of plane-polarized light in clockwise direction</a:t>
            </a:r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Polarimeter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Used to measure the rotation of plane-polarized light that has passed through a solution</a:t>
            </a:r>
          </a:p>
          <a:p>
            <a:r>
              <a:rPr lang="en-US" altLang="en-US" smtClean="0"/>
              <a:t>Source passes through a polarizer and then is detected at a second polarizer</a:t>
            </a:r>
          </a:p>
          <a:p>
            <a:r>
              <a:rPr lang="en-US" altLang="en-US" smtClean="0"/>
              <a:t>Angle between the entrance and exit plane is the optical rotation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smtClean="0">
                <a:solidFill>
                  <a:srgbClr val="FF0000"/>
                </a:solidFill>
              </a:rPr>
              <a:t>Figure 5.5 </a:t>
            </a:r>
            <a:r>
              <a:rPr lang="en-US" altLang="en-US" sz="3600" smtClean="0"/>
              <a:t>- Schematic</a:t>
            </a:r>
            <a:br>
              <a:rPr lang="en-US" altLang="en-US" sz="3600" smtClean="0"/>
            </a:br>
            <a:r>
              <a:rPr lang="en-US" altLang="en-US" sz="3600" smtClean="0"/>
              <a:t>Representation of a Polarimeter</a:t>
            </a:r>
          </a:p>
        </p:txBody>
      </p:sp>
      <p:pic>
        <p:nvPicPr>
          <p:cNvPr id="33795" name="Picture 6" descr="05_0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836738"/>
            <a:ext cx="8626475" cy="357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Specific Rotation [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]</a:t>
            </a:r>
            <a:r>
              <a:rPr lang="en-US" altLang="en-US" baseline="-25000" smtClean="0"/>
              <a:t>D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Optical rotation of a chiral </a:t>
            </a:r>
            <a:r>
              <a:rPr lang="en-US" altLang="en-US" smtClean="0"/>
              <a:t>compound under standard conditions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Specific rotation is that observed for a sample concentration of 1 g/cm</a:t>
            </a:r>
            <a:r>
              <a:rPr lang="en-US" altLang="en-US" baseline="30000" smtClean="0"/>
              <a:t>3</a:t>
            </a:r>
            <a:r>
              <a:rPr lang="en-US" altLang="en-US" smtClean="0"/>
              <a:t> in solution in cell with a 10 cm path using light from sodium metal vapor (589.6 nm wavelength)</a:t>
            </a:r>
            <a:endParaRPr lang="en-CA" altLang="en-US" smtClean="0"/>
          </a:p>
        </p:txBody>
      </p:sp>
      <p:graphicFrame>
        <p:nvGraphicFramePr>
          <p:cNvPr id="35844" name="Object 1"/>
          <p:cNvGraphicFramePr>
            <a:graphicFrameLocks noChangeAspect="1"/>
          </p:cNvGraphicFramePr>
          <p:nvPr/>
        </p:nvGraphicFramePr>
        <p:xfrm>
          <a:off x="944563" y="2549525"/>
          <a:ext cx="78136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4" imgW="3644900" imgH="419100" progId="Equation.DSMT4">
                  <p:embed/>
                </p:oleObj>
              </mc:Choice>
              <mc:Fallback>
                <p:oleObj name="Equation" r:id="rId4" imgW="36449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2549525"/>
                        <a:ext cx="78136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>
                <a:solidFill>
                  <a:srgbClr val="FF0000"/>
                </a:solidFill>
              </a:rPr>
              <a:t>Table 5.1 </a:t>
            </a:r>
            <a:r>
              <a:rPr lang="en-IN" altLang="en-US" smtClean="0"/>
              <a:t>- Specific Rotation of Some Organic Molecules</a:t>
            </a:r>
            <a:endParaRPr lang="en-US" altLang="en-US" smtClean="0"/>
          </a:p>
        </p:txBody>
      </p:sp>
      <p:pic>
        <p:nvPicPr>
          <p:cNvPr id="3789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360613"/>
            <a:ext cx="836295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(5.1)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Enantiomers and the tetrahedral carbon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(5.2) 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The reason for handedness in molecules: Chirality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(5.3)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Optical activity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(5.4)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Pasteur’s discovery of enantiomers</a:t>
            </a:r>
            <a:endParaRPr lang="en-US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A 1.50 g sample of coniine was dissolved in 10.0 mL of ethanol and placed in a sample cell with a 5.00 cm pathlength</a:t>
            </a:r>
          </a:p>
          <a:p>
            <a:pPr lvl="1"/>
            <a:r>
              <a:rPr lang="en-IN" altLang="en-US" smtClean="0"/>
              <a:t>The observed rotation at the sodium D line was 1.21°</a:t>
            </a:r>
          </a:p>
          <a:p>
            <a:pPr lvl="1"/>
            <a:r>
              <a:rPr lang="en-IN" altLang="en-US" smtClean="0"/>
              <a:t> Calculate [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IN" altLang="en-US" smtClean="0"/>
              <a:t>]</a:t>
            </a:r>
            <a:r>
              <a:rPr lang="en-IN" altLang="en-US" baseline="-25000" smtClean="0"/>
              <a:t>D</a:t>
            </a:r>
            <a:r>
              <a:rPr lang="en-IN" altLang="en-US" smtClean="0"/>
              <a:t> for </a:t>
            </a:r>
            <a:r>
              <a:rPr lang="en-US" altLang="en-US" smtClean="0"/>
              <a:t>coniine</a:t>
            </a:r>
          </a:p>
          <a:p>
            <a:r>
              <a:rPr lang="en-US" altLang="en-US" smtClean="0"/>
              <a:t>Solution:</a:t>
            </a:r>
          </a:p>
          <a:p>
            <a:pPr lvl="1"/>
            <a:r>
              <a:rPr lang="en-US" altLang="en-US" smtClean="0"/>
              <a:t>Given: l =5.00 cm = 0.500 dm; </a:t>
            </a:r>
            <a:r>
              <a:rPr lang="en-US" altLang="en-US" smtClean="0">
                <a:sym typeface="Symbol" panose="05050102010706020507" pitchFamily="18" charset="2"/>
              </a:rPr>
              <a:t> = 1.21°;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>
                <a:sym typeface="Symbol" panose="05050102010706020507" pitchFamily="18" charset="2"/>
              </a:rPr>
              <a:t>              C = 1.50g /10ml =0.150 g/mL</a:t>
            </a:r>
            <a:endParaRPr lang="en-US" altLang="en-US" smtClean="0"/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mtClean="0"/>
              <a:t>Using the formula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graphicFrame>
        <p:nvGraphicFramePr>
          <p:cNvPr id="7" name="Content Placeholder 3"/>
          <p:cNvGraphicFramePr>
            <a:graphicFrameLocks noChangeAspect="1"/>
          </p:cNvGraphicFramePr>
          <p:nvPr/>
        </p:nvGraphicFramePr>
        <p:xfrm>
          <a:off x="3810000" y="2136775"/>
          <a:ext cx="15240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4" imgW="710891" imgH="393529" progId="Equation.DSMT4">
                  <p:embed/>
                </p:oleObj>
              </mc:Choice>
              <mc:Fallback>
                <p:oleObj name="Equation" r:id="rId4" imgW="710891" imgH="393529" progId="Equation.DSMT4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136775"/>
                        <a:ext cx="15240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3"/>
          <p:cNvGraphicFramePr>
            <a:graphicFrameLocks noChangeAspect="1"/>
          </p:cNvGraphicFramePr>
          <p:nvPr/>
        </p:nvGraphicFramePr>
        <p:xfrm>
          <a:off x="3636963" y="5024438"/>
          <a:ext cx="18494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6" imgW="863225" imgH="228501" progId="Equation.DSMT4">
                  <p:embed/>
                </p:oleObj>
              </mc:Choice>
              <mc:Fallback>
                <p:oleObj name="Equation" r:id="rId6" imgW="863225" imgH="228501" progId="Equation.DSMT4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5024438"/>
                        <a:ext cx="1849437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3"/>
          <p:cNvGraphicFramePr>
            <a:graphicFrameLocks noChangeAspect="1"/>
          </p:cNvGraphicFramePr>
          <p:nvPr/>
        </p:nvGraphicFramePr>
        <p:xfrm>
          <a:off x="2590800" y="3414713"/>
          <a:ext cx="38925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8" imgW="1816100" imgH="419100" progId="Equation.DSMT4">
                  <p:embed/>
                </p:oleObj>
              </mc:Choice>
              <mc:Fallback>
                <p:oleObj name="Equation" r:id="rId8" imgW="1816100" imgH="419100" progId="Equation.DSMT4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14713"/>
                        <a:ext cx="38925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Pasteur’s Discovery of </a:t>
            </a:r>
            <a:br>
              <a:rPr lang="en-US" altLang="en-US" smtClean="0"/>
            </a:br>
            <a:r>
              <a:rPr lang="en-US" altLang="en-US" smtClean="0"/>
              <a:t>Enantiomers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Louis Pasteur discovered that sodium ammonium salts of tartaric acid crystallize into right handed and left handed forms</a:t>
            </a:r>
          </a:p>
          <a:p>
            <a:r>
              <a:rPr lang="en-US" altLang="en-US" smtClean="0"/>
              <a:t>Equal concentrations of these forms have opposite optical rotations</a:t>
            </a:r>
          </a:p>
          <a:p>
            <a:r>
              <a:rPr lang="en-US" altLang="en-US" smtClean="0"/>
              <a:t>Solutions contain mirror image isomers, called enantiomers, and they crystallized in mirror image shapes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600" b="1" smtClean="0">
                <a:solidFill>
                  <a:srgbClr val="FF0000"/>
                </a:solidFill>
              </a:rPr>
              <a:t>Figure 5.6 </a:t>
            </a:r>
            <a:r>
              <a:rPr lang="en-IN" altLang="en-US" sz="2600" b="1" smtClean="0"/>
              <a:t>- </a:t>
            </a:r>
            <a:r>
              <a:rPr lang="en-IN" altLang="en-US" sz="2600" smtClean="0"/>
              <a:t>Drawings of Sodium Ammonium Tartrate Crystals From Pasteur’s Original</a:t>
            </a:r>
            <a:br>
              <a:rPr lang="en-IN" altLang="en-US" sz="2600" smtClean="0"/>
            </a:br>
            <a:r>
              <a:rPr lang="en-US" altLang="en-US" sz="2600" smtClean="0"/>
              <a:t>Sketches</a:t>
            </a:r>
          </a:p>
        </p:txBody>
      </p:sp>
      <p:pic>
        <p:nvPicPr>
          <p:cNvPr id="46083" name="Picture 6" descr="05_0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49837"/>
            <a:ext cx="8210550" cy="3574326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Sequence Rules for Specifying Configuration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General method applies to the configuration at each chirality</a:t>
            </a:r>
          </a:p>
          <a:p>
            <a:r>
              <a:rPr lang="en-US" altLang="en-US" smtClean="0"/>
              <a:t>Configuration is specified by the relative positions of all the groups with respect to each other at the chirality center</a:t>
            </a:r>
          </a:p>
          <a:p>
            <a:r>
              <a:rPr lang="en-US" altLang="en-US" smtClean="0"/>
              <a:t>Groups are ranked and compared in an established priority sequence </a:t>
            </a:r>
          </a:p>
          <a:p>
            <a:r>
              <a:rPr lang="en-US" altLang="en-US" smtClean="0"/>
              <a:t>Also called the </a:t>
            </a:r>
            <a:r>
              <a:rPr lang="en-US" altLang="en-US" b="1" smtClean="0">
                <a:solidFill>
                  <a:srgbClr val="0070C0"/>
                </a:solidFill>
              </a:rPr>
              <a:t>Cahn–Ingold–Prelog rules</a:t>
            </a:r>
            <a:endParaRPr lang="en-US" altLang="en-US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Sequence Rules for Specifying Configuration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Rule 1</a:t>
            </a:r>
          </a:p>
          <a:p>
            <a:pPr lvl="1"/>
            <a:r>
              <a:rPr lang="en-US" altLang="en-US" smtClean="0"/>
              <a:t>Look at the four atoms directly attached to the chirality center, and rank them according to atomic number</a:t>
            </a:r>
          </a:p>
          <a:p>
            <a:pPr lvl="1"/>
            <a:r>
              <a:rPr lang="en-IN" altLang="en-US" smtClean="0"/>
              <a:t>Atom with highest atomic number has highest ranking, and atom with lowest atomic number has lowest ranking</a:t>
            </a:r>
            <a:endParaRPr lang="en-US" altLang="en-US" smtClean="0"/>
          </a:p>
        </p:txBody>
      </p:sp>
      <p:pic>
        <p:nvPicPr>
          <p:cNvPr id="5018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4800600"/>
            <a:ext cx="8313738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Sequence Rules for Specifying Configuration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Rule 2	</a:t>
            </a:r>
          </a:p>
          <a:p>
            <a:pPr lvl="1"/>
            <a:r>
              <a:rPr lang="en-US" altLang="en-US" smtClean="0"/>
              <a:t>If a decision cannot be reached by ranking the first atoms in the substituent, look at the second, third, or fourth atoms until the difference is found</a:t>
            </a:r>
          </a:p>
          <a:p>
            <a:endParaRPr lang="en-US" altLang="en-US" smtClean="0"/>
          </a:p>
        </p:txBody>
      </p:sp>
      <p:pic>
        <p:nvPicPr>
          <p:cNvPr id="5222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67063"/>
            <a:ext cx="5789613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Sequence Rules for Specifying Configuration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Rule 3</a:t>
            </a:r>
          </a:p>
          <a:p>
            <a:pPr lvl="1"/>
            <a:r>
              <a:rPr lang="en-US" altLang="en-US" smtClean="0"/>
              <a:t>Multiple-bonded atoms are equivalent to the same number of single-bonded atoms</a:t>
            </a:r>
          </a:p>
        </p:txBody>
      </p:sp>
      <p:pic>
        <p:nvPicPr>
          <p:cNvPr id="5427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3276600"/>
            <a:ext cx="83121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Sequence Rules for Specifying Configuration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70C0"/>
                </a:solidFill>
              </a:rPr>
              <a:t>R configuration</a:t>
            </a:r>
            <a:r>
              <a:rPr lang="en-US" altLang="en-US" smtClean="0"/>
              <a:t>: Configuration of chirality center if the curved arrow is drawn clockwise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S</a:t>
            </a:r>
            <a:r>
              <a:rPr lang="en-US" altLang="en-US" b="1" i="1" smtClean="0">
                <a:solidFill>
                  <a:srgbClr val="0070C0"/>
                </a:solidFill>
              </a:rPr>
              <a:t> </a:t>
            </a:r>
            <a:r>
              <a:rPr lang="en-US" altLang="en-US" b="1" smtClean="0">
                <a:solidFill>
                  <a:srgbClr val="0070C0"/>
                </a:solidFill>
              </a:rPr>
              <a:t>configuration</a:t>
            </a:r>
            <a:r>
              <a:rPr lang="en-US" altLang="en-US" smtClean="0"/>
              <a:t>: Configuration of chirality center if the curved arrow is drawn counterclockwise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Absolute configuration</a:t>
            </a:r>
            <a:r>
              <a:rPr lang="en-US" altLang="en-US" smtClean="0"/>
              <a:t>:</a:t>
            </a:r>
            <a:r>
              <a:rPr lang="en-US" altLang="en-US" b="1" smtClean="0"/>
              <a:t> </a:t>
            </a:r>
            <a:r>
              <a:rPr lang="en-US" altLang="en-US" smtClean="0"/>
              <a:t>Exact 3-D </a:t>
            </a:r>
            <a:r>
              <a:rPr lang="en-IN" altLang="en-US" smtClean="0"/>
              <a:t>structure of a chiral molecule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smtClean="0">
                <a:solidFill>
                  <a:srgbClr val="FF0000"/>
                </a:solidFill>
              </a:rPr>
              <a:t>Figure 5.7 </a:t>
            </a:r>
            <a:r>
              <a:rPr lang="en-IN" altLang="en-US" sz="3600" smtClean="0"/>
              <a:t>- Assigning Configuration to a Chirality Center</a:t>
            </a:r>
            <a:endParaRPr lang="en-US" altLang="en-US" sz="3600" smtClean="0"/>
          </a:p>
        </p:txBody>
      </p:sp>
      <p:pic>
        <p:nvPicPr>
          <p:cNvPr id="58371" name="Picture 6" descr="05_0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905000"/>
            <a:ext cx="7872412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(5.5) 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Sequence rules for specifying configuration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(5.6) 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Diastereomers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(5.7)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Meso compounds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(5.8) 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Racemic </a:t>
            </a:r>
            <a:r>
              <a:rPr lang="en-IN" dirty="0">
                <a:ea typeface="ＭＳ Ｐゴシック" charset="-128"/>
              </a:rPr>
              <a:t>m</a:t>
            </a:r>
            <a:r>
              <a:rPr lang="en-IN" dirty="0" smtClean="0">
                <a:ea typeface="ＭＳ Ｐゴシック" charset="-128"/>
              </a:rPr>
              <a:t>ixtures and the </a:t>
            </a:r>
            <a:r>
              <a:rPr lang="en-US" dirty="0" smtClean="0">
                <a:ea typeface="ＭＳ Ｐゴシック" charset="-128"/>
              </a:rPr>
              <a:t>resolution of enantiomers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Rank the following sets of substituents:</a:t>
            </a:r>
          </a:p>
          <a:p>
            <a:pPr lvl="1"/>
            <a:r>
              <a:rPr lang="en-US" altLang="en-US" smtClean="0"/>
              <a:t>a) </a:t>
            </a:r>
            <a:r>
              <a:rPr lang="en-IN" altLang="en-US" smtClean="0"/>
              <a:t>–</a:t>
            </a:r>
            <a:r>
              <a:rPr lang="en-US" altLang="en-US" smtClean="0"/>
              <a:t>H, </a:t>
            </a:r>
            <a:r>
              <a:rPr lang="en-IN" altLang="en-US" smtClean="0"/>
              <a:t>–</a:t>
            </a:r>
            <a:r>
              <a:rPr lang="en-US" altLang="en-US" smtClean="0"/>
              <a:t>OH, </a:t>
            </a:r>
            <a:r>
              <a:rPr lang="en-IN" altLang="en-US" smtClean="0"/>
              <a:t>–</a:t>
            </a:r>
            <a:r>
              <a:rPr lang="en-US" altLang="en-US" smtClean="0"/>
              <a:t>CH</a:t>
            </a:r>
            <a:r>
              <a:rPr lang="en-US" altLang="en-US" baseline="-25000" smtClean="0"/>
              <a:t>2</a:t>
            </a:r>
            <a:r>
              <a:rPr lang="en-US" altLang="en-US" smtClean="0"/>
              <a:t>CH</a:t>
            </a:r>
            <a:r>
              <a:rPr lang="en-US" altLang="en-US" baseline="-25000" smtClean="0"/>
              <a:t>3</a:t>
            </a:r>
            <a:r>
              <a:rPr lang="en-US" altLang="en-US" smtClean="0"/>
              <a:t>, </a:t>
            </a:r>
            <a:r>
              <a:rPr lang="en-IN" altLang="en-US" smtClean="0"/>
              <a:t>–</a:t>
            </a:r>
            <a:r>
              <a:rPr lang="en-US" altLang="en-US" smtClean="0"/>
              <a:t>CH</a:t>
            </a:r>
            <a:r>
              <a:rPr lang="en-US" altLang="en-US" baseline="-25000" smtClean="0"/>
              <a:t>2</a:t>
            </a:r>
            <a:r>
              <a:rPr lang="en-US" altLang="en-US" smtClean="0"/>
              <a:t>CH</a:t>
            </a:r>
            <a:r>
              <a:rPr lang="en-US" altLang="en-US" baseline="-25000" smtClean="0"/>
              <a:t>2</a:t>
            </a:r>
            <a:r>
              <a:rPr lang="en-US" altLang="en-US" smtClean="0"/>
              <a:t>OH</a:t>
            </a:r>
          </a:p>
          <a:p>
            <a:pPr lvl="1"/>
            <a:r>
              <a:rPr lang="en-US" altLang="en-US" smtClean="0"/>
              <a:t>b) </a:t>
            </a:r>
            <a:r>
              <a:rPr lang="en-IN" altLang="en-US" smtClean="0"/>
              <a:t>–</a:t>
            </a:r>
            <a:r>
              <a:rPr lang="en-US" altLang="en-US" smtClean="0"/>
              <a:t>SH, </a:t>
            </a:r>
            <a:r>
              <a:rPr lang="en-IN" altLang="en-US" smtClean="0"/>
              <a:t>–</a:t>
            </a:r>
            <a:r>
              <a:rPr lang="en-US" altLang="en-US" smtClean="0"/>
              <a:t>CH</a:t>
            </a:r>
            <a:r>
              <a:rPr lang="en-US" altLang="en-US" baseline="-25000" smtClean="0"/>
              <a:t>2</a:t>
            </a:r>
            <a:r>
              <a:rPr lang="en-US" altLang="en-US" smtClean="0"/>
              <a:t>SCH</a:t>
            </a:r>
            <a:r>
              <a:rPr lang="en-US" altLang="en-US" baseline="-25000" smtClean="0"/>
              <a:t>3</a:t>
            </a:r>
            <a:r>
              <a:rPr lang="en-US" altLang="en-US" smtClean="0"/>
              <a:t>, </a:t>
            </a:r>
            <a:r>
              <a:rPr lang="en-IN" altLang="en-US" smtClean="0"/>
              <a:t>–</a:t>
            </a:r>
            <a:r>
              <a:rPr lang="en-US" altLang="en-US" smtClean="0"/>
              <a:t>CH</a:t>
            </a:r>
            <a:r>
              <a:rPr lang="en-US" altLang="en-US" baseline="-25000" smtClean="0"/>
              <a:t>3</a:t>
            </a:r>
            <a:r>
              <a:rPr lang="en-US" altLang="en-US" smtClean="0"/>
              <a:t>, </a:t>
            </a:r>
            <a:r>
              <a:rPr lang="en-IN" altLang="en-US" smtClean="0"/>
              <a:t>–</a:t>
            </a:r>
            <a:r>
              <a:rPr lang="en-US" altLang="en-US" smtClean="0"/>
              <a:t>SSCH</a:t>
            </a:r>
            <a:r>
              <a:rPr lang="en-US" altLang="en-US" baseline="-25000" smtClean="0"/>
              <a:t>3</a:t>
            </a:r>
            <a:r>
              <a:rPr lang="en-US" altLang="en-US" smtClean="0"/>
              <a:t> </a:t>
            </a:r>
          </a:p>
          <a:p>
            <a:r>
              <a:rPr lang="en-US" altLang="en-US" smtClean="0"/>
              <a:t>Solution:</a:t>
            </a:r>
          </a:p>
          <a:p>
            <a:pPr lvl="1"/>
            <a:r>
              <a:rPr lang="en-US" altLang="en-US" smtClean="0"/>
              <a:t>Using the sequence rules:</a:t>
            </a:r>
          </a:p>
          <a:p>
            <a:pPr lvl="1"/>
            <a:r>
              <a:rPr lang="en-US" altLang="en-US" smtClean="0"/>
              <a:t>a) –OH, –CH</a:t>
            </a:r>
            <a:r>
              <a:rPr lang="en-US" altLang="en-US" baseline="-25000" smtClean="0"/>
              <a:t>2</a:t>
            </a:r>
            <a:r>
              <a:rPr lang="en-US" altLang="en-US" smtClean="0"/>
              <a:t>CH</a:t>
            </a:r>
            <a:r>
              <a:rPr lang="en-US" altLang="en-US" baseline="-25000" smtClean="0"/>
              <a:t>2</a:t>
            </a:r>
            <a:r>
              <a:rPr lang="en-US" altLang="en-US" smtClean="0"/>
              <a:t>OH, –CH</a:t>
            </a:r>
            <a:r>
              <a:rPr lang="en-US" altLang="en-US" baseline="-25000" smtClean="0"/>
              <a:t>2</a:t>
            </a:r>
            <a:r>
              <a:rPr lang="en-US" altLang="en-US" smtClean="0"/>
              <a:t>CH</a:t>
            </a:r>
            <a:r>
              <a:rPr lang="en-US" altLang="en-US" baseline="-25000" smtClean="0"/>
              <a:t>3</a:t>
            </a:r>
            <a:r>
              <a:rPr lang="en-US" altLang="en-US" smtClean="0"/>
              <a:t>, –H</a:t>
            </a:r>
          </a:p>
          <a:p>
            <a:endParaRPr lang="en-US" altLang="en-US" smtClean="0"/>
          </a:p>
          <a:p>
            <a:pPr lvl="1"/>
            <a:r>
              <a:rPr lang="en-US" altLang="en-US" smtClean="0"/>
              <a:t>b) –SSCH</a:t>
            </a:r>
            <a:r>
              <a:rPr lang="en-US" altLang="en-US" baseline="-25000" smtClean="0"/>
              <a:t>3</a:t>
            </a:r>
            <a:r>
              <a:rPr lang="en-US" altLang="en-US" smtClean="0"/>
              <a:t>, –SH, –CH</a:t>
            </a:r>
            <a:r>
              <a:rPr lang="en-US" altLang="en-US" baseline="-25000" smtClean="0"/>
              <a:t>2</a:t>
            </a:r>
            <a:r>
              <a:rPr lang="en-US" altLang="en-US" smtClean="0"/>
              <a:t>SCH</a:t>
            </a:r>
            <a:r>
              <a:rPr lang="en-US" altLang="en-US" baseline="-25000" smtClean="0"/>
              <a:t>3</a:t>
            </a:r>
            <a:r>
              <a:rPr lang="en-US" altLang="en-US" smtClean="0"/>
              <a:t>, –CH</a:t>
            </a:r>
            <a:r>
              <a:rPr lang="en-US" altLang="en-US" baseline="-25000" smtClean="0"/>
              <a:t>3</a:t>
            </a:r>
          </a:p>
          <a:p>
            <a:pPr lvl="1"/>
            <a:endParaRPr lang="en-US" alt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19300" y="4346575"/>
            <a:ext cx="518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Highest	         			       Lowest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71800" y="4532313"/>
            <a:ext cx="3124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019300" y="5411788"/>
            <a:ext cx="518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Highest	         			       Lowest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09900" y="5597525"/>
            <a:ext cx="3124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Diastereomers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Stereoisomers that are not mirror images</a:t>
            </a:r>
            <a:endParaRPr lang="en-US" altLang="en-US" smtClean="0"/>
          </a:p>
          <a:p>
            <a:r>
              <a:rPr lang="en-US" altLang="en-US" smtClean="0"/>
              <a:t>Molecules with more than one chirality center usually have mirror image stereoisomers that are not enantiomers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Epimers</a:t>
            </a:r>
            <a:r>
              <a:rPr lang="en-US" altLang="en-US" smtClean="0"/>
              <a:t>: Compounds in which </a:t>
            </a:r>
            <a:r>
              <a:rPr lang="en-IN" altLang="en-US" smtClean="0"/>
              <a:t>two diastereomers differ at only one chirality center but are the same at all others</a:t>
            </a:r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smtClean="0">
                <a:solidFill>
                  <a:srgbClr val="FF0000"/>
                </a:solidFill>
              </a:rPr>
              <a:t>Figure 5.10 </a:t>
            </a:r>
            <a:r>
              <a:rPr lang="en-IN" altLang="en-US" sz="3200" smtClean="0"/>
              <a:t>- The Four Stereoisomers of 2-amino-3-hydroxybutanoic Acid</a:t>
            </a:r>
            <a:endParaRPr lang="en-US" altLang="en-US" sz="3200" smtClean="0"/>
          </a:p>
        </p:txBody>
      </p:sp>
      <p:pic>
        <p:nvPicPr>
          <p:cNvPr id="64515" name="Picture 5" descr="05_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574088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How many chirality centers does morphine have?</a:t>
            </a:r>
          </a:p>
          <a:p>
            <a:pPr lvl="1"/>
            <a:r>
              <a:rPr lang="en-IN" altLang="en-US" smtClean="0"/>
              <a:t>How many stereoisomers of morphine are possible in principle?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endParaRPr lang="en-US" altLang="en-US" smtClean="0"/>
          </a:p>
        </p:txBody>
      </p:sp>
      <p:pic>
        <p:nvPicPr>
          <p:cNvPr id="6656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3" y="3327400"/>
            <a:ext cx="4225925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Solution: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IN" altLang="en-US" smtClean="0"/>
              <a:t>Number of chirality centers = 5</a:t>
            </a:r>
          </a:p>
          <a:p>
            <a:pPr lvl="1"/>
            <a:r>
              <a:rPr lang="en-IN" altLang="en-US" smtClean="0"/>
              <a:t>Number of stereoisomers = 2</a:t>
            </a:r>
            <a:r>
              <a:rPr lang="en-IN" altLang="en-US" baseline="30000" smtClean="0"/>
              <a:t>n </a:t>
            </a:r>
            <a:r>
              <a:rPr lang="en-IN" altLang="en-US" smtClean="0"/>
              <a:t>= 2</a:t>
            </a:r>
            <a:r>
              <a:rPr lang="en-IN" altLang="en-US" baseline="30000" smtClean="0"/>
              <a:t>5</a:t>
            </a:r>
            <a:r>
              <a:rPr lang="en-IN" altLang="en-US" smtClean="0"/>
              <a:t> =</a:t>
            </a:r>
            <a:r>
              <a:rPr lang="en-IN" altLang="en-US" baseline="30000" smtClean="0"/>
              <a:t> </a:t>
            </a:r>
            <a:r>
              <a:rPr lang="en-IN" altLang="en-US" smtClean="0"/>
              <a:t>32</a:t>
            </a:r>
          </a:p>
          <a:p>
            <a:pPr lvl="2"/>
            <a:r>
              <a:rPr lang="en-IN" altLang="en-US" smtClean="0"/>
              <a:t>Majority of the stereoisomers are too strained to exist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41488"/>
            <a:ext cx="3786188" cy="218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Meso Compounds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mtClean="0"/>
              <a:t>Achiral compounds with chirality centers</a:t>
            </a:r>
          </a:p>
          <a:p>
            <a:r>
              <a:rPr lang="en-US" altLang="en-US" smtClean="0"/>
              <a:t>Tartaric acid has two chirality centers and two diastereomeric forms</a:t>
            </a:r>
          </a:p>
          <a:p>
            <a:r>
              <a:rPr lang="en-US" altLang="en-US" smtClean="0"/>
              <a:t>One form is chiral and the other is achiral, but both have two chirality centers</a:t>
            </a:r>
          </a:p>
        </p:txBody>
      </p:sp>
      <p:pic>
        <p:nvPicPr>
          <p:cNvPr id="70660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5"/>
          <a:stretch>
            <a:fillRect/>
          </a:stretch>
        </p:blipFill>
        <p:spPr bwMode="auto">
          <a:xfrm>
            <a:off x="4267200" y="2636838"/>
            <a:ext cx="48609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8" descr="05_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00" y="4549775"/>
            <a:ext cx="354965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400" b="1" smtClean="0">
                <a:solidFill>
                  <a:srgbClr val="FF0000"/>
                </a:solidFill>
              </a:rPr>
              <a:t>Table 5.3 </a:t>
            </a:r>
            <a:r>
              <a:rPr lang="en-IN" altLang="en-US" sz="3400" smtClean="0"/>
              <a:t>- Some Properties of the Stereoisomers of Tartaric Acid</a:t>
            </a:r>
            <a:endParaRPr lang="en-US" altLang="en-US" sz="3400" smtClean="0"/>
          </a:p>
        </p:txBody>
      </p:sp>
      <p:pic>
        <p:nvPicPr>
          <p:cNvPr id="7270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819400"/>
            <a:ext cx="8362950" cy="2003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Does the following structure represent a meso compound?</a:t>
            </a:r>
          </a:p>
          <a:p>
            <a:pPr lvl="1"/>
            <a:r>
              <a:rPr lang="en-IN" altLang="en-US" smtClean="0"/>
              <a:t> If so, indicate the </a:t>
            </a:r>
            <a:r>
              <a:rPr lang="en-US" altLang="en-US" smtClean="0"/>
              <a:t>symmetry plane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7475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3151188"/>
            <a:ext cx="3101975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Solution:</a:t>
            </a:r>
          </a:p>
          <a:p>
            <a:pPr lvl="1"/>
            <a:r>
              <a:rPr lang="en-IN" altLang="en-US" smtClean="0"/>
              <a:t>The molecule represents a meso compound</a:t>
            </a:r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r>
              <a:rPr lang="en-IN" altLang="en-US" smtClean="0"/>
              <a:t>The symmetry plane passes through the carbon bearing the –OH group and between the two ring carbons that are bonded to methyl </a:t>
            </a:r>
            <a:r>
              <a:rPr lang="en-US" altLang="en-US" smtClean="0"/>
              <a:t>groups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5126038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Racemic Mixtures and The Resolution of Enantiomers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70C0"/>
                </a:solidFill>
              </a:rPr>
              <a:t>Racemate</a:t>
            </a:r>
            <a:r>
              <a:rPr lang="en-US" altLang="en-US" smtClean="0"/>
              <a:t>: A 50:50 mixture of two chiral compounds that are mirror images do not exhibit optical rotation</a:t>
            </a:r>
          </a:p>
          <a:p>
            <a:pPr lvl="1"/>
            <a:r>
              <a:rPr lang="en-US" altLang="en-US" smtClean="0"/>
              <a:t>Called a racemic mixture</a:t>
            </a:r>
          </a:p>
          <a:p>
            <a:r>
              <a:rPr lang="en-US" altLang="en-US" smtClean="0"/>
              <a:t>Common method of </a:t>
            </a:r>
            <a:r>
              <a:rPr lang="en-US" altLang="en-US" b="1" smtClean="0">
                <a:solidFill>
                  <a:srgbClr val="0070C0"/>
                </a:solidFill>
              </a:rPr>
              <a:t>resolution</a:t>
            </a:r>
            <a:r>
              <a:rPr lang="en-US" altLang="en-US" smtClean="0"/>
              <a:t> uses an acid–base reaction </a:t>
            </a:r>
            <a:r>
              <a:rPr lang="en-IN" altLang="en-US" smtClean="0"/>
              <a:t>between the racemate of a chiral carboxylic acid and an amine base</a:t>
            </a:r>
          </a:p>
          <a:p>
            <a:pPr lvl="1"/>
            <a:r>
              <a:rPr lang="en-US" altLang="en-US" smtClean="0"/>
              <a:t>Yields an ammonium salt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(5.9)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A review of isomerism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(5.10)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Chirality at nitrogen, phosphorus, and sulfur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(5.11) 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Prochirality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(5.12) 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Chirality in nature and </a:t>
            </a:r>
            <a:r>
              <a:rPr lang="en-US" dirty="0" smtClean="0">
                <a:ea typeface="ＭＳ Ｐゴシック" charset="-128"/>
              </a:rPr>
              <a:t>chiral environments</a:t>
            </a:r>
          </a:p>
          <a:p>
            <a:pPr>
              <a:defRPr/>
            </a:pPr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smtClean="0">
                <a:solidFill>
                  <a:srgbClr val="FF0000"/>
                </a:solidFill>
              </a:rPr>
              <a:t>Figure 5.12 </a:t>
            </a:r>
            <a:r>
              <a:rPr lang="en-US" altLang="en-US" sz="3200" smtClean="0"/>
              <a:t>- Reaction of </a:t>
            </a:r>
            <a:r>
              <a:rPr lang="en-IN" altLang="en-US" sz="3200" smtClean="0"/>
              <a:t>Racemic Lactic Acid with Achiral </a:t>
            </a:r>
            <a:r>
              <a:rPr lang="en-US" altLang="en-US" sz="3200" smtClean="0"/>
              <a:t>Methylamine</a:t>
            </a:r>
          </a:p>
        </p:txBody>
      </p:sp>
      <p:pic>
        <p:nvPicPr>
          <p:cNvPr id="80899" name="Picture 5" descr="05_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447800"/>
            <a:ext cx="7148512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000" b="1" smtClean="0">
                <a:solidFill>
                  <a:srgbClr val="FF0000"/>
                </a:solidFill>
              </a:rPr>
              <a:t>Figure 5.13 </a:t>
            </a:r>
            <a:r>
              <a:rPr lang="en-IN" altLang="en-US" sz="3000" smtClean="0"/>
              <a:t>- Reaction of Racemic Lactic Acid with (</a:t>
            </a:r>
            <a:r>
              <a:rPr lang="en-IN" altLang="en-US" sz="3000" i="1" smtClean="0"/>
              <a:t>R</a:t>
            </a:r>
            <a:r>
              <a:rPr lang="en-IN" altLang="en-US" sz="3000" smtClean="0"/>
              <a:t>)-1-Phenylethylamine</a:t>
            </a:r>
            <a:endParaRPr lang="en-US" altLang="en-US" sz="3000" smtClean="0"/>
          </a:p>
        </p:txBody>
      </p:sp>
      <p:pic>
        <p:nvPicPr>
          <p:cNvPr id="82947" name="Picture 5" descr="05_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593138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What stereoisomers would result from reaction of (6)-lactic acid with (S)-1-phenylethylamine?</a:t>
            </a:r>
          </a:p>
          <a:p>
            <a:r>
              <a:rPr lang="en-IN" altLang="en-US" smtClean="0"/>
              <a:t>Solution: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pPr lvl="1"/>
            <a:endParaRPr lang="en-US" altLang="en-US" smtClean="0"/>
          </a:p>
        </p:txBody>
      </p:sp>
      <p:pic>
        <p:nvPicPr>
          <p:cNvPr id="4710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805113"/>
            <a:ext cx="6870700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>
                <a:solidFill>
                  <a:srgbClr val="FF0000"/>
                </a:solidFill>
              </a:rPr>
              <a:t>Figure 5.14 </a:t>
            </a:r>
            <a:r>
              <a:rPr lang="en-IN" altLang="en-US" smtClean="0"/>
              <a:t>- A Summary of the Different Kinds of Isomers</a:t>
            </a:r>
            <a:endParaRPr lang="en-US" altLang="en-US" smtClean="0"/>
          </a:p>
        </p:txBody>
      </p:sp>
      <p:pic>
        <p:nvPicPr>
          <p:cNvPr id="87043" name="Picture 6" descr="05_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5740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Constitutional Isomers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Compounds whose atoms are connected differently</a:t>
            </a:r>
          </a:p>
        </p:txBody>
      </p:sp>
      <p:pic>
        <p:nvPicPr>
          <p:cNvPr id="89092" name="Picture 7" descr="05_u03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175"/>
            <a:ext cx="7821613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Stereoisomers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Same connections, different spatial arrangement of atoms</a:t>
            </a:r>
          </a:p>
          <a:p>
            <a:pPr lvl="1"/>
            <a:r>
              <a:rPr lang="en-US" altLang="en-US" smtClean="0"/>
              <a:t>Enantiomers (nonsuperimposable mirror images)</a:t>
            </a:r>
          </a:p>
          <a:p>
            <a:pPr lvl="1"/>
            <a:r>
              <a:rPr lang="en-US" altLang="en-US" smtClean="0"/>
              <a:t>Diastereomers (all other stereoisomers)</a:t>
            </a:r>
          </a:p>
          <a:p>
            <a:pPr lvl="2"/>
            <a:r>
              <a:rPr lang="en-US" altLang="en-US" smtClean="0"/>
              <a:t>Includes cis, trans, and configurational</a:t>
            </a:r>
          </a:p>
        </p:txBody>
      </p:sp>
      <p:pic>
        <p:nvPicPr>
          <p:cNvPr id="91140" name="Picture 6" descr="05_u03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81"/>
          <a:stretch>
            <a:fillRect/>
          </a:stretch>
        </p:blipFill>
        <p:spPr bwMode="auto">
          <a:xfrm>
            <a:off x="1503363" y="3657600"/>
            <a:ext cx="6345237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What kinds of isomers are the following pairs?</a:t>
            </a:r>
          </a:p>
          <a:p>
            <a:pPr lvl="1"/>
            <a:r>
              <a:rPr lang="en-IN" altLang="en-US" smtClean="0"/>
              <a:t>a) (</a:t>
            </a:r>
            <a:r>
              <a:rPr lang="en-IN" altLang="en-US" i="1" smtClean="0"/>
              <a:t>S</a:t>
            </a:r>
            <a:r>
              <a:rPr lang="en-IN" altLang="en-US" smtClean="0"/>
              <a:t>)-5-Chloro-2-hexene and chlorocyclohexane</a:t>
            </a:r>
          </a:p>
          <a:p>
            <a:pPr lvl="1"/>
            <a:r>
              <a:rPr lang="pt-BR" altLang="en-US" smtClean="0"/>
              <a:t>b) (2</a:t>
            </a:r>
            <a:r>
              <a:rPr lang="pt-BR" altLang="en-US" i="1" smtClean="0"/>
              <a:t>R</a:t>
            </a:r>
            <a:r>
              <a:rPr lang="pt-BR" altLang="en-US" smtClean="0"/>
              <a:t>,3</a:t>
            </a:r>
            <a:r>
              <a:rPr lang="pt-BR" altLang="en-US" i="1" smtClean="0"/>
              <a:t>R</a:t>
            </a:r>
            <a:r>
              <a:rPr lang="pt-BR" altLang="en-US" smtClean="0"/>
              <a:t>)-Dibromopentane and (2</a:t>
            </a:r>
            <a:r>
              <a:rPr lang="pt-BR" altLang="en-US" i="1" smtClean="0"/>
              <a:t>S</a:t>
            </a:r>
            <a:r>
              <a:rPr lang="pt-BR" altLang="en-US" smtClean="0"/>
              <a:t>,3</a:t>
            </a:r>
            <a:r>
              <a:rPr lang="pt-BR" altLang="en-US" i="1" smtClean="0"/>
              <a:t>R</a:t>
            </a:r>
            <a:r>
              <a:rPr lang="pt-BR" altLang="en-US" smtClean="0"/>
              <a:t>)-dibromopentane</a:t>
            </a:r>
          </a:p>
          <a:p>
            <a:r>
              <a:rPr lang="pt-BR" altLang="en-US" smtClean="0"/>
              <a:t>Solution:</a:t>
            </a:r>
          </a:p>
          <a:p>
            <a:r>
              <a:rPr lang="pt-BR" altLang="en-US" smtClean="0"/>
              <a:t>a)</a:t>
            </a:r>
          </a:p>
          <a:p>
            <a:endParaRPr lang="pt-BR" altLang="en-US" smtClean="0"/>
          </a:p>
          <a:p>
            <a:endParaRPr lang="pt-BR" altLang="en-US" smtClean="0"/>
          </a:p>
          <a:p>
            <a:endParaRPr lang="pt-BR" altLang="en-US" smtClean="0"/>
          </a:p>
          <a:p>
            <a:pPr lvl="1"/>
            <a:r>
              <a:rPr lang="en-IN" altLang="en-US" smtClean="0"/>
              <a:t>These two compounds are constitutional isomers </a:t>
            </a:r>
            <a:endParaRPr lang="en-US" altLang="en-US" smtClean="0"/>
          </a:p>
        </p:txBody>
      </p:sp>
      <p:pic>
        <p:nvPicPr>
          <p:cNvPr id="512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3733800"/>
            <a:ext cx="6099175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b) </a:t>
            </a:r>
            <a:r>
              <a:rPr lang="en-IN" altLang="en-US" smtClean="0"/>
              <a:t>The two dibromopentane stereoisomers are diastereomers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Chirality at Nitrogen, Phosphorus, and Sulfur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N, P, and S are commonly found in organic compounds and can have chirality centers</a:t>
            </a:r>
          </a:p>
          <a:p>
            <a:r>
              <a:rPr lang="en-US" altLang="en-US" smtClean="0"/>
              <a:t>Trivalent nitrogen is tetrahedral</a:t>
            </a:r>
          </a:p>
          <a:p>
            <a:r>
              <a:rPr lang="en-US" altLang="en-US" smtClean="0"/>
              <a:t>Does not form a chirality center since it rapidly flips</a:t>
            </a:r>
          </a:p>
          <a:p>
            <a:r>
              <a:rPr lang="en-US" altLang="en-US" smtClean="0"/>
              <a:t>Individual enantiomers cannot be isolated 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CA" altLang="en-US" smtClean="0"/>
          </a:p>
        </p:txBody>
      </p:sp>
      <p:pic>
        <p:nvPicPr>
          <p:cNvPr id="97284" name="Picture 6" descr="05_u03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48150"/>
            <a:ext cx="42989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Chirality at Nitrogen, Phosphorus, and Sulfur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May apply to phosphorus but it flips slowly</a:t>
            </a:r>
          </a:p>
        </p:txBody>
      </p:sp>
      <p:pic>
        <p:nvPicPr>
          <p:cNvPr id="99332" name="Picture 6" descr="05_u03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71628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Enantiomers and the </a:t>
            </a:r>
            <a:br>
              <a:rPr lang="en-US" altLang="en-US" smtClean="0"/>
            </a:br>
            <a:r>
              <a:rPr lang="en-US" altLang="en-US" smtClean="0"/>
              <a:t>Tetrahedral Carbon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70C0"/>
                </a:solidFill>
              </a:rPr>
              <a:t>Enantiomers</a:t>
            </a:r>
            <a:r>
              <a:rPr lang="en-US" altLang="en-US" smtClean="0"/>
              <a:t>: Molecules that are not the same as their mirror image</a:t>
            </a:r>
          </a:p>
          <a:p>
            <a:pPr lvl="1"/>
            <a:r>
              <a:rPr lang="en-US" altLang="en-US" smtClean="0"/>
              <a:t>A result of tetrahederal bonding to four different substituents</a:t>
            </a:r>
          </a:p>
        </p:txBody>
      </p:sp>
      <p:pic>
        <p:nvPicPr>
          <p:cNvPr id="9220" name="Picture 5" descr="05_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2870200"/>
            <a:ext cx="45466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Prochirality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prochiral molecule is a molecule that is achiral but can become chiral by a single alteration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Re</a:t>
            </a:r>
            <a:r>
              <a:rPr lang="en-US" altLang="en-US" b="1" i="1" smtClean="0">
                <a:solidFill>
                  <a:srgbClr val="0070C0"/>
                </a:solidFill>
              </a:rPr>
              <a:t> </a:t>
            </a:r>
            <a:r>
              <a:rPr lang="en-US" altLang="en-US" b="1" smtClean="0">
                <a:solidFill>
                  <a:srgbClr val="0070C0"/>
                </a:solidFill>
              </a:rPr>
              <a:t>face</a:t>
            </a:r>
            <a:r>
              <a:rPr lang="en-US" altLang="en-US" smtClean="0"/>
              <a:t>: </a:t>
            </a:r>
            <a:r>
              <a:rPr lang="en-IN" altLang="en-US" smtClean="0"/>
              <a:t>Face on which the arrows curve clockwise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Si</a:t>
            </a:r>
            <a:r>
              <a:rPr lang="en-US" altLang="en-US" b="1" i="1" smtClean="0">
                <a:solidFill>
                  <a:srgbClr val="0070C0"/>
                </a:solidFill>
              </a:rPr>
              <a:t> </a:t>
            </a:r>
            <a:r>
              <a:rPr lang="en-US" altLang="en-US" b="1" smtClean="0">
                <a:solidFill>
                  <a:srgbClr val="0070C0"/>
                </a:solidFill>
              </a:rPr>
              <a:t>face</a:t>
            </a:r>
            <a:r>
              <a:rPr lang="en-US" altLang="en-US" smtClean="0"/>
              <a:t>: </a:t>
            </a:r>
            <a:r>
              <a:rPr lang="en-IN" altLang="en-US" smtClean="0"/>
              <a:t>Face on which the arrows curve counterclockwise</a:t>
            </a:r>
          </a:p>
          <a:p>
            <a:endParaRPr lang="en-CA" altLang="en-US" smtClean="0"/>
          </a:p>
        </p:txBody>
      </p:sp>
      <p:pic>
        <p:nvPicPr>
          <p:cNvPr id="101380" name="Picture 7" descr="05_u04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4606925"/>
            <a:ext cx="584835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Prochirality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Planar faces that can become tetrahedral are different from the top or bottom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Prochirality center</a:t>
            </a:r>
            <a:r>
              <a:rPr lang="en-US" altLang="en-US" smtClean="0"/>
              <a:t>:</a:t>
            </a:r>
            <a:r>
              <a:rPr lang="en-US" altLang="en-US" b="1" smtClean="0"/>
              <a:t> </a:t>
            </a:r>
            <a:r>
              <a:rPr lang="en-IN" altLang="en-US" smtClean="0"/>
              <a:t>Atom in a compound that can be converted into a chirality center by changing one of its </a:t>
            </a:r>
            <a:r>
              <a:rPr lang="en-US" altLang="en-US" smtClean="0"/>
              <a:t>attached substituents</a:t>
            </a:r>
          </a:p>
        </p:txBody>
      </p:sp>
      <p:pic>
        <p:nvPicPr>
          <p:cNvPr id="103428" name="Picture 6" descr="05_u04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3962400"/>
            <a:ext cx="6448425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Prochirality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71600"/>
            <a:ext cx="8362950" cy="5257800"/>
          </a:xfrm>
        </p:spPr>
        <p:txBody>
          <a:bodyPr/>
          <a:lstStyle/>
          <a:p>
            <a:r>
              <a:rPr lang="en-US" altLang="en-US" smtClean="0"/>
              <a:t>An </a:t>
            </a:r>
            <a:r>
              <a:rPr lang="en-US" altLang="en-US" i="1" smtClean="0"/>
              <a:t>sp</a:t>
            </a:r>
            <a:r>
              <a:rPr lang="en-US" altLang="en-US" baseline="30000" smtClean="0"/>
              <a:t>3</a:t>
            </a:r>
            <a:r>
              <a:rPr lang="en-US" altLang="en-US" smtClean="0"/>
              <a:t> carbon with two groups that are the same is a prochirality center</a:t>
            </a:r>
          </a:p>
          <a:p>
            <a:r>
              <a:rPr lang="en-US" altLang="en-US" smtClean="0"/>
              <a:t>Two identical groups are distinguished by considering either and seeing if it were increased in priority in comparison with the other</a:t>
            </a:r>
          </a:p>
          <a:p>
            <a:r>
              <a:rPr lang="en-US" altLang="en-US" smtClean="0"/>
              <a:t>If the center becomes R, the group is </a:t>
            </a:r>
            <a:r>
              <a:rPr lang="en-US" altLang="en-US" b="1" smtClean="0">
                <a:solidFill>
                  <a:srgbClr val="0070C0"/>
                </a:solidFill>
              </a:rPr>
              <a:t>pro-R</a:t>
            </a:r>
            <a:r>
              <a:rPr lang="en-US" altLang="en-US" smtClean="0"/>
              <a:t> and if the center becomes S, the group is </a:t>
            </a:r>
            <a:r>
              <a:rPr lang="en-US" altLang="en-US" b="1" smtClean="0">
                <a:solidFill>
                  <a:srgbClr val="0070C0"/>
                </a:solidFill>
              </a:rPr>
              <a:t>pro-S</a:t>
            </a:r>
            <a:r>
              <a:rPr lang="en-US" altLang="en-US" smtClean="0">
                <a:solidFill>
                  <a:srgbClr val="0070C0"/>
                </a:solidFill>
              </a:rPr>
              <a:t> </a:t>
            </a:r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CA" altLang="en-US" smtClean="0"/>
          </a:p>
        </p:txBody>
      </p:sp>
      <p:pic>
        <p:nvPicPr>
          <p:cNvPr id="105476" name="Picture 6" descr="05_u04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4625975"/>
            <a:ext cx="778668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Prochirality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Biological reactions often involve prochiral compounds</a:t>
            </a:r>
          </a:p>
          <a:p>
            <a:r>
              <a:rPr lang="en-IN" altLang="en-US" smtClean="0"/>
              <a:t>Determining the stereochemistry of reactions at prochirality centers helps in the study of mechanisms in biochemical reactions</a:t>
            </a:r>
          </a:p>
          <a:p>
            <a:r>
              <a:rPr lang="en-US" altLang="en-US" smtClean="0"/>
              <a:t>Example - Addition of water to fumarate</a:t>
            </a:r>
            <a:endParaRPr lang="en-CA" altLang="en-US" smtClean="0"/>
          </a:p>
        </p:txBody>
      </p:sp>
      <p:pic>
        <p:nvPicPr>
          <p:cNvPr id="107524" name="Picture 6" descr="05_u04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4224338"/>
            <a:ext cx="6442075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Identify the indicated faces of carbon atoms in the following molecules as Re </a:t>
            </a:r>
            <a:r>
              <a:rPr lang="en-US" altLang="en-US" smtClean="0"/>
              <a:t>or Si:</a:t>
            </a:r>
          </a:p>
        </p:txBody>
      </p:sp>
      <p:pic>
        <p:nvPicPr>
          <p:cNvPr id="10957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3054350"/>
            <a:ext cx="7556500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Solution:</a:t>
            </a:r>
          </a:p>
          <a:p>
            <a:pPr lvl="1"/>
            <a:r>
              <a:rPr lang="en-IN" altLang="en-US" smtClean="0"/>
              <a:t>Draw the plane that includes the </a:t>
            </a:r>
            <a:r>
              <a:rPr lang="en-IN" altLang="en-US" i="1" smtClean="0"/>
              <a:t>sp</a:t>
            </a:r>
            <a:r>
              <a:rPr lang="en-IN" altLang="en-US" baseline="30000" smtClean="0"/>
              <a:t>2</a:t>
            </a:r>
            <a:r>
              <a:rPr lang="en-IN" altLang="en-US" smtClean="0"/>
              <a:t> carbon and its substituents, and rank the substituents</a:t>
            </a:r>
          </a:p>
          <a:p>
            <a:pPr lvl="1"/>
            <a:r>
              <a:rPr lang="en-IN" altLang="en-US" smtClean="0"/>
              <a:t>The arrow that proceeds from group 1 to group 2 to group 3 is drawn</a:t>
            </a:r>
          </a:p>
          <a:p>
            <a:pPr lvl="1"/>
            <a:r>
              <a:rPr lang="en-IN" altLang="en-US" smtClean="0"/>
              <a:t>If the direction of rotation is clockwise, the face is the Re face</a:t>
            </a:r>
          </a:p>
          <a:p>
            <a:pPr lvl="1"/>
            <a:r>
              <a:rPr lang="en-US" altLang="en-US" smtClean="0"/>
              <a:t>If rotation is </a:t>
            </a:r>
            <a:r>
              <a:rPr lang="en-IN" altLang="en-US" smtClean="0"/>
              <a:t>counterclockwise, the face is the Si face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7"/>
          <a:stretch>
            <a:fillRect/>
          </a:stretch>
        </p:blipFill>
        <p:spPr>
          <a:xfrm>
            <a:off x="2765425" y="1731963"/>
            <a:ext cx="3530600" cy="213201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4" r="-476"/>
          <a:stretch>
            <a:fillRect/>
          </a:stretch>
        </p:blipFill>
        <p:spPr bwMode="auto">
          <a:xfrm>
            <a:off x="2857500" y="4300538"/>
            <a:ext cx="34290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Chirality in Nature and Chiral Environments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Stereoisomers are readily distinguished by chiral receptors in nature</a:t>
            </a:r>
          </a:p>
          <a:p>
            <a:r>
              <a:rPr lang="en-US" altLang="en-US" smtClean="0"/>
              <a:t>Properties of drugs depend on stereochemistry</a:t>
            </a:r>
          </a:p>
        </p:txBody>
      </p:sp>
      <p:pic>
        <p:nvPicPr>
          <p:cNvPr id="115716" name="Picture 5" descr="05_1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3127375"/>
            <a:ext cx="5508625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Objects or molecules that are not superimposable on its mirror image are </a:t>
            </a:r>
            <a:r>
              <a:rPr lang="en-US" altLang="en-US" smtClean="0"/>
              <a:t>said to be chiral</a:t>
            </a:r>
          </a:p>
          <a:p>
            <a:r>
              <a:rPr lang="en-IN" altLang="en-US" smtClean="0"/>
              <a:t>Common cause of chirality in organic molecules is the presence of the </a:t>
            </a:r>
            <a:r>
              <a:rPr lang="en-US" altLang="en-US" smtClean="0"/>
              <a:t>chirality center</a:t>
            </a:r>
          </a:p>
          <a:p>
            <a:r>
              <a:rPr lang="en-IN" altLang="en-US" smtClean="0"/>
              <a:t>Chiral compounds can exist as a pair of nonsuperimposable mirror-image stereoisomers called enantiomers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Stereochemical configuration of a chirality center can be specified as either </a:t>
            </a:r>
            <a:r>
              <a:rPr lang="en-IN" altLang="en-US" i="1" smtClean="0"/>
              <a:t>R </a:t>
            </a:r>
            <a:r>
              <a:rPr lang="en-IN" altLang="en-US" smtClean="0"/>
              <a:t>or </a:t>
            </a:r>
            <a:r>
              <a:rPr lang="en-IN" altLang="en-US" i="1" smtClean="0"/>
              <a:t>S </a:t>
            </a:r>
            <a:r>
              <a:rPr lang="en-IN" altLang="en-US" smtClean="0"/>
              <a:t>by using the Cahn–Ingold–Prelog rules</a:t>
            </a:r>
          </a:p>
          <a:p>
            <a:r>
              <a:rPr lang="en-US" altLang="en-US" smtClean="0"/>
              <a:t>Diastereomers have </a:t>
            </a:r>
            <a:r>
              <a:rPr lang="en-IN" altLang="en-US" smtClean="0"/>
              <a:t>the same configuration in at least one center and opposite configurations at the </a:t>
            </a:r>
            <a:r>
              <a:rPr lang="en-US" altLang="en-US" smtClean="0"/>
              <a:t>others</a:t>
            </a:r>
          </a:p>
          <a:p>
            <a:r>
              <a:rPr lang="en-IN" altLang="en-US" smtClean="0"/>
              <a:t>Epimers are diastereomers that differ in configuration at only one </a:t>
            </a:r>
            <a:r>
              <a:rPr lang="en-US" altLang="en-US" smtClean="0"/>
              <a:t>chirality center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000" b="1" smtClean="0">
                <a:solidFill>
                  <a:srgbClr val="FF0000"/>
                </a:solidFill>
              </a:rPr>
              <a:t>Figure 5.2 </a:t>
            </a:r>
            <a:r>
              <a:rPr lang="en-IN" altLang="en-US" sz="3000" smtClean="0"/>
              <a:t>- Attempts at Superimposing the Mirror-Image Forms of Lactic Acid</a:t>
            </a:r>
            <a:endParaRPr lang="en-US" altLang="en-US" sz="3000" smtClean="0"/>
          </a:p>
        </p:txBody>
      </p:sp>
      <p:pic>
        <p:nvPicPr>
          <p:cNvPr id="11267" name="Picture 5" descr="05_0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2728913"/>
            <a:ext cx="8764587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1198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Meso compounds contain chirality centers but are achiral</a:t>
            </a:r>
          </a:p>
          <a:p>
            <a:r>
              <a:rPr lang="en-US" altLang="en-US" smtClean="0"/>
              <a:t>50:50 </a:t>
            </a:r>
            <a:r>
              <a:rPr lang="en-IN" altLang="en-US" smtClean="0"/>
              <a:t>mixtures of (+) and (-) enantiomers area called </a:t>
            </a:r>
            <a:r>
              <a:rPr lang="en-US" altLang="en-US" smtClean="0"/>
              <a:t>racemates</a:t>
            </a:r>
            <a:endParaRPr lang="en-IN" altLang="en-US" smtClean="0"/>
          </a:p>
          <a:p>
            <a:r>
              <a:rPr lang="en-IN" altLang="en-US" smtClean="0"/>
              <a:t>If a molecule can be achiral to chiral in a </a:t>
            </a:r>
            <a:r>
              <a:rPr lang="en-US" altLang="en-US" smtClean="0"/>
              <a:t>single chemical step, it is said to be prochiral</a:t>
            </a:r>
          </a:p>
          <a:p>
            <a:r>
              <a:rPr lang="en-IN" altLang="en-US" smtClean="0"/>
              <a:t>Prochiral </a:t>
            </a:r>
            <a:r>
              <a:rPr lang="en-IN" altLang="en-US" i="1" smtClean="0"/>
              <a:t>sp</a:t>
            </a:r>
            <a:r>
              <a:rPr lang="en-IN" altLang="en-US" baseline="30000" smtClean="0"/>
              <a:t>2</a:t>
            </a:r>
            <a:r>
              <a:rPr lang="en-IN" altLang="en-US" smtClean="0"/>
              <a:t>-hybridized atom has two faces, described as either Re or Si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An </a:t>
            </a:r>
            <a:r>
              <a:rPr lang="en-IN" altLang="en-US" i="1" smtClean="0"/>
              <a:t>sp</a:t>
            </a:r>
            <a:r>
              <a:rPr lang="en-IN" altLang="en-US" baseline="30000" smtClean="0"/>
              <a:t>3</a:t>
            </a:r>
            <a:r>
              <a:rPr lang="en-IN" altLang="en-US" smtClean="0"/>
              <a:t>-hybridized atom is a prochirality center if, by changing one of its attached atoms results in a chirality center</a:t>
            </a:r>
          </a:p>
          <a:p>
            <a:r>
              <a:rPr lang="en-US" altLang="en-US" smtClean="0"/>
              <a:t>Atom whose </a:t>
            </a:r>
            <a:r>
              <a:rPr lang="en-IN" altLang="en-US" smtClean="0"/>
              <a:t>replacement leads to an R chirality center is pro-R</a:t>
            </a:r>
          </a:p>
          <a:p>
            <a:r>
              <a:rPr lang="en-IN" altLang="en-US" smtClean="0"/>
              <a:t>Atom whose replacement leads to an S chirality center is pro-S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Reason for Handedness: Chirality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70C0"/>
                </a:solidFill>
              </a:rPr>
              <a:t>Chiral</a:t>
            </a:r>
            <a:r>
              <a:rPr lang="en-US" altLang="en-US" smtClean="0"/>
              <a:t>: Molecules </a:t>
            </a:r>
            <a:r>
              <a:rPr lang="en-IN" altLang="en-US" smtClean="0"/>
              <a:t>that do not have a plane of symmetry and are not superimposable on their mirror image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Achiral</a:t>
            </a:r>
            <a:r>
              <a:rPr lang="en-US" altLang="en-US" smtClean="0"/>
              <a:t>: Molecules with a plane of symmetry that is the same as its mirror image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3657600"/>
            <a:ext cx="51562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62950" cy="1295400"/>
          </a:xfrm>
        </p:spPr>
        <p:txBody>
          <a:bodyPr/>
          <a:lstStyle/>
          <a:p>
            <a:r>
              <a:rPr lang="en-IN" altLang="en-US" b="1" dirty="0" smtClean="0">
                <a:solidFill>
                  <a:srgbClr val="FF0000"/>
                </a:solidFill>
              </a:rPr>
              <a:t>Figure 5.3 </a:t>
            </a:r>
            <a:r>
              <a:rPr lang="en-IN" altLang="en-US" dirty="0" smtClean="0"/>
              <a:t>- The Meaning of</a:t>
            </a:r>
            <a:br>
              <a:rPr lang="en-IN" altLang="en-US" dirty="0" smtClean="0"/>
            </a:br>
            <a:r>
              <a:rPr lang="en-US" altLang="en-US" dirty="0" smtClean="0"/>
              <a:t>Symmetry Plane</a:t>
            </a:r>
          </a:p>
        </p:txBody>
      </p:sp>
      <p:pic>
        <p:nvPicPr>
          <p:cNvPr id="1536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531938"/>
            <a:ext cx="5543550" cy="494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Chirality Center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Point in a molecule where four different groups are attached to carbon</a:t>
            </a:r>
          </a:p>
          <a:p>
            <a:r>
              <a:rPr lang="en-US" altLang="en-US" smtClean="0"/>
              <a:t>Is the cause of chirality</a:t>
            </a:r>
          </a:p>
          <a:p>
            <a:r>
              <a:rPr lang="en-US" altLang="en-US" smtClean="0"/>
              <a:t>Example</a:t>
            </a:r>
          </a:p>
          <a:p>
            <a:pPr lvl="1"/>
            <a:r>
              <a:rPr lang="en-IN" altLang="en-US" smtClean="0"/>
              <a:t>5-bromodecane has four different groups that are bonded to C5	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3810000" y="51054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7413" name="Picture 7" descr="05_u00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4127500"/>
            <a:ext cx="857408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2316</TotalTime>
  <Words>2043</Words>
  <Application>Microsoft Office PowerPoint</Application>
  <PresentationFormat>On-screen Show (4:3)</PresentationFormat>
  <Paragraphs>369</Paragraphs>
  <Slides>61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MS PGothic</vt:lpstr>
      <vt:lpstr>Wingdings</vt:lpstr>
      <vt:lpstr>Calibri</vt:lpstr>
      <vt:lpstr>Symbol</vt:lpstr>
      <vt:lpstr>1_Layers</vt:lpstr>
      <vt:lpstr>MathType 6.0 Equation</vt:lpstr>
      <vt:lpstr>Chapter 5 Stereochemistry at Tetrahedral Centers</vt:lpstr>
      <vt:lpstr>Learning Objectives</vt:lpstr>
      <vt:lpstr>Learning Objectives</vt:lpstr>
      <vt:lpstr>Learning Objectives</vt:lpstr>
      <vt:lpstr>Enantiomers and the  Tetrahedral Carbon </vt:lpstr>
      <vt:lpstr>Figure 5.2 - Attempts at Superimposing the Mirror-Image Forms of Lactic Acid</vt:lpstr>
      <vt:lpstr>Reason for Handedness: Chirality</vt:lpstr>
      <vt:lpstr>Figure 5.3 - The Meaning of Symmetry Plane</vt:lpstr>
      <vt:lpstr>Chirality Center</vt:lpstr>
      <vt:lpstr>Chirality Center</vt:lpstr>
      <vt:lpstr>Worked Example</vt:lpstr>
      <vt:lpstr>Worked Example</vt:lpstr>
      <vt:lpstr>Worked Example</vt:lpstr>
      <vt:lpstr>Optical Activity</vt:lpstr>
      <vt:lpstr>Optical Activity</vt:lpstr>
      <vt:lpstr>Polarimeter</vt:lpstr>
      <vt:lpstr>Figure 5.5 - Schematic Representation of a Polarimeter</vt:lpstr>
      <vt:lpstr>Specific Rotation []D</vt:lpstr>
      <vt:lpstr>Table 5.1 - Specific Rotation of Some Organic Molecules</vt:lpstr>
      <vt:lpstr>Worked Example</vt:lpstr>
      <vt:lpstr>Worked Example</vt:lpstr>
      <vt:lpstr>Pasteur’s Discovery of  Enantiomers</vt:lpstr>
      <vt:lpstr>Figure 5.6 - Drawings of Sodium Ammonium Tartrate Crystals From Pasteur’s Original Sketches</vt:lpstr>
      <vt:lpstr>Sequence Rules for Specifying Configuration</vt:lpstr>
      <vt:lpstr>Sequence Rules for Specifying Configuration</vt:lpstr>
      <vt:lpstr>Sequence Rules for Specifying Configuration</vt:lpstr>
      <vt:lpstr>Sequence Rules for Specifying Configuration</vt:lpstr>
      <vt:lpstr>Sequence Rules for Specifying Configuration</vt:lpstr>
      <vt:lpstr>Figure 5.7 - Assigning Configuration to a Chirality Center</vt:lpstr>
      <vt:lpstr>Worked Example</vt:lpstr>
      <vt:lpstr>Diastereomers</vt:lpstr>
      <vt:lpstr>Figure 5.10 - The Four Stereoisomers of 2-amino-3-hydroxybutanoic Acid</vt:lpstr>
      <vt:lpstr>Worked Example</vt:lpstr>
      <vt:lpstr>Worked Example</vt:lpstr>
      <vt:lpstr>Meso Compounds</vt:lpstr>
      <vt:lpstr>Table 5.3 - Some Properties of the Stereoisomers of Tartaric Acid</vt:lpstr>
      <vt:lpstr>Worked Example</vt:lpstr>
      <vt:lpstr>Worked Example</vt:lpstr>
      <vt:lpstr>Racemic Mixtures and The Resolution of Enantiomers</vt:lpstr>
      <vt:lpstr>Figure 5.12 - Reaction of Racemic Lactic Acid with Achiral Methylamine</vt:lpstr>
      <vt:lpstr>Figure 5.13 - Reaction of Racemic Lactic Acid with (R)-1-Phenylethylamine</vt:lpstr>
      <vt:lpstr>Worked Example</vt:lpstr>
      <vt:lpstr>Figure 5.14 - A Summary of the Different Kinds of Isomers</vt:lpstr>
      <vt:lpstr>Constitutional Isomers</vt:lpstr>
      <vt:lpstr>Stereoisomers</vt:lpstr>
      <vt:lpstr>Worked Example</vt:lpstr>
      <vt:lpstr>Worked Example</vt:lpstr>
      <vt:lpstr>Chirality at Nitrogen, Phosphorus, and Sulfur</vt:lpstr>
      <vt:lpstr>Chirality at Nitrogen, Phosphorus, and Sulfur </vt:lpstr>
      <vt:lpstr>Prochirality</vt:lpstr>
      <vt:lpstr>Prochirality</vt:lpstr>
      <vt:lpstr>Prochirality</vt:lpstr>
      <vt:lpstr>Prochirality</vt:lpstr>
      <vt:lpstr>Worked Example</vt:lpstr>
      <vt:lpstr>Worked Example</vt:lpstr>
      <vt:lpstr>Worked Example</vt:lpstr>
      <vt:lpstr>Chirality in Nature and Chiral Environments</vt:lpstr>
      <vt:lpstr>Summary</vt:lpstr>
      <vt:lpstr>Summary</vt:lpstr>
      <vt:lpstr>Summary</vt:lpstr>
      <vt:lpstr>Summary</vt:lpstr>
    </vt:vector>
  </TitlesOfParts>
  <Company>University of Toronto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Ronald Kluger</dc:creator>
  <cp:lastModifiedBy>EAWoods</cp:lastModifiedBy>
  <cp:revision>255</cp:revision>
  <dcterms:created xsi:type="dcterms:W3CDTF">2010-09-20T22:36:26Z</dcterms:created>
  <dcterms:modified xsi:type="dcterms:W3CDTF">2015-04-10T02:47:43Z</dcterms:modified>
</cp:coreProperties>
</file>