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58"/>
  </p:notesMasterIdLst>
  <p:sldIdLst>
    <p:sldId id="266" r:id="rId2"/>
    <p:sldId id="327" r:id="rId3"/>
    <p:sldId id="328" r:id="rId4"/>
    <p:sldId id="329" r:id="rId5"/>
    <p:sldId id="267" r:id="rId6"/>
    <p:sldId id="318" r:id="rId7"/>
    <p:sldId id="330" r:id="rId8"/>
    <p:sldId id="289" r:id="rId9"/>
    <p:sldId id="311" r:id="rId10"/>
    <p:sldId id="291" r:id="rId11"/>
    <p:sldId id="331" r:id="rId12"/>
    <p:sldId id="293" r:id="rId13"/>
    <p:sldId id="294" r:id="rId14"/>
    <p:sldId id="324" r:id="rId15"/>
    <p:sldId id="332" r:id="rId16"/>
    <p:sldId id="333" r:id="rId17"/>
    <p:sldId id="295" r:id="rId18"/>
    <p:sldId id="319" r:id="rId19"/>
    <p:sldId id="296" r:id="rId20"/>
    <p:sldId id="297" r:id="rId21"/>
    <p:sldId id="320" r:id="rId22"/>
    <p:sldId id="334" r:id="rId23"/>
    <p:sldId id="335" r:id="rId24"/>
    <p:sldId id="298" r:id="rId25"/>
    <p:sldId id="336" r:id="rId26"/>
    <p:sldId id="337" r:id="rId27"/>
    <p:sldId id="299" r:id="rId28"/>
    <p:sldId id="338" r:id="rId29"/>
    <p:sldId id="339" r:id="rId30"/>
    <p:sldId id="301" r:id="rId31"/>
    <p:sldId id="321" r:id="rId32"/>
    <p:sldId id="340" r:id="rId33"/>
    <p:sldId id="341" r:id="rId34"/>
    <p:sldId id="302" r:id="rId35"/>
    <p:sldId id="306" r:id="rId36"/>
    <p:sldId id="312" r:id="rId37"/>
    <p:sldId id="313" r:id="rId38"/>
    <p:sldId id="342" r:id="rId39"/>
    <p:sldId id="314" r:id="rId40"/>
    <p:sldId id="343" r:id="rId41"/>
    <p:sldId id="303" r:id="rId42"/>
    <p:sldId id="344" r:id="rId43"/>
    <p:sldId id="262" r:id="rId44"/>
    <p:sldId id="346" r:id="rId45"/>
    <p:sldId id="345" r:id="rId46"/>
    <p:sldId id="347" r:id="rId47"/>
    <p:sldId id="348" r:id="rId48"/>
    <p:sldId id="305" r:id="rId49"/>
    <p:sldId id="349" r:id="rId50"/>
    <p:sldId id="350" r:id="rId51"/>
    <p:sldId id="351" r:id="rId52"/>
    <p:sldId id="316" r:id="rId53"/>
    <p:sldId id="322" r:id="rId54"/>
    <p:sldId id="353" r:id="rId55"/>
    <p:sldId id="354" r:id="rId56"/>
    <p:sldId id="356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E6E6E6"/>
    <a:srgbClr val="800000"/>
    <a:srgbClr val="33CCFF"/>
    <a:srgbClr val="FF66CC"/>
    <a:srgbClr val="FF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86" autoAdjust="0"/>
  </p:normalViewPr>
  <p:slideViewPr>
    <p:cSldViewPr>
      <p:cViewPr varScale="1">
        <p:scale>
          <a:sx n="65" d="100"/>
          <a:sy n="65" d="100"/>
        </p:scale>
        <p:origin x="2046" y="42"/>
      </p:cViewPr>
      <p:guideLst>
        <p:guide orient="horz" pos="9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D498D51D-8879-45A6-9AC3-1531C19AF4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88449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DA76B95-87FD-493D-A046-833DDF5F4850}" type="slidenum">
              <a:rPr kumimoji="0" lang="en-CA" altLang="en-US" smtClean="0"/>
              <a:pPr>
                <a:spcBef>
                  <a:spcPct val="0"/>
                </a:spcBef>
              </a:pPr>
              <a:t>1</a:t>
            </a:fld>
            <a:endParaRPr kumimoji="0" lang="en-CA" altLang="en-US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07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How organic reactions occur: Mechanisms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CCB139-28E6-4B0A-B252-2E881FE782A1}" type="slidenum">
              <a:rPr lang="en-CA" altLang="en-US" smtClean="0">
                <a:latin typeface="Times New Roman" panose="02020603050405020304" pitchFamily="18" charset="0"/>
              </a:rPr>
              <a:pPr/>
              <a:t>11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65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Radical Reactions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457ABA-E229-43E4-BD12-FE499FB47B0C}" type="slidenum">
              <a:rPr lang="en-CA" altLang="en-US" smtClean="0">
                <a:latin typeface="Times New Roman" panose="02020603050405020304" pitchFamily="18" charset="0"/>
              </a:rPr>
              <a:pPr/>
              <a:t>12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49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Radical Reactions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A71A4D8-E952-4144-8B6C-C3C731701B04}" type="slidenum">
              <a:rPr lang="en-CA" altLang="en-US" smtClean="0">
                <a:latin typeface="Times New Roman" panose="02020603050405020304" pitchFamily="18" charset="0"/>
              </a:rPr>
              <a:pPr/>
              <a:t>13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54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Radical Reactions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277584-692A-4F98-892F-40F26A3B1143}" type="slidenum">
              <a:rPr lang="en-CA" altLang="en-US" smtClean="0">
                <a:latin typeface="Times New Roman" panose="02020603050405020304" pitchFamily="18" charset="0"/>
              </a:rPr>
              <a:pPr/>
              <a:t>14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76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Radical Reactions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DA3AB5-6B1B-4F4C-AC9D-D0B0F9E7D9B6}" type="slidenum">
              <a:rPr lang="en-CA" altLang="en-US" smtClean="0">
                <a:latin typeface="Times New Roman" panose="02020603050405020304" pitchFamily="18" charset="0"/>
              </a:rPr>
              <a:pPr/>
              <a:t>15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78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Radical Reactions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E58C41-8FA1-42A4-9A73-4864B1C2B0FE}" type="slidenum">
              <a:rPr lang="en-CA" altLang="en-US" smtClean="0">
                <a:latin typeface="Times New Roman" panose="02020603050405020304" pitchFamily="18" charset="0"/>
              </a:rPr>
              <a:pPr/>
              <a:t>16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87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Polar Reactions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A34FB0-AB63-4340-90DA-92290549A1FB}" type="slidenum">
              <a:rPr lang="en-CA" altLang="en-US" smtClean="0">
                <a:latin typeface="Times New Roman" panose="02020603050405020304" pitchFamily="18" charset="0"/>
              </a:rPr>
              <a:pPr/>
              <a:t>17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60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Polar Reactions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37D389-2426-4E1B-B5CD-2363A2DA08BB}" type="slidenum">
              <a:rPr lang="en-CA" altLang="en-US" smtClean="0">
                <a:latin typeface="Times New Roman" panose="02020603050405020304" pitchFamily="18" charset="0"/>
              </a:rPr>
              <a:pPr/>
              <a:t>18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14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Polar Reactions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8C21B2-244C-4B56-820D-E41F11B23574}" type="slidenum">
              <a:rPr lang="en-CA" altLang="en-US" smtClean="0">
                <a:latin typeface="Times New Roman" panose="02020603050405020304" pitchFamily="18" charset="0"/>
              </a:rPr>
              <a:pPr/>
              <a:t>19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92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Polar Reactions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24CF98-169A-44F8-ABAC-B0D61492BE94}" type="slidenum">
              <a:rPr lang="en-CA" altLang="en-US" smtClean="0">
                <a:latin typeface="Times New Roman" panose="02020603050405020304" pitchFamily="18" charset="0"/>
              </a:rPr>
              <a:pPr/>
              <a:t>20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9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523E89-DB28-4C34-893D-9C5F7216CD73}" type="slidenum">
              <a:rPr lang="en-CA" altLang="en-US" smtClean="0">
                <a:latin typeface="Times New Roman" panose="02020603050405020304" pitchFamily="18" charset="0"/>
              </a:rPr>
              <a:pPr/>
              <a:t>2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08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Polar Reactions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BBC6F4-3062-4E82-99BC-472BDF361A32}" type="slidenum">
              <a:rPr lang="en-CA" altLang="en-US" smtClean="0">
                <a:latin typeface="Times New Roman" panose="02020603050405020304" pitchFamily="18" charset="0"/>
              </a:rPr>
              <a:pPr/>
              <a:t>21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06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Polar Reactions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BAA3D2-293A-4083-966E-F27989F8C5B7}" type="slidenum">
              <a:rPr lang="en-CA" altLang="en-US" smtClean="0">
                <a:latin typeface="Times New Roman" panose="02020603050405020304" pitchFamily="18" charset="0"/>
              </a:rPr>
              <a:pPr/>
              <a:t>22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8679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Polar Reactions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3D0DF9-F10D-4ECF-993D-393CFE15A375}" type="slidenum">
              <a:rPr lang="en-CA" altLang="en-US" smtClean="0">
                <a:latin typeface="Times New Roman" panose="02020603050405020304" pitchFamily="18" charset="0"/>
              </a:rPr>
              <a:pPr/>
              <a:t>23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809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An Example of a Polar</a:t>
            </a:r>
            <a:r>
              <a:rPr lang="en-US" altLang="en-US" smtClean="0">
                <a:latin typeface="Times New Roman" panose="02020603050405020304" pitchFamily="18" charset="0"/>
              </a:rPr>
              <a:t>Reaction: Addition of HBr to Ethylene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D4A51DD-2B3E-47A8-876F-E1D38B6A2638}" type="slidenum">
              <a:rPr lang="en-CA" altLang="en-US" smtClean="0">
                <a:latin typeface="Times New Roman" panose="02020603050405020304" pitchFamily="18" charset="0"/>
              </a:rPr>
              <a:pPr/>
              <a:t>24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69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An Example of a Polar</a:t>
            </a:r>
            <a:r>
              <a:rPr lang="en-US" altLang="en-US" smtClean="0">
                <a:latin typeface="Times New Roman" panose="02020603050405020304" pitchFamily="18" charset="0"/>
              </a:rPr>
              <a:t>Reaction: Addition of HBr to Ethylene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47D1ED5-A1D1-44EB-92CA-9B62745186DF}" type="slidenum">
              <a:rPr lang="en-CA" altLang="en-US" smtClean="0">
                <a:latin typeface="Times New Roman" panose="02020603050405020304" pitchFamily="18" charset="0"/>
              </a:rPr>
              <a:pPr/>
              <a:t>25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654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An Example of a Polar</a:t>
            </a:r>
            <a:r>
              <a:rPr lang="en-US" altLang="en-US" smtClean="0">
                <a:latin typeface="Times New Roman" panose="02020603050405020304" pitchFamily="18" charset="0"/>
              </a:rPr>
              <a:t>Reaction: Addition of HBr to Ethylene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31DE21-73E9-41E1-BF96-F7054A41511A}" type="slidenum">
              <a:rPr lang="en-CA" altLang="en-US" smtClean="0">
                <a:latin typeface="Times New Roman" panose="02020603050405020304" pitchFamily="18" charset="0"/>
              </a:rPr>
              <a:pPr/>
              <a:t>26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435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An Example of a Polar</a:t>
            </a:r>
            <a:r>
              <a:rPr lang="en-US" altLang="en-US" smtClean="0">
                <a:latin typeface="Times New Roman" panose="02020603050405020304" pitchFamily="18" charset="0"/>
              </a:rPr>
              <a:t>Reaction: Addition of HBr to Ethylene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229F32D-B1F7-4B38-BB86-658FC439C957}" type="slidenum">
              <a:rPr lang="en-CA" altLang="en-US" smtClean="0">
                <a:latin typeface="Times New Roman" panose="02020603050405020304" pitchFamily="18" charset="0"/>
              </a:rPr>
              <a:pPr/>
              <a:t>27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5889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An Example of a Polar</a:t>
            </a:r>
            <a:r>
              <a:rPr lang="en-US" altLang="en-US" smtClean="0">
                <a:latin typeface="Times New Roman" panose="02020603050405020304" pitchFamily="18" charset="0"/>
              </a:rPr>
              <a:t>Reaction: Addition of HBr to Ethylene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B905B46-48C1-463D-B4C1-3489CDDB22BB}" type="slidenum">
              <a:rPr lang="en-CA" altLang="en-US" smtClean="0">
                <a:latin typeface="Times New Roman" panose="02020603050405020304" pitchFamily="18" charset="0"/>
              </a:rPr>
              <a:pPr/>
              <a:t>28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851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An Example of a Polar</a:t>
            </a:r>
            <a:r>
              <a:rPr lang="en-US" altLang="en-US" smtClean="0">
                <a:latin typeface="Times New Roman" panose="02020603050405020304" pitchFamily="18" charset="0"/>
              </a:rPr>
              <a:t>Reaction: Addition of HBr to Ethylene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F5105A4-7ED0-48B3-8D95-8FDA272EB279}" type="slidenum">
              <a:rPr lang="en-CA" altLang="en-US" smtClean="0">
                <a:latin typeface="Times New Roman" panose="02020603050405020304" pitchFamily="18" charset="0"/>
              </a:rPr>
              <a:pPr/>
              <a:t>29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999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Using curved arrows in polar reaction mechanisms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842EFB-A572-4B41-8EB5-4A7E9A6657EA}" type="slidenum">
              <a:rPr lang="en-CA" altLang="en-US" smtClean="0">
                <a:latin typeface="Times New Roman" panose="02020603050405020304" pitchFamily="18" charset="0"/>
              </a:rPr>
              <a:pPr/>
              <a:t>30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275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C1205C2-DAF7-4CFA-8278-DE6A979099C4}" type="slidenum">
              <a:rPr lang="en-CA" altLang="en-US" smtClean="0">
                <a:latin typeface="Times New Roman" panose="02020603050405020304" pitchFamily="18" charset="0"/>
              </a:rPr>
              <a:pPr/>
              <a:t>3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514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Using curved arrows in polar reaction mechanisms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C549B86-F615-4D28-9189-8729A92D316E}" type="slidenum">
              <a:rPr lang="en-CA" altLang="en-US" smtClean="0">
                <a:latin typeface="Times New Roman" panose="02020603050405020304" pitchFamily="18" charset="0"/>
              </a:rPr>
              <a:pPr/>
              <a:t>31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9590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Using curved arrows in polar reaction mechanisms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074DCD-0D1C-4979-948D-E411C2D40D32}" type="slidenum">
              <a:rPr lang="en-CA" altLang="en-US" smtClean="0">
                <a:latin typeface="Times New Roman" panose="02020603050405020304" pitchFamily="18" charset="0"/>
              </a:rPr>
              <a:pPr/>
              <a:t>32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8183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Using curved arrows in polar reaction mechanisms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8DBE52-3047-4E87-9B49-4277E58C7A35}" type="slidenum">
              <a:rPr lang="en-CA" altLang="en-US" smtClean="0">
                <a:latin typeface="Times New Roman" panose="02020603050405020304" pitchFamily="18" charset="0"/>
              </a:rPr>
              <a:pPr/>
              <a:t>33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346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Describing a reaction: Equilibria, rates, and energy changes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315545-484F-4325-93BC-6A348D027577}" type="slidenum">
              <a:rPr lang="en-CA" altLang="en-US" smtClean="0">
                <a:latin typeface="Times New Roman" panose="02020603050405020304" pitchFamily="18" charset="0"/>
              </a:rPr>
              <a:pPr/>
              <a:t>34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886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Describing a reaction: Equilibria, rates, and energy changes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65AA755-8D05-4B0F-8C27-8005E293D2FA}" type="slidenum">
              <a:rPr lang="en-CA" altLang="en-US" smtClean="0">
                <a:latin typeface="Times New Roman" panose="02020603050405020304" pitchFamily="18" charset="0"/>
              </a:rPr>
              <a:pPr/>
              <a:t>35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4009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Describing a reaction: Equilibria, rates, and energy changes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027B64-29F2-42D7-B1D6-AC90184B7859}" type="slidenum">
              <a:rPr lang="en-CA" altLang="en-US" smtClean="0">
                <a:latin typeface="Times New Roman" panose="02020603050405020304" pitchFamily="18" charset="0"/>
              </a:rPr>
              <a:pPr/>
              <a:t>36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7189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Describing a reaction: Equilibria, rates, and energy changes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BA004E-453E-450E-BD1D-E7019741C13B}" type="slidenum">
              <a:rPr lang="en-CA" altLang="en-US" smtClean="0">
                <a:latin typeface="Times New Roman" panose="02020603050405020304" pitchFamily="18" charset="0"/>
              </a:rPr>
              <a:pPr/>
              <a:t>37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105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Describing a reaction: Equilibria, rates, and energy changes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DDE749-759A-40ED-85EC-FF6E2D1D42B4}" type="slidenum">
              <a:rPr lang="en-CA" altLang="en-US" smtClean="0">
                <a:latin typeface="Times New Roman" panose="02020603050405020304" pitchFamily="18" charset="0"/>
              </a:rPr>
              <a:pPr/>
              <a:t>38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8582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Describing a reaction: Equilibria, rates, and energy changes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97EC71D-EECF-47E2-B7E3-DB3023E635B4}" type="slidenum">
              <a:rPr lang="en-CA" altLang="en-US" smtClean="0">
                <a:latin typeface="Times New Roman" panose="02020603050405020304" pitchFamily="18" charset="0"/>
              </a:rPr>
              <a:pPr/>
              <a:t>39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6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Describing a reaction: Equilibria, rates, and energy changes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E7F3DB-22BD-472E-A20E-91C13ED335A0}" type="slidenum">
              <a:rPr lang="en-CA" altLang="en-US" smtClean="0">
                <a:latin typeface="Times New Roman" panose="02020603050405020304" pitchFamily="18" charset="0"/>
              </a:rPr>
              <a:pPr/>
              <a:t>40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5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 Kinds of organic reactions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E23066-AA5E-415D-87C6-D8645AAF2776}" type="slidenum">
              <a:rPr lang="en-CA" altLang="en-US" smtClean="0">
                <a:latin typeface="Times New Roman" panose="02020603050405020304" pitchFamily="18" charset="0"/>
              </a:rPr>
              <a:pPr/>
              <a:t>5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8149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Describing a reaction: Bond dissociation energies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D89AA63-D565-47A0-8428-F113B895C2D7}" type="slidenum">
              <a:rPr lang="en-CA" altLang="en-US" smtClean="0">
                <a:latin typeface="Times New Roman" panose="02020603050405020304" pitchFamily="18" charset="0"/>
              </a:rPr>
              <a:pPr/>
              <a:t>41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272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Describing a reaction: Bond dissociation energies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222BC9-50BB-4133-9028-80C7261E7570}" type="slidenum">
              <a:rPr lang="en-CA" altLang="en-US" smtClean="0">
                <a:latin typeface="Times New Roman" panose="02020603050405020304" pitchFamily="18" charset="0"/>
              </a:rPr>
              <a:pPr/>
              <a:t>42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507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Describing a reaction: Bond dissociation energies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5460E-29DD-4043-9D4D-3A08B1F70F9C}" type="slidenum">
              <a:rPr lang="en-CA" altLang="en-US" smtClean="0">
                <a:latin typeface="Times New Roman" panose="02020603050405020304" pitchFamily="18" charset="0"/>
              </a:rPr>
              <a:pPr/>
              <a:t>43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652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Describing a reaction: Energy diagrams and transition states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7B507F-3E6C-474C-B9AC-64F2A60197DE}" type="slidenum">
              <a:rPr lang="en-CA" altLang="en-US" smtClean="0">
                <a:latin typeface="Times New Roman" panose="02020603050405020304" pitchFamily="18" charset="0"/>
              </a:rPr>
              <a:pPr/>
              <a:t>44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9529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Describing a reaction: Energy diagrams and transition states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C41DAC-5E33-46B4-9AF6-0A79E32E29DC}" type="slidenum">
              <a:rPr lang="en-CA" altLang="en-US" smtClean="0">
                <a:latin typeface="Times New Roman" panose="02020603050405020304" pitchFamily="18" charset="0"/>
              </a:rPr>
              <a:pPr/>
              <a:t>45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459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Describing a reaction: Energy diagrams and transition states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0D656E-EBB2-465B-B885-922B282931C0}" type="slidenum">
              <a:rPr lang="en-CA" altLang="en-US" smtClean="0">
                <a:latin typeface="Times New Roman" panose="02020603050405020304" pitchFamily="18" charset="0"/>
              </a:rPr>
              <a:pPr/>
              <a:t>46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319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Describing a reaction: Intermediates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555DD98-8952-4930-9456-6AE7950F6DF8}" type="slidenum">
              <a:rPr lang="en-CA" altLang="en-US" smtClean="0">
                <a:latin typeface="Times New Roman" panose="02020603050405020304" pitchFamily="18" charset="0"/>
              </a:rPr>
              <a:pPr/>
              <a:t>47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546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Describing a reaction: Intermediates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D60DBCC-ED64-45CC-BC60-CDF44BF10DC5}" type="slidenum">
              <a:rPr lang="en-CA" altLang="en-US" smtClean="0">
                <a:latin typeface="Times New Roman" panose="02020603050405020304" pitchFamily="18" charset="0"/>
              </a:rPr>
              <a:pPr/>
              <a:t>48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0198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Describing a reaction: Intermediates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725569-970E-4980-81C2-7C901D3D405A}" type="slidenum">
              <a:rPr lang="en-CA" altLang="en-US" smtClean="0">
                <a:latin typeface="Times New Roman" panose="02020603050405020304" pitchFamily="18" charset="0"/>
              </a:rPr>
              <a:pPr/>
              <a:t>49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591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Describing a reaction: Intermediates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A5F37C1-6972-48C1-8C07-A6B58303B1E9}" type="slidenum">
              <a:rPr lang="en-CA" altLang="en-US" smtClean="0">
                <a:latin typeface="Times New Roman" panose="02020603050405020304" pitchFamily="18" charset="0"/>
              </a:rPr>
              <a:pPr/>
              <a:t>50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709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 Kinds of organic reactions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A9CC00-2A3D-4318-B81A-4AD6C845E5A5}" type="slidenum">
              <a:rPr lang="en-CA" altLang="en-US" smtClean="0">
                <a:latin typeface="Times New Roman" panose="02020603050405020304" pitchFamily="18" charset="0"/>
              </a:rPr>
              <a:pPr/>
              <a:t>6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2922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 comparison between biological reactions and laboratory reactions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88C5786-3AFF-4438-8CDD-4CF561FC0B41}" type="slidenum">
              <a:rPr lang="en-CA" altLang="en-US" smtClean="0">
                <a:latin typeface="Times New Roman" panose="02020603050405020304" pitchFamily="18" charset="0"/>
              </a:rPr>
              <a:pPr/>
              <a:t>51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43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 comparison between biological reactions and laboratory reactions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7D6671-76A5-4CF7-A2CB-801942E99999}" type="slidenum">
              <a:rPr lang="en-CA" altLang="en-US" smtClean="0">
                <a:latin typeface="Times New Roman" panose="02020603050405020304" pitchFamily="18" charset="0"/>
              </a:rPr>
              <a:pPr/>
              <a:t>52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056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 comparison between biological reactions and laboratory reactions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5BA2DCE-3970-4DE0-AA4B-585F0043B358}" type="slidenum">
              <a:rPr lang="en-CA" altLang="en-US" smtClean="0">
                <a:latin typeface="Times New Roman" panose="02020603050405020304" pitchFamily="18" charset="0"/>
              </a:rPr>
              <a:pPr/>
              <a:t>53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04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 Kinds of organic reactions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3EA2D1A-CD5F-4723-A292-BA40FE759024}" type="slidenum">
              <a:rPr lang="en-CA" altLang="en-US" smtClean="0">
                <a:latin typeface="Times New Roman" panose="02020603050405020304" pitchFamily="18" charset="0"/>
              </a:rPr>
              <a:pPr/>
              <a:t>7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898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How organic reactions occur: Mechanisms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742FCFA-2F58-4FB1-A1CD-91C8CA185D59}" type="slidenum">
              <a:rPr lang="en-CA" altLang="en-US" smtClean="0">
                <a:latin typeface="Times New Roman" panose="02020603050405020304" pitchFamily="18" charset="0"/>
              </a:rPr>
              <a:pPr/>
              <a:t>8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295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How organic reactions occur: Mechanisms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48B6133-C00A-43F6-8A22-FFBD0D064018}" type="slidenum">
              <a:rPr lang="en-CA" altLang="en-US" smtClean="0">
                <a:latin typeface="Times New Roman" panose="02020603050405020304" pitchFamily="18" charset="0"/>
              </a:rPr>
              <a:pPr/>
              <a:t>9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00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How organic reactions occur: Mechanisms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78E0F6-E3C6-4EF4-AEA7-783F706E29A2}" type="slidenum">
              <a:rPr lang="en-CA" altLang="en-US" smtClean="0">
                <a:latin typeface="Times New Roman" panose="02020603050405020304" pitchFamily="18" charset="0"/>
              </a:rPr>
              <a:pPr/>
              <a:t>10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1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cengage.com/chemistry/mcmurry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32004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ChangeArrowheads="1"/>
          </p:cNvSpPr>
          <p:nvPr userDrawn="1"/>
        </p:nvSpPr>
        <p:spPr bwMode="auto">
          <a:xfrm>
            <a:off x="2819400" y="1295400"/>
            <a:ext cx="2295525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200" i="1" dirty="0" smtClean="0">
                <a:solidFill>
                  <a:srgbClr val="000000"/>
                </a:solidFill>
              </a:rPr>
              <a:t>John E. McMurry</a:t>
            </a:r>
          </a:p>
        </p:txBody>
      </p:sp>
      <p:sp>
        <p:nvSpPr>
          <p:cNvPr id="6" name="Rectangle 22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2638425" y="2620963"/>
            <a:ext cx="28003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000000"/>
                </a:solidFill>
                <a:cs typeface="Arial" panose="020B0604020202020204" pitchFamily="34" charset="0"/>
                <a:hlinkClick r:id="rId2"/>
              </a:rPr>
              <a:t>www.cengage.com/chemistry/mcmurry</a:t>
            </a:r>
            <a:endParaRPr lang="en-US" altLang="en-US" sz="12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Picture 23" descr="BrooksCole_Logo"/>
          <p:cNvSpPr>
            <a:spLocks noChangeAspect="1" noChangeArrowheads="1"/>
          </p:cNvSpPr>
          <p:nvPr userDrawn="1"/>
        </p:nvSpPr>
        <p:spPr bwMode="auto">
          <a:xfrm>
            <a:off x="6586538" y="0"/>
            <a:ext cx="25574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7000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304800" y="3352800"/>
            <a:ext cx="8534400" cy="1981200"/>
          </a:xfrm>
        </p:spPr>
        <p:txBody>
          <a:bodyPr lIns="101882" tIns="50941" rIns="101882" bIns="50941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CA"/>
              <a:t>Click to edit Master title style</a:t>
            </a:r>
          </a:p>
        </p:txBody>
      </p:sp>
      <p:sp>
        <p:nvSpPr>
          <p:cNvPr id="170003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00100" y="5646738"/>
            <a:ext cx="7543800" cy="365125"/>
          </a:xfrm>
        </p:spPr>
        <p:txBody>
          <a:bodyPr lIns="101882" tIns="50941" rIns="101882" bIns="50941"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CA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" y="152400"/>
            <a:ext cx="252603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2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1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5163" y="0"/>
            <a:ext cx="2128837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0"/>
            <a:ext cx="6234113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8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4300"/>
            <a:ext cx="821055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627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81200"/>
            <a:ext cx="41814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2525" y="1981200"/>
            <a:ext cx="41814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8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7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7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6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272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48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3081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991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714500" y="6645275"/>
            <a:ext cx="5715000" cy="288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2016 Cengage Learning.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3" t="31112" r="27777" b="18888"/>
          <a:stretch/>
        </p:blipFill>
        <p:spPr>
          <a:xfrm>
            <a:off x="7884084" y="0"/>
            <a:ext cx="1259916" cy="13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7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90000"/>
        <a:buFont typeface="Wingdings" panose="05000000000000000000" pitchFamily="2" charset="2"/>
        <a:buChar char="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75000"/>
        <a:buFont typeface="Wingdings" panose="05000000000000000000" pitchFamily="2" charset="2"/>
        <a:buChar char=""/>
        <a:defRPr sz="2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"/>
        <a:defRPr sz="23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066800" y="3810000"/>
            <a:ext cx="7620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CA" altLang="en-US"/>
          </a:p>
        </p:txBody>
      </p:sp>
      <p:sp>
        <p:nvSpPr>
          <p:cNvPr id="4099" name="Rectangle 23"/>
          <p:cNvSpPr>
            <a:spLocks noGrp="1" noChangeArrowheads="1"/>
          </p:cNvSpPr>
          <p:nvPr>
            <p:ph type="ctrTitle"/>
          </p:nvPr>
        </p:nvSpPr>
        <p:spPr>
          <a:xfrm>
            <a:off x="1219200" y="3352800"/>
            <a:ext cx="6629400" cy="1814513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Chapter 6</a:t>
            </a:r>
            <a:br>
              <a:rPr lang="en-US" altLang="en-US" smtClean="0"/>
            </a:br>
            <a:r>
              <a:rPr lang="en-US" altLang="en-US" smtClean="0"/>
              <a:t>An Overview of </a:t>
            </a:r>
            <a:br>
              <a:rPr lang="en-US" altLang="en-US" smtClean="0"/>
            </a:br>
            <a:r>
              <a:rPr lang="en-US" altLang="en-US" smtClean="0"/>
              <a:t>Organic Reactions</a:t>
            </a:r>
            <a:endParaRPr lang="en-CA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Organic Reactions Occur: Mechanisms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Curved arrows indicate breaking and forming of bonds</a:t>
            </a:r>
          </a:p>
          <a:p>
            <a:r>
              <a:rPr lang="en-US" altLang="en-US" smtClean="0"/>
              <a:t>Arrowheads with a half head (fish-hook)     indicate </a:t>
            </a:r>
            <a:r>
              <a:rPr lang="en-IN" altLang="en-US" smtClean="0"/>
              <a:t>movement of one</a:t>
            </a:r>
            <a:r>
              <a:rPr lang="en-IN" altLang="en-US" i="1" smtClean="0"/>
              <a:t> </a:t>
            </a:r>
            <a:r>
              <a:rPr lang="en-IN" altLang="en-US" smtClean="0"/>
              <a:t>electron in the symmetrical process</a:t>
            </a:r>
          </a:p>
          <a:p>
            <a:r>
              <a:rPr lang="en-US" altLang="en-US" smtClean="0"/>
              <a:t>Arrowheads with a complete head             indicate </a:t>
            </a:r>
            <a:r>
              <a:rPr lang="en-IN" altLang="en-US" smtClean="0"/>
              <a:t>movement of two</a:t>
            </a:r>
            <a:r>
              <a:rPr lang="en-IN" altLang="en-US" i="1" smtClean="0"/>
              <a:t> </a:t>
            </a:r>
            <a:r>
              <a:rPr lang="en-IN" altLang="en-US" smtClean="0"/>
              <a:t>electrons in </a:t>
            </a:r>
            <a:r>
              <a:rPr lang="en-US" altLang="en-US" smtClean="0"/>
              <a:t>the unsymmetrical process</a:t>
            </a:r>
            <a:endParaRPr lang="en-CA" altLang="en-US" smtClean="0"/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7813675" y="2514600"/>
          <a:ext cx="9652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CS ChemDraw Drawing" r:id="rId4" imgW="619726" imgH="431378" progId="ChemDraw.Document.6.0">
                  <p:embed/>
                </p:oleObj>
              </mc:Choice>
              <mc:Fallback>
                <p:oleObj name="CS ChemDraw Drawing" r:id="rId4" imgW="619726" imgH="431378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3675" y="2514600"/>
                        <a:ext cx="9652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3"/>
          <p:cNvGraphicFramePr>
            <a:graphicFrameLocks noChangeAspect="1"/>
          </p:cNvGraphicFramePr>
          <p:nvPr/>
        </p:nvGraphicFramePr>
        <p:xfrm>
          <a:off x="7875588" y="3783013"/>
          <a:ext cx="78422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CS ChemDraw Drawing" r:id="rId6" imgW="464047" imgH="587285" progId="ChemDraw.Document.6.0">
                  <p:embed/>
                </p:oleObj>
              </mc:Choice>
              <mc:Fallback>
                <p:oleObj name="CS ChemDraw Drawing" r:id="rId6" imgW="464047" imgH="587285" progId="ChemDraw.Document.6.0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5588" y="3783013"/>
                        <a:ext cx="784225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Organic Reactions Occur: Mechanisms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70C0"/>
                </a:solidFill>
              </a:rPr>
              <a:t>Radical reactions</a:t>
            </a:r>
            <a:r>
              <a:rPr lang="en-US" altLang="en-US" smtClean="0"/>
              <a:t>: </a:t>
            </a:r>
            <a:r>
              <a:rPr lang="en-IN" altLang="en-US" smtClean="0"/>
              <a:t>Processes that involve symmetrical bond-breaking and bond-making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Radical</a:t>
            </a:r>
            <a:r>
              <a:rPr lang="en-US" altLang="en-US" smtClean="0"/>
              <a:t>: Neutral </a:t>
            </a:r>
            <a:r>
              <a:rPr lang="en-IN" altLang="en-US" smtClean="0"/>
              <a:t>chemical species containing odd number of electrons</a:t>
            </a:r>
          </a:p>
          <a:p>
            <a:pPr lvl="1"/>
            <a:r>
              <a:rPr lang="en-IN" altLang="en-US" smtClean="0"/>
              <a:t>Has a single, unpaired electron in one of its orbitals</a:t>
            </a:r>
          </a:p>
          <a:p>
            <a:r>
              <a:rPr lang="en-IN" altLang="en-US" b="1" smtClean="0">
                <a:solidFill>
                  <a:srgbClr val="0070C0"/>
                </a:solidFill>
              </a:rPr>
              <a:t>Polar reactions</a:t>
            </a:r>
            <a:r>
              <a:rPr lang="en-IN" altLang="en-US" smtClean="0"/>
              <a:t>: </a:t>
            </a:r>
            <a:r>
              <a:rPr lang="en-US" altLang="en-US" smtClean="0"/>
              <a:t>Processes involving unsymmetrical bond-breaking and bond-making</a:t>
            </a:r>
            <a:endParaRPr lang="en-IN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Radical Reactions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Not as common in comparison to polar reactions</a:t>
            </a:r>
          </a:p>
          <a:p>
            <a:r>
              <a:rPr lang="en-US" altLang="en-US" smtClean="0"/>
              <a:t>Radicals react to complete electron octet of valence shell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A radical can add to an alkene to give a new radical, causing an addition reaction </a:t>
            </a:r>
            <a:endParaRPr lang="en-CA" altLang="en-US" smtClean="0"/>
          </a:p>
        </p:txBody>
      </p:sp>
      <p:pic>
        <p:nvPicPr>
          <p:cNvPr id="25604" name="Picture 6" descr="06_u00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2957513"/>
            <a:ext cx="57245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Radical Reactions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Steps required for methyl chlorination</a:t>
            </a:r>
          </a:p>
          <a:p>
            <a:pPr lvl="1"/>
            <a:r>
              <a:rPr lang="en-US" altLang="en-US" smtClean="0"/>
              <a:t>Initiation</a:t>
            </a:r>
          </a:p>
          <a:p>
            <a:pPr lvl="2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Propagation </a:t>
            </a:r>
          </a:p>
          <a:p>
            <a:pPr lvl="2"/>
            <a:r>
              <a:rPr lang="en-US" altLang="en-US" smtClean="0"/>
              <a:t>Reaction with molecule to generate radical</a:t>
            </a:r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</p:txBody>
      </p:sp>
      <p:pic>
        <p:nvPicPr>
          <p:cNvPr id="27652" name="Picture 6" descr="06_u0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4419600"/>
            <a:ext cx="58547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06_u0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63" y="2286000"/>
            <a:ext cx="283368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Radical Reactions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mtClean="0"/>
              <a:t>Termination </a:t>
            </a:r>
          </a:p>
          <a:p>
            <a:pPr lvl="2"/>
            <a:r>
              <a:rPr lang="en-US" altLang="en-US" smtClean="0"/>
              <a:t>Combination of two radicals to form a stable product</a:t>
            </a:r>
            <a:endParaRPr lang="en-US" altLang="en-US" smtClean="0">
              <a:sym typeface="Wingdings" panose="05000000000000000000" pitchFamily="2" charset="2"/>
            </a:endParaRPr>
          </a:p>
        </p:txBody>
      </p:sp>
      <p:pic>
        <p:nvPicPr>
          <p:cNvPr id="29700" name="Picture 5" descr="06_u0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2743200"/>
            <a:ext cx="644207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Using curved fishhook arrows, propose a mechanism for the formation of the cyclopentane ring of prostaglandin H</a:t>
            </a:r>
            <a:r>
              <a:rPr lang="en-IN" altLang="en-US" baseline="-25000" smtClean="0"/>
              <a:t>2	</a:t>
            </a:r>
          </a:p>
          <a:p>
            <a:endParaRPr lang="en-IN" altLang="en-US" baseline="-25000" smtClean="0"/>
          </a:p>
          <a:p>
            <a:endParaRPr lang="en-IN" altLang="en-US" baseline="-25000" smtClean="0"/>
          </a:p>
          <a:p>
            <a:endParaRPr lang="en-IN" altLang="en-US" baseline="-25000" smtClean="0"/>
          </a:p>
          <a:p>
            <a:endParaRPr lang="en-IN" altLang="en-US" baseline="-25000" smtClean="0"/>
          </a:p>
          <a:p>
            <a:endParaRPr lang="en-US" altLang="en-US" smtClean="0"/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3429000"/>
            <a:ext cx="831215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Solution:</a:t>
            </a:r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r>
              <a:rPr lang="en-IN" altLang="en-US" smtClean="0"/>
              <a:t>The tails of the arrows show the location of the bond to be broken</a:t>
            </a:r>
          </a:p>
          <a:p>
            <a:pPr lvl="1"/>
            <a:r>
              <a:rPr lang="en-US" altLang="en-US" smtClean="0"/>
              <a:t>The heads </a:t>
            </a:r>
            <a:r>
              <a:rPr lang="en-IN" altLang="en-US" smtClean="0"/>
              <a:t>show where the electrons are moving</a:t>
            </a:r>
          </a:p>
          <a:p>
            <a:pPr lvl="1"/>
            <a:r>
              <a:rPr lang="en-IN" altLang="en-US" smtClean="0"/>
              <a:t>The reaction is a radical addition to a double bond </a:t>
            </a:r>
          </a:p>
          <a:p>
            <a:pPr lvl="2"/>
            <a:r>
              <a:rPr lang="en-IN" altLang="en-US" smtClean="0"/>
              <a:t>It is a rearrangement</a:t>
            </a:r>
          </a:p>
          <a:p>
            <a:endParaRPr lang="en-US" altLang="en-US" smtClean="0"/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2463800"/>
            <a:ext cx="831215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Polar Reactions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Molecules can contain local unsymmetrical electron distributions </a:t>
            </a:r>
          </a:p>
          <a:p>
            <a:pPr lvl="1"/>
            <a:r>
              <a:rPr lang="en-US" altLang="en-US" smtClean="0"/>
              <a:t>Causes bond polarity</a:t>
            </a:r>
          </a:p>
          <a:p>
            <a:r>
              <a:rPr lang="en-US" altLang="en-US" smtClean="0"/>
              <a:t>Bonds in functional groups are polar</a:t>
            </a:r>
          </a:p>
          <a:p>
            <a:r>
              <a:rPr lang="en-US" altLang="en-US" smtClean="0"/>
              <a:t>Carbon atoms bonded to electronegative atoms have a partial positive charge </a:t>
            </a:r>
          </a:p>
          <a:p>
            <a:r>
              <a:rPr lang="en-US" altLang="en-US" smtClean="0"/>
              <a:t>Carbon atoms bonded to metals have a partial negative charge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smtClean="0">
                <a:solidFill>
                  <a:srgbClr val="FF0000"/>
                </a:solidFill>
              </a:rPr>
              <a:t>Table 6.1 </a:t>
            </a:r>
            <a:r>
              <a:rPr lang="en-IN" altLang="en-US" sz="3200" smtClean="0"/>
              <a:t>- Polarity Patterns in Some Common Functional Groups</a:t>
            </a:r>
            <a:endParaRPr lang="en-US" altLang="en-US" sz="3200" smtClean="0"/>
          </a:p>
        </p:txBody>
      </p:sp>
      <p:pic>
        <p:nvPicPr>
          <p:cNvPr id="3789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"/>
          <a:stretch>
            <a:fillRect/>
          </a:stretch>
        </p:blipFill>
        <p:spPr bwMode="auto">
          <a:xfrm>
            <a:off x="2173288" y="1447800"/>
            <a:ext cx="479742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Polar Reactions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70C0"/>
                </a:solidFill>
              </a:rPr>
              <a:t>Polarizability</a:t>
            </a:r>
            <a:r>
              <a:rPr lang="en-US" altLang="en-US" smtClean="0"/>
              <a:t>: Tendency of atoms in a molecule to undergo polarization</a:t>
            </a:r>
          </a:p>
          <a:p>
            <a:r>
              <a:rPr lang="en-IN" altLang="en-US" smtClean="0"/>
              <a:t>Larger atoms, easily polarizable</a:t>
            </a:r>
          </a:p>
          <a:p>
            <a:r>
              <a:rPr lang="en-IN" altLang="en-US" smtClean="0"/>
              <a:t>Smaller atoms, less polarizable</a:t>
            </a:r>
            <a:endParaRPr lang="en-US" altLang="en-US" smtClean="0"/>
          </a:p>
        </p:txBody>
      </p:sp>
      <p:pic>
        <p:nvPicPr>
          <p:cNvPr id="39940" name="Picture 5" descr="06_u01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657600"/>
            <a:ext cx="36449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(6.1)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Kinds </a:t>
            </a:r>
            <a:r>
              <a:rPr lang="en-IN" dirty="0">
                <a:ea typeface="ＭＳ Ｐゴシック" charset="-128"/>
              </a:rPr>
              <a:t>of </a:t>
            </a:r>
            <a:r>
              <a:rPr lang="en-IN" dirty="0" smtClean="0">
                <a:ea typeface="ＭＳ Ｐゴシック" charset="-128"/>
              </a:rPr>
              <a:t>organic reactions</a:t>
            </a:r>
            <a:endParaRPr lang="en-IN" dirty="0">
              <a:ea typeface="ＭＳ Ｐゴシック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(6.2) 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How organic reactions occur: Mechanisms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(6.3)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Radical reactions</a:t>
            </a:r>
            <a:endParaRPr lang="en-US" dirty="0">
              <a:ea typeface="ＭＳ Ｐゴシック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(6.4)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Polar reactions</a:t>
            </a:r>
            <a:endParaRPr lang="en-US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Polar Reactions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b="1" smtClean="0">
                <a:solidFill>
                  <a:srgbClr val="0070C0"/>
                </a:solidFill>
              </a:rPr>
              <a:t>Nucleophile</a:t>
            </a:r>
            <a:r>
              <a:rPr lang="en-IN" altLang="en-US" smtClean="0"/>
              <a:t>: Electron-rich species that donate electron pairs to electrophile in a polar bond-forming reaction</a:t>
            </a:r>
          </a:p>
          <a:p>
            <a:pPr lvl="1"/>
            <a:r>
              <a:rPr lang="en-IN" altLang="en-US" smtClean="0"/>
              <a:t>Is a Lewis base</a:t>
            </a:r>
          </a:p>
          <a:p>
            <a:r>
              <a:rPr lang="en-IN" altLang="en-US" b="1" smtClean="0">
                <a:solidFill>
                  <a:srgbClr val="0070C0"/>
                </a:solidFill>
              </a:rPr>
              <a:t>Electrophile</a:t>
            </a:r>
            <a:r>
              <a:rPr lang="en-IN" altLang="en-US" smtClean="0"/>
              <a:t>: </a:t>
            </a:r>
            <a:r>
              <a:rPr lang="en-US" altLang="en-US" smtClean="0"/>
              <a:t>Substances that </a:t>
            </a:r>
            <a:r>
              <a:rPr lang="en-IN" altLang="en-US" smtClean="0"/>
              <a:t>accept electron pairs from a nucleophile</a:t>
            </a:r>
          </a:p>
          <a:p>
            <a:pPr lvl="1"/>
            <a:r>
              <a:rPr lang="en-US" altLang="en-US" smtClean="0"/>
              <a:t>Is a Lewis acid</a:t>
            </a:r>
          </a:p>
        </p:txBody>
      </p:sp>
      <p:pic>
        <p:nvPicPr>
          <p:cNvPr id="41988" name="Picture 6" descr="06_u0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33900"/>
            <a:ext cx="7158038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smtClean="0">
                <a:solidFill>
                  <a:srgbClr val="FF0000"/>
                </a:solidFill>
              </a:rPr>
              <a:t>Figure 6.1</a:t>
            </a:r>
            <a:r>
              <a:rPr lang="en-US" altLang="en-US" sz="3600" smtClean="0"/>
              <a:t> - Some Nucleophiles</a:t>
            </a:r>
            <a:br>
              <a:rPr lang="en-US" altLang="en-US" sz="3600" smtClean="0"/>
            </a:br>
            <a:r>
              <a:rPr lang="en-US" altLang="en-US" sz="3600" smtClean="0"/>
              <a:t>and Electrophiles</a:t>
            </a:r>
          </a:p>
        </p:txBody>
      </p:sp>
      <p:pic>
        <p:nvPicPr>
          <p:cNvPr id="44035" name="Picture 5" descr="06_0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786688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  <a:endParaRPr lang="en-US" altLang="en-US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An electrostatic potential map of boron trifluoride is shown </a:t>
            </a:r>
          </a:p>
          <a:p>
            <a:pPr lvl="1"/>
            <a:r>
              <a:rPr lang="en-IN" altLang="en-US" smtClean="0"/>
              <a:t>Is BF</a:t>
            </a:r>
            <a:r>
              <a:rPr lang="en-IN" altLang="en-US" baseline="-25000" smtClean="0"/>
              <a:t>3</a:t>
            </a:r>
            <a:r>
              <a:rPr lang="en-IN" altLang="en-US" smtClean="0"/>
              <a:t> likely to be a nucleophile or an electrophile?</a:t>
            </a:r>
          </a:p>
          <a:p>
            <a:pPr lvl="1"/>
            <a:r>
              <a:rPr lang="en-IN" altLang="en-US" smtClean="0"/>
              <a:t>Draw a Lewis structure for BF</a:t>
            </a:r>
            <a:r>
              <a:rPr lang="en-IN" altLang="en-US" baseline="-25000" smtClean="0"/>
              <a:t>3</a:t>
            </a:r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endParaRPr lang="en-US" altLang="en-US" smtClean="0"/>
          </a:p>
        </p:txBody>
      </p:sp>
      <p:pic>
        <p:nvPicPr>
          <p:cNvPr id="460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3657600"/>
            <a:ext cx="22574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  <a:endParaRPr lang="en-US" altLang="en-US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Solution:</a:t>
            </a:r>
          </a:p>
          <a:p>
            <a:pPr lvl="1"/>
            <a:r>
              <a:rPr lang="en-IN" altLang="en-US" smtClean="0"/>
              <a:t>The electrostatic potential map indicates that it is </a:t>
            </a:r>
            <a:r>
              <a:rPr lang="en-US" altLang="en-US" smtClean="0"/>
              <a:t>electron-poor (blue)</a:t>
            </a:r>
          </a:p>
          <a:p>
            <a:pPr lvl="2"/>
            <a:r>
              <a:rPr lang="en-IN" altLang="en-US" smtClean="0"/>
              <a:t>BF</a:t>
            </a:r>
            <a:r>
              <a:rPr lang="en-IN" altLang="en-US" baseline="-25000" smtClean="0"/>
              <a:t>3</a:t>
            </a:r>
            <a:r>
              <a:rPr lang="en-IN" altLang="en-US" smtClean="0"/>
              <a:t> is likely to be an electrophile</a:t>
            </a:r>
          </a:p>
          <a:p>
            <a:pPr lvl="1"/>
            <a:r>
              <a:rPr lang="en-IN" altLang="en-US" smtClean="0"/>
              <a:t>Lewis structure</a:t>
            </a:r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</p:txBody>
      </p:sp>
      <p:pic>
        <p:nvPicPr>
          <p:cNvPr id="4710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38" y="3810000"/>
            <a:ext cx="4911725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An Example of a Polar Reaction: Addition of HBr to Ethylene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Electrophilic addition reaction	</a:t>
            </a:r>
            <a:endParaRPr lang="en-US" altLang="en-US" smtClean="0"/>
          </a:p>
          <a:p>
            <a:r>
              <a:rPr lang="en-US" altLang="en-US" smtClean="0">
                <a:sym typeface="Symbol" panose="05050102010706020507" pitchFamily="18" charset="2"/>
              </a:rPr>
              <a:t> part results from </a:t>
            </a:r>
            <a:r>
              <a:rPr lang="en-US" altLang="en-US" i="1" smtClean="0">
                <a:sym typeface="Symbol" panose="05050102010706020507" pitchFamily="18" charset="2"/>
              </a:rPr>
              <a:t>p–p</a:t>
            </a:r>
            <a:r>
              <a:rPr lang="en-US" altLang="en-US" smtClean="0">
                <a:sym typeface="Symbol" panose="05050102010706020507" pitchFamily="18" charset="2"/>
              </a:rPr>
              <a:t> overlap</a:t>
            </a:r>
          </a:p>
          <a:p>
            <a:r>
              <a:rPr lang="el-GR" altLang="en-US" smtClean="0">
                <a:sym typeface="Symbol" panose="05050102010706020507" pitchFamily="18" charset="2"/>
              </a:rPr>
              <a:t>σ</a:t>
            </a:r>
            <a:r>
              <a:rPr lang="en-IN" altLang="en-US" smtClean="0">
                <a:sym typeface="Symbol" panose="05050102010706020507" pitchFamily="18" charset="2"/>
              </a:rPr>
              <a:t> </a:t>
            </a:r>
            <a:r>
              <a:rPr lang="en-US" altLang="en-US" smtClean="0"/>
              <a:t>results from </a:t>
            </a:r>
            <a:r>
              <a:rPr lang="en-US" altLang="en-US" i="1" smtClean="0"/>
              <a:t>sp</a:t>
            </a:r>
            <a:r>
              <a:rPr lang="en-US" altLang="en-US" baseline="30000" smtClean="0"/>
              <a:t>2</a:t>
            </a:r>
            <a:r>
              <a:rPr lang="en-US" altLang="en-US" smtClean="0"/>
              <a:t>–</a:t>
            </a:r>
            <a:r>
              <a:rPr lang="en-US" altLang="en-US" i="1" smtClean="0"/>
              <a:t>sp</a:t>
            </a:r>
            <a:r>
              <a:rPr lang="en-US" altLang="en-US" baseline="30000" smtClean="0"/>
              <a:t>2</a:t>
            </a:r>
            <a:r>
              <a:rPr lang="en-US" altLang="en-US" smtClean="0"/>
              <a:t> overlap</a:t>
            </a:r>
            <a:r>
              <a:rPr lang="en-IN" altLang="en-US" smtClean="0"/>
              <a:t> </a:t>
            </a:r>
          </a:p>
          <a:p>
            <a:r>
              <a:rPr lang="en-IN" altLang="en-US" smtClean="0"/>
              <a:t>Double bond is more accessible to approaching reactants than a single bond </a:t>
            </a:r>
          </a:p>
          <a:p>
            <a:pPr lvl="1"/>
            <a:r>
              <a:rPr lang="en-IN" altLang="en-US" smtClean="0"/>
              <a:t>More electron-rich</a:t>
            </a:r>
            <a:endParaRPr lang="en-US" altLang="en-US" smtClean="0">
              <a:sym typeface="Symbol" panose="05050102010706020507" pitchFamily="18" charset="2"/>
            </a:endParaRPr>
          </a:p>
        </p:txBody>
      </p:sp>
      <p:pic>
        <p:nvPicPr>
          <p:cNvPr id="50180" name="Picture 6" descr="06_u02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3802063"/>
            <a:ext cx="5186362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smtClean="0">
                <a:solidFill>
                  <a:srgbClr val="FF0000"/>
                </a:solidFill>
              </a:rPr>
              <a:t>Figure 6.2</a:t>
            </a:r>
            <a:r>
              <a:rPr lang="en-IN" altLang="en-US" sz="3200" smtClean="0"/>
              <a:t> - A Comparison of Carbon–Carbon Single and Double Bonds</a:t>
            </a:r>
            <a:endParaRPr lang="en-US" altLang="en-US" sz="3200" smtClean="0"/>
          </a:p>
        </p:txBody>
      </p:sp>
      <p:pic>
        <p:nvPicPr>
          <p:cNvPr id="5222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1554163"/>
            <a:ext cx="6621462" cy="49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FF0000"/>
                </a:solidFill>
              </a:rPr>
              <a:t>Figure 6.3</a:t>
            </a:r>
            <a:r>
              <a:rPr lang="en-US" altLang="en-US" smtClean="0"/>
              <a:t> - Mechanism</a:t>
            </a:r>
          </a:p>
        </p:txBody>
      </p:sp>
      <p:pic>
        <p:nvPicPr>
          <p:cNvPr id="5427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1506538"/>
            <a:ext cx="5594350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Mechanism of Addition of HBr to Ethylene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ym typeface="Symbol" panose="05050102010706020507" pitchFamily="18" charset="2"/>
              </a:rPr>
              <a:t>Polar reactions occur by combination of an electron-rich site of a nucleophile and an electron-deficient site of an electrophile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Carbocation</a:t>
            </a:r>
            <a:r>
              <a:rPr lang="en-US" altLang="en-US" smtClean="0"/>
              <a:t>: Substance </a:t>
            </a:r>
            <a:r>
              <a:rPr lang="en-IN" altLang="en-US" smtClean="0"/>
              <a:t>that contains a trivalent, positively charged carbon atom having six electrons in its outer shell</a:t>
            </a:r>
            <a:endParaRPr lang="en-US" altLang="en-US" smtClean="0">
              <a:sym typeface="Symbol" panose="05050102010706020507" pitchFamily="18" charset="2"/>
            </a:endParaRPr>
          </a:p>
          <a:p>
            <a:endParaRPr lang="en-US" altLang="en-US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  <a:endParaRPr lang="en-US" altLang="en-US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What product would you expect from reaction of cyclohexene with HBr and</a:t>
            </a:r>
            <a:r>
              <a:rPr lang="en-US" altLang="en-US" smtClean="0"/>
              <a:t> HCl?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r>
              <a:rPr lang="en-IN" altLang="en-US" smtClean="0"/>
              <a:t>Solution:</a:t>
            </a:r>
          </a:p>
          <a:p>
            <a:pPr lvl="1"/>
            <a:r>
              <a:rPr lang="en-IN" altLang="en-US" smtClean="0"/>
              <a:t>Reaction is an electrophilic addition reaction</a:t>
            </a:r>
          </a:p>
          <a:p>
            <a:pPr lvl="1"/>
            <a:r>
              <a:rPr lang="en-IN" altLang="en-US" smtClean="0"/>
              <a:t>Halogen acid adds to a double bond to produce a haloalkane</a:t>
            </a:r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583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652713"/>
            <a:ext cx="5410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  <a:endParaRPr lang="en-US" altLang="en-US" smtClean="0"/>
          </a:p>
        </p:txBody>
      </p:sp>
      <p:pic>
        <p:nvPicPr>
          <p:cNvPr id="5939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714625"/>
            <a:ext cx="8029575" cy="24955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(6.5) 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An example of a polar </a:t>
            </a:r>
            <a:r>
              <a:rPr lang="en-US" dirty="0" smtClean="0">
                <a:ea typeface="ＭＳ Ｐゴシック" charset="-128"/>
              </a:rPr>
              <a:t>reaction: Addition of HBr to ethylene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(6.6) 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Using curved arrows in polar reaction mechanisms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(6.7)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Describing a reaction: Equilibria, rates, and energy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Rules for Using Curved Arrows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Electrons move from a nucleophilic source to an electrophilic sink</a:t>
            </a:r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The nucleophilic site can be neutral or negatively charged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62468" name="Picture 7" descr="06_u02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47938"/>
            <a:ext cx="8564563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9" descr="06_u02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21250"/>
            <a:ext cx="70945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Rules for Using Curved Arrows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electrophilic site can be neutral or positively charged</a:t>
            </a:r>
          </a:p>
          <a:p>
            <a:r>
              <a:rPr lang="en-US" altLang="en-US" smtClean="0"/>
              <a:t> 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The octet rule should be followed</a:t>
            </a:r>
          </a:p>
          <a:p>
            <a:endParaRPr lang="en-US" altLang="en-US" smtClean="0"/>
          </a:p>
        </p:txBody>
      </p:sp>
      <p:pic>
        <p:nvPicPr>
          <p:cNvPr id="64516" name="Picture 5" descr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38738"/>
            <a:ext cx="7848600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7" descr="06_u02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333625"/>
            <a:ext cx="714851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  <a:endParaRPr lang="en-US" altLang="en-US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Add curved arrows to the following polar reaction to indicate the flow of </a:t>
            </a:r>
            <a:r>
              <a:rPr lang="en-US" altLang="en-US" smtClean="0"/>
              <a:t>electrons</a:t>
            </a:r>
          </a:p>
          <a:p>
            <a:endParaRPr lang="en-US" altLang="en-US" smtClean="0"/>
          </a:p>
        </p:txBody>
      </p:sp>
      <p:pic>
        <p:nvPicPr>
          <p:cNvPr id="6656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3155950"/>
            <a:ext cx="8020050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Solution: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pPr lvl="1"/>
            <a:r>
              <a:rPr lang="en-IN" altLang="en-US" smtClean="0"/>
              <a:t>A double bond forms between oxygen and carbon</a:t>
            </a:r>
          </a:p>
          <a:p>
            <a:pPr lvl="1"/>
            <a:r>
              <a:rPr lang="en-IN" altLang="en-US" smtClean="0"/>
              <a:t>C–Cl bond is broken</a:t>
            </a:r>
          </a:p>
          <a:p>
            <a:pPr lvl="1"/>
            <a:r>
              <a:rPr lang="en-IN" altLang="en-US" smtClean="0"/>
              <a:t>Electrons move from oxygen to form the double bond and from carbon to </a:t>
            </a:r>
            <a:r>
              <a:rPr lang="en-US" altLang="en-US" smtClean="0"/>
              <a:t>chlorine</a:t>
            </a:r>
            <a:endParaRPr lang="en-IN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2057400"/>
            <a:ext cx="7362825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Describing a Reaction: Equilibria, Rates, and Energy Changes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To reach equilibrium, reactions go in either forward or reverse directions</a:t>
            </a:r>
          </a:p>
          <a:p>
            <a:r>
              <a:rPr lang="en-US" altLang="en-US" smtClean="0"/>
              <a:t>The multiplied concentrations of the products divided by the multiplied concentrations of the reactant is the equilibrium constant, K</a:t>
            </a:r>
            <a:r>
              <a:rPr lang="en-US" altLang="en-US" baseline="-25000" smtClean="0"/>
              <a:t>eq</a:t>
            </a:r>
          </a:p>
          <a:p>
            <a:pPr lvl="1"/>
            <a:r>
              <a:rPr lang="en-US" altLang="en-US" smtClean="0"/>
              <a:t>Each concentration is raised to the power of its coefficient in the balanced equation</a:t>
            </a:r>
            <a:endParaRPr lang="en-CA" altLang="en-US" smtClean="0"/>
          </a:p>
        </p:txBody>
      </p:sp>
      <p:graphicFrame>
        <p:nvGraphicFramePr>
          <p:cNvPr id="70660" name="Object 9"/>
          <p:cNvGraphicFramePr>
            <a:graphicFrameLocks noChangeAspect="1"/>
          </p:cNvGraphicFramePr>
          <p:nvPr/>
        </p:nvGraphicFramePr>
        <p:xfrm>
          <a:off x="2514600" y="4648200"/>
          <a:ext cx="40846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Equation" r:id="rId4" imgW="1498600" imgH="190500" progId="Equation.DSMT4">
                  <p:embed/>
                </p:oleObj>
              </mc:Choice>
              <mc:Fallback>
                <p:oleObj name="Equation" r:id="rId4" imgW="1498600" imgH="190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48200"/>
                        <a:ext cx="40846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10"/>
          <p:cNvGraphicFramePr>
            <a:graphicFrameLocks noChangeAspect="1"/>
          </p:cNvGraphicFramePr>
          <p:nvPr/>
        </p:nvGraphicFramePr>
        <p:xfrm>
          <a:off x="3375025" y="5262563"/>
          <a:ext cx="2416175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" name="Equation" r:id="rId6" imgW="1079500" imgH="609600" progId="Equation.DSMT4">
                  <p:embed/>
                </p:oleObj>
              </mc:Choice>
              <mc:Fallback>
                <p:oleObj name="Equation" r:id="rId6" imgW="1079500" imgH="609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5262563"/>
                        <a:ext cx="2416175" cy="13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Describing a Reaction: Equilibria, Rates, and Energy Changes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If value of K</a:t>
            </a:r>
            <a:r>
              <a:rPr lang="en-US" altLang="en-US" baseline="-25000" smtClean="0"/>
              <a:t>eq</a:t>
            </a:r>
            <a:r>
              <a:rPr lang="en-US" altLang="en-US" smtClean="0"/>
              <a:t> is &gt; 1</a:t>
            </a:r>
          </a:p>
          <a:p>
            <a:pPr lvl="1"/>
            <a:r>
              <a:rPr lang="en-US" altLang="en-US" smtClean="0"/>
              <a:t>Indicates that product </a:t>
            </a:r>
            <a:r>
              <a:rPr lang="en-IN" altLang="en-US" smtClean="0"/>
              <a:t>concentration term is larger than the reactant concentration </a:t>
            </a:r>
            <a:r>
              <a:rPr lang="en-US" altLang="en-US" smtClean="0"/>
              <a:t>term</a:t>
            </a:r>
          </a:p>
          <a:p>
            <a:pPr lvl="1"/>
            <a:r>
              <a:rPr lang="en-IN" altLang="en-US" smtClean="0"/>
              <a:t>Reaction takes place from left to right</a:t>
            </a:r>
            <a:endParaRPr lang="en-US" altLang="en-US" smtClean="0"/>
          </a:p>
          <a:p>
            <a:r>
              <a:rPr lang="en-US" altLang="en-US" smtClean="0"/>
              <a:t>If K</a:t>
            </a:r>
            <a:r>
              <a:rPr lang="en-US" altLang="en-US" baseline="-25000" smtClean="0"/>
              <a:t>eq</a:t>
            </a:r>
            <a:r>
              <a:rPr lang="en-US" altLang="en-US" smtClean="0"/>
              <a:t> is 1</a:t>
            </a:r>
          </a:p>
          <a:p>
            <a:pPr lvl="1"/>
            <a:r>
              <a:rPr lang="en-IN" altLang="en-US" smtClean="0"/>
              <a:t>Quantity of reactant and product present at equilibrium is large</a:t>
            </a:r>
          </a:p>
          <a:p>
            <a:r>
              <a:rPr lang="en-US" altLang="en-US" smtClean="0"/>
              <a:t>If value of K</a:t>
            </a:r>
            <a:r>
              <a:rPr lang="en-US" altLang="en-US" baseline="-25000" smtClean="0"/>
              <a:t>eq </a:t>
            </a:r>
            <a:r>
              <a:rPr lang="en-US" altLang="en-US" smtClean="0"/>
              <a:t>is &lt; 1</a:t>
            </a:r>
          </a:p>
          <a:p>
            <a:pPr lvl="1"/>
            <a:r>
              <a:rPr lang="en-US" altLang="en-US" smtClean="0"/>
              <a:t>Reaction takes place in the reverse direction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Describing a Reaction: Equilibria, Rates, and Energy Changes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70C0"/>
                </a:solidFill>
              </a:rPr>
              <a:t>Gibbs free energy (</a:t>
            </a:r>
            <a:r>
              <a:rPr lang="el-GR" altLang="en-US" b="1" smtClean="0">
                <a:solidFill>
                  <a:srgbClr val="0070C0"/>
                </a:solidFill>
              </a:rPr>
              <a:t>Δ</a:t>
            </a:r>
            <a:r>
              <a:rPr lang="en-US" altLang="en-US" b="1" smtClean="0">
                <a:solidFill>
                  <a:srgbClr val="0070C0"/>
                </a:solidFill>
              </a:rPr>
              <a:t>G)</a:t>
            </a:r>
            <a:r>
              <a:rPr lang="en-US" altLang="en-US" smtClean="0"/>
              <a:t>: </a:t>
            </a:r>
            <a:r>
              <a:rPr lang="en-IN" altLang="en-US" smtClean="0"/>
              <a:t>Change in energy that occurs during a chemical reaction</a:t>
            </a:r>
          </a:p>
          <a:p>
            <a:pPr lvl="1"/>
            <a:r>
              <a:rPr lang="el-GR" altLang="en-US" smtClean="0"/>
              <a:t>Δ</a:t>
            </a:r>
            <a:r>
              <a:rPr lang="en-US" altLang="en-US" smtClean="0"/>
              <a:t>G = G</a:t>
            </a:r>
            <a:r>
              <a:rPr lang="en-US" altLang="en-US" baseline="-25000" smtClean="0"/>
              <a:t>products</a:t>
            </a:r>
            <a:r>
              <a:rPr lang="en-US" altLang="en-US" smtClean="0"/>
              <a:t> - G</a:t>
            </a:r>
            <a:r>
              <a:rPr lang="en-US" altLang="en-US" baseline="-25000" smtClean="0"/>
              <a:t>reactants</a:t>
            </a:r>
          </a:p>
          <a:p>
            <a:pPr lvl="1"/>
            <a:r>
              <a:rPr lang="en-US" altLang="en-US" smtClean="0"/>
              <a:t>Energy is released on the favored side of an equilibrium reaction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Exergonic</a:t>
            </a:r>
            <a:r>
              <a:rPr lang="en-US" altLang="en-US" smtClean="0"/>
              <a:t>:</a:t>
            </a:r>
            <a:r>
              <a:rPr lang="en-IN" altLang="en-US" smtClean="0"/>
              <a:t> Reaction that has negative free energy change and is therefore spontaneous</a:t>
            </a:r>
          </a:p>
          <a:p>
            <a:pPr lvl="1"/>
            <a:r>
              <a:rPr lang="en-IN" altLang="en-US" smtClean="0"/>
              <a:t>Energy is lost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Endergonic</a:t>
            </a:r>
            <a:r>
              <a:rPr lang="en-US" altLang="en-US" smtClean="0"/>
              <a:t>:</a:t>
            </a:r>
            <a:r>
              <a:rPr lang="en-IN" altLang="en-US" smtClean="0"/>
              <a:t> Reaction that has positive free energy </a:t>
            </a:r>
            <a:r>
              <a:rPr lang="en-US" altLang="en-US" smtClean="0"/>
              <a:t>change</a:t>
            </a:r>
          </a:p>
          <a:p>
            <a:pPr lvl="1"/>
            <a:r>
              <a:rPr lang="en-US" altLang="en-US" smtClean="0"/>
              <a:t>Energy is absorbed</a:t>
            </a:r>
            <a:endParaRPr lang="en-US" altLang="en-US" b="1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Describing a Reaction: Equilibria, Rates, and Energy Changes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Standard free energy change at 1 atm pressure and 298 K is denoted as </a:t>
            </a:r>
            <a:r>
              <a:rPr lang="el-GR" altLang="en-US" smtClean="0"/>
              <a:t>Δ</a:t>
            </a:r>
            <a:r>
              <a:rPr lang="en-US" altLang="en-US" smtClean="0"/>
              <a:t>G°</a:t>
            </a:r>
          </a:p>
          <a:p>
            <a:r>
              <a:rPr lang="en-US" altLang="en-US" smtClean="0"/>
              <a:t>Relationship between free energy change and an equilibrium constant is:</a:t>
            </a:r>
          </a:p>
          <a:p>
            <a:pPr lvl="1"/>
            <a:r>
              <a:rPr lang="el-G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G° = - RT ln K</a:t>
            </a:r>
            <a:r>
              <a:rPr lang="en-US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 </a:t>
            </a:r>
          </a:p>
          <a:p>
            <a:pPr lvl="2"/>
            <a:r>
              <a:rPr lang="en-US" altLang="en-US" smtClean="0"/>
              <a:t>Where,</a:t>
            </a:r>
          </a:p>
          <a:p>
            <a:pPr lvl="3"/>
            <a:r>
              <a:rPr lang="en-US" altLang="en-US" smtClean="0"/>
              <a:t>R = 1.987 cal/(K · mol)</a:t>
            </a:r>
          </a:p>
          <a:p>
            <a:pPr lvl="3"/>
            <a:r>
              <a:rPr lang="en-US" altLang="en-US" smtClean="0"/>
              <a:t>T =  Temperature in Kelvin</a:t>
            </a:r>
          </a:p>
          <a:p>
            <a:pPr lvl="3"/>
            <a:r>
              <a:rPr lang="en-US" altLang="en-US" smtClean="0"/>
              <a:t>ln K</a:t>
            </a:r>
            <a:r>
              <a:rPr lang="en-US" altLang="en-US" baseline="-25000" smtClean="0"/>
              <a:t>eq</a:t>
            </a:r>
            <a:r>
              <a:rPr lang="en-US" altLang="en-US" smtClean="0"/>
              <a:t> =  Natural logarithm of K</a:t>
            </a:r>
            <a:r>
              <a:rPr lang="en-US" altLang="en-US" baseline="-25000" smtClean="0"/>
              <a:t>eq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Describing a Reaction: Equilibria, Rates, and Energy Changes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70C0"/>
                </a:solidFill>
              </a:rPr>
              <a:t>Enthalpy change (</a:t>
            </a:r>
            <a:r>
              <a:rPr lang="el-GR" altLang="en-US" b="1" smtClean="0">
                <a:solidFill>
                  <a:srgbClr val="0070C0"/>
                </a:solidFill>
              </a:rPr>
              <a:t>Δ</a:t>
            </a:r>
            <a:r>
              <a:rPr lang="en-US" altLang="en-US" b="1" smtClean="0">
                <a:solidFill>
                  <a:srgbClr val="0070C0"/>
                </a:solidFill>
              </a:rPr>
              <a:t>H)</a:t>
            </a:r>
            <a:r>
              <a:rPr lang="en-US" altLang="en-US" smtClean="0"/>
              <a:t>: Measure </a:t>
            </a:r>
            <a:r>
              <a:rPr lang="en-IN" altLang="en-US" smtClean="0"/>
              <a:t>of change in total bonding energy during a reaction</a:t>
            </a:r>
          </a:p>
          <a:p>
            <a:pPr lvl="1"/>
            <a:r>
              <a:rPr lang="en-IN" altLang="en-US" smtClean="0"/>
              <a:t>Called </a:t>
            </a:r>
            <a:r>
              <a:rPr lang="en-US" altLang="en-US" b="1" smtClean="0">
                <a:solidFill>
                  <a:srgbClr val="0070C0"/>
                </a:solidFill>
              </a:rPr>
              <a:t>heat of reaction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Exothermic</a:t>
            </a:r>
            <a:r>
              <a:rPr lang="en-US" altLang="en-US" smtClean="0"/>
              <a:t>: </a:t>
            </a:r>
            <a:r>
              <a:rPr lang="en-IN" altLang="en-US" smtClean="0"/>
              <a:t>Reaction that releases heat</a:t>
            </a:r>
          </a:p>
          <a:p>
            <a:r>
              <a:rPr lang="en-IN" altLang="en-US" b="1" smtClean="0">
                <a:solidFill>
                  <a:srgbClr val="0070C0"/>
                </a:solidFill>
              </a:rPr>
              <a:t>Endothermic</a:t>
            </a:r>
            <a:r>
              <a:rPr lang="en-IN" altLang="en-US" smtClean="0"/>
              <a:t>:</a:t>
            </a:r>
            <a:r>
              <a:rPr lang="en-IN" altLang="en-US" b="1" smtClean="0"/>
              <a:t> </a:t>
            </a:r>
            <a:r>
              <a:rPr lang="en-IN" altLang="en-US" smtClean="0"/>
              <a:t>Reaction that absorbs heat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Entropy change (</a:t>
            </a:r>
            <a:r>
              <a:rPr lang="el-GR" altLang="en-US" b="1" smtClean="0">
                <a:solidFill>
                  <a:srgbClr val="0070C0"/>
                </a:solidFill>
              </a:rPr>
              <a:t>Δ</a:t>
            </a:r>
            <a:r>
              <a:rPr lang="en-US" altLang="en-US" b="1" smtClean="0">
                <a:solidFill>
                  <a:srgbClr val="0070C0"/>
                </a:solidFill>
              </a:rPr>
              <a:t>S)</a:t>
            </a:r>
            <a:r>
              <a:rPr lang="en-US" altLang="en-US" smtClean="0"/>
              <a:t>:</a:t>
            </a:r>
            <a:r>
              <a:rPr lang="en-US" altLang="en-US" b="1" smtClean="0"/>
              <a:t> </a:t>
            </a:r>
            <a:r>
              <a:rPr lang="en-IN" altLang="en-US" smtClean="0"/>
              <a:t>Measure of the change in the amount of </a:t>
            </a:r>
            <a:r>
              <a:rPr lang="en-US" altLang="en-US" smtClean="0"/>
              <a:t>molecular randomness</a:t>
            </a:r>
          </a:p>
          <a:p>
            <a:r>
              <a:rPr lang="en-IN" altLang="en-US" smtClean="0"/>
              <a:t>K</a:t>
            </a:r>
            <a:r>
              <a:rPr lang="en-IN" altLang="en-US" baseline="-25000" smtClean="0"/>
              <a:t>eq</a:t>
            </a:r>
            <a:r>
              <a:rPr lang="en-IN" altLang="en-US" smtClean="0"/>
              <a:t> tells the position of the equilibrium</a:t>
            </a:r>
          </a:p>
          <a:p>
            <a:pPr lvl="1"/>
            <a:r>
              <a:rPr lang="en-IN" altLang="en-US" smtClean="0"/>
              <a:t>Amount of product that is theoretically possible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 b="1" smtClean="0">
                <a:solidFill>
                  <a:srgbClr val="FF0000"/>
                </a:solidFill>
              </a:rPr>
              <a:t>Table 6.2</a:t>
            </a:r>
            <a:r>
              <a:rPr lang="en-IN" altLang="en-US" sz="2800" smtClean="0"/>
              <a:t> - Explanation of Thermodynamic Quantities</a:t>
            </a:r>
            <a:r>
              <a:rPr lang="en-I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alt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G°=</a:t>
            </a:r>
            <a:r>
              <a:rPr lang="en-I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IN" alt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°- </a:t>
            </a:r>
            <a:r>
              <a:rPr lang="en-IN" alt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Δ </a:t>
            </a:r>
            <a:r>
              <a:rPr lang="en-IN" alt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89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1600200"/>
            <a:ext cx="8312150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(6.8)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Describing a reaction: Bond dissociation energies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(6.9)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Describing </a:t>
            </a:r>
            <a:r>
              <a:rPr lang="en-US" dirty="0">
                <a:ea typeface="ＭＳ Ｐゴシック" charset="-128"/>
              </a:rPr>
              <a:t>a reaction: Energy diagrams and transition states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(6.10)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Describing a reaction: Intermediates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(6.11) 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A comparison between biological reactions and laboratory reactions</a:t>
            </a:r>
          </a:p>
          <a:p>
            <a:pPr>
              <a:defRPr/>
            </a:pPr>
            <a:endParaRPr lang="en-US" dirty="0" smtClean="0">
              <a:ea typeface="ＭＳ Ｐゴシック" charset="-128"/>
            </a:endParaRPr>
          </a:p>
          <a:p>
            <a:pPr>
              <a:defRPr/>
            </a:pPr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Which reaction is likely to be more exergonic, one with </a:t>
            </a:r>
            <a:r>
              <a:rPr lang="en-IN" altLang="en-US" i="1" smtClean="0"/>
              <a:t>K</a:t>
            </a:r>
            <a:r>
              <a:rPr lang="en-IN" altLang="en-US" baseline="-25000" smtClean="0"/>
              <a:t>eq</a:t>
            </a:r>
            <a:r>
              <a:rPr lang="en-IN" altLang="en-US" smtClean="0"/>
              <a:t> = 1000 or one </a:t>
            </a:r>
            <a:r>
              <a:rPr lang="en-US" altLang="en-US" smtClean="0"/>
              <a:t>with </a:t>
            </a:r>
            <a:r>
              <a:rPr lang="en-US" altLang="en-US" i="1" smtClean="0"/>
              <a:t>K</a:t>
            </a:r>
            <a:r>
              <a:rPr lang="en-US" altLang="en-US" baseline="-25000" smtClean="0"/>
              <a:t>eq</a:t>
            </a:r>
            <a:r>
              <a:rPr lang="en-US" altLang="en-US" smtClean="0"/>
              <a:t> = 0.001?</a:t>
            </a:r>
          </a:p>
          <a:p>
            <a:r>
              <a:rPr lang="en-IN" altLang="en-US" smtClean="0"/>
              <a:t>Solution:</a:t>
            </a:r>
          </a:p>
          <a:p>
            <a:pPr lvl="1"/>
            <a:r>
              <a:rPr lang="en-I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ΔG° = -RT ln K</a:t>
            </a:r>
            <a:r>
              <a:rPr lang="en-US" altLang="en-US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I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altLang="en-US" smtClean="0"/>
              <a:t>Large </a:t>
            </a:r>
            <a:r>
              <a:rPr lang="en-IN" altLang="en-US" i="1" smtClean="0"/>
              <a:t>K</a:t>
            </a:r>
            <a:r>
              <a:rPr lang="en-US" altLang="en-US" baseline="-25000" smtClean="0"/>
              <a:t>eq </a:t>
            </a:r>
            <a:r>
              <a:rPr lang="en-IN" altLang="en-US" smtClean="0"/>
              <a:t>is related to a large negative Δ</a:t>
            </a:r>
            <a:r>
              <a:rPr lang="en-IN" altLang="en-US" i="1" smtClean="0"/>
              <a:t>G</a:t>
            </a:r>
            <a:r>
              <a:rPr lang="en-IN" altLang="en-US" smtClean="0"/>
              <a:t>° </a:t>
            </a:r>
          </a:p>
          <a:p>
            <a:pPr lvl="3"/>
            <a:r>
              <a:rPr lang="en-IN" altLang="en-US" smtClean="0"/>
              <a:t>A favorable reaction</a:t>
            </a:r>
          </a:p>
          <a:p>
            <a:pPr lvl="1"/>
            <a:r>
              <a:rPr lang="en-IN" altLang="en-US" smtClean="0"/>
              <a:t>Therefore, a reaction with </a:t>
            </a:r>
            <a:r>
              <a:rPr lang="en-IN" altLang="en-US" i="1" smtClean="0"/>
              <a:t>K</a:t>
            </a:r>
            <a:r>
              <a:rPr lang="en-IN" altLang="en-US" sz="1600" smtClean="0"/>
              <a:t>eq </a:t>
            </a:r>
            <a:r>
              <a:rPr lang="en-IN" altLang="en-US" smtClean="0"/>
              <a:t>= 1000 is more exergonic than a reaction with </a:t>
            </a:r>
            <a:r>
              <a:rPr lang="en-IN" altLang="en-US" i="1" smtClean="0"/>
              <a:t>K</a:t>
            </a:r>
            <a:r>
              <a:rPr lang="en-IN" altLang="en-US" sz="1600" smtClean="0"/>
              <a:t>eq </a:t>
            </a:r>
            <a:r>
              <a:rPr lang="en-IN" altLang="en-US" smtClean="0"/>
              <a:t>= 0.001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Describing a Reaction: Bond Dissociation Energies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70C0"/>
                </a:solidFill>
              </a:rPr>
              <a:t>Bond dissociation energy (D)</a:t>
            </a:r>
            <a:r>
              <a:rPr lang="en-US" altLang="en-US" smtClean="0"/>
              <a:t>: Amount of energy required to break a given bond to produce two radical fragments when the molecule is in the gas phase at 25˚ C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Energy is determined by the type of bond</a:t>
            </a:r>
          </a:p>
          <a:p>
            <a:r>
              <a:rPr lang="en-US" altLang="en-US" smtClean="0"/>
              <a:t>Changes in bonds can be used to calculate net changes in heat</a:t>
            </a:r>
          </a:p>
        </p:txBody>
      </p:sp>
      <p:pic>
        <p:nvPicPr>
          <p:cNvPr id="84996" name="Picture 6" descr="06_u036b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8FFFD"/>
              </a:clrFrom>
              <a:clrTo>
                <a:srgbClr val="F8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352800"/>
            <a:ext cx="70866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smtClean="0"/>
              <a:t>Describing a Reaction: Energy Diagrams and Transition States</a:t>
            </a:r>
          </a:p>
        </p:txBody>
      </p:sp>
      <p:pic>
        <p:nvPicPr>
          <p:cNvPr id="87044" name="Picture 7" descr="06_0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6763" y="1766888"/>
            <a:ext cx="4067175" cy="2714625"/>
          </a:xfrm>
          <a:noFill/>
        </p:spPr>
      </p:pic>
      <p:sp>
        <p:nvSpPr>
          <p:cNvPr id="87043" name="Content Placeholder 5"/>
          <p:cNvSpPr>
            <a:spLocks noGrp="1"/>
          </p:cNvSpPr>
          <p:nvPr>
            <p:ph sz="half" idx="2"/>
          </p:nvPr>
        </p:nvSpPr>
        <p:spPr>
          <a:xfrm>
            <a:off x="304800" y="1328738"/>
            <a:ext cx="4067175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b="1" smtClean="0">
                <a:solidFill>
                  <a:srgbClr val="0070C0"/>
                </a:solidFill>
              </a:rPr>
              <a:t>Transition state</a:t>
            </a:r>
            <a:r>
              <a:rPr lang="en-US" altLang="en-US" smtClean="0"/>
              <a:t>:</a:t>
            </a:r>
            <a:r>
              <a:rPr lang="en-US" altLang="en-US" b="1" smtClean="0"/>
              <a:t> </a:t>
            </a:r>
            <a:r>
              <a:rPr lang="en-US" altLang="en-US" smtClean="0"/>
              <a:t>Highest energy point in a reaction step</a:t>
            </a:r>
          </a:p>
          <a:p>
            <a:pPr>
              <a:spcBef>
                <a:spcPts val="600"/>
              </a:spcBef>
            </a:pPr>
            <a:r>
              <a:rPr lang="en-US" altLang="en-US" b="1" smtClean="0">
                <a:solidFill>
                  <a:srgbClr val="0070C0"/>
                </a:solidFill>
              </a:rPr>
              <a:t>Activation energy, </a:t>
            </a:r>
            <a:r>
              <a:rPr lang="el-GR" altLang="en-US" b="1" smtClean="0">
                <a:solidFill>
                  <a:srgbClr val="0070C0"/>
                </a:solidFill>
              </a:rPr>
              <a:t>Δ</a:t>
            </a:r>
            <a:r>
              <a:rPr lang="en-US" altLang="en-US" b="1" smtClean="0">
                <a:solidFill>
                  <a:srgbClr val="0070C0"/>
                </a:solidFill>
              </a:rPr>
              <a:t>G</a:t>
            </a:r>
            <a:r>
              <a:rPr lang="en-US" altLang="en-US" b="1" baseline="30000" smtClean="0">
                <a:solidFill>
                  <a:srgbClr val="0070C0"/>
                </a:solidFill>
              </a:rPr>
              <a:t>‡</a:t>
            </a:r>
            <a:r>
              <a:rPr lang="en-US" altLang="en-US" smtClean="0"/>
              <a:t>: Energy required to go from reactant to transition state</a:t>
            </a:r>
          </a:p>
        </p:txBody>
      </p:sp>
      <p:pic>
        <p:nvPicPr>
          <p:cNvPr id="87045" name="Picture 8" descr="06_u03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95800"/>
            <a:ext cx="57277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smtClean="0"/>
              <a:t>Describing a Reaction: Energy Diagrams and Transition States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mtClean="0"/>
              <a:t>In the addition of HBr </a:t>
            </a:r>
          </a:p>
          <a:p>
            <a:r>
              <a:rPr lang="en-CA" altLang="en-US" smtClean="0"/>
              <a:t>Transition-state structure for the first step</a:t>
            </a:r>
          </a:p>
          <a:p>
            <a:pPr lvl="1"/>
            <a:r>
              <a:rPr lang="en-CA" altLang="en-US" smtClean="0">
                <a:sym typeface="Symbol" panose="05050102010706020507" pitchFamily="18" charset="2"/>
              </a:rPr>
              <a:t> </a:t>
            </a:r>
            <a:r>
              <a:rPr lang="en-CA" altLang="en-US" smtClean="0"/>
              <a:t>bond between the carbons begins to break</a:t>
            </a:r>
          </a:p>
          <a:p>
            <a:pPr lvl="2"/>
            <a:r>
              <a:rPr lang="en-CA" altLang="en-US" smtClean="0"/>
              <a:t>C–H bond is partially formed</a:t>
            </a:r>
          </a:p>
          <a:p>
            <a:pPr lvl="2"/>
            <a:r>
              <a:rPr lang="en-CA" altLang="en-US" smtClean="0"/>
              <a:t>H–Br bond begins to break</a:t>
            </a:r>
          </a:p>
        </p:txBody>
      </p:sp>
      <p:pic>
        <p:nvPicPr>
          <p:cNvPr id="89092" name="Picture 6" descr="06_0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3810000"/>
            <a:ext cx="34194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smtClean="0"/>
              <a:t>Describing a Reaction: Energy Diagrams and Transition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defRPr/>
            </a:pPr>
            <a:r>
              <a:rPr lang="en-IN" dirty="0" smtClean="0">
                <a:ea typeface="ＭＳ Ｐゴシック" charset="-128"/>
              </a:rPr>
              <a:t>Once the transition state is reached the </a:t>
            </a:r>
            <a:r>
              <a:rPr lang="en-IN" dirty="0">
                <a:ea typeface="ＭＳ Ｐゴシック" charset="-128"/>
              </a:rPr>
              <a:t>reaction </a:t>
            </a:r>
            <a:r>
              <a:rPr lang="en-IN" dirty="0" smtClean="0">
                <a:ea typeface="ＭＳ Ｐゴシック" charset="-128"/>
              </a:rPr>
              <a:t>may:</a:t>
            </a:r>
          </a:p>
          <a:p>
            <a:pPr lvl="1">
              <a:defRPr/>
            </a:pPr>
            <a:r>
              <a:rPr lang="en-IN" dirty="0" smtClean="0">
                <a:ea typeface="ＭＳ Ｐゴシック" charset="-128"/>
              </a:rPr>
              <a:t>Continue to give the </a:t>
            </a:r>
            <a:r>
              <a:rPr lang="en-IN" dirty="0">
                <a:ea typeface="ＭＳ Ｐゴシック" charset="-128"/>
              </a:rPr>
              <a:t>carbocation product </a:t>
            </a:r>
            <a:endParaRPr lang="en-IN" dirty="0" smtClean="0">
              <a:ea typeface="ＭＳ Ｐゴシック" charset="-128"/>
            </a:endParaRPr>
          </a:p>
          <a:p>
            <a:pPr lvl="1">
              <a:defRPr/>
            </a:pPr>
            <a:r>
              <a:rPr lang="en-IN" dirty="0">
                <a:ea typeface="ＭＳ Ｐゴシック" charset="-128"/>
              </a:rPr>
              <a:t>R</a:t>
            </a:r>
            <a:r>
              <a:rPr lang="en-IN" dirty="0" smtClean="0">
                <a:ea typeface="ＭＳ Ｐゴシック" charset="-128"/>
              </a:rPr>
              <a:t>evert </a:t>
            </a:r>
            <a:r>
              <a:rPr lang="en-IN" dirty="0">
                <a:ea typeface="ＭＳ Ｐゴシック" charset="-128"/>
              </a:rPr>
              <a:t>back to </a:t>
            </a:r>
            <a:r>
              <a:rPr lang="en-IN" dirty="0" smtClean="0">
                <a:ea typeface="ＭＳ Ｐゴシック" charset="-128"/>
              </a:rPr>
              <a:t>reactants</a:t>
            </a:r>
          </a:p>
          <a:p>
            <a:pPr>
              <a:defRPr/>
            </a:pPr>
            <a:r>
              <a:rPr lang="en-IN" dirty="0" smtClean="0">
                <a:ea typeface="ＭＳ Ｐゴシック" charset="-128"/>
              </a:rPr>
              <a:t>Every reaction </a:t>
            </a:r>
            <a:r>
              <a:rPr lang="en-IN" dirty="0">
                <a:ea typeface="ＭＳ Ｐゴシック" charset="-128"/>
              </a:rPr>
              <a:t>has its own energy profile</a:t>
            </a:r>
            <a:endParaRPr lang="en-IN" dirty="0" smtClean="0">
              <a:ea typeface="ＭＳ Ｐゴシック" charset="-128"/>
            </a:endParaRPr>
          </a:p>
          <a:p>
            <a:pPr>
              <a:defRPr/>
            </a:pPr>
            <a:endParaRPr lang="en-US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smtClean="0">
                <a:solidFill>
                  <a:srgbClr val="FF0000"/>
                </a:solidFill>
              </a:rPr>
              <a:t>Figure 6.6</a:t>
            </a:r>
            <a:r>
              <a:rPr lang="en-US" altLang="en-US" sz="4000" smtClean="0"/>
              <a:t> - Some Hypothetical Energy Diagrams</a:t>
            </a:r>
          </a:p>
        </p:txBody>
      </p:sp>
      <p:pic>
        <p:nvPicPr>
          <p:cNvPr id="9318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162" y="1384300"/>
            <a:ext cx="6157526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  <a:endParaRPr lang="en-US" altLang="en-US" smtClean="0"/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Which reaction is faster, one with </a:t>
            </a:r>
            <a:r>
              <a:rPr lang="el-GR" altLang="en-US" smtClean="0"/>
              <a:t>Δ</a:t>
            </a:r>
            <a:r>
              <a:rPr lang="en-IN" altLang="en-US" i="1" smtClean="0"/>
              <a:t>G</a:t>
            </a:r>
            <a:r>
              <a:rPr lang="en-IN" altLang="en-US" baseline="30000" smtClean="0"/>
              <a:t>‡</a:t>
            </a:r>
            <a:r>
              <a:rPr lang="en-IN" altLang="en-US" smtClean="0"/>
              <a:t> = +45 kJ/mol or one with </a:t>
            </a:r>
            <a:r>
              <a:rPr lang="el-GR" altLang="en-US" smtClean="0"/>
              <a:t>Δ</a:t>
            </a:r>
            <a:r>
              <a:rPr lang="en-IN" altLang="en-US" i="1" smtClean="0"/>
              <a:t>G</a:t>
            </a:r>
            <a:r>
              <a:rPr lang="en-IN" altLang="en-US" baseline="30000" smtClean="0"/>
              <a:t>‡</a:t>
            </a:r>
            <a:r>
              <a:rPr lang="en-IN" altLang="en-US" smtClean="0"/>
              <a:t> = </a:t>
            </a:r>
            <a:r>
              <a:rPr lang="en-US" altLang="en-US" smtClean="0"/>
              <a:t>+70 kJ/mol?</a:t>
            </a:r>
          </a:p>
          <a:p>
            <a:r>
              <a:rPr lang="en-IN" altLang="en-US" smtClean="0"/>
              <a:t>Solution:</a:t>
            </a:r>
          </a:p>
          <a:p>
            <a:pPr lvl="1"/>
            <a:r>
              <a:rPr lang="en-IN" altLang="en-US" smtClean="0"/>
              <a:t>Larger value for Δ</a:t>
            </a:r>
            <a:r>
              <a:rPr lang="en-IN" altLang="en-US" i="1" smtClean="0"/>
              <a:t>G</a:t>
            </a:r>
            <a:r>
              <a:rPr lang="en-IN" altLang="en-US" baseline="30000" smtClean="0"/>
              <a:t>‡</a:t>
            </a:r>
            <a:r>
              <a:rPr lang="en-IN" altLang="en-US" smtClean="0"/>
              <a:t> indicates a slower reaction</a:t>
            </a:r>
          </a:p>
          <a:p>
            <a:pPr lvl="1"/>
            <a:r>
              <a:rPr lang="en-IN" altLang="en-US" smtClean="0"/>
              <a:t>Therefore, reaction with Δ</a:t>
            </a:r>
            <a:r>
              <a:rPr lang="en-IN" altLang="en-US" i="1" smtClean="0"/>
              <a:t>G</a:t>
            </a:r>
            <a:r>
              <a:rPr lang="en-IN" altLang="en-US" baseline="30000" smtClean="0"/>
              <a:t>‡</a:t>
            </a:r>
            <a:r>
              <a:rPr lang="en-IN" altLang="en-US" smtClean="0"/>
              <a:t> = +45 kJ/mol is faster than a reaction with Δ</a:t>
            </a:r>
            <a:r>
              <a:rPr lang="en-IN" altLang="en-US" i="1" smtClean="0"/>
              <a:t>G</a:t>
            </a:r>
            <a:r>
              <a:rPr lang="en-IN" altLang="en-US" baseline="30000" smtClean="0"/>
              <a:t>‡</a:t>
            </a:r>
            <a:r>
              <a:rPr lang="en-IN" altLang="en-US" smtClean="0"/>
              <a:t> = +70 kJ/mol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Describing a Reaction: Intermediates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If a reaction occurs in more than one step, it must involve species that are neither the reactant nor the final product</a:t>
            </a:r>
          </a:p>
          <a:p>
            <a:pPr lvl="1"/>
            <a:r>
              <a:rPr lang="en-IN" altLang="en-US" smtClean="0"/>
              <a:t>Called </a:t>
            </a:r>
            <a:r>
              <a:rPr lang="en-US" altLang="en-US" b="1" smtClean="0">
                <a:solidFill>
                  <a:srgbClr val="0070C0"/>
                </a:solidFill>
              </a:rPr>
              <a:t>reaction intermediate</a:t>
            </a:r>
          </a:p>
          <a:p>
            <a:r>
              <a:rPr lang="en-US" altLang="en-US" smtClean="0"/>
              <a:t>Each step has its own free energy of activation</a:t>
            </a:r>
          </a:p>
          <a:p>
            <a:endParaRPr lang="en-US" altLang="en-US" smtClean="0"/>
          </a:p>
        </p:txBody>
      </p:sp>
      <p:pic>
        <p:nvPicPr>
          <p:cNvPr id="97284" name="Picture 7" descr="06_u03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3962400"/>
            <a:ext cx="6403975" cy="239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smtClean="0">
                <a:solidFill>
                  <a:srgbClr val="FF0000"/>
                </a:solidFill>
              </a:rPr>
              <a:t>Figure 6.7</a:t>
            </a:r>
            <a:r>
              <a:rPr lang="en-IN" altLang="en-US" sz="3200" smtClean="0"/>
              <a:t> - An Energy Diagram</a:t>
            </a:r>
            <a:br>
              <a:rPr lang="en-IN" altLang="en-US" sz="3200" smtClean="0"/>
            </a:br>
            <a:r>
              <a:rPr lang="en-IN" altLang="en-US" sz="3200" smtClean="0"/>
              <a:t>for the Reaction of Ethylene </a:t>
            </a:r>
            <a:r>
              <a:rPr lang="en-US" altLang="en-US" sz="3200" smtClean="0"/>
              <a:t>with HBr</a:t>
            </a:r>
          </a:p>
        </p:txBody>
      </p:sp>
      <p:pic>
        <p:nvPicPr>
          <p:cNvPr id="99331" name="Picture 8" descr="06_0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88975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  <a:endParaRPr lang="en-US" altLang="en-US" smtClean="0"/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Sketch an energy diagram for a two-step reaction in which both steps are exergonic</a:t>
            </a:r>
          </a:p>
          <a:p>
            <a:pPr lvl="1"/>
            <a:r>
              <a:rPr lang="en-IN" altLang="en-US" smtClean="0"/>
              <a:t>Second step has a higher-energy transition state than the first</a:t>
            </a:r>
          </a:p>
          <a:p>
            <a:pPr lvl="1"/>
            <a:r>
              <a:rPr lang="en-IN" altLang="en-US" smtClean="0"/>
              <a:t>Label the parts of the diagram corresponding to reactant, product, </a:t>
            </a:r>
            <a:r>
              <a:rPr lang="en-US" altLang="en-US" smtClean="0"/>
              <a:t>intermediate, overall </a:t>
            </a:r>
            <a:r>
              <a:rPr lang="el-GR" altLang="en-US" smtClean="0"/>
              <a:t>Δ</a:t>
            </a:r>
            <a:r>
              <a:rPr lang="en-US" altLang="en-US" i="1" smtClean="0"/>
              <a:t>G</a:t>
            </a:r>
            <a:r>
              <a:rPr lang="en-US" altLang="en-US" baseline="30000" smtClean="0"/>
              <a:t>‡</a:t>
            </a:r>
            <a:r>
              <a:rPr lang="en-US" altLang="en-US" smtClean="0"/>
              <a:t>, and overall </a:t>
            </a:r>
            <a:r>
              <a:rPr lang="el-GR" altLang="en-US" smtClean="0"/>
              <a:t>Δ</a:t>
            </a:r>
            <a:r>
              <a:rPr lang="en-US" altLang="en-US" i="1" smtClean="0"/>
              <a:t>G</a:t>
            </a:r>
            <a:r>
              <a:rPr lang="en-US" altLang="en-US" smtClean="0"/>
              <a:t>°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2625" y="1600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chemeClr val="tx1"/>
              </a:buClr>
              <a:buSzPct val="135000"/>
            </a:pPr>
            <a:endParaRPr lang="en-CA" altLang="en-US" sz="700"/>
          </a:p>
        </p:txBody>
      </p:sp>
      <p:sp>
        <p:nvSpPr>
          <p:cNvPr id="112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Kinds of Organic Reactions</a:t>
            </a:r>
          </a:p>
        </p:txBody>
      </p:sp>
      <p:sp>
        <p:nvSpPr>
          <p:cNvPr id="11268" name="Rectangle 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70C0"/>
                </a:solidFill>
              </a:rPr>
              <a:t>Addition reactions</a:t>
            </a:r>
            <a:r>
              <a:rPr lang="en-US" altLang="en-US" smtClean="0"/>
              <a:t>:</a:t>
            </a:r>
            <a:r>
              <a:rPr lang="en-US" altLang="en-US" b="1" smtClean="0">
                <a:solidFill>
                  <a:srgbClr val="0070C0"/>
                </a:solidFill>
              </a:rPr>
              <a:t> </a:t>
            </a:r>
            <a:r>
              <a:rPr lang="en-US" altLang="en-US" smtClean="0"/>
              <a:t>Two reactants combining to form a single product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r>
              <a:rPr lang="en-US" altLang="en-US" b="1" smtClean="0">
                <a:solidFill>
                  <a:srgbClr val="0070C0"/>
                </a:solidFill>
              </a:rPr>
              <a:t>Elimination reactions</a:t>
            </a:r>
            <a:r>
              <a:rPr lang="en-US" altLang="en-US" smtClean="0"/>
              <a:t>:</a:t>
            </a:r>
            <a:r>
              <a:rPr lang="en-US" altLang="en-US" b="1" smtClean="0">
                <a:solidFill>
                  <a:srgbClr val="0070C0"/>
                </a:solidFill>
              </a:rPr>
              <a:t> </a:t>
            </a:r>
            <a:r>
              <a:rPr lang="en-US" altLang="en-US" smtClean="0"/>
              <a:t>Single reactant splitting into two products</a:t>
            </a:r>
          </a:p>
          <a:p>
            <a:pPr lvl="1"/>
            <a:endParaRPr lang="en-CA" altLang="en-US" smtClean="0"/>
          </a:p>
        </p:txBody>
      </p:sp>
      <p:pic>
        <p:nvPicPr>
          <p:cNvPr id="11269" name="Picture 8" descr="06_u00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870450"/>
            <a:ext cx="716597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9" descr="06_u00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2343150"/>
            <a:ext cx="7159625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  <a:endParaRPr lang="en-US" altLang="en-US" smtClean="0"/>
          </a:p>
        </p:txBody>
      </p:sp>
      <p:sp>
        <p:nvSpPr>
          <p:cNvPr id="10240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Solution:</a:t>
            </a:r>
          </a:p>
          <a:p>
            <a:endParaRPr lang="en-US" altLang="en-US" smtClean="0"/>
          </a:p>
        </p:txBody>
      </p:sp>
      <p:pic>
        <p:nvPicPr>
          <p:cNvPr id="10240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2057400"/>
            <a:ext cx="7534275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Comparison Between Biological Reactions and Laboratory Reactions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Laboratory reactions are often carried out in an organic solvent</a:t>
            </a:r>
          </a:p>
          <a:p>
            <a:r>
              <a:rPr lang="en-US" altLang="en-US" smtClean="0"/>
              <a:t>Biological reactions occur in an aqueous medium inside cells</a:t>
            </a:r>
          </a:p>
          <a:p>
            <a:r>
              <a:rPr lang="en-IN" altLang="en-US" b="1" smtClean="0">
                <a:solidFill>
                  <a:srgbClr val="0070C0"/>
                </a:solidFill>
              </a:rPr>
              <a:t>Active site</a:t>
            </a:r>
            <a:r>
              <a:rPr lang="en-IN" altLang="en-US" smtClean="0"/>
              <a:t>: Pocket in an enzyme where a substrate is bound and undergoes reaction</a:t>
            </a:r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105476" name="Picture 6" descr="06_u04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346575"/>
            <a:ext cx="5713413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Comparison Between Biological Reactions and Laboratory Reactions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Laboratory reactions </a:t>
            </a:r>
          </a:p>
          <a:p>
            <a:pPr lvl="1"/>
            <a:r>
              <a:rPr lang="en-IN" altLang="en-US" smtClean="0"/>
              <a:t>Often done using relatively simple reagents</a:t>
            </a:r>
          </a:p>
          <a:p>
            <a:pPr lvl="1"/>
            <a:r>
              <a:rPr lang="en-IN" altLang="en-US" smtClean="0"/>
              <a:t>Catalyst might be used</a:t>
            </a:r>
          </a:p>
          <a:p>
            <a:r>
              <a:rPr lang="en-IN" altLang="en-US" smtClean="0"/>
              <a:t>Biological reactions </a:t>
            </a:r>
          </a:p>
          <a:p>
            <a:pPr lvl="1"/>
            <a:r>
              <a:rPr lang="en-US" altLang="en-US" smtClean="0"/>
              <a:t>Involve relatively complex reagents called coenzymes</a:t>
            </a:r>
          </a:p>
          <a:p>
            <a:pPr lvl="1"/>
            <a:r>
              <a:rPr lang="en-US" altLang="en-US" smtClean="0"/>
              <a:t>Enzymes provide an alternative mechanism that makes life possible</a:t>
            </a:r>
            <a:endParaRPr lang="en-CA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smtClean="0">
                <a:solidFill>
                  <a:srgbClr val="FF0000"/>
                </a:solidFill>
              </a:rPr>
              <a:t>Figure 6.9</a:t>
            </a:r>
            <a:r>
              <a:rPr lang="en-US" altLang="en-US" sz="3200" smtClean="0"/>
              <a:t> - Models of Hexokinase in Space-filling and Wire-frame Formats</a:t>
            </a:r>
          </a:p>
        </p:txBody>
      </p:sp>
      <p:pic>
        <p:nvPicPr>
          <p:cNvPr id="109571" name="Picture 5" descr="06_0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162800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Summary</a:t>
            </a:r>
            <a:endParaRPr lang="en-US" altLang="en-US" smtClean="0"/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Common kinds of reactions: Addition reactions, elimination reactions, substitution </a:t>
            </a:r>
            <a:r>
              <a:rPr lang="en-US" altLang="en-US" smtClean="0"/>
              <a:t>reactions, and rearrangement reactions</a:t>
            </a:r>
          </a:p>
          <a:p>
            <a:r>
              <a:rPr lang="en-IN" altLang="en-US" smtClean="0"/>
              <a:t>Mechanism describes of how a reaction occurs </a:t>
            </a:r>
          </a:p>
          <a:p>
            <a:r>
              <a:rPr lang="en-IN" altLang="en-US" smtClean="0"/>
              <a:t>Mechanisms by which most reactions take place: radical </a:t>
            </a:r>
            <a:r>
              <a:rPr lang="en-US" altLang="en-US" smtClean="0"/>
              <a:t>and polar</a:t>
            </a:r>
          </a:p>
          <a:p>
            <a:r>
              <a:rPr lang="en-IN" altLang="en-US" smtClean="0"/>
              <a:t>Polar reactions occur due to an attractive interaction between a nucleophilic site in one molecule and an electrophilic site in another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Summary</a:t>
            </a:r>
            <a:endParaRPr lang="en-US" altLang="en-US" smtClean="0"/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Position of a chemical equilibrium is determined by the value of the free-energy change (</a:t>
            </a:r>
            <a:r>
              <a:rPr lang="el-GR" altLang="en-US" smtClean="0"/>
              <a:t>Δ</a:t>
            </a:r>
            <a:r>
              <a:rPr lang="en-IN" altLang="en-US" i="1" smtClean="0"/>
              <a:t>G</a:t>
            </a:r>
            <a:r>
              <a:rPr lang="en-IN" altLang="en-US" smtClean="0"/>
              <a:t>)</a:t>
            </a:r>
          </a:p>
          <a:p>
            <a:r>
              <a:rPr lang="en-IN" altLang="en-US" smtClean="0"/>
              <a:t>Enthalpy (</a:t>
            </a:r>
            <a:r>
              <a:rPr lang="el-GR" altLang="en-US" smtClean="0"/>
              <a:t>Δ</a:t>
            </a:r>
            <a:r>
              <a:rPr lang="en-IN" altLang="en-US" i="1" smtClean="0"/>
              <a:t>H</a:t>
            </a:r>
            <a:r>
              <a:rPr lang="en-IN" altLang="en-US" smtClean="0"/>
              <a:t>) corresponds to the net change in strength of chemical bonds broken and formed during the reaction</a:t>
            </a:r>
          </a:p>
          <a:p>
            <a:r>
              <a:rPr lang="en-IN" altLang="en-US" smtClean="0"/>
              <a:t>Entropy (</a:t>
            </a:r>
            <a:r>
              <a:rPr lang="el-GR" altLang="en-US" smtClean="0"/>
              <a:t>Δ</a:t>
            </a:r>
            <a:r>
              <a:rPr lang="en-IN" altLang="en-US" i="1" smtClean="0"/>
              <a:t>S</a:t>
            </a:r>
            <a:r>
              <a:rPr lang="en-IN" altLang="en-US" smtClean="0"/>
              <a:t>) corresponds to the change in the amount of molecular randomness during the reaction</a:t>
            </a:r>
          </a:p>
          <a:p>
            <a:r>
              <a:rPr lang="en-IN" altLang="en-US" smtClean="0"/>
              <a:t>Exergonic </a:t>
            </a:r>
            <a:r>
              <a:rPr lang="en-US" altLang="en-US" smtClean="0"/>
              <a:t>reactions are </a:t>
            </a:r>
            <a:r>
              <a:rPr lang="en-IN" altLang="en-US" smtClean="0"/>
              <a:t>that have negative values of </a:t>
            </a:r>
            <a:r>
              <a:rPr lang="el-GR" altLang="en-US" smtClean="0"/>
              <a:t>Δ</a:t>
            </a:r>
            <a:r>
              <a:rPr lang="en-IN" altLang="en-US" i="1" smtClean="0"/>
              <a:t>G, </a:t>
            </a:r>
            <a:r>
              <a:rPr lang="en-IN" altLang="en-US" smtClean="0"/>
              <a:t>release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Summary</a:t>
            </a:r>
            <a:endParaRPr lang="en-US" altLang="en-US" smtClean="0"/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Reactions that have positive values of </a:t>
            </a:r>
            <a:r>
              <a:rPr lang="el-GR" altLang="en-US" smtClean="0"/>
              <a:t>Δ</a:t>
            </a:r>
            <a:r>
              <a:rPr lang="en-IN" altLang="en-US" i="1" smtClean="0"/>
              <a:t>G and </a:t>
            </a:r>
            <a:r>
              <a:rPr lang="en-IN" altLang="en-US" smtClean="0"/>
              <a:t>absorb energy are endergonic</a:t>
            </a:r>
            <a:endParaRPr lang="en-US" altLang="en-US" smtClean="0"/>
          </a:p>
          <a:p>
            <a:r>
              <a:rPr lang="en-IN" altLang="en-US" smtClean="0"/>
              <a:t>Transition state is an activated complex occurring at the highest-energy point </a:t>
            </a:r>
            <a:r>
              <a:rPr lang="en-US" altLang="en-US" smtClean="0"/>
              <a:t>of a reaction</a:t>
            </a:r>
          </a:p>
          <a:p>
            <a:r>
              <a:rPr lang="en-IN" altLang="en-US" smtClean="0"/>
              <a:t>Amount of energy needed by reactants to reach this high point is the activation energy, </a:t>
            </a:r>
            <a:r>
              <a:rPr lang="el-GR" altLang="en-US" smtClean="0"/>
              <a:t>Δ</a:t>
            </a:r>
            <a:r>
              <a:rPr lang="en-IN" altLang="en-US" i="1" smtClean="0"/>
              <a:t>G</a:t>
            </a:r>
            <a:r>
              <a:rPr lang="en-IN" altLang="en-US" baseline="30000" smtClean="0"/>
              <a:t>‡</a:t>
            </a:r>
          </a:p>
          <a:p>
            <a:r>
              <a:rPr lang="en-IN" altLang="en-US" smtClean="0"/>
              <a:t>Reactions take place in more than one step and involve the formation </a:t>
            </a:r>
            <a:r>
              <a:rPr lang="en-US" altLang="en-US" smtClean="0"/>
              <a:t>of a reaction intermediate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Kinds of Organic Reactions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b="1" smtClean="0">
                <a:solidFill>
                  <a:srgbClr val="0070C0"/>
                </a:solidFill>
              </a:rPr>
              <a:t>Substitution reactions</a:t>
            </a:r>
            <a:r>
              <a:rPr lang="en-US" altLang="en-US" smtClean="0"/>
              <a:t>:</a:t>
            </a:r>
            <a:r>
              <a:rPr lang="en-US" altLang="en-US" b="1" smtClean="0">
                <a:solidFill>
                  <a:srgbClr val="0070C0"/>
                </a:solidFill>
              </a:rPr>
              <a:t> </a:t>
            </a:r>
            <a:r>
              <a:rPr lang="en-US" altLang="en-US" smtClean="0"/>
              <a:t>Two reactants exchanging parts to form two new products</a:t>
            </a:r>
          </a:p>
          <a:p>
            <a:pPr lvl="1">
              <a:spcBef>
                <a:spcPts val="600"/>
              </a:spcBef>
            </a:pPr>
            <a:endParaRPr lang="en-US" altLang="en-US" smtClean="0"/>
          </a:p>
          <a:p>
            <a:pPr lvl="1">
              <a:spcBef>
                <a:spcPts val="600"/>
              </a:spcBef>
            </a:pPr>
            <a:endParaRPr lang="en-US" altLang="en-US" b="1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US" altLang="en-US" b="1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en-US" b="1" smtClean="0">
                <a:solidFill>
                  <a:srgbClr val="0070C0"/>
                </a:solidFill>
              </a:rPr>
              <a:t>Rearrangement reactions</a:t>
            </a:r>
            <a:r>
              <a:rPr lang="en-US" altLang="en-US" smtClean="0"/>
              <a:t>: Single reactant yielding an isomeric product through reorganization of its bonds and atoms</a:t>
            </a:r>
          </a:p>
          <a:p>
            <a:pPr lvl="1"/>
            <a:endParaRPr lang="en-US" altLang="en-US" smtClean="0"/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2514600"/>
            <a:ext cx="68707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5151438"/>
            <a:ext cx="6245225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Classify each of the following reactions as an addition, elimination, substitution, </a:t>
            </a:r>
            <a:r>
              <a:rPr lang="en-US" altLang="en-US" smtClean="0"/>
              <a:t>or rearrangement</a:t>
            </a:r>
          </a:p>
          <a:p>
            <a:pPr lvl="1"/>
            <a:r>
              <a:rPr lang="en-US" altLang="en-US" smtClean="0"/>
              <a:t>a)CH</a:t>
            </a:r>
            <a:r>
              <a:rPr lang="en-US" altLang="en-US" baseline="-25000" smtClean="0"/>
              <a:t>3</a:t>
            </a:r>
            <a:r>
              <a:rPr lang="en-US" altLang="en-US" smtClean="0"/>
              <a:t>Br + KOH → CH</a:t>
            </a:r>
            <a:r>
              <a:rPr lang="en-US" altLang="en-US" baseline="-25000" smtClean="0"/>
              <a:t>3</a:t>
            </a:r>
            <a:r>
              <a:rPr lang="en-US" altLang="en-US" smtClean="0"/>
              <a:t>OH + KBr</a:t>
            </a:r>
          </a:p>
          <a:p>
            <a:pPr lvl="1"/>
            <a:r>
              <a:rPr lang="pt-BR" altLang="en-US" smtClean="0"/>
              <a:t>b) CH</a:t>
            </a:r>
            <a:r>
              <a:rPr lang="pt-BR" altLang="en-US" baseline="-25000" smtClean="0"/>
              <a:t>3</a:t>
            </a:r>
            <a:r>
              <a:rPr lang="pt-BR" altLang="en-US" smtClean="0"/>
              <a:t>CH</a:t>
            </a:r>
            <a:r>
              <a:rPr lang="pt-BR" altLang="en-US" baseline="-25000" smtClean="0"/>
              <a:t>2</a:t>
            </a:r>
            <a:r>
              <a:rPr lang="pt-BR" altLang="en-US" smtClean="0"/>
              <a:t>Br </a:t>
            </a:r>
            <a:r>
              <a:rPr lang="en-US" altLang="en-US" smtClean="0"/>
              <a:t>→</a:t>
            </a:r>
            <a:r>
              <a:rPr lang="pt-BR" altLang="en-US" smtClean="0"/>
              <a:t> H</a:t>
            </a:r>
            <a:r>
              <a:rPr lang="pt-BR" altLang="en-US" baseline="-25000" smtClean="0"/>
              <a:t>2</a:t>
            </a:r>
            <a:r>
              <a:rPr lang="pt-BR" altLang="en-US" smtClean="0"/>
              <a:t>C</a:t>
            </a:r>
            <a:r>
              <a:rPr lang="pt-BR" altLang="en-US" smtClean="0">
                <a:cs typeface="Arial" panose="020B0604020202020204" pitchFamily="34" charset="0"/>
              </a:rPr>
              <a:t>═</a:t>
            </a:r>
            <a:r>
              <a:rPr lang="pt-BR" altLang="en-US" smtClean="0"/>
              <a:t>CH</a:t>
            </a:r>
            <a:r>
              <a:rPr lang="pt-BR" altLang="en-US" baseline="-25000" smtClean="0"/>
              <a:t>2</a:t>
            </a:r>
            <a:r>
              <a:rPr lang="pt-BR" altLang="en-US" smtClean="0"/>
              <a:t> + HBr</a:t>
            </a:r>
          </a:p>
          <a:p>
            <a:pPr lvl="1"/>
            <a:r>
              <a:rPr lang="pt-BR" altLang="en-US" smtClean="0"/>
              <a:t>c) H</a:t>
            </a:r>
            <a:r>
              <a:rPr lang="pt-BR" altLang="en-US" baseline="-25000" smtClean="0"/>
              <a:t>2</a:t>
            </a:r>
            <a:r>
              <a:rPr lang="pt-BR" altLang="en-US" smtClean="0"/>
              <a:t>C</a:t>
            </a:r>
            <a:r>
              <a:rPr lang="pt-BR" altLang="en-US" smtClean="0">
                <a:cs typeface="Arial" panose="020B0604020202020204" pitchFamily="34" charset="0"/>
              </a:rPr>
              <a:t>═</a:t>
            </a:r>
            <a:r>
              <a:rPr lang="pt-BR" altLang="en-US" smtClean="0"/>
              <a:t>CH</a:t>
            </a:r>
            <a:r>
              <a:rPr lang="pt-BR" altLang="en-US" baseline="-25000" smtClean="0"/>
              <a:t>2</a:t>
            </a:r>
            <a:r>
              <a:rPr lang="pt-BR" altLang="en-US" smtClean="0"/>
              <a:t> + H</a:t>
            </a:r>
            <a:r>
              <a:rPr lang="pt-BR" altLang="en-US" baseline="-25000" smtClean="0"/>
              <a:t>2</a:t>
            </a:r>
            <a:r>
              <a:rPr lang="pt-BR" altLang="en-US" smtClean="0"/>
              <a:t> </a:t>
            </a:r>
            <a:r>
              <a:rPr lang="en-US" altLang="en-US" smtClean="0"/>
              <a:t>→ </a:t>
            </a:r>
            <a:r>
              <a:rPr lang="pt-BR" altLang="en-US" smtClean="0"/>
              <a:t>CH</a:t>
            </a:r>
            <a:r>
              <a:rPr lang="pt-BR" altLang="en-US" baseline="-25000" smtClean="0"/>
              <a:t>3</a:t>
            </a:r>
            <a:r>
              <a:rPr lang="pt-BR" altLang="en-US" smtClean="0"/>
              <a:t>CH</a:t>
            </a:r>
            <a:r>
              <a:rPr lang="pt-BR" altLang="en-US" baseline="-25000" smtClean="0"/>
              <a:t>3</a:t>
            </a:r>
          </a:p>
          <a:p>
            <a:r>
              <a:rPr lang="pt-BR" altLang="en-US" smtClean="0"/>
              <a:t>Solution:</a:t>
            </a:r>
          </a:p>
          <a:p>
            <a:pPr lvl="1"/>
            <a:r>
              <a:rPr lang="en-US" altLang="en-US" smtClean="0"/>
              <a:t>a)CH</a:t>
            </a:r>
            <a:r>
              <a:rPr lang="en-US" altLang="en-US" baseline="-25000" smtClean="0"/>
              <a:t>3</a:t>
            </a:r>
            <a:r>
              <a:rPr lang="en-US" altLang="en-US" smtClean="0"/>
              <a:t>Br + KOH → CH</a:t>
            </a:r>
            <a:r>
              <a:rPr lang="en-US" altLang="en-US" baseline="-25000" smtClean="0"/>
              <a:t>3</a:t>
            </a:r>
            <a:r>
              <a:rPr lang="en-US" altLang="en-US" smtClean="0"/>
              <a:t>OH + KBr (Substitution)</a:t>
            </a:r>
          </a:p>
          <a:p>
            <a:pPr lvl="1"/>
            <a:r>
              <a:rPr lang="pt-BR" altLang="en-US" smtClean="0"/>
              <a:t>b) CH</a:t>
            </a:r>
            <a:r>
              <a:rPr lang="pt-BR" altLang="en-US" baseline="-25000" smtClean="0"/>
              <a:t>3</a:t>
            </a:r>
            <a:r>
              <a:rPr lang="pt-BR" altLang="en-US" smtClean="0"/>
              <a:t>CH</a:t>
            </a:r>
            <a:r>
              <a:rPr lang="pt-BR" altLang="en-US" baseline="-25000" smtClean="0"/>
              <a:t>2</a:t>
            </a:r>
            <a:r>
              <a:rPr lang="pt-BR" altLang="en-US" smtClean="0"/>
              <a:t>Br </a:t>
            </a:r>
            <a:r>
              <a:rPr lang="en-US" altLang="en-US" smtClean="0"/>
              <a:t>→</a:t>
            </a:r>
            <a:r>
              <a:rPr lang="pt-BR" altLang="en-US" smtClean="0"/>
              <a:t> H</a:t>
            </a:r>
            <a:r>
              <a:rPr lang="pt-BR" altLang="en-US" baseline="-25000" smtClean="0"/>
              <a:t>2</a:t>
            </a:r>
            <a:r>
              <a:rPr lang="pt-BR" altLang="en-US" smtClean="0"/>
              <a:t>C</a:t>
            </a:r>
            <a:r>
              <a:rPr lang="pt-BR" altLang="en-US" smtClean="0">
                <a:cs typeface="Arial" panose="020B0604020202020204" pitchFamily="34" charset="0"/>
              </a:rPr>
              <a:t>═</a:t>
            </a:r>
            <a:r>
              <a:rPr lang="pt-BR" altLang="en-US" smtClean="0"/>
              <a:t>CH</a:t>
            </a:r>
            <a:r>
              <a:rPr lang="pt-BR" altLang="en-US" baseline="-25000" smtClean="0"/>
              <a:t>2</a:t>
            </a:r>
            <a:r>
              <a:rPr lang="pt-BR" altLang="en-US" smtClean="0"/>
              <a:t> + HBr (</a:t>
            </a:r>
            <a:r>
              <a:rPr lang="en-US" altLang="en-US" smtClean="0"/>
              <a:t>Elimination)</a:t>
            </a:r>
          </a:p>
          <a:p>
            <a:pPr lvl="1"/>
            <a:r>
              <a:rPr lang="pt-BR" altLang="en-US" smtClean="0"/>
              <a:t>c) H</a:t>
            </a:r>
            <a:r>
              <a:rPr lang="pt-BR" altLang="en-US" baseline="-25000" smtClean="0"/>
              <a:t>2</a:t>
            </a:r>
            <a:r>
              <a:rPr lang="pt-BR" altLang="en-US" smtClean="0"/>
              <a:t>C</a:t>
            </a:r>
            <a:r>
              <a:rPr lang="pt-BR" altLang="en-US" smtClean="0">
                <a:cs typeface="Arial" panose="020B0604020202020204" pitchFamily="34" charset="0"/>
              </a:rPr>
              <a:t>═</a:t>
            </a:r>
            <a:r>
              <a:rPr lang="pt-BR" altLang="en-US" smtClean="0"/>
              <a:t>CH</a:t>
            </a:r>
            <a:r>
              <a:rPr lang="pt-BR" altLang="en-US" baseline="-25000" smtClean="0"/>
              <a:t>2</a:t>
            </a:r>
            <a:r>
              <a:rPr lang="pt-BR" altLang="en-US" smtClean="0"/>
              <a:t> + H</a:t>
            </a:r>
            <a:r>
              <a:rPr lang="pt-BR" altLang="en-US" baseline="-25000" smtClean="0"/>
              <a:t>2</a:t>
            </a:r>
            <a:r>
              <a:rPr lang="pt-BR" altLang="en-US" smtClean="0"/>
              <a:t> </a:t>
            </a:r>
            <a:r>
              <a:rPr lang="en-US" altLang="en-US" smtClean="0"/>
              <a:t>→ </a:t>
            </a:r>
            <a:r>
              <a:rPr lang="pt-BR" altLang="en-US" smtClean="0"/>
              <a:t>CH</a:t>
            </a:r>
            <a:r>
              <a:rPr lang="pt-BR" altLang="en-US" baseline="-25000" smtClean="0"/>
              <a:t>3</a:t>
            </a:r>
            <a:r>
              <a:rPr lang="pt-BR" altLang="en-US" smtClean="0"/>
              <a:t>CH</a:t>
            </a:r>
            <a:r>
              <a:rPr lang="pt-BR" altLang="en-US" baseline="-25000" smtClean="0"/>
              <a:t>3  </a:t>
            </a:r>
            <a:r>
              <a:rPr lang="pt-BR" altLang="en-US" smtClean="0"/>
              <a:t>(</a:t>
            </a:r>
            <a:r>
              <a:rPr lang="en-US" altLang="en-US" smtClean="0"/>
              <a:t>Addition)</a:t>
            </a:r>
          </a:p>
          <a:p>
            <a:pPr lvl="1"/>
            <a:endParaRPr lang="pt-BR" altLang="en-US" baseline="-25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Organic Reactions Occur: Mechanisms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70C0"/>
                </a:solidFill>
              </a:rPr>
              <a:t>Reaction mechanism</a:t>
            </a:r>
            <a:r>
              <a:rPr lang="en-US" altLang="en-US" smtClean="0"/>
              <a:t>: Overall description of a reaction process</a:t>
            </a:r>
          </a:p>
          <a:p>
            <a:r>
              <a:rPr lang="en-US" altLang="en-US" smtClean="0"/>
              <a:t>Reactions occur in defined steps that lead from reactant to product</a:t>
            </a:r>
          </a:p>
          <a:p>
            <a:pPr lvl="1"/>
            <a:r>
              <a:rPr lang="en-US" altLang="en-US" smtClean="0"/>
              <a:t>Must account for all reactants and products </a:t>
            </a:r>
          </a:p>
          <a:p>
            <a:r>
              <a:rPr lang="en-US" altLang="en-US" smtClean="0"/>
              <a:t>Chemical reactions involve bond-breaking and bond-making</a:t>
            </a:r>
          </a:p>
          <a:p>
            <a:endParaRPr lang="en-CA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Organic Reactions Occur: Mechanisms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Bond formation or breakage can be symmetrical or unsymmetrical </a:t>
            </a:r>
          </a:p>
          <a:p>
            <a:pPr lvl="1"/>
            <a:r>
              <a:rPr lang="en-US" altLang="en-US" smtClean="0"/>
              <a:t>Symmetrical cleavage - Homolytic</a:t>
            </a:r>
          </a:p>
          <a:p>
            <a:pPr lvl="1"/>
            <a:r>
              <a:rPr lang="en-US" altLang="en-US" smtClean="0"/>
              <a:t>Unsymmetrical cleavage - Heterolytic</a:t>
            </a:r>
          </a:p>
          <a:p>
            <a:endParaRPr lang="en-US" altLang="en-US" smtClean="0"/>
          </a:p>
        </p:txBody>
      </p:sp>
      <p:pic>
        <p:nvPicPr>
          <p:cNvPr id="19460" name="Picture 7" descr="06_u00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5257800"/>
            <a:ext cx="80502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 descr="06_u00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3519488"/>
            <a:ext cx="8001000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2795</TotalTime>
  <Words>2309</Words>
  <Application>Microsoft Office PowerPoint</Application>
  <PresentationFormat>On-screen Show (4:3)</PresentationFormat>
  <Paragraphs>386</Paragraphs>
  <Slides>56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MS PGothic</vt:lpstr>
      <vt:lpstr>Wingdings</vt:lpstr>
      <vt:lpstr>Times New Roman</vt:lpstr>
      <vt:lpstr>Calibri</vt:lpstr>
      <vt:lpstr>Symbol</vt:lpstr>
      <vt:lpstr>1_Layers</vt:lpstr>
      <vt:lpstr>CS ChemDraw Drawing</vt:lpstr>
      <vt:lpstr>MathType 6.0 Equation</vt:lpstr>
      <vt:lpstr>Chapter 6 An Overview of  Organic Reactions</vt:lpstr>
      <vt:lpstr>Learning Objectives</vt:lpstr>
      <vt:lpstr>Learning Objectives</vt:lpstr>
      <vt:lpstr>Learning Objectives</vt:lpstr>
      <vt:lpstr>Kinds of Organic Reactions</vt:lpstr>
      <vt:lpstr>Kinds of Organic Reactions</vt:lpstr>
      <vt:lpstr>Worked Example</vt:lpstr>
      <vt:lpstr>How Organic Reactions Occur: Mechanisms</vt:lpstr>
      <vt:lpstr>How Organic Reactions Occur: Mechanisms</vt:lpstr>
      <vt:lpstr>How Organic Reactions Occur: Mechanisms</vt:lpstr>
      <vt:lpstr>How Organic Reactions Occur: Mechanisms</vt:lpstr>
      <vt:lpstr>Radical Reactions</vt:lpstr>
      <vt:lpstr>Radical Reactions</vt:lpstr>
      <vt:lpstr>Radical Reactions</vt:lpstr>
      <vt:lpstr>Worked Example</vt:lpstr>
      <vt:lpstr>Worked Example</vt:lpstr>
      <vt:lpstr>Polar Reactions</vt:lpstr>
      <vt:lpstr>Table 6.1 - Polarity Patterns in Some Common Functional Groups</vt:lpstr>
      <vt:lpstr>Polar Reactions</vt:lpstr>
      <vt:lpstr>Polar Reactions</vt:lpstr>
      <vt:lpstr>Figure 6.1 - Some Nucleophiles and Electrophiles</vt:lpstr>
      <vt:lpstr>Worked Example</vt:lpstr>
      <vt:lpstr>Worked Example</vt:lpstr>
      <vt:lpstr>An Example of a Polar Reaction: Addition of HBr to Ethylene</vt:lpstr>
      <vt:lpstr>Figure 6.2 - A Comparison of Carbon–Carbon Single and Double Bonds</vt:lpstr>
      <vt:lpstr>Figure 6.3 - Mechanism</vt:lpstr>
      <vt:lpstr>Mechanism of Addition of HBr to Ethylene</vt:lpstr>
      <vt:lpstr>Worked Example</vt:lpstr>
      <vt:lpstr>Worked Example</vt:lpstr>
      <vt:lpstr>Rules for Using Curved Arrows</vt:lpstr>
      <vt:lpstr>Rules for Using Curved Arrows </vt:lpstr>
      <vt:lpstr>Worked Example</vt:lpstr>
      <vt:lpstr>Worked Example</vt:lpstr>
      <vt:lpstr>Describing a Reaction: Equilibria, Rates, and Energy Changes</vt:lpstr>
      <vt:lpstr>Describing a Reaction: Equilibria, Rates, and Energy Changes</vt:lpstr>
      <vt:lpstr>Describing a Reaction: Equilibria, Rates, and Energy Changes</vt:lpstr>
      <vt:lpstr>Describing a Reaction: Equilibria, Rates, and Energy Changes</vt:lpstr>
      <vt:lpstr>Describing a Reaction: Equilibria, Rates, and Energy Changes</vt:lpstr>
      <vt:lpstr>Table 6.2 - Explanation of Thermodynamic Quantities: ΔG°= Δ H°- T Δ S°</vt:lpstr>
      <vt:lpstr>Worked Example</vt:lpstr>
      <vt:lpstr>Describing a Reaction: Bond Dissociation Energies</vt:lpstr>
      <vt:lpstr>Describing a Reaction: Energy Diagrams and Transition States</vt:lpstr>
      <vt:lpstr>Describing a Reaction: Energy Diagrams and Transition States</vt:lpstr>
      <vt:lpstr>Describing a Reaction: Energy Diagrams and Transition States</vt:lpstr>
      <vt:lpstr>Figure 6.6 - Some Hypothetical Energy Diagrams</vt:lpstr>
      <vt:lpstr>Worked Example</vt:lpstr>
      <vt:lpstr>Describing a Reaction: Intermediates</vt:lpstr>
      <vt:lpstr>Figure 6.7 - An Energy Diagram for the Reaction of Ethylene with HBr</vt:lpstr>
      <vt:lpstr>Worked Example</vt:lpstr>
      <vt:lpstr>Worked Example</vt:lpstr>
      <vt:lpstr>Comparison Between Biological Reactions and Laboratory Reactions</vt:lpstr>
      <vt:lpstr>Comparison Between Biological Reactions and Laboratory Reactions</vt:lpstr>
      <vt:lpstr>Figure 6.9 - Models of Hexokinase in Space-filling and Wire-frame Formats</vt:lpstr>
      <vt:lpstr>Summary</vt:lpstr>
      <vt:lpstr>Summary</vt:lpstr>
      <vt:lpstr>Summary</vt:lpstr>
    </vt:vector>
  </TitlesOfParts>
  <Company>University of Toronto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5. An Overview of Organic Reactions</dc:title>
  <dc:creator>Ronald Kluger</dc:creator>
  <cp:lastModifiedBy>EAWoods</cp:lastModifiedBy>
  <cp:revision>234</cp:revision>
  <cp:lastPrinted>2009-04-22T19:24:48Z</cp:lastPrinted>
  <dcterms:created xsi:type="dcterms:W3CDTF">2010-09-20T23:02:05Z</dcterms:created>
  <dcterms:modified xsi:type="dcterms:W3CDTF">2015-04-10T02:46:17Z</dcterms:modified>
</cp:coreProperties>
</file>