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50"/>
  </p:notesMasterIdLst>
  <p:sldIdLst>
    <p:sldId id="256" r:id="rId2"/>
    <p:sldId id="299" r:id="rId3"/>
    <p:sldId id="300" r:id="rId4"/>
    <p:sldId id="257" r:id="rId5"/>
    <p:sldId id="260" r:id="rId6"/>
    <p:sldId id="278" r:id="rId7"/>
    <p:sldId id="301" r:id="rId8"/>
    <p:sldId id="258" r:id="rId9"/>
    <p:sldId id="302" r:id="rId10"/>
    <p:sldId id="261" r:id="rId11"/>
    <p:sldId id="262" r:id="rId12"/>
    <p:sldId id="279" r:id="rId13"/>
    <p:sldId id="281" r:id="rId14"/>
    <p:sldId id="282" r:id="rId15"/>
    <p:sldId id="303" r:id="rId16"/>
    <p:sldId id="304" r:id="rId17"/>
    <p:sldId id="296" r:id="rId18"/>
    <p:sldId id="305" r:id="rId19"/>
    <p:sldId id="306" r:id="rId20"/>
    <p:sldId id="264" r:id="rId21"/>
    <p:sldId id="307" r:id="rId22"/>
    <p:sldId id="283" r:id="rId23"/>
    <p:sldId id="308" r:id="rId24"/>
    <p:sldId id="265" r:id="rId25"/>
    <p:sldId id="284" r:id="rId26"/>
    <p:sldId id="309" r:id="rId27"/>
    <p:sldId id="266" r:id="rId28"/>
    <p:sldId id="267" r:id="rId29"/>
    <p:sldId id="310" r:id="rId30"/>
    <p:sldId id="268" r:id="rId31"/>
    <p:sldId id="311" r:id="rId32"/>
    <p:sldId id="312" r:id="rId33"/>
    <p:sldId id="270" r:id="rId34"/>
    <p:sldId id="274" r:id="rId35"/>
    <p:sldId id="275" r:id="rId36"/>
    <p:sldId id="292" r:id="rId37"/>
    <p:sldId id="294" r:id="rId38"/>
    <p:sldId id="277" r:id="rId39"/>
    <p:sldId id="290" r:id="rId40"/>
    <p:sldId id="313" r:id="rId41"/>
    <p:sldId id="271" r:id="rId42"/>
    <p:sldId id="287" r:id="rId43"/>
    <p:sldId id="314" r:id="rId44"/>
    <p:sldId id="315" r:id="rId45"/>
    <p:sldId id="273" r:id="rId46"/>
    <p:sldId id="288" r:id="rId47"/>
    <p:sldId id="316" r:id="rId48"/>
    <p:sldId id="317" r:id="rId49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3399"/>
    <a:srgbClr val="8000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5" autoAdjust="0"/>
  </p:normalViewPr>
  <p:slideViewPr>
    <p:cSldViewPr>
      <p:cViewPr varScale="1">
        <p:scale>
          <a:sx n="73" d="100"/>
          <a:sy n="73" d="100"/>
        </p:scale>
        <p:origin x="18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8C5B029-7EDF-4717-A6A9-BFED4B538F8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8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Naming carboxylic acids and nitriles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8A5F1B-80B5-45CD-8EE5-3376569C4F78}" type="slidenum">
              <a:rPr lang="en-CA" altLang="en-US" smtClean="0"/>
              <a:pPr/>
              <a:t>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61696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9D0359-7A8C-4AD9-984B-C23CF080D337}" type="slidenum">
              <a:rPr lang="en-CA" altLang="en-US" smtClean="0"/>
              <a:pPr/>
              <a:t>14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60844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C482A7-2360-4170-A231-6A06A13B3A9F}" type="slidenum">
              <a:rPr lang="en-CA" altLang="en-US" smtClean="0"/>
              <a:pPr/>
              <a:t>15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5600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D8D6DF-C4AD-459B-B367-4121EC012CA6}" type="slidenum">
              <a:rPr lang="en-CA" altLang="en-US" smtClean="0"/>
              <a:pPr/>
              <a:t>16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Biological acids and the Henderson-Hasselbalch equation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C226A1-30E0-462D-93CF-5B18E4619D6E}" type="slidenum">
              <a:rPr lang="en-CA" altLang="en-US" smtClean="0"/>
              <a:pPr/>
              <a:t>17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7239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Biological acids and the Henderson- Hasselbalch equation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6CFF40-554D-41E8-9DBC-2BA4FE1365A0}" type="slidenum">
              <a:rPr lang="en-CA" altLang="en-US" smtClean="0"/>
              <a:pPr/>
              <a:t>18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5230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Biological acids and the Henderson- Hasselbalch equation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173CF8-871B-4ED1-A030-B54C124C1467}" type="slidenum">
              <a:rPr lang="en-CA" altLang="en-US" smtClean="0"/>
              <a:pPr/>
              <a:t>19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8256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Substituent effects on acidity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C1AD89-5E77-45F5-84E1-98A0AB042BD9}" type="slidenum">
              <a:rPr lang="en-CA" altLang="en-US" smtClean="0"/>
              <a:pPr/>
              <a:t>20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0500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Substituent effects on acidity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2A6E49-4D4D-4ABD-93E4-42DA551DEA0A}" type="slidenum">
              <a:rPr lang="en-CA" altLang="en-US" smtClean="0"/>
              <a:pPr/>
              <a:t>21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1127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Substituent effects on acidity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83A12B-4B16-45A6-A0A3-22668C5F96DC}" type="slidenum">
              <a:rPr lang="en-CA" altLang="en-US" smtClean="0"/>
              <a:pPr/>
              <a:t>22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8031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Substituent effects on acidity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1EE662-D03D-44F6-85D4-E4AA45B41147}" type="slidenum">
              <a:rPr lang="en-CA" altLang="en-US" smtClean="0"/>
              <a:pPr/>
              <a:t>23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023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Naming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04E9EA-9B49-4625-A5CB-926A4B4C6515}" type="slidenum">
              <a:rPr lang="en-CA" altLang="en-US" smtClean="0"/>
              <a:pPr/>
              <a:t>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53300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625F7B-3247-408F-AB94-9DE985D46C8E}" type="slidenum">
              <a:rPr lang="en-CA" altLang="en-US" smtClean="0"/>
              <a:pPr/>
              <a:t>24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77959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28AAA1-DFE9-41B6-A9B6-245B37D5F3F5}" type="slidenum">
              <a:rPr lang="en-CA" altLang="en-US" smtClean="0"/>
              <a:pPr/>
              <a:t>25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9429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B64E8-FFB6-49BB-8B4E-9ABD104A2E78}" type="slidenum">
              <a:rPr lang="en-CA" altLang="en-US" smtClean="0"/>
              <a:pPr/>
              <a:t>26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50401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5FAF49-9884-420B-B062-BABF36392040}" type="slidenum">
              <a:rPr lang="en-CA" altLang="en-US" smtClean="0"/>
              <a:pPr/>
              <a:t>27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23647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55EED3-D81C-4AAD-85BE-B7B8B6FB1C00}" type="slidenum">
              <a:rPr lang="en-CA" altLang="en-US" smtClean="0"/>
              <a:pPr/>
              <a:t>28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9839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Preparing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7780A2-F8CC-4CC9-AD07-10FD80285BB2}" type="slidenum">
              <a:rPr lang="en-CA" altLang="en-US" smtClean="0"/>
              <a:pPr/>
              <a:t>29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9965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Reactions of carboxylic acids: An overview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F9D332-897C-4E20-9DF2-737940070DE6}" type="slidenum">
              <a:rPr lang="en-CA" altLang="en-US" smtClean="0"/>
              <a:pPr/>
              <a:t>30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71975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Reactions of carboxylic acids: An overview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73622C-8291-4954-A009-429F40478831}" type="slidenum">
              <a:rPr lang="en-CA" altLang="en-US" smtClean="0"/>
              <a:pPr/>
              <a:t>31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67426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Reactions of carboxylic acids: An overview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96A81C-1716-4475-A4FA-CCCD63D0A7E6}" type="slidenum">
              <a:rPr lang="en-CA" altLang="en-US" smtClean="0"/>
              <a:pPr/>
              <a:t>32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357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22F7E1-EE6D-411F-91F6-43E3CBD04891}" type="slidenum">
              <a:rPr lang="en-CA" altLang="en-US" smtClean="0"/>
              <a:pPr/>
              <a:t>33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4139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Naming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0B2DF9-9E2A-41D3-AE7F-57579D6CA947}" type="slidenum">
              <a:rPr lang="en-CA" altLang="en-US" smtClean="0"/>
              <a:pPr/>
              <a:t>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780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C8AD25-BD9F-47CB-B3AC-4644CF8E79C9}" type="slidenum">
              <a:rPr lang="en-CA" altLang="en-US" smtClean="0"/>
              <a:pPr/>
              <a:t>34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60142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3B2332-30DE-45BA-ADC4-C9CF3CB60DD3}" type="slidenum">
              <a:rPr lang="en-CA" altLang="en-US" smtClean="0"/>
              <a:pPr/>
              <a:t>35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25097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3B9F4F-225D-49C0-86BC-50FBCEB2307E}" type="slidenum">
              <a:rPr lang="en-CA" altLang="en-US" smtClean="0"/>
              <a:pPr/>
              <a:t>36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72608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2CD959-9D07-440D-B178-3BD2AC0F4D18}" type="slidenum">
              <a:rPr lang="en-CA" altLang="en-US" smtClean="0"/>
              <a:pPr/>
              <a:t>37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66608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610D72-8AD6-4659-BCDD-B21311395B4A}" type="slidenum">
              <a:rPr lang="en-CA" altLang="en-US" smtClean="0"/>
              <a:pPr/>
              <a:t>38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79573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7C96CF-1CB1-4AE1-8DCB-9CA0130F21D6}" type="slidenum">
              <a:rPr lang="en-CA" altLang="en-US" smtClean="0"/>
              <a:pPr/>
              <a:t>39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13348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Chemistry of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C972FE-5F6F-4192-8943-68FACD6068F6}" type="slidenum">
              <a:rPr lang="en-CA" altLang="en-US" smtClean="0"/>
              <a:pPr/>
              <a:t>40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35488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98E2E1-F68E-480E-A025-6009251BE0CB}" type="slidenum">
              <a:rPr lang="en-CA" altLang="en-US" smtClean="0"/>
              <a:pPr/>
              <a:t>41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5009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069824-CADC-423D-AFFB-761C2F01EA0B}" type="slidenum">
              <a:rPr lang="en-CA" altLang="en-US" smtClean="0"/>
              <a:pPr/>
              <a:t>42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60445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196F20-1EFF-4B59-A956-F05B678BC6E1}" type="slidenum">
              <a:rPr lang="en-CA" altLang="en-US" smtClean="0"/>
              <a:pPr/>
              <a:t>43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5527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Naming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DC9B76-69A8-45E3-8137-96E5A00E4651}" type="slidenum">
              <a:rPr lang="en-CA" altLang="en-US" smtClean="0"/>
              <a:pPr/>
              <a:t>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36457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CE6D2E-ACDA-4ADB-BA11-BB06187F3CCA}" type="slidenum">
              <a:rPr lang="en-CA" altLang="en-US" smtClean="0"/>
              <a:pPr/>
              <a:t>44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68319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4D7570-A0F5-471A-A89A-4FC9C508254F}" type="slidenum">
              <a:rPr lang="en-CA" altLang="en-US" smtClean="0"/>
              <a:pPr/>
              <a:t>45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63681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A69641-924D-4BFF-81F8-B3AAAA80E178}" type="slidenum">
              <a:rPr lang="en-CA" altLang="en-US" smtClean="0"/>
              <a:pPr/>
              <a:t>46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480471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Spectroscopy of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1C9414-0CB1-464B-866F-3D7C98F503DA}" type="slidenum">
              <a:rPr lang="en-CA" altLang="en-US" smtClean="0"/>
              <a:pPr/>
              <a:t>47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16178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4B2856-0AB9-4634-BEC2-6CD73D2635DA}" type="slidenum">
              <a:rPr lang="en-CA" altLang="en-US" smtClean="0"/>
              <a:pPr/>
              <a:t>48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588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Naming carboxylic acids and nitriles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46DD39-48EC-487A-A794-8B6040885816}" type="slidenum">
              <a:rPr lang="en-CA" altLang="en-US" smtClean="0"/>
              <a:pPr/>
              <a:t>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5386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7A89AA-865C-4773-B9BE-75270E58D28F}" type="slidenum">
              <a:rPr lang="en-CA" altLang="en-US" smtClean="0"/>
              <a:pPr/>
              <a:t>10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8095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00C340-E969-4F0E-AF5E-F1EDBBCF92DD}" type="slidenum">
              <a:rPr lang="en-CA" altLang="en-US" smtClean="0"/>
              <a:pPr/>
              <a:t>11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4644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C3F595-0F22-49F6-A770-A78D22B04779}" type="slidenum">
              <a:rPr lang="en-CA" altLang="en-US" smtClean="0"/>
              <a:pPr/>
              <a:t>12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3917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Structure and properties of carboxylic acids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7807B7-3341-4FB5-80E3-65610E63F6DE}" type="slidenum">
              <a:rPr lang="en-CA" altLang="en-US" smtClean="0"/>
              <a:pPr/>
              <a:t>13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8880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61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1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429000"/>
            <a:ext cx="6629400" cy="2209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20</a:t>
            </a:r>
            <a:br>
              <a:rPr lang="en-US" altLang="en-US" smtClean="0"/>
            </a:br>
            <a:r>
              <a:rPr lang="en-US" altLang="en-US" smtClean="0"/>
              <a:t>Carboxylic Acids and Nitriles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and Properties of Carboxylic Acids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 carbon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hybridized</a:t>
            </a:r>
          </a:p>
          <a:p>
            <a:r>
              <a:rPr lang="en-US" altLang="en-US" smtClean="0"/>
              <a:t>Groups are planar with C–C=O and O=C–O bond angles of approximately 120°</a:t>
            </a:r>
          </a:p>
          <a:p>
            <a:r>
              <a:rPr lang="en-US" altLang="en-US" smtClean="0"/>
              <a:t>Forms hydrogen bonds, existing as cyclic dimers held together by two hydrogen bonds</a:t>
            </a:r>
          </a:p>
          <a:p>
            <a:pPr lvl="1"/>
            <a:r>
              <a:rPr lang="en-US" altLang="en-US" smtClean="0"/>
              <a:t>Causes higher boiling points than the corresponding alcohols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Dissociation of Carboxylic Acids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Carboxylic acids are proton donors toward weak and strong bases</a:t>
            </a:r>
          </a:p>
          <a:p>
            <a:pPr lvl="1"/>
            <a:r>
              <a:rPr lang="en-US" altLang="en-US" smtClean="0"/>
              <a:t>Produces metal carboxylate salts, RCO</a:t>
            </a:r>
            <a:r>
              <a:rPr lang="en-US" altLang="en-US" baseline="-25000" smtClean="0"/>
              <a:t>2</a:t>
            </a:r>
            <a:r>
              <a:rPr lang="en-US" altLang="en-US" baseline="30000" smtClean="0">
                <a:sym typeface="Symbol" panose="05050102010706020507" pitchFamily="18" charset="2"/>
              </a:rPr>
              <a:t>–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M</a:t>
            </a:r>
            <a:r>
              <a:rPr lang="en-US" altLang="en-US" baseline="30000" smtClean="0"/>
              <a:t>+</a:t>
            </a:r>
          </a:p>
          <a:p>
            <a:r>
              <a:rPr lang="en-US" altLang="en-US" smtClean="0"/>
              <a:t>Carboxylic acids with more than six carbons are slightly soluble in water</a:t>
            </a:r>
          </a:p>
          <a:p>
            <a:pPr lvl="1"/>
            <a:r>
              <a:rPr lang="en-US" altLang="en-US" smtClean="0"/>
              <a:t>Conjugate base salts are water-soluble</a:t>
            </a:r>
          </a:p>
        </p:txBody>
      </p:sp>
      <p:pic>
        <p:nvPicPr>
          <p:cNvPr id="20484" name="Picture 6" descr="20_u0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4330700"/>
            <a:ext cx="709295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Acidity Constant and pKa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Carboxylic acids transfer a proton to water to give H</a:t>
            </a:r>
            <a:r>
              <a:rPr lang="en-US" altLang="en-US" baseline="-25000" smtClean="0"/>
              <a:t>3</a:t>
            </a:r>
            <a:r>
              <a:rPr lang="en-US" altLang="en-US" smtClean="0"/>
              <a:t>O</a:t>
            </a:r>
            <a:r>
              <a:rPr lang="en-US" altLang="en-US" baseline="30000" smtClean="0"/>
              <a:t>+ </a:t>
            </a:r>
            <a:r>
              <a:rPr lang="en-US" altLang="en-US" smtClean="0"/>
              <a:t>and carboxylate anions, RCO</a:t>
            </a:r>
            <a:r>
              <a:rPr lang="en-US" altLang="en-US" baseline="-25000" smtClean="0"/>
              <a:t>2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</a:p>
          <a:p>
            <a:r>
              <a:rPr lang="en-US" altLang="en-US" smtClean="0"/>
              <a:t>Acidity constant, Ka, is about 10</a:t>
            </a:r>
            <a:r>
              <a:rPr lang="en-US" altLang="en-US" baseline="30000" smtClean="0"/>
              <a:t>-4 </a:t>
            </a:r>
            <a:r>
              <a:rPr lang="en-US" altLang="en-US" smtClean="0"/>
              <a:t>to 10</a:t>
            </a:r>
            <a:r>
              <a:rPr lang="en-US" altLang="en-US" baseline="30000" smtClean="0"/>
              <a:t>-5</a:t>
            </a:r>
            <a:r>
              <a:rPr lang="en-US" altLang="en-US" smtClean="0"/>
              <a:t> for a typical carboxylic acid </a:t>
            </a:r>
          </a:p>
          <a:p>
            <a:pPr lvl="1"/>
            <a:r>
              <a:rPr lang="en-US" altLang="en-US" smtClean="0"/>
              <a:t>Gives the extent of acidity dissociation</a:t>
            </a:r>
          </a:p>
        </p:txBody>
      </p:sp>
      <p:pic>
        <p:nvPicPr>
          <p:cNvPr id="22532" name="Picture 6" descr="20_u0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47"/>
          <a:stretch>
            <a:fillRect/>
          </a:stretch>
        </p:blipFill>
        <p:spPr bwMode="auto">
          <a:xfrm>
            <a:off x="1165225" y="3789363"/>
            <a:ext cx="7078663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1776413" y="5246688"/>
          <a:ext cx="59912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2540000" imgH="457200" progId="Equation.DSMT4">
                  <p:embed/>
                </p:oleObj>
              </mc:Choice>
              <mc:Fallback>
                <p:oleObj name="Equation" r:id="rId5" imgW="2540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246688"/>
                        <a:ext cx="59912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Table 20.3 </a:t>
            </a:r>
            <a:r>
              <a:rPr lang="en-IN" altLang="en-US" smtClean="0"/>
              <a:t>- Acidity of Some Carboxylic Acids</a:t>
            </a:r>
            <a:endParaRPr lang="en-US" altLang="en-US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060575"/>
            <a:ext cx="8313737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Caboxylic Acid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Carboxylic acids are more acidic than alcohols and phenols 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US" altLang="en-US" smtClean="0"/>
          </a:p>
          <a:p>
            <a:endParaRPr lang="en-IN" altLang="en-US" smtClean="0"/>
          </a:p>
          <a:p>
            <a:r>
              <a:rPr lang="en-IN" altLang="en-US" smtClean="0"/>
              <a:t>Carboxylic acid dissociate to give carboxylate ion</a:t>
            </a:r>
          </a:p>
          <a:p>
            <a:pPr lvl="1"/>
            <a:r>
              <a:rPr lang="en-IN" altLang="en-US" smtClean="0"/>
              <a:t>Carboxylic ion is a stabilized resonance hybrid of two equivalent structures</a:t>
            </a:r>
          </a:p>
        </p:txBody>
      </p:sp>
      <p:pic>
        <p:nvPicPr>
          <p:cNvPr id="26628" name="Picture 5" descr="20_u0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216150"/>
            <a:ext cx="58499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</a:t>
            </a:r>
            <a:r>
              <a:rPr lang="en-IN" altLang="en-US" i="1" smtClean="0"/>
              <a:t>K</a:t>
            </a:r>
            <a:r>
              <a:rPr lang="en-IN" altLang="en-US" smtClean="0"/>
              <a:t>a for dichloroacetic acid is 3.32 ×10</a:t>
            </a:r>
            <a:r>
              <a:rPr lang="en-IN" altLang="en-US" baseline="30000" smtClean="0"/>
              <a:t>-2</a:t>
            </a:r>
            <a:endParaRPr lang="en-IN" altLang="en-US" smtClean="0"/>
          </a:p>
          <a:p>
            <a:pPr lvl="1"/>
            <a:r>
              <a:rPr lang="en-IN" altLang="en-US" smtClean="0"/>
              <a:t>Approximately what percentage of the acid is dissociated in a 0.10 M aqueous solution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CHCH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+ H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		Cl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CHCO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IN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lvl="1"/>
            <a:endParaRPr lang="en-I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altLang="en-US" smtClean="0"/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448175" y="3429000"/>
            <a:ext cx="70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468813" y="3573463"/>
            <a:ext cx="67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05325" y="3062288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/>
              <a:t>K</a:t>
            </a:r>
            <a:r>
              <a:rPr lang="en-IN" altLang="en-US" sz="1800" baseline="-25000"/>
              <a:t>a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890713" y="3848100"/>
          <a:ext cx="52276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6" imgW="2438400" imgH="457200" progId="Equation.DSMT4">
                  <p:embed/>
                </p:oleObj>
              </mc:Choice>
              <mc:Fallback>
                <p:oleObj name="Equation" r:id="rId6" imgW="24384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848100"/>
                        <a:ext cx="52276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8650" y="4868863"/>
          <a:ext cx="8047038" cy="166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23"/>
                <a:gridCol w="3278369"/>
                <a:gridCol w="3110247"/>
              </a:tblGrid>
              <a:tr h="549836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Initial</a:t>
                      </a:r>
                      <a:r>
                        <a:rPr lang="en-IN" sz="1800" baseline="0" dirty="0" smtClean="0"/>
                        <a:t> molarity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Molarity after</a:t>
                      </a:r>
                      <a:r>
                        <a:rPr lang="en-IN" sz="1800" baseline="0" dirty="0" smtClean="0"/>
                        <a:t> dissociation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</a:tr>
              <a:tr h="370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r>
                        <a:rPr lang="en-IN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CHCH</a:t>
                      </a:r>
                      <a:r>
                        <a:rPr lang="en-IN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0.10 M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0.10 M</a:t>
                      </a:r>
                      <a:r>
                        <a:rPr lang="en-IN" sz="1800" baseline="0" dirty="0" smtClean="0"/>
                        <a:t> –y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</a:tr>
              <a:tr h="370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r>
                        <a:rPr lang="en-IN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CHCO</a:t>
                      </a:r>
                      <a:r>
                        <a:rPr lang="en-IN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en-IN" sz="1800" baseline="-250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y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</a:tr>
              <a:tr h="370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IN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1800" baseline="-250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y</a:t>
                      </a:r>
                      <a:endParaRPr lang="en-IN" sz="1800" dirty="0"/>
                    </a:p>
                  </a:txBody>
                  <a:tcPr marL="91431" marR="91431" marT="45710" marB="457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313" y="1412875"/>
            <a:ext cx="8286750" cy="5181600"/>
          </a:xfrm>
        </p:spPr>
        <p:txBody>
          <a:bodyPr/>
          <a:lstStyle/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y =0.0434 M , (Using quadratic formula)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1"/>
          <p:cNvGraphicFramePr>
            <a:graphicFrameLocks noChangeAspect="1"/>
          </p:cNvGraphicFramePr>
          <p:nvPr/>
        </p:nvGraphicFramePr>
        <p:xfrm>
          <a:off x="2365375" y="1646238"/>
          <a:ext cx="3862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6" imgW="1638300" imgH="419100" progId="Equation.DSMT4">
                  <p:embed/>
                </p:oleObj>
              </mc:Choice>
              <mc:Fallback>
                <p:oleObj name="Equation" r:id="rId6" imgW="1638300" imgH="419100" progId="Equation.DSMT4">
                  <p:embed/>
                  <p:pic>
                    <p:nvPicPr>
                      <p:cNvPr id="0" name="Content Placeholder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646238"/>
                        <a:ext cx="38623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925513" y="3789363"/>
          <a:ext cx="68865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8" imgW="3213100" imgH="393700" progId="Equation.DSMT4">
                  <p:embed/>
                </p:oleObj>
              </mc:Choice>
              <mc:Fallback>
                <p:oleObj name="Equation" r:id="rId8" imgW="32131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789363"/>
                        <a:ext cx="68865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Biological Acids and the Henderson-Hasselbalch Equation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0070C0"/>
                </a:solidFill>
              </a:rPr>
              <a:t>Henderson-Hasselbalch equation</a:t>
            </a:r>
            <a:r>
              <a:rPr lang="en-IN" altLang="en-US" smtClean="0"/>
              <a:t>:</a:t>
            </a:r>
            <a:r>
              <a:rPr lang="en-IN" altLang="en-US" b="1" smtClean="0"/>
              <a:t> </a:t>
            </a:r>
            <a:r>
              <a:rPr lang="en-IN" altLang="en-US" smtClean="0"/>
              <a:t>Calculates the % of </a:t>
            </a:r>
            <a:r>
              <a:rPr lang="en-US" altLang="en-US" smtClean="0"/>
              <a:t>dissociated and undissociated forms when pKa of given acid and the pH of the medium are known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Rearranging</a:t>
            </a: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4445000" y="5661025"/>
            <a:ext cx="46640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/>
              <a:t>Henderson-Hasselbalch equation</a:t>
            </a:r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1416050" y="3025775"/>
          <a:ext cx="6234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2908300" imgH="444500" progId="Equation.DSMT4">
                  <p:embed/>
                </p:oleObj>
              </mc:Choice>
              <mc:Fallback>
                <p:oleObj name="Equation" r:id="rId4" imgW="29083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025775"/>
                        <a:ext cx="62341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9"/>
          <p:cNvGraphicFramePr>
            <a:graphicFrameLocks noChangeAspect="1"/>
          </p:cNvGraphicFramePr>
          <p:nvPr/>
        </p:nvGraphicFramePr>
        <p:xfrm>
          <a:off x="3594100" y="3962400"/>
          <a:ext cx="18780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875920" imgH="444307" progId="Equation.DSMT4">
                  <p:embed/>
                </p:oleObj>
              </mc:Choice>
              <mc:Fallback>
                <p:oleObj name="Equation" r:id="rId6" imgW="875920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62400"/>
                        <a:ext cx="18780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0"/>
          <p:cNvGraphicFramePr>
            <a:graphicFrameLocks noChangeAspect="1"/>
          </p:cNvGraphicFramePr>
          <p:nvPr/>
        </p:nvGraphicFramePr>
        <p:xfrm>
          <a:off x="889000" y="5205413"/>
          <a:ext cx="3529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1333500" imgH="444500" progId="Equation.DSMT4">
                  <p:embed/>
                </p:oleObj>
              </mc:Choice>
              <mc:Fallback>
                <p:oleObj name="Equation" r:id="rId8" imgW="13335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05413"/>
                        <a:ext cx="35290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Calculate the percentages of dissociated and undissociated forms present in 0.0020 M propanoic acid (p</a:t>
            </a:r>
            <a:r>
              <a:rPr lang="en-IN" altLang="en-US" i="1" smtClean="0"/>
              <a:t>K</a:t>
            </a:r>
            <a:r>
              <a:rPr lang="en-IN" altLang="en-US" baseline="-25000" smtClean="0"/>
              <a:t>a</a:t>
            </a:r>
            <a:r>
              <a:rPr lang="en-IN" altLang="en-US" smtClean="0"/>
              <a:t> = 4.87) at pH = 5.30</a:t>
            </a:r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31938" y="3146425"/>
          <a:ext cx="53355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4" imgW="2489200" imgH="444500" progId="Equation.DSMT4">
                  <p:embed/>
                </p:oleObj>
              </mc:Choice>
              <mc:Fallback>
                <p:oleObj name="Equation" r:id="rId4" imgW="24892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146425"/>
                        <a:ext cx="53355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31938" y="4140200"/>
          <a:ext cx="59896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6" imgW="2794000" imgH="444500" progId="Equation.DSMT4">
                  <p:embed/>
                </p:oleObj>
              </mc:Choice>
              <mc:Fallback>
                <p:oleObj name="Equation" r:id="rId6" imgW="2794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140200"/>
                        <a:ext cx="598963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31938" y="5303838"/>
          <a:ext cx="26685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8" imgW="1244600" imgH="228600" progId="Equation.DSMT4">
                  <p:embed/>
                </p:oleObj>
              </mc:Choice>
              <mc:Fallback>
                <p:oleObj name="Equation" r:id="rId8" imgW="1244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303838"/>
                        <a:ext cx="26685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73% of 0.0020 M propanoic acid is dissociated at pH = 5.30</a:t>
            </a:r>
          </a:p>
          <a:p>
            <a:endParaRPr lang="en-IN" altLang="en-US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076450" y="2801938"/>
          <a:ext cx="3922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4" imgW="1663700" imgH="203200" progId="Equation.DSMT4">
                  <p:embed/>
                </p:oleObj>
              </mc:Choice>
              <mc:Fallback>
                <p:oleObj name="Equation" r:id="rId4" imgW="16637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801938"/>
                        <a:ext cx="3922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078038" y="3662363"/>
          <a:ext cx="383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6" imgW="1625600" imgH="228600" progId="Equation.DSMT4">
                  <p:embed/>
                </p:oleObj>
              </mc:Choice>
              <mc:Fallback>
                <p:oleObj name="Equation" r:id="rId6" imgW="16256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662363"/>
                        <a:ext cx="383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76450" y="1831975"/>
          <a:ext cx="5391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8" imgW="2286000" imgH="203200" progId="Equation.DSMT4">
                  <p:embed/>
                </p:oleObj>
              </mc:Choice>
              <mc:Fallback>
                <p:oleObj name="Equation" r:id="rId8" imgW="22860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831975"/>
                        <a:ext cx="5391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(20.1)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Naming carboxylic acids and nitriles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(20.2)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Structure </a:t>
            </a:r>
            <a:r>
              <a:rPr lang="en-IN" dirty="0">
                <a:ea typeface="ＭＳ Ｐゴシック" charset="-128"/>
              </a:rPr>
              <a:t>and </a:t>
            </a:r>
            <a:r>
              <a:rPr lang="en-IN" dirty="0" smtClean="0">
                <a:ea typeface="ＭＳ Ｐゴシック" charset="-128"/>
              </a:rPr>
              <a:t>properties of carboxylic acids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(20.3)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Biological acids </a:t>
            </a:r>
            <a:r>
              <a:rPr lang="en-IN" dirty="0">
                <a:ea typeface="ＭＳ Ｐゴシック" charset="-128"/>
              </a:rPr>
              <a:t>and </a:t>
            </a:r>
            <a:r>
              <a:rPr lang="en-IN" dirty="0" smtClean="0">
                <a:ea typeface="ＭＳ Ｐゴシック" charset="-128"/>
              </a:rPr>
              <a:t>the Henderson-</a:t>
            </a:r>
            <a:r>
              <a:rPr lang="en-IN" dirty="0" err="1" smtClean="0">
                <a:ea typeface="ＭＳ Ｐゴシック" charset="-128"/>
              </a:rPr>
              <a:t>Hasselbalch</a:t>
            </a:r>
            <a:r>
              <a:rPr lang="en-IN" dirty="0" smtClean="0">
                <a:ea typeface="ＭＳ Ｐゴシック" charset="-128"/>
              </a:rPr>
              <a:t> equation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(20.4)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Substituent </a:t>
            </a:r>
            <a:r>
              <a:rPr lang="en-IN" dirty="0">
                <a:ea typeface="ＭＳ Ｐゴシック" charset="-128"/>
              </a:rPr>
              <a:t>e</a:t>
            </a:r>
            <a:r>
              <a:rPr lang="en-IN" dirty="0" smtClean="0">
                <a:ea typeface="ＭＳ Ｐゴシック" charset="-128"/>
              </a:rPr>
              <a:t>ffects on acidity</a:t>
            </a:r>
            <a:endParaRPr lang="en-IN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Substituent Effects on Acidity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smtClean="0"/>
              <a:t>Factors that stabilize the carboxylate anion relative to the undissociated carboxylic acid will drive the equilibrium toward increased dissociation and result in increased acidity</a:t>
            </a:r>
          </a:p>
          <a:p>
            <a:pPr>
              <a:spcBef>
                <a:spcPts val="600"/>
              </a:spcBef>
            </a:pPr>
            <a:endParaRPr lang="en-IN" altLang="en-US" smtClean="0"/>
          </a:p>
          <a:p>
            <a:pPr>
              <a:spcBef>
                <a:spcPts val="600"/>
              </a:spcBef>
            </a:pPr>
            <a:endParaRPr lang="en-IN" altLang="en-US" smtClean="0"/>
          </a:p>
          <a:p>
            <a:pPr>
              <a:spcBef>
                <a:spcPts val="600"/>
              </a:spcBef>
            </a:pPr>
            <a:endParaRPr lang="en-IN" altLang="en-US" smtClean="0"/>
          </a:p>
          <a:p>
            <a:pPr>
              <a:spcBef>
                <a:spcPts val="600"/>
              </a:spcBef>
            </a:pPr>
            <a:r>
              <a:rPr lang="en-IN" altLang="en-US" smtClean="0"/>
              <a:t>Inductive effects operate through </a:t>
            </a:r>
            <a:r>
              <a:rPr lang="el-GR" altLang="en-US" i="1" smtClean="0"/>
              <a:t>σ</a:t>
            </a:r>
            <a:r>
              <a:rPr lang="en-IN" altLang="en-US" i="1" smtClean="0"/>
              <a:t> </a:t>
            </a:r>
            <a:r>
              <a:rPr lang="en-IN" altLang="en-US" smtClean="0"/>
              <a:t>bonds and are dependent on distance</a:t>
            </a:r>
          </a:p>
          <a:p>
            <a:pPr lvl="1">
              <a:spcBef>
                <a:spcPts val="600"/>
              </a:spcBef>
            </a:pPr>
            <a:r>
              <a:rPr lang="en-IN" altLang="en-US" smtClean="0"/>
              <a:t>Substituent moves farther from the carboxyl causing the effect of halogen substitution to decrease</a:t>
            </a:r>
          </a:p>
        </p:txBody>
      </p:sp>
      <p:pic>
        <p:nvPicPr>
          <p:cNvPr id="38916" name="Picture 6" descr="20_u0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117850"/>
            <a:ext cx="357346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Table 20.4 </a:t>
            </a:r>
            <a:r>
              <a:rPr lang="en-IN" altLang="en-US" sz="3200" smtClean="0"/>
              <a:t>- Substituent Effects on the Acidity of </a:t>
            </a:r>
            <a:r>
              <a:rPr lang="en-IN" altLang="en-US" sz="3200" i="1" smtClean="0"/>
              <a:t>p</a:t>
            </a:r>
            <a:r>
              <a:rPr lang="en-IN" altLang="en-US" sz="3200" smtClean="0"/>
              <a:t>-Substituted Benzoic Acids</a:t>
            </a:r>
            <a:endParaRPr lang="en-US" altLang="en-US" sz="3200" smtClean="0"/>
          </a:p>
        </p:txBody>
      </p:sp>
      <p:pic>
        <p:nvPicPr>
          <p:cNvPr id="40963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8286750" cy="5089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Aromatic Substituent Effects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electron-withdrawing group increases acidity by stabilizing the carboxylate anion</a:t>
            </a:r>
          </a:p>
          <a:p>
            <a:pPr lvl="1"/>
            <a:r>
              <a:rPr lang="en-US" altLang="en-US" smtClean="0"/>
              <a:t>Electron-donating group decreases acidity by destabilizing the carboxylate anion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IN" altLang="en-US" smtClean="0"/>
          </a:p>
          <a:p>
            <a:r>
              <a:rPr lang="en-IN" altLang="en-US" smtClean="0"/>
              <a:t>By finding the acidity of the corresponding benzoic acid reactivity can be predicted</a:t>
            </a:r>
            <a:endParaRPr lang="en-US" altLang="en-US" smtClean="0"/>
          </a:p>
        </p:txBody>
      </p:sp>
      <p:pic>
        <p:nvPicPr>
          <p:cNvPr id="43012" name="Picture 6" descr="20_u0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13100"/>
            <a:ext cx="58626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IN" altLang="en-US" smtClean="0"/>
              <a:t>Rank the following compounds in order of increasing acidity, without using the table of p</a:t>
            </a:r>
            <a:r>
              <a:rPr lang="en-IN" altLang="en-US" i="1" smtClean="0"/>
              <a:t>K</a:t>
            </a:r>
            <a:r>
              <a:rPr lang="en-IN" altLang="en-US" smtClean="0"/>
              <a:t>a data</a:t>
            </a:r>
          </a:p>
          <a:p>
            <a:pPr lvl="1">
              <a:spcBef>
                <a:spcPts val="500"/>
              </a:spcBef>
            </a:pPr>
            <a:r>
              <a:rPr lang="en-IN" altLang="en-US" smtClean="0"/>
              <a:t>Benzoic acid, </a:t>
            </a:r>
            <a:r>
              <a:rPr lang="en-IN" altLang="en-US" i="1" smtClean="0"/>
              <a:t>p</a:t>
            </a:r>
            <a:r>
              <a:rPr lang="en-IN" altLang="en-US" smtClean="0"/>
              <a:t>-methylbenzoic acid, </a:t>
            </a:r>
            <a:r>
              <a:rPr lang="en-IN" altLang="en-US" i="1" smtClean="0"/>
              <a:t>p</a:t>
            </a:r>
            <a:r>
              <a:rPr lang="en-IN" altLang="en-US" smtClean="0"/>
              <a:t>-chlorobenzoic acid</a:t>
            </a:r>
          </a:p>
          <a:p>
            <a:pPr>
              <a:spcBef>
                <a:spcPts val="500"/>
              </a:spcBef>
            </a:pPr>
            <a:r>
              <a:rPr lang="en-IN" altLang="en-US" smtClean="0"/>
              <a:t>Solution:</a:t>
            </a:r>
          </a:p>
          <a:p>
            <a:pPr lvl="1">
              <a:spcBef>
                <a:spcPts val="500"/>
              </a:spcBef>
            </a:pPr>
            <a:r>
              <a:rPr lang="en-IN" altLang="en-US" smtClean="0"/>
              <a:t>Electron-withdrawing groups increase carboxylic acid acidity and electron donating groups decrease carboxylic acid acidity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5314950"/>
            <a:ext cx="516096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Carboxylic Acids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Oxidation of a substituted alkylbenzene with KMnO</a:t>
            </a:r>
            <a:r>
              <a:rPr lang="en-US" altLang="en-US" baseline="-25000" smtClean="0"/>
              <a:t>4</a:t>
            </a:r>
            <a:r>
              <a:rPr lang="en-US" altLang="en-US" smtClean="0"/>
              <a:t> or Na</a:t>
            </a:r>
            <a:r>
              <a:rPr lang="en-US" altLang="en-US" baseline="-25000" smtClean="0"/>
              <a:t>2</a:t>
            </a:r>
            <a:r>
              <a:rPr lang="en-US" altLang="en-US" smtClean="0"/>
              <a:t>Cr</a:t>
            </a:r>
            <a:r>
              <a:rPr lang="en-US" altLang="en-US" baseline="-25000" smtClean="0"/>
              <a:t>2</a:t>
            </a:r>
            <a:r>
              <a:rPr lang="en-US" altLang="en-US" smtClean="0"/>
              <a:t>O</a:t>
            </a:r>
            <a:r>
              <a:rPr lang="en-US" altLang="en-US" baseline="-25000" smtClean="0"/>
              <a:t>7</a:t>
            </a:r>
            <a:r>
              <a:rPr lang="en-US" altLang="en-US" smtClean="0"/>
              <a:t> gives a substituted benzoic acid </a:t>
            </a:r>
          </a:p>
          <a:p>
            <a:r>
              <a:rPr lang="en-US" altLang="en-US" smtClean="0"/>
              <a:t>1°and 2°alkyl groups can be oxidized</a:t>
            </a:r>
          </a:p>
          <a:p>
            <a:pPr lvl="1"/>
            <a:r>
              <a:rPr lang="en-US" altLang="en-US" smtClean="0"/>
              <a:t>Tertiary groups cannot</a:t>
            </a:r>
          </a:p>
        </p:txBody>
      </p:sp>
      <p:pic>
        <p:nvPicPr>
          <p:cNvPr id="47108" name="Picture 6" descr="20_u0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094163"/>
            <a:ext cx="780256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Carboxylic Acids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Oxidation of a primary alcohol or an aldehyde yields a carboxylic acid</a:t>
            </a:r>
          </a:p>
          <a:p>
            <a:pPr lvl="1"/>
            <a:r>
              <a:rPr lang="en-US" altLang="en-US" smtClean="0"/>
              <a:t>1°</a:t>
            </a:r>
            <a:r>
              <a:rPr lang="en-IN" altLang="en-US" smtClean="0"/>
              <a:t>alcohols and aldehydes are often oxidized with CrO</a:t>
            </a:r>
            <a:r>
              <a:rPr lang="en-IN" altLang="en-US" baseline="-25000" smtClean="0"/>
              <a:t>3</a:t>
            </a:r>
          </a:p>
          <a:p>
            <a:pPr lvl="1"/>
            <a:endParaRPr lang="en-IN" altLang="en-US" baseline="-25000" smtClean="0"/>
          </a:p>
          <a:p>
            <a:endParaRPr lang="en-US" altLang="en-US" smtClean="0"/>
          </a:p>
        </p:txBody>
      </p:sp>
      <p:pic>
        <p:nvPicPr>
          <p:cNvPr id="49156" name="Picture 6" descr="20_u02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3305175"/>
            <a:ext cx="7094537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Carboxylic Acids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Hydrolysis of nitriles</a:t>
            </a:r>
          </a:p>
          <a:p>
            <a:pPr lvl="1"/>
            <a:r>
              <a:rPr lang="en-US" altLang="en-US" smtClean="0"/>
              <a:t>Nitriles on heating with acid or base yields carboxylic acids </a:t>
            </a:r>
          </a:p>
          <a:p>
            <a:r>
              <a:rPr lang="en-US" altLang="en-US" smtClean="0"/>
              <a:t>Conversion of an alkyl halide to a nitrile followed by hydrolysis produces a carboxylic acid with one more carbon (RBr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RC≡N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RCO</a:t>
            </a:r>
            <a:r>
              <a:rPr lang="en-US" altLang="en-US" baseline="-25000" smtClean="0"/>
              <a:t>2</a:t>
            </a:r>
            <a:r>
              <a:rPr lang="en-US" altLang="en-US" smtClean="0"/>
              <a:t>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Carboxylic Acids</a:t>
            </a:r>
          </a:p>
        </p:txBody>
      </p:sp>
      <p:pic>
        <p:nvPicPr>
          <p:cNvPr id="53251" name="Picture 6" descr="20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844675"/>
            <a:ext cx="64357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Carboxylic Acids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Carboxylation of Grignard Reagents</a:t>
            </a:r>
          </a:p>
          <a:p>
            <a:pPr lvl="1"/>
            <a:r>
              <a:rPr lang="en-US" altLang="en-US" smtClean="0"/>
              <a:t>Grignard reagents react with dry CO</a:t>
            </a:r>
            <a:r>
              <a:rPr lang="en-US" altLang="en-US" baseline="-25000" smtClean="0"/>
              <a:t>2</a:t>
            </a:r>
            <a:r>
              <a:rPr lang="en-US" altLang="en-US" smtClean="0"/>
              <a:t> to yield a metal carboxylate</a:t>
            </a:r>
          </a:p>
          <a:p>
            <a:pPr lvl="1"/>
            <a:r>
              <a:rPr lang="en-US" altLang="en-US" smtClean="0"/>
              <a:t>The organomagnesium halide adds to C=O of carbon dioxide</a:t>
            </a:r>
          </a:p>
          <a:p>
            <a:pPr lvl="1"/>
            <a:r>
              <a:rPr lang="en-US" altLang="en-US" smtClean="0"/>
              <a:t>Protonation by addition of aqueous HCl in a separate step gives the free carboxylic acid</a:t>
            </a:r>
          </a:p>
        </p:txBody>
      </p:sp>
      <p:pic>
        <p:nvPicPr>
          <p:cNvPr id="55300" name="Picture 6" descr="20_u0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724400"/>
            <a:ext cx="70945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is the following carboxylic acid prepared:</a:t>
            </a:r>
          </a:p>
          <a:p>
            <a:pPr lvl="1"/>
            <a:r>
              <a:rPr lang="en-IN" altLang="en-US" smtClean="0"/>
              <a:t>(CH</a:t>
            </a:r>
            <a:r>
              <a:rPr lang="en-IN" altLang="en-US" baseline="-25000" smtClean="0"/>
              <a:t>3</a:t>
            </a:r>
            <a:r>
              <a:rPr lang="en-IN" altLang="en-US" smtClean="0"/>
              <a:t>)</a:t>
            </a:r>
            <a:r>
              <a:rPr lang="en-IN" altLang="en-US" baseline="-25000" smtClean="0"/>
              <a:t>3</a:t>
            </a:r>
            <a:r>
              <a:rPr lang="en-IN" altLang="en-US" smtClean="0"/>
              <a:t>CCO</a:t>
            </a:r>
            <a:r>
              <a:rPr lang="en-IN" altLang="en-US" baseline="-25000" smtClean="0"/>
              <a:t>2</a:t>
            </a:r>
            <a:r>
              <a:rPr lang="en-IN" altLang="en-US" smtClean="0"/>
              <a:t>H from (CH</a:t>
            </a:r>
            <a:r>
              <a:rPr lang="en-IN" altLang="en-US" baseline="-25000" smtClean="0"/>
              <a:t>3</a:t>
            </a:r>
            <a:r>
              <a:rPr lang="en-IN" altLang="en-US" smtClean="0"/>
              <a:t>)</a:t>
            </a:r>
            <a:r>
              <a:rPr lang="en-IN" altLang="en-US" baseline="-25000" smtClean="0"/>
              <a:t>3</a:t>
            </a:r>
            <a:r>
              <a:rPr lang="en-IN" altLang="en-US" smtClean="0"/>
              <a:t>CCl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Since the starting materials can't undergo S</a:t>
            </a:r>
            <a:r>
              <a:rPr lang="en-IN" altLang="en-US" baseline="-25000" smtClean="0"/>
              <a:t>N</a:t>
            </a:r>
            <a:r>
              <a:rPr lang="en-IN" altLang="en-US" smtClean="0"/>
              <a:t>2 reactions Grignard carboxylation must be used</a:t>
            </a:r>
          </a:p>
          <a:p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9725"/>
            <a:ext cx="7191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(20.5)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Preparing carboxylic acids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(20.6)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Reactions of carboxylic acids: An overview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(20.7)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Chemistry of nitriles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(20.8)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Spectroscopy of carboxylic acids and nitriles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Carboxylic Acids: An Overview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Carboxylic acids transfer a proton to a base to give anions, which are good nucleophiles in S</a:t>
            </a:r>
            <a:r>
              <a:rPr lang="en-US" altLang="en-US" baseline="-25000" smtClean="0"/>
              <a:t>N</a:t>
            </a:r>
            <a:r>
              <a:rPr lang="en-US" altLang="en-US" smtClean="0"/>
              <a:t>2 reactions</a:t>
            </a:r>
          </a:p>
          <a:p>
            <a:r>
              <a:rPr lang="en-US" altLang="en-US" smtClean="0"/>
              <a:t>Undergo addition of nucleophiles to the carbonyl group</a:t>
            </a:r>
          </a:p>
          <a:p>
            <a:r>
              <a:rPr lang="en-US" altLang="en-US" smtClean="0"/>
              <a:t>Undergo other reactions characteristic of neither alcohols nor ketones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20.2 </a:t>
            </a:r>
            <a:r>
              <a:rPr lang="en-IN" altLang="en-US" smtClean="0"/>
              <a:t>-</a:t>
            </a:r>
            <a:r>
              <a:rPr lang="en-IN" altLang="en-US" b="1" smtClean="0"/>
              <a:t> </a:t>
            </a:r>
            <a:r>
              <a:rPr lang="en-IN" altLang="en-US" smtClean="0"/>
              <a:t>Some General</a:t>
            </a:r>
            <a:br>
              <a:rPr lang="en-IN" altLang="en-US" smtClean="0"/>
            </a:br>
            <a:r>
              <a:rPr lang="en-IN" altLang="en-US" smtClean="0"/>
              <a:t>Reactions of Carboxylic Acids</a:t>
            </a:r>
          </a:p>
        </p:txBody>
      </p:sp>
      <p:pic>
        <p:nvPicPr>
          <p:cNvPr id="61443" name="Picture 6" descr="20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465263"/>
            <a:ext cx="665638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2-phenylethanol prepared from benzyl bromide?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634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349500"/>
            <a:ext cx="749935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465638"/>
            <a:ext cx="68484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Chemistry of Nitriles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Has a carbon atom with three bonds to an electronegative atom, and contain a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bond</a:t>
            </a:r>
          </a:p>
          <a:p>
            <a:r>
              <a:rPr lang="en-US" altLang="en-US" smtClean="0"/>
              <a:t>Are electrophiles and undergo nucleophilic addition reactions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IN" altLang="en-US" smtClean="0"/>
              <a:t>Rare occurrence in living organisms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65540" name="Picture 6" descr="20_u0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141663"/>
            <a:ext cx="53165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Chemistry of Nitriles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Preparation of Nitriles</a:t>
            </a:r>
          </a:p>
          <a:p>
            <a:pPr lvl="1"/>
            <a:r>
              <a:rPr lang="en-US" altLang="en-US" smtClean="0"/>
              <a:t>S</a:t>
            </a:r>
            <a:r>
              <a:rPr lang="en-US" altLang="en-US" baseline="-25000" smtClean="0"/>
              <a:t>N</a:t>
            </a:r>
            <a:r>
              <a:rPr lang="en-US" altLang="en-US" smtClean="0"/>
              <a:t>2 reaction of CN</a:t>
            </a:r>
            <a:r>
              <a:rPr lang="en-US" altLang="en-US" baseline="30000" smtClean="0"/>
              <a:t>–</a:t>
            </a:r>
            <a:r>
              <a:rPr lang="en-US" altLang="en-US" smtClean="0"/>
              <a:t> with 1°or 2°alkyl halide</a:t>
            </a:r>
            <a:endParaRPr lang="en-US" altLang="en-US" baseline="30000" smtClean="0"/>
          </a:p>
          <a:p>
            <a:pPr lvl="1"/>
            <a:r>
              <a:rPr lang="en-US" altLang="en-US" smtClean="0"/>
              <a:t>Also prepared by dehydration of primary amides RCONH</a:t>
            </a:r>
            <a:r>
              <a:rPr lang="en-US" altLang="en-US" baseline="-25000" smtClean="0"/>
              <a:t>2</a:t>
            </a:r>
          </a:p>
          <a:p>
            <a:pPr lvl="1"/>
            <a:endParaRPr lang="en-US" altLang="en-US" baseline="-25000" smtClean="0"/>
          </a:p>
          <a:p>
            <a:pPr lvl="1"/>
            <a:endParaRPr lang="en-US" altLang="en-US" baseline="-25000" smtClean="0"/>
          </a:p>
          <a:p>
            <a:pPr lvl="1"/>
            <a:endParaRPr lang="en-US" altLang="en-US" baseline="-25000" smtClean="0"/>
          </a:p>
          <a:p>
            <a:pPr lvl="1"/>
            <a:endParaRPr lang="en-US" altLang="en-US" baseline="-25000" smtClean="0"/>
          </a:p>
          <a:p>
            <a:pPr lvl="1"/>
            <a:r>
              <a:rPr lang="en-US" altLang="en-US" smtClean="0"/>
              <a:t>Nucleophilic amide oxygen atom attacks SOCl</a:t>
            </a:r>
            <a:r>
              <a:rPr lang="en-US" altLang="en-US" baseline="-25000" smtClean="0"/>
              <a:t>2</a:t>
            </a:r>
            <a:r>
              <a:rPr lang="en-US" altLang="en-US" smtClean="0"/>
              <a:t> followed by deprotonation and elimination</a:t>
            </a:r>
          </a:p>
          <a:p>
            <a:pPr lvl="1"/>
            <a:endParaRPr lang="en-US" altLang="en-US" baseline="-25000" smtClean="0"/>
          </a:p>
        </p:txBody>
      </p:sp>
      <p:pic>
        <p:nvPicPr>
          <p:cNvPr id="67588" name="Picture 6" descr="20_u0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41663"/>
            <a:ext cx="85566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 descr="20_u03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84788"/>
            <a:ext cx="645001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Chemistry of Nitriles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Reaction of nitriles</a:t>
            </a:r>
          </a:p>
          <a:p>
            <a:pPr lvl="1"/>
            <a:r>
              <a:rPr lang="en-US" altLang="en-US" smtClean="0"/>
              <a:t>Strongly polarized </a:t>
            </a:r>
            <a:r>
              <a:rPr lang="en-IN" altLang="en-US" smtClean="0"/>
              <a:t>and has an electrophilic carbon atom</a:t>
            </a:r>
          </a:p>
          <a:p>
            <a:pPr lvl="1"/>
            <a:r>
              <a:rPr lang="en-US" altLang="en-US" smtClean="0"/>
              <a:t>Attacked by nucleophiles to yield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-hybridized imine anions</a:t>
            </a:r>
          </a:p>
        </p:txBody>
      </p:sp>
      <p:pic>
        <p:nvPicPr>
          <p:cNvPr id="69636" name="Picture 6" descr="20_u03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644900"/>
            <a:ext cx="5907088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Chemistry of Nitriles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Hydrolysis - Conversion of nitriles into carboxylic acids</a:t>
            </a:r>
          </a:p>
          <a:p>
            <a:pPr lvl="1"/>
            <a:r>
              <a:rPr lang="en-US" altLang="en-US" smtClean="0"/>
              <a:t>Nitriles are hydrolyzed in with acid or base catalysis to a carboxylic acid and ammonia</a:t>
            </a:r>
          </a:p>
        </p:txBody>
      </p:sp>
      <p:pic>
        <p:nvPicPr>
          <p:cNvPr id="71684" name="Picture 6" descr="20_u03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716338"/>
            <a:ext cx="857567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Figure 20.4</a:t>
            </a:r>
            <a:r>
              <a:rPr lang="en-US" altLang="en-US" smtClean="0"/>
              <a:t> - Mechanism of Hydrolysis of Nitriles</a:t>
            </a:r>
          </a:p>
        </p:txBody>
      </p:sp>
      <p:pic>
        <p:nvPicPr>
          <p:cNvPr id="737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69"/>
          <a:stretch>
            <a:fillRect/>
          </a:stretch>
        </p:blipFill>
        <p:spPr bwMode="auto">
          <a:xfrm>
            <a:off x="2417763" y="1381125"/>
            <a:ext cx="4524375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Chemistry of Nitriles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Reduction - Conversion of nitriles into amines</a:t>
            </a:r>
          </a:p>
          <a:p>
            <a:pPr lvl="1"/>
            <a:r>
              <a:rPr lang="en-US" altLang="en-US" smtClean="0"/>
              <a:t>Reduction of a nitrile with LiAlH</a:t>
            </a:r>
            <a:r>
              <a:rPr lang="en-US" altLang="en-US" baseline="-25000" smtClean="0"/>
              <a:t>4</a:t>
            </a:r>
            <a:r>
              <a:rPr lang="en-US" altLang="en-US" smtClean="0"/>
              <a:t> gives a primary amine</a:t>
            </a:r>
          </a:p>
          <a:p>
            <a:pPr lvl="1"/>
            <a:r>
              <a:rPr lang="en-US" altLang="en-US" smtClean="0"/>
              <a:t>Nucleophilic addition of hydride ion to the polar C</a:t>
            </a:r>
            <a:r>
              <a:rPr lang="en-US" altLang="en-US" smtClean="0">
                <a:sym typeface="Symbol" panose="05050102010706020507" pitchFamily="18" charset="2"/>
              </a:rPr>
              <a:t></a:t>
            </a:r>
            <a:r>
              <a:rPr lang="en-US" altLang="en-US" smtClean="0"/>
              <a:t>N bond, yields an imine anion</a:t>
            </a:r>
          </a:p>
          <a:p>
            <a:pPr lvl="1"/>
            <a:r>
              <a:rPr lang="en-US" altLang="en-US" smtClean="0"/>
              <a:t>The C=N bond undergoes a second nucleophilic addition of hydride to give a dianion, which is protonated by water</a:t>
            </a:r>
          </a:p>
        </p:txBody>
      </p:sp>
      <p:pic>
        <p:nvPicPr>
          <p:cNvPr id="75780" name="Picture 6" descr="20_u0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013325"/>
            <a:ext cx="85534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Chemistry of Nitriles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Reaction of nitriles with Grignard reagents</a:t>
            </a:r>
          </a:p>
          <a:p>
            <a:pPr lvl="1"/>
            <a:r>
              <a:rPr lang="en-US" altLang="en-US" smtClean="0"/>
              <a:t>Add to give an intermediate imine anion that is hydrolyzed by addition of water to yield a ketone</a:t>
            </a:r>
          </a:p>
        </p:txBody>
      </p:sp>
      <p:pic>
        <p:nvPicPr>
          <p:cNvPr id="77828" name="Picture 6" descr="20_u0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5740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Carboxylic Acids (RCO</a:t>
            </a:r>
            <a:r>
              <a:rPr lang="en-US" altLang="en-US" baseline="-25000" smtClean="0"/>
              <a:t>2</a:t>
            </a:r>
            <a:r>
              <a:rPr lang="en-US" altLang="en-US" smtClean="0"/>
              <a:t>H)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Starting materials for acyl derivatives</a:t>
            </a:r>
          </a:p>
          <a:p>
            <a:r>
              <a:rPr lang="en-US" altLang="en-US" smtClean="0"/>
              <a:t>Abundant in nature from oxidation of aldehydes and alcohols in metabolism</a:t>
            </a:r>
          </a:p>
          <a:p>
            <a:pPr lvl="1"/>
            <a:r>
              <a:rPr lang="en-US" altLang="en-US" smtClean="0"/>
              <a:t>Acetic acid, CH</a:t>
            </a:r>
            <a:r>
              <a:rPr lang="en-US" altLang="en-US" baseline="-25000" smtClean="0"/>
              <a:t>3</a:t>
            </a: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H</a:t>
            </a:r>
          </a:p>
          <a:p>
            <a:pPr lvl="1"/>
            <a:r>
              <a:rPr lang="en-US" altLang="en-US" smtClean="0"/>
              <a:t>Butanoic acid, CH</a:t>
            </a:r>
            <a:r>
              <a:rPr lang="en-US" altLang="en-US" baseline="-25000" smtClean="0"/>
              <a:t>3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CH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H</a:t>
            </a:r>
          </a:p>
          <a:p>
            <a:pPr lvl="1"/>
            <a:r>
              <a:rPr lang="en-US" altLang="en-US" smtClean="0"/>
              <a:t>Long-chain aliphatic acids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is the following carbonyl compound prepared  from a nitrile?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Synthesized by a Grignard reaction between propane-nitrile and ethyl-magnesium bromide</a:t>
            </a:r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798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2417763"/>
            <a:ext cx="2308225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370388"/>
            <a:ext cx="6134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Spectroscopy of Carboxylic Acids and Nitriles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Infrared spectroscopy</a:t>
            </a:r>
          </a:p>
          <a:p>
            <a:pPr lvl="1"/>
            <a:r>
              <a:rPr lang="en-US" altLang="en-US" smtClean="0"/>
              <a:t>O–H bond of the carboxyl group gives a very broad absorption at 2500 to 3300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</a:p>
          <a:p>
            <a:pPr lvl="1"/>
            <a:r>
              <a:rPr lang="en-US" altLang="en-US" smtClean="0"/>
              <a:t>C=O bond absorbs sharply between 1710 and 1760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</a:p>
          <a:p>
            <a:pPr lvl="1"/>
            <a:r>
              <a:rPr lang="en-US" altLang="en-US" smtClean="0"/>
              <a:t>Free carboxyl groups absorb at 1760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</a:p>
          <a:p>
            <a:pPr lvl="2"/>
            <a:r>
              <a:rPr lang="en-US" altLang="en-US" smtClean="0"/>
              <a:t>Commonly encountered dimeric carboxyl groups absorb in a broad band centered around 1710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IR of Nitriles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Nitriles show an intense C</a:t>
            </a:r>
            <a:r>
              <a:rPr lang="en-US" altLang="en-US" smtClean="0">
                <a:sym typeface="Symbol" panose="05050102010706020507" pitchFamily="18" charset="2"/>
              </a:rPr>
              <a:t>≡</a:t>
            </a:r>
            <a:r>
              <a:rPr lang="en-US" altLang="en-US" smtClean="0"/>
              <a:t>N bond absorption near 2250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  <a:r>
              <a:rPr lang="en-US" altLang="en-US" smtClean="0"/>
              <a:t> for saturated compounds and 2230 cm</a:t>
            </a:r>
            <a:r>
              <a:rPr lang="en-US" altLang="en-US" baseline="30000" smtClean="0">
                <a:sym typeface="Symbol" panose="05050102010706020507" pitchFamily="18" charset="2"/>
              </a:rPr>
              <a:t></a:t>
            </a:r>
            <a:r>
              <a:rPr lang="en-US" altLang="en-US" baseline="30000" smtClean="0"/>
              <a:t>1</a:t>
            </a:r>
            <a:r>
              <a:rPr lang="en-US" altLang="en-US" smtClean="0"/>
              <a:t> for aromatic and conjugated molecules</a:t>
            </a:r>
          </a:p>
          <a:p>
            <a:r>
              <a:rPr lang="en-US" altLang="en-US" smtClean="0"/>
              <a:t>Highly diagnostic for nitriles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Cyclopentanecarboxylic acid and 4-hydroxycyclohexanone have the same formula (C</a:t>
            </a:r>
            <a:r>
              <a:rPr lang="en-IN" altLang="en-US" baseline="-25000" smtClean="0"/>
              <a:t>6</a:t>
            </a:r>
            <a:r>
              <a:rPr lang="en-IN" altLang="en-US" smtClean="0"/>
              <a:t>H</a:t>
            </a:r>
            <a:r>
              <a:rPr lang="en-IN" altLang="en-US" baseline="-25000" smtClean="0"/>
              <a:t>10</a:t>
            </a:r>
            <a:r>
              <a:rPr lang="en-IN" altLang="en-US" smtClean="0"/>
              <a:t>O</a:t>
            </a:r>
            <a:r>
              <a:rPr lang="en-IN" altLang="en-US" baseline="-25000" smtClean="0"/>
              <a:t>2</a:t>
            </a:r>
            <a:r>
              <a:rPr lang="en-IN" altLang="en-US" smtClean="0"/>
              <a:t>), and both contain an –OH and a C=O group</a:t>
            </a:r>
          </a:p>
          <a:p>
            <a:pPr lvl="1"/>
            <a:r>
              <a:rPr lang="en-IN" altLang="en-US" smtClean="0"/>
              <a:t>How can they be distinguished using IR spectroscopy</a:t>
            </a:r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83121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The –OH absorptions are sufficiently different</a:t>
            </a:r>
          </a:p>
          <a:p>
            <a:pPr lvl="1"/>
            <a:r>
              <a:rPr lang="en-IN" altLang="en-US" smtClean="0"/>
              <a:t>The broad band of the carboxylic acid hydroxyl group is especially noticeable</a:t>
            </a:r>
          </a:p>
          <a:p>
            <a:pPr lvl="1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Nuclear Magnetic Resonance Spectroscopy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 signals are absorbed at 165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r>
              <a:rPr lang="en-US" altLang="en-US" smtClean="0"/>
              <a:t> to 185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endParaRPr lang="en-US" altLang="en-US" smtClean="0"/>
          </a:p>
          <a:p>
            <a:r>
              <a:rPr lang="en-US" altLang="en-US" smtClean="0"/>
              <a:t>Aromatic and </a:t>
            </a:r>
            <a:r>
              <a:rPr lang="en-US" altLang="en-US" smtClean="0">
                <a:sym typeface="Symbol" panose="05050102010706020507" pitchFamily="18" charset="2"/>
              </a:rPr>
              <a:t>,</a:t>
            </a:r>
            <a:r>
              <a:rPr lang="el-GR" altLang="en-US" smtClean="0">
                <a:sym typeface="Symbol" panose="05050102010706020507" pitchFamily="18" charset="2"/>
              </a:rPr>
              <a:t>β</a:t>
            </a:r>
            <a:r>
              <a:rPr lang="en-US" altLang="en-US" smtClean="0"/>
              <a:t>-unsaturated acids are near 165 </a:t>
            </a:r>
            <a:r>
              <a:rPr lang="en-US" altLang="en-US" smtClean="0">
                <a:sym typeface="Symbol" panose="05050102010706020507" pitchFamily="18" charset="2"/>
              </a:rPr>
              <a:t> </a:t>
            </a:r>
            <a:r>
              <a:rPr lang="en-US" altLang="en-US" smtClean="0"/>
              <a:t>and saturated aliphatic acids are near 185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endParaRPr lang="en-US" altLang="en-US" smtClean="0"/>
          </a:p>
          <a:p>
            <a:r>
              <a:rPr lang="en-IN" altLang="en-US" smtClean="0"/>
              <a:t>Nitrile carbons absorb in the range 115 </a:t>
            </a:r>
            <a:r>
              <a:rPr lang="en-US" altLang="en-US" smtClean="0">
                <a:sym typeface="Symbol" panose="05050102010706020507" pitchFamily="18" charset="2"/>
              </a:rPr>
              <a:t> </a:t>
            </a:r>
            <a:r>
              <a:rPr lang="en-IN" altLang="en-US" smtClean="0"/>
              <a:t>to 130 </a:t>
            </a:r>
            <a:r>
              <a:rPr lang="en-US" altLang="en-US" smtClean="0">
                <a:sym typeface="Symbol" panose="05050102010706020507" pitchFamily="18" charset="2"/>
              </a:rPr>
              <a:t></a:t>
            </a:r>
            <a:endParaRPr lang="en-US" altLang="en-US" smtClean="0"/>
          </a:p>
        </p:txBody>
      </p:sp>
      <p:pic>
        <p:nvPicPr>
          <p:cNvPr id="90116" name="Picture 6" descr="20_u0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927475"/>
            <a:ext cx="859472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Proton NMR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acidic </a:t>
            </a:r>
            <a:r>
              <a:rPr lang="en-US" altLang="en-US" smtClean="0">
                <a:sym typeface="Symbol" panose="05050102010706020507" pitchFamily="18" charset="2"/>
              </a:rPr>
              <a:t>–</a:t>
            </a: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H proton is a singlet near 12 </a:t>
            </a:r>
            <a:r>
              <a:rPr lang="en-US" altLang="en-US" smtClean="0">
                <a:sym typeface="Symbol" panose="05050102010706020507" pitchFamily="18" charset="2"/>
              </a:rPr>
              <a:t></a:t>
            </a:r>
            <a:endParaRPr lang="en-US" altLang="en-US" smtClean="0"/>
          </a:p>
          <a:p>
            <a:r>
              <a:rPr lang="en-US" altLang="en-US" smtClean="0"/>
              <a:t>When D</a:t>
            </a:r>
            <a:r>
              <a:rPr lang="en-US" altLang="en-US" baseline="-25000" smtClean="0"/>
              <a:t>2</a:t>
            </a:r>
            <a:r>
              <a:rPr lang="en-US" altLang="en-US" smtClean="0"/>
              <a:t>O is added to the sample the </a:t>
            </a:r>
            <a:r>
              <a:rPr lang="en-US" altLang="en-US" smtClean="0">
                <a:sym typeface="Symbol" panose="05050102010706020507" pitchFamily="18" charset="2"/>
              </a:rPr>
              <a:t>–</a:t>
            </a: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H proton is replaced by </a:t>
            </a:r>
            <a:r>
              <a:rPr lang="en-IN" altLang="en-US" smtClean="0"/>
              <a:t>deuterium</a:t>
            </a:r>
            <a:r>
              <a:rPr lang="en-US" altLang="en-US" smtClean="0"/>
              <a:t> causing the absorption to disappear from the NMR spectrum</a:t>
            </a:r>
          </a:p>
          <a:p>
            <a:endParaRPr lang="en-US" altLang="en-US" smtClean="0"/>
          </a:p>
        </p:txBody>
      </p:sp>
      <p:pic>
        <p:nvPicPr>
          <p:cNvPr id="92164" name="Picture 6" descr="20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858361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IN" altLang="en-US" smtClean="0"/>
              <a:t>How could you distinguish between the isomers cyclopentanecarboxylic acid and 4-hydroxycyclohexanone by </a:t>
            </a:r>
            <a:r>
              <a:rPr lang="en-IN" altLang="en-US" baseline="30000" smtClean="0"/>
              <a:t>13</a:t>
            </a:r>
            <a:r>
              <a:rPr lang="en-IN" altLang="en-US" smtClean="0"/>
              <a:t>C NMR spectroscopy?</a:t>
            </a:r>
          </a:p>
          <a:p>
            <a:pPr>
              <a:spcBef>
                <a:spcPts val="500"/>
              </a:spcBef>
            </a:pPr>
            <a:r>
              <a:rPr lang="en-IN" altLang="en-US" smtClean="0"/>
              <a:t>Solution:</a:t>
            </a:r>
          </a:p>
          <a:p>
            <a:pPr>
              <a:spcBef>
                <a:spcPts val="500"/>
              </a:spcBef>
            </a:pPr>
            <a:endParaRPr lang="en-IN" altLang="en-US" smtClean="0"/>
          </a:p>
          <a:p>
            <a:pPr lvl="1">
              <a:spcBef>
                <a:spcPts val="500"/>
              </a:spcBef>
            </a:pPr>
            <a:r>
              <a:rPr lang="en-IN" altLang="en-US" smtClean="0"/>
              <a:t>Positions of the carbonyl carbon absorptions can be used to distinguish between the two compounds</a:t>
            </a:r>
          </a:p>
          <a:p>
            <a:pPr lvl="1">
              <a:spcBef>
                <a:spcPts val="500"/>
              </a:spcBef>
            </a:pPr>
            <a:r>
              <a:rPr lang="en-IN" altLang="en-US" smtClean="0"/>
              <a:t>Hydroxyketone shows an absorption in the range 50–60 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284538"/>
            <a:ext cx="5676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Carboxylic acids are among the most useful building blocks for synthesizing other molecules</a:t>
            </a:r>
          </a:p>
          <a:p>
            <a:pPr marL="342900" lvl="1" indent="-342900"/>
            <a:r>
              <a:rPr lang="en-IN" altLang="en-US" sz="2800" smtClean="0"/>
              <a:t>Nitriles are compounds containing the –C≡N functional group</a:t>
            </a:r>
          </a:p>
          <a:p>
            <a:r>
              <a:rPr lang="en-IN" altLang="en-US" smtClean="0"/>
              <a:t>Extent of dissociation of a carboxylic acid in a buffered solution of a given pH can be calculated with the Henderson–Hasselbalch equation</a:t>
            </a:r>
          </a:p>
          <a:p>
            <a:r>
              <a:rPr lang="en-IN" altLang="en-US" smtClean="0"/>
              <a:t>Carboxylation is the reaction of Grignard reagents with CO</a:t>
            </a:r>
            <a:r>
              <a:rPr lang="en-IN" altLang="en-US" baseline="-25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Carboxylic Acids and Nitriles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Carboxylic Acids, RCO</a:t>
            </a:r>
            <a:r>
              <a:rPr lang="en-US" altLang="en-US" baseline="-25000" smtClean="0"/>
              <a:t>2</a:t>
            </a:r>
            <a:r>
              <a:rPr lang="en-US" altLang="en-US" smtClean="0"/>
              <a:t>H</a:t>
            </a:r>
          </a:p>
          <a:p>
            <a:pPr lvl="1"/>
            <a:r>
              <a:rPr lang="en-US" altLang="en-US" smtClean="0"/>
              <a:t>Derived from open-chain alkanes, the terminal -e of the alkane is replaced with -oic acid </a:t>
            </a:r>
          </a:p>
          <a:p>
            <a:pPr lvl="2"/>
            <a:r>
              <a:rPr lang="en-US" altLang="en-US" smtClean="0"/>
              <a:t>The carboxyl carbon atom becomes C1</a:t>
            </a:r>
          </a:p>
        </p:txBody>
      </p:sp>
      <p:pic>
        <p:nvPicPr>
          <p:cNvPr id="8196" name="Picture 6" descr="20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57408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Carboxylic Acids and Nitriles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Compounds with </a:t>
            </a:r>
            <a:r>
              <a:rPr lang="en-US" altLang="en-US" smtClean="0">
                <a:sym typeface="Symbol" panose="05050102010706020507" pitchFamily="18" charset="2"/>
              </a:rPr>
              <a:t>–</a:t>
            </a: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H bonded to a ring are named using the suffix –carboxylic acid</a:t>
            </a:r>
          </a:p>
          <a:p>
            <a:pPr lvl="2"/>
            <a:r>
              <a:rPr lang="en-US" altLang="en-US" smtClean="0"/>
              <a:t>The CO</a:t>
            </a:r>
            <a:r>
              <a:rPr lang="en-US" altLang="en-US" baseline="-25000" smtClean="0"/>
              <a:t>2</a:t>
            </a:r>
            <a:r>
              <a:rPr lang="en-US" altLang="en-US" smtClean="0"/>
              <a:t>H carbon is not numbered in this system</a:t>
            </a:r>
          </a:p>
          <a:p>
            <a:pPr lvl="1"/>
            <a:r>
              <a:rPr lang="en-IN" altLang="en-US" smtClean="0"/>
              <a:t>As a substituent, the CO</a:t>
            </a:r>
            <a:r>
              <a:rPr lang="en-IN" altLang="en-US" baseline="-25000" smtClean="0"/>
              <a:t>2</a:t>
            </a:r>
            <a:r>
              <a:rPr lang="en-IN" altLang="en-US" smtClean="0"/>
              <a:t>H group is called a </a:t>
            </a:r>
            <a:r>
              <a:rPr lang="en-IN" altLang="en-US" b="1" smtClean="0">
                <a:solidFill>
                  <a:srgbClr val="0070C0"/>
                </a:solidFill>
              </a:rPr>
              <a:t>carboxyl group</a:t>
            </a:r>
            <a:endParaRPr lang="en-US" altLang="en-US" smtClean="0">
              <a:solidFill>
                <a:srgbClr val="0070C0"/>
              </a:solidFill>
            </a:endParaRPr>
          </a:p>
        </p:txBody>
      </p:sp>
      <p:pic>
        <p:nvPicPr>
          <p:cNvPr id="10244" name="Picture 6" descr="20_u0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32238"/>
            <a:ext cx="77946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Table 20.1 </a:t>
            </a:r>
            <a:r>
              <a:rPr lang="en-IN" altLang="en-US" sz="3200" smtClean="0"/>
              <a:t>- Common Names of Some Carboxylic Acids and Acyl Groups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9825"/>
            <a:ext cx="8210550" cy="45343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Carboxylic Acids and Nitriles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Nitriles</a:t>
            </a:r>
            <a:r>
              <a:rPr lang="en-US" altLang="en-US" smtClean="0"/>
              <a:t>, RC≡N</a:t>
            </a:r>
          </a:p>
          <a:p>
            <a:pPr lvl="1"/>
            <a:r>
              <a:rPr lang="en-IN" altLang="en-US" smtClean="0"/>
              <a:t>Compounds containing the –C≡N functional group</a:t>
            </a:r>
          </a:p>
          <a:p>
            <a:pPr lvl="1"/>
            <a:r>
              <a:rPr lang="en-IN" altLang="en-US" smtClean="0"/>
              <a:t>Simple open chain nitriles are named by adding nitrile as a suffix to the alkane name</a:t>
            </a:r>
          </a:p>
          <a:p>
            <a:pPr lvl="2"/>
            <a:r>
              <a:rPr lang="en-IN" altLang="en-US" smtClean="0"/>
              <a:t>Nitrile carbon numbered C1</a:t>
            </a:r>
          </a:p>
          <a:p>
            <a:pPr lvl="1"/>
            <a:r>
              <a:rPr lang="en-IN" altLang="en-US" smtClean="0"/>
              <a:t>Also named as derivatives of carboxylic acids</a:t>
            </a:r>
          </a:p>
          <a:p>
            <a:pPr lvl="2"/>
            <a:r>
              <a:rPr lang="en-IN" altLang="en-US" smtClean="0"/>
              <a:t>Replacing the -ic acid or -oic acid ending with –onitrile</a:t>
            </a:r>
          </a:p>
          <a:p>
            <a:pPr lvl="2"/>
            <a:r>
              <a:rPr lang="en-IN" altLang="en-US" smtClean="0"/>
              <a:t>Replacing the –carboxylic acid ending with -carbonitrile</a:t>
            </a:r>
            <a:endParaRPr lang="en-US" altLang="en-US" smtClean="0"/>
          </a:p>
        </p:txBody>
      </p:sp>
      <p:pic>
        <p:nvPicPr>
          <p:cNvPr id="14340" name="Picture 6" descr="20_u0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5300663"/>
            <a:ext cx="4845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ea typeface="ＭＳ Ｐゴシック" charset="-128"/>
              </a:rPr>
              <a:t>Give IUPAC names for the following compounds: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IN" dirty="0" smtClean="0">
                <a:ea typeface="ＭＳ Ｐゴシック" charset="-128"/>
              </a:rPr>
              <a:t>a) </a:t>
            </a:r>
          </a:p>
          <a:p>
            <a:pPr lvl="1">
              <a:defRPr/>
            </a:pPr>
            <a:endParaRPr lang="en-IN" dirty="0" smtClean="0">
              <a:ea typeface="ＭＳ Ｐゴシック" charset="-128"/>
            </a:endParaRPr>
          </a:p>
          <a:p>
            <a:pPr lvl="1">
              <a:defRPr/>
            </a:pPr>
            <a:endParaRPr lang="en-IN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IN" dirty="0" smtClean="0">
                <a:ea typeface="ＭＳ Ｐゴシック" charset="-128"/>
              </a:rPr>
              <a:t>b)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Solution:</a:t>
            </a: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a) 3-Methylbutanoic acid</a:t>
            </a: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b) </a:t>
            </a:r>
            <a:r>
              <a:rPr lang="en-IN" i="1" dirty="0">
                <a:ea typeface="ＭＳ Ｐゴシック" charset="-128"/>
              </a:rPr>
              <a:t>cis</a:t>
            </a:r>
            <a:r>
              <a:rPr lang="en-IN" dirty="0">
                <a:ea typeface="ＭＳ Ｐゴシック" charset="-128"/>
              </a:rPr>
              <a:t>-1,3-Cyclopentanedicarboxylic acid</a:t>
            </a: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endParaRPr lang="en-IN" dirty="0" smtClean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21653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73463"/>
            <a:ext cx="3070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1768</Words>
  <Application>Microsoft Office PowerPoint</Application>
  <PresentationFormat>On-screen Show (4:3)</PresentationFormat>
  <Paragraphs>342</Paragraphs>
  <Slides>48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MS PGothic</vt:lpstr>
      <vt:lpstr>Wingdings</vt:lpstr>
      <vt:lpstr>Calibri</vt:lpstr>
      <vt:lpstr>Times New Roman</vt:lpstr>
      <vt:lpstr>Symbol</vt:lpstr>
      <vt:lpstr>1_Layers</vt:lpstr>
      <vt:lpstr>MathType 6.0 Equation</vt:lpstr>
      <vt:lpstr>Chapter 20 Carboxylic Acids and Nitriles</vt:lpstr>
      <vt:lpstr>Learning Objectives</vt:lpstr>
      <vt:lpstr>Learning Objectives</vt:lpstr>
      <vt:lpstr>Carboxylic Acids (RCO2H)</vt:lpstr>
      <vt:lpstr>Naming Carboxylic Acids and Nitriles</vt:lpstr>
      <vt:lpstr>Naming Carboxylic Acids and Nitriles</vt:lpstr>
      <vt:lpstr>Table 20.1 - Common Names of Some Carboxylic Acids and Acyl Groups</vt:lpstr>
      <vt:lpstr>Naming Carboxylic Acids and Nitriles</vt:lpstr>
      <vt:lpstr>Worked Example</vt:lpstr>
      <vt:lpstr>Structure and Properties of Carboxylic Acids</vt:lpstr>
      <vt:lpstr>Dissociation of Carboxylic Acids</vt:lpstr>
      <vt:lpstr>Acidity Constant and pKa</vt:lpstr>
      <vt:lpstr>Table 20.3 - Acidity of Some Carboxylic Acids</vt:lpstr>
      <vt:lpstr>Caboxylic Acid</vt:lpstr>
      <vt:lpstr>Worked Example </vt:lpstr>
      <vt:lpstr>Worked Example </vt:lpstr>
      <vt:lpstr>Biological Acids and the Henderson-Hasselbalch Equation</vt:lpstr>
      <vt:lpstr>Worked Example</vt:lpstr>
      <vt:lpstr>Worked Example</vt:lpstr>
      <vt:lpstr>Substituent Effects on Acidity</vt:lpstr>
      <vt:lpstr>Table 20.4 - Substituent Effects on the Acidity of p-Substituted Benzoic Acids</vt:lpstr>
      <vt:lpstr>Aromatic Substituent Effects</vt:lpstr>
      <vt:lpstr>Worked Example</vt:lpstr>
      <vt:lpstr>Preparing Carboxylic Acids</vt:lpstr>
      <vt:lpstr>Preparing Carboxylic Acids</vt:lpstr>
      <vt:lpstr>Preparing Carboxylic Acids</vt:lpstr>
      <vt:lpstr>Preparing Carboxylic Acids</vt:lpstr>
      <vt:lpstr>Preparing Carboxylic Acids</vt:lpstr>
      <vt:lpstr>Worked Example</vt:lpstr>
      <vt:lpstr>Reactions of Carboxylic Acids: An Overview</vt:lpstr>
      <vt:lpstr>Figure 20.2 - Some General Reactions of Carboxylic Acids</vt:lpstr>
      <vt:lpstr>Worked Example</vt:lpstr>
      <vt:lpstr>Chemistry of Nitriles</vt:lpstr>
      <vt:lpstr>Chemistry of Nitriles</vt:lpstr>
      <vt:lpstr>Chemistry of Nitriles</vt:lpstr>
      <vt:lpstr>Chemistry of Nitriles</vt:lpstr>
      <vt:lpstr>Figure 20.4 - Mechanism of Hydrolysis of Nitriles</vt:lpstr>
      <vt:lpstr>Chemistry of Nitriles</vt:lpstr>
      <vt:lpstr>Chemistry of Nitriles</vt:lpstr>
      <vt:lpstr>Worked Example</vt:lpstr>
      <vt:lpstr>Spectroscopy of Carboxylic Acids and Nitriles </vt:lpstr>
      <vt:lpstr>IR of Nitriles</vt:lpstr>
      <vt:lpstr>Worked Example</vt:lpstr>
      <vt:lpstr>Worked Example</vt:lpstr>
      <vt:lpstr>Nuclear Magnetic Resonance Spectroscopy</vt:lpstr>
      <vt:lpstr>Proton NMR</vt:lpstr>
      <vt:lpstr>Worked Example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20: Carboxylic Acids and Nitriles</dc:title>
  <dc:creator>Ronald Kluger</dc:creator>
  <cp:lastModifiedBy>EAWoods</cp:lastModifiedBy>
  <cp:revision>255</cp:revision>
  <dcterms:created xsi:type="dcterms:W3CDTF">2010-07-18T18:39:13Z</dcterms:created>
  <dcterms:modified xsi:type="dcterms:W3CDTF">2015-04-10T12:43:52Z</dcterms:modified>
</cp:coreProperties>
</file>