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9" r:id="rId1"/>
  </p:sldMasterIdLst>
  <p:notesMasterIdLst>
    <p:notesMasterId r:id="rId55"/>
  </p:notesMasterIdLst>
  <p:sldIdLst>
    <p:sldId id="256" r:id="rId2"/>
    <p:sldId id="299" r:id="rId3"/>
    <p:sldId id="300" r:id="rId4"/>
    <p:sldId id="258" r:id="rId5"/>
    <p:sldId id="266" r:id="rId6"/>
    <p:sldId id="267" r:id="rId7"/>
    <p:sldId id="268" r:id="rId8"/>
    <p:sldId id="269" r:id="rId9"/>
    <p:sldId id="301" r:id="rId10"/>
    <p:sldId id="259" r:id="rId11"/>
    <p:sldId id="271" r:id="rId12"/>
    <p:sldId id="260" r:id="rId13"/>
    <p:sldId id="272" r:id="rId14"/>
    <p:sldId id="274" r:id="rId15"/>
    <p:sldId id="273" r:id="rId16"/>
    <p:sldId id="302" r:id="rId17"/>
    <p:sldId id="261" r:id="rId18"/>
    <p:sldId id="275" r:id="rId19"/>
    <p:sldId id="303" r:id="rId20"/>
    <p:sldId id="304" r:id="rId21"/>
    <p:sldId id="262" r:id="rId22"/>
    <p:sldId id="277" r:id="rId23"/>
    <p:sldId id="278" r:id="rId24"/>
    <p:sldId id="305" r:id="rId25"/>
    <p:sldId id="306" r:id="rId26"/>
    <p:sldId id="263" r:id="rId27"/>
    <p:sldId id="307" r:id="rId28"/>
    <p:sldId id="308" r:id="rId29"/>
    <p:sldId id="309" r:id="rId30"/>
    <p:sldId id="310" r:id="rId31"/>
    <p:sldId id="264" r:id="rId32"/>
    <p:sldId id="281" r:id="rId33"/>
    <p:sldId id="282" r:id="rId34"/>
    <p:sldId id="284" r:id="rId35"/>
    <p:sldId id="285" r:id="rId36"/>
    <p:sldId id="286" r:id="rId37"/>
    <p:sldId id="288" r:id="rId38"/>
    <p:sldId id="287" r:id="rId39"/>
    <p:sldId id="290" r:id="rId40"/>
    <p:sldId id="315" r:id="rId41"/>
    <p:sldId id="316" r:id="rId42"/>
    <p:sldId id="283" r:id="rId43"/>
    <p:sldId id="292" r:id="rId44"/>
    <p:sldId id="294" r:id="rId45"/>
    <p:sldId id="318" r:id="rId46"/>
    <p:sldId id="319" r:id="rId47"/>
    <p:sldId id="317" r:id="rId48"/>
    <p:sldId id="320" r:id="rId49"/>
    <p:sldId id="313" r:id="rId50"/>
    <p:sldId id="314" r:id="rId51"/>
    <p:sldId id="296" r:id="rId52"/>
    <p:sldId id="311" r:id="rId53"/>
    <p:sldId id="312" r:id="rId54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  <p:clrMru>
    <a:srgbClr val="000000"/>
    <a:srgbClr val="800000"/>
    <a:srgbClr val="FFFFFF"/>
    <a:srgbClr val="E6E6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 smtClean="0"/>
              <a:t>Click to edit Master text styles</a:t>
            </a:r>
          </a:p>
          <a:p>
            <a:pPr lvl="1"/>
            <a:r>
              <a:rPr lang="en-CA" altLang="en-US" noProof="0" smtClean="0"/>
              <a:t>Second level</a:t>
            </a:r>
          </a:p>
          <a:p>
            <a:pPr lvl="2"/>
            <a:r>
              <a:rPr lang="en-CA" altLang="en-US" noProof="0" smtClean="0"/>
              <a:t>Third level</a:t>
            </a:r>
          </a:p>
          <a:p>
            <a:pPr lvl="3"/>
            <a:r>
              <a:rPr lang="en-CA" altLang="en-US" noProof="0" smtClean="0"/>
              <a:t>Fourth level</a:t>
            </a:r>
          </a:p>
          <a:p>
            <a:pPr lvl="4"/>
            <a:r>
              <a:rPr lang="en-CA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2" charset="0"/>
                <a:ea typeface="ＭＳ Ｐゴシック" pitchFamily="-102" charset="-128"/>
                <a:cs typeface="ＭＳ Ｐゴシック" pitchFamily="-102" charset="-128"/>
              </a:defRPr>
            </a:lvl1pPr>
          </a:lstStyle>
          <a:p>
            <a:pPr>
              <a:defRPr/>
            </a:pPr>
            <a:fld id="{635F1473-E062-E045-ADD0-0FE4765EB22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Keto–Enol tautomerism</a:t>
            </a:r>
          </a:p>
          <a:p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6E862-C9CB-0846-82AA-9FE0EAB95AEF}" type="slidenum">
              <a:rPr lang="en-CA">
                <a:latin typeface="Arial" charset="0"/>
                <a:ea typeface="ＭＳ Ｐゴシック" charset="-128"/>
                <a:cs typeface="ＭＳ Ｐゴシック" charset="-128"/>
              </a:rPr>
              <a:pPr/>
              <a:t>4</a:t>
            </a:fld>
            <a:endParaRPr lang="en-CA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Keto–Enol tautomerism</a:t>
            </a:r>
          </a:p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7FE81-D304-764E-B39D-EA4838CD2E6E}" type="slidenum">
              <a:rPr lang="en-CA">
                <a:latin typeface="Arial" charset="0"/>
                <a:ea typeface="ＭＳ Ｐゴシック" charset="-128"/>
                <a:cs typeface="ＭＳ Ｐゴシック" charset="-128"/>
              </a:rPr>
              <a:pPr/>
              <a:t>5</a:t>
            </a:fld>
            <a:endParaRPr lang="en-CA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Keto–Enol tautomerism</a:t>
            </a:r>
          </a:p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EB8F1-EF5A-0242-86E8-3E45CD6665C1}" type="slidenum">
              <a:rPr lang="en-CA">
                <a:latin typeface="Arial" charset="0"/>
                <a:ea typeface="ＭＳ Ｐゴシック" charset="-128"/>
                <a:cs typeface="ＭＳ Ｐゴシック" charset="-128"/>
              </a:rPr>
              <a:pPr/>
              <a:t>6</a:t>
            </a:fld>
            <a:endParaRPr lang="en-CA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Keto–Enol tautomerism</a:t>
            </a:r>
          </a:p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F11DB-2776-DD49-973B-447696C36492}" type="slidenum">
              <a:rPr lang="en-CA">
                <a:latin typeface="Arial" charset="0"/>
                <a:ea typeface="ＭＳ Ｐゴシック" charset="-128"/>
                <a:cs typeface="ＭＳ Ｐゴシック" charset="-128"/>
              </a:rPr>
              <a:pPr/>
              <a:t>7</a:t>
            </a:fld>
            <a:endParaRPr lang="en-CA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Keto–Enol tautomerism</a:t>
            </a:r>
          </a:p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7018E-DA2A-6E4E-BBC6-D50F960C8810}" type="slidenum">
              <a:rPr lang="en-CA">
                <a:latin typeface="Arial" charset="0"/>
                <a:ea typeface="ＭＳ Ｐゴシック" charset="-128"/>
                <a:cs typeface="ＭＳ Ｐゴシック" charset="-128"/>
              </a:rPr>
              <a:pPr/>
              <a:t>8</a:t>
            </a:fld>
            <a:endParaRPr lang="en-CA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Keto–Enol tautomerism</a:t>
            </a:r>
          </a:p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C9F56-C827-CE4D-A8C7-2C1C572847A2}" type="slidenum">
              <a:rPr lang="en-CA">
                <a:latin typeface="Arial" charset="0"/>
                <a:ea typeface="ＭＳ Ｐゴシック" charset="-128"/>
                <a:cs typeface="ＭＳ Ｐゴシック" charset="-128"/>
              </a:rPr>
              <a:pPr/>
              <a:t>9</a:t>
            </a:fld>
            <a:endParaRPr lang="en-CA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Reactivity of Enols: </a:t>
            </a:r>
            <a:r>
              <a:rPr lang="el-GR"/>
              <a:t>α</a:t>
            </a:r>
            <a:r>
              <a:rPr lang="en-US"/>
              <a:t>-substitution reactions</a:t>
            </a:r>
          </a:p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D984B-32C2-6749-A99E-774CEFAC190D}" type="slidenum">
              <a:rPr lang="en-CA">
                <a:latin typeface="Arial" charset="0"/>
                <a:ea typeface="ＭＳ Ｐゴシック" charset="-128"/>
                <a:cs typeface="ＭＳ Ｐゴシック" charset="-128"/>
              </a:rPr>
              <a:pPr/>
              <a:t>10</a:t>
            </a:fld>
            <a:endParaRPr lang="en-CA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Reactivity of Enols: </a:t>
            </a:r>
            <a:r>
              <a:rPr lang="el-GR"/>
              <a:t>α</a:t>
            </a:r>
            <a:r>
              <a:rPr lang="en-US"/>
              <a:t>-substitution reactions</a:t>
            </a:r>
          </a:p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CF63B0-71CE-5A44-9359-3C4521B9D5E9}" type="slidenum">
              <a:rPr lang="en-CA">
                <a:latin typeface="Arial" charset="0"/>
                <a:ea typeface="ＭＳ Ｐゴシック" charset="-128"/>
                <a:cs typeface="ＭＳ Ｐゴシック" charset="-128"/>
              </a:rPr>
              <a:pPr/>
              <a:t>11</a:t>
            </a:fld>
            <a:endParaRPr lang="en-CA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cengage.com/chemistry/mcmurry" TargetMode="External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cs typeface="ＭＳ Ｐゴシック" pitchFamily="-102" charset="-128"/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 smtClean="0">
                <a:cs typeface="ＭＳ Ｐゴシック" pitchFamily="-102" charset="-128"/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 smtClean="0"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mtClean="0">
              <a:cs typeface="ＭＳ Ｐゴシック" pitchFamily="-102" charset="-128"/>
            </a:endParaRPr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2713" y="152400"/>
            <a:ext cx="25257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  <a:prstGeom prst="rect">
            <a:avLst/>
          </a:prstGeo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21995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41438"/>
            <a:ext cx="8210550" cy="5181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0863" y="0"/>
            <a:ext cx="2090737" cy="6705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119813" cy="6705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14375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1438"/>
            <a:ext cx="821055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21995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4000"/>
            <a:ext cx="4029075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524000"/>
            <a:ext cx="4029075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21995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cs typeface="ＭＳ Ｐゴシック" pitchFamily="-102" charset="-128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© 2016 Cengage Learning. All Rights Reserved.</a:t>
            </a:r>
            <a:endParaRPr lang="en-US" dirty="0"/>
          </a:p>
        </p:txBody>
      </p:sp>
      <p:pic>
        <p:nvPicPr>
          <p:cNvPr id="1029" name="Picture 11"/>
          <p:cNvPicPr>
            <a:picLocks noChangeAspect="1"/>
          </p:cNvPicPr>
          <p:nvPr userDrawn="1"/>
        </p:nvPicPr>
        <p:blipFill>
          <a:blip r:embed="rId13"/>
          <a:srcRect l="15543" t="31113" r="27777" b="18887"/>
          <a:stretch>
            <a:fillRect/>
          </a:stretch>
        </p:blipFill>
        <p:spPr bwMode="auto">
          <a:xfrm>
            <a:off x="7883525" y="0"/>
            <a:ext cx="1260475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0000"/>
        <a:buFont typeface="Wingdings" charset="2"/>
        <a:buChar char="§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0000"/>
        <a:buFont typeface="Wingdings" charset="2"/>
        <a:buChar char="§"/>
        <a:defRPr sz="23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SzPct val="7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SzPct val="7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SzPct val="7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SzPct val="7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429000"/>
            <a:ext cx="6629400" cy="2209800"/>
          </a:xfrm>
          <a:noFill/>
        </p:spPr>
        <p:txBody>
          <a:bodyPr/>
          <a:lstStyle/>
          <a:p>
            <a:pPr eaLnBrk="1" hangingPunct="1"/>
            <a:r>
              <a:rPr lang="en-US"/>
              <a:t>Chapter 22</a:t>
            </a:r>
            <a:br>
              <a:rPr lang="en-US"/>
            </a:br>
            <a:r>
              <a:rPr lang="en-US"/>
              <a:t>Carbonyl Alpha-Substitution Reactions</a:t>
            </a:r>
            <a:endParaRPr lang="en-CA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Reactivity of Enols: Alpha-Substitution Reactions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Enols behave as nucleophiles and react with electrophiles</a:t>
            </a:r>
          </a:p>
          <a:p>
            <a:r>
              <a:rPr lang="en-US"/>
              <a:t>Enols are more electron-rich and correspondingly more reactive than alkenes</a:t>
            </a:r>
          </a:p>
          <a:p>
            <a:endParaRPr lang="en-US"/>
          </a:p>
        </p:txBody>
      </p:sp>
      <p:pic>
        <p:nvPicPr>
          <p:cNvPr id="29700" name="Picture 6" descr="22_u0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2050" y="3198813"/>
            <a:ext cx="7085013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Mechanism of Addition to Enols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When an enol reacts with an electrophile the intermediate cation immediately loses the </a:t>
            </a:r>
            <a:r>
              <a:rPr lang="en-US">
                <a:sym typeface="Symbol" charset="2"/>
              </a:rPr>
              <a:t>–</a:t>
            </a:r>
            <a:r>
              <a:rPr lang="en-US"/>
              <a:t>OH proton to give an </a:t>
            </a:r>
            <a:r>
              <a:rPr lang="en-US">
                <a:sym typeface="Symbol" charset="2"/>
              </a:rPr>
              <a:t></a:t>
            </a:r>
            <a:r>
              <a:rPr lang="en-US"/>
              <a:t>-substituted carbonyl compound</a:t>
            </a:r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90700"/>
            <a:ext cx="4398962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 Halogenation of Aldehydes and Ketones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Aldehydes and ketones can be halogenated at their </a:t>
            </a:r>
            <a:r>
              <a:rPr lang="en-US">
                <a:sym typeface="Symbol" charset="2"/>
              </a:rPr>
              <a:t></a:t>
            </a:r>
            <a:r>
              <a:rPr lang="en-US"/>
              <a:t> positions by reaction with Cl</a:t>
            </a:r>
            <a:r>
              <a:rPr lang="en-US" baseline="-25000"/>
              <a:t>2</a:t>
            </a:r>
            <a:r>
              <a:rPr lang="en-US"/>
              <a:t>, Br</a:t>
            </a:r>
            <a:r>
              <a:rPr lang="en-US" baseline="-25000"/>
              <a:t>2</a:t>
            </a:r>
            <a:r>
              <a:rPr lang="en-US"/>
              <a:t>, or I</a:t>
            </a:r>
            <a:r>
              <a:rPr lang="en-US" baseline="-25000"/>
              <a:t>2</a:t>
            </a:r>
            <a:r>
              <a:rPr lang="en-US"/>
              <a:t> in acidic solution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Ketone halogenation also occur in biological systems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3796" name="Picture 6" descr="22_u00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41488" y="2784475"/>
            <a:ext cx="5862637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 Halogenation of Aldehydes and Ketones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628650" y="1341438"/>
            <a:ext cx="4029075" cy="518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sym typeface="Symbol" charset="2"/>
              </a:rPr>
              <a:t></a:t>
            </a:r>
            <a:r>
              <a:rPr lang="en-US"/>
              <a:t>-substitution reaction is proceeded by acid-catalyzed formation of an enol intermediate</a:t>
            </a: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2813" y="1406525"/>
            <a:ext cx="425291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 Halogenation of Aldehydes and Ketones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rate of halogenation is independent of the halogen's identity and concentration</a:t>
            </a:r>
          </a:p>
          <a:p>
            <a:r>
              <a:rPr lang="en-US"/>
              <a:t>If an aldehyde or ketone is treated with D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, the </a:t>
            </a:r>
            <a:r>
              <a:rPr lang="en-US">
                <a:sym typeface="Symbol" charset="2"/>
              </a:rPr>
              <a:t></a:t>
            </a:r>
            <a:r>
              <a:rPr lang="en-US"/>
              <a:t> hydrogens are replaced by deuterium at the same rate as halogenation</a:t>
            </a:r>
          </a:p>
          <a:p>
            <a:pPr lvl="1"/>
            <a:r>
              <a:rPr lang="en-US"/>
              <a:t>Common intermediate is involved in both processes</a:t>
            </a:r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5925" y="4535488"/>
            <a:ext cx="5772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Elimination Reactions of</a:t>
            </a:r>
            <a:br>
              <a:rPr lang="en-US"/>
            </a:br>
            <a:r>
              <a:rPr lang="en-US">
                <a:sym typeface="Symbol" charset="2"/>
              </a:rPr>
              <a:t></a:t>
            </a:r>
            <a:r>
              <a:rPr lang="en-US"/>
              <a:t>-Bromoketones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sym typeface="Symbol" charset="2"/>
              </a:rPr>
              <a:t></a:t>
            </a:r>
            <a:r>
              <a:rPr lang="en-US"/>
              <a:t>-Bromo ketones can be dehydrobrominated by base treatment to yield </a:t>
            </a:r>
            <a:r>
              <a:rPr lang="en-US">
                <a:sym typeface="Symbol" charset="2"/>
              </a:rPr>
              <a:t>,</a:t>
            </a:r>
            <a:r>
              <a:rPr lang="el-GR">
                <a:sym typeface="Symbol" charset="2"/>
              </a:rPr>
              <a:t>β</a:t>
            </a:r>
            <a:r>
              <a:rPr lang="en-US"/>
              <a:t>-unsaturated ketones</a:t>
            </a:r>
          </a:p>
        </p:txBody>
      </p:sp>
      <p:pic>
        <p:nvPicPr>
          <p:cNvPr id="36868" name="Picture 6" descr="22_u0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938" y="3141663"/>
            <a:ext cx="77866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1316038"/>
            <a:ext cx="8210550" cy="518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How to prepare 1-penten-3-one from 3-pentanone</a:t>
            </a:r>
          </a:p>
          <a:p>
            <a:r>
              <a:rPr lang="en-US"/>
              <a:t>Solution:</a:t>
            </a:r>
          </a:p>
          <a:p>
            <a:pPr lvl="1"/>
            <a:r>
              <a:rPr lang="en-US"/>
              <a:t>Alpha-bromination, followed by dehydration using pyridine, yields the enone</a:t>
            </a:r>
          </a:p>
          <a:p>
            <a:pPr lvl="1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3937000"/>
            <a:ext cx="7558087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Alpha Bromination of Carboxylic Acids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Acids, esters, and amides do not react with Br</a:t>
            </a:r>
            <a:r>
              <a:rPr lang="en-US" baseline="-25000"/>
              <a:t>2</a:t>
            </a:r>
            <a:r>
              <a:rPr lang="en-US"/>
              <a:t> </a:t>
            </a:r>
          </a:p>
          <a:p>
            <a:pPr lvl="1"/>
            <a:r>
              <a:rPr lang="en-US"/>
              <a:t>They are brominated by a mixture of Br</a:t>
            </a:r>
            <a:r>
              <a:rPr lang="en-US" baseline="-25000"/>
              <a:t>2</a:t>
            </a:r>
            <a:r>
              <a:rPr lang="en-US"/>
              <a:t> and PBr</a:t>
            </a:r>
            <a:r>
              <a:rPr lang="en-US" baseline="-25000"/>
              <a:t>3</a:t>
            </a:r>
            <a:r>
              <a:rPr lang="en-US"/>
              <a:t> (Hell–Volhard–Zelinskii reaction)</a:t>
            </a:r>
          </a:p>
        </p:txBody>
      </p:sp>
      <p:pic>
        <p:nvPicPr>
          <p:cNvPr id="38916" name="Picture 6" descr="22_u0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413" y="3044825"/>
            <a:ext cx="85566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Alpha Bromination of Carboxylic Acids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PBr</a:t>
            </a:r>
            <a:r>
              <a:rPr lang="en-US" baseline="-25000"/>
              <a:t>3</a:t>
            </a:r>
            <a:r>
              <a:rPr lang="en-US"/>
              <a:t> converts –COOH to –COBr</a:t>
            </a:r>
          </a:p>
          <a:p>
            <a:pPr lvl="1"/>
            <a:r>
              <a:rPr lang="en-US"/>
              <a:t>The resultant enol reacts with Br</a:t>
            </a:r>
            <a:r>
              <a:rPr lang="en-US" baseline="-25000"/>
              <a:t>2</a:t>
            </a:r>
            <a:r>
              <a:rPr lang="en-US"/>
              <a:t> to give </a:t>
            </a:r>
            <a:r>
              <a:rPr lang="en-US">
                <a:sym typeface="Symbol" charset="2"/>
              </a:rPr>
              <a:t>-</a:t>
            </a:r>
            <a:r>
              <a:rPr lang="en-US"/>
              <a:t>bromo acid bromide</a:t>
            </a:r>
          </a:p>
          <a:p>
            <a:pPr lvl="1"/>
            <a:r>
              <a:rPr lang="en-US"/>
              <a:t>Water is used to hydrolyze the acid bromide in a nucleophilic acyl substitution reaction to yield product</a:t>
            </a:r>
          </a:p>
          <a:p>
            <a:pPr lvl="1"/>
            <a:r>
              <a:rPr lang="en-US" baseline="-25000"/>
              <a:t> </a:t>
            </a:r>
          </a:p>
        </p:txBody>
      </p:sp>
      <p:pic>
        <p:nvPicPr>
          <p:cNvPr id="39940" name="Picture 6" descr="22_u0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388" y="3941763"/>
            <a:ext cx="7077075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If methanol rather than water is added at the end of a Hell–Volhard–Zelinskii reaction, an ester rather than an acid is produced</a:t>
            </a:r>
          </a:p>
          <a:p>
            <a:pPr lvl="1"/>
            <a:r>
              <a:rPr lang="en-US"/>
              <a:t>How can the following transformation be carried out?</a:t>
            </a:r>
          </a:p>
          <a:p>
            <a:pPr lvl="1"/>
            <a:endParaRPr lang="en-US"/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4149725"/>
            <a:ext cx="7031037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charset="2"/>
              <a:buNone/>
            </a:pPr>
            <a:r>
              <a:rPr lang="en-US"/>
              <a:t>(22.1)</a:t>
            </a:r>
          </a:p>
          <a:p>
            <a:pPr marL="0" indent="0"/>
            <a:r>
              <a:rPr lang="en-US"/>
              <a:t>Keto-Enol tautomerism</a:t>
            </a:r>
          </a:p>
          <a:p>
            <a:pPr marL="0" indent="0">
              <a:buFont typeface="Wingdings" charset="2"/>
              <a:buNone/>
            </a:pPr>
            <a:r>
              <a:rPr lang="en-US"/>
              <a:t>(22.2)</a:t>
            </a:r>
          </a:p>
          <a:p>
            <a:pPr marL="0" indent="0"/>
            <a:r>
              <a:rPr lang="en-US"/>
              <a:t>Reactivity of Enols: </a:t>
            </a:r>
            <a:r>
              <a:rPr lang="el-GR"/>
              <a:t>α</a:t>
            </a:r>
            <a:r>
              <a:rPr lang="en-US"/>
              <a:t>-substitution reactions</a:t>
            </a:r>
          </a:p>
          <a:p>
            <a:pPr marL="0" indent="0">
              <a:buFont typeface="Wingdings" charset="2"/>
              <a:buNone/>
            </a:pPr>
            <a:r>
              <a:rPr lang="en-US"/>
              <a:t>(22.3)</a:t>
            </a:r>
          </a:p>
          <a:p>
            <a:pPr marL="0" indent="0"/>
            <a:r>
              <a:rPr lang="en-US"/>
              <a:t>Alpha halogenation of aldehydes and ketones</a:t>
            </a:r>
          </a:p>
          <a:p>
            <a:pPr marL="0" indent="0">
              <a:buFont typeface="Wingdings" charset="2"/>
              <a:buNone/>
            </a:pPr>
            <a:r>
              <a:rPr lang="en-US"/>
              <a:t>(22.4) </a:t>
            </a:r>
          </a:p>
          <a:p>
            <a:pPr marL="0" indent="0"/>
            <a:r>
              <a:rPr lang="en-US"/>
              <a:t>Alpha bromination of carboxylic acids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Solution: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266950"/>
            <a:ext cx="7556500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Acidity of Alpha Hydrogen Atoms: Enolate Ion Formation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Carbonyl compounds can act as weak acids</a:t>
            </a:r>
          </a:p>
          <a:p>
            <a:r>
              <a:rPr lang="en-US"/>
              <a:t>Strong base is needed for enolate ion formation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Sodium hydride (NaH) or lithium diisopropylamide [LiN(</a:t>
            </a:r>
            <a:r>
              <a:rPr lang="en-US" i="1"/>
              <a:t>i</a:t>
            </a:r>
            <a:r>
              <a:rPr lang="en-US"/>
              <a:t>-C</a:t>
            </a:r>
            <a:r>
              <a:rPr lang="en-US" baseline="-25000"/>
              <a:t>3</a:t>
            </a:r>
            <a:r>
              <a:rPr lang="en-US"/>
              <a:t>H</a:t>
            </a:r>
            <a:r>
              <a:rPr lang="en-US" baseline="-25000"/>
              <a:t>7</a:t>
            </a:r>
            <a:r>
              <a:rPr lang="en-US"/>
              <a:t>)</a:t>
            </a:r>
            <a:r>
              <a:rPr lang="en-US" baseline="-25000"/>
              <a:t>2</a:t>
            </a:r>
            <a:r>
              <a:rPr lang="en-US"/>
              <a:t>] (LDA) are strong enough to form the enolate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3012" name="Picture 6" descr="22_0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850" y="2349500"/>
            <a:ext cx="8564563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Acidity of Alpha Hydrogen Atoms: Enolate Ion Formation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LDA is from butyllithium (BuLi) and diisopropylamine (pK</a:t>
            </a:r>
            <a:r>
              <a:rPr lang="en-US" baseline="-25000"/>
              <a:t>a</a:t>
            </a:r>
            <a:r>
              <a:rPr lang="en-US"/>
              <a:t> </a:t>
            </a:r>
            <a:r>
              <a:rPr lang="en-US">
                <a:sym typeface="Symbol" charset="2"/>
              </a:rPr>
              <a:t>=</a:t>
            </a:r>
            <a:r>
              <a:rPr lang="en-US"/>
              <a:t> 36)</a:t>
            </a:r>
          </a:p>
          <a:p>
            <a:r>
              <a:rPr lang="en-US"/>
              <a:t>Soluble in organic solvents and effective at low temperature with many compounds</a:t>
            </a:r>
          </a:p>
        </p:txBody>
      </p:sp>
      <p:pic>
        <p:nvPicPr>
          <p:cNvPr id="44036" name="Picture 6" descr="22_u01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04975" y="3325813"/>
            <a:ext cx="58515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Acidity of Alpha Hydrogen Atoms: Enolate Ion Formation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When a hydrogen atom is flanked by two carbonyl groups, its acidity is enhanced </a:t>
            </a:r>
          </a:p>
          <a:p>
            <a:r>
              <a:rPr lang="en-US"/>
              <a:t>Negative charge of enolate delocalizes over both carbonyl groups</a:t>
            </a:r>
          </a:p>
        </p:txBody>
      </p:sp>
      <p:pic>
        <p:nvPicPr>
          <p:cNvPr id="45060" name="Picture 6" descr="22_u01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2050" y="3254375"/>
            <a:ext cx="7085013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FF0000"/>
                </a:solidFill>
              </a:rPr>
              <a:t>Table 22.1 </a:t>
            </a:r>
            <a:r>
              <a:rPr lang="en-US" sz="4000"/>
              <a:t>- Acidity Constants for Some Organic Compounds</a:t>
            </a:r>
          </a:p>
        </p:txBody>
      </p:sp>
      <p:pic>
        <p:nvPicPr>
          <p:cNvPr id="4608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8650" y="1963738"/>
            <a:ext cx="8210550" cy="39370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Identify the most acidic hydrogens in a benzamide molecule</a:t>
            </a:r>
          </a:p>
          <a:p>
            <a:r>
              <a:rPr lang="en-US"/>
              <a:t>Solution: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Hydrogens α to one carbonyl group are weakly acidic</a:t>
            </a:r>
          </a:p>
          <a:p>
            <a:pPr lvl="1"/>
            <a:r>
              <a:rPr lang="en-US"/>
              <a:t>Hydrogens α to two carbonyl groups are much more acidic, but not as acidic as carboxylic acid protons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5438" y="2420938"/>
            <a:ext cx="2746375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Reactivity of Enolate 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Enolate ions can be looked at either as vinylic alkoxides (C=C–O</a:t>
            </a:r>
            <a:r>
              <a:rPr lang="en-US" baseline="30000"/>
              <a:t>-</a:t>
            </a:r>
            <a:r>
              <a:rPr lang="en-US"/>
              <a:t>) or as </a:t>
            </a:r>
            <a:r>
              <a:rPr lang="en-US" i="1"/>
              <a:t>α</a:t>
            </a:r>
            <a:r>
              <a:rPr lang="en-US"/>
              <a:t>-keto carbanions      (</a:t>
            </a:r>
            <a:r>
              <a:rPr lang="en-US" baseline="30000"/>
              <a:t>-</a:t>
            </a:r>
            <a:r>
              <a:rPr lang="en-US"/>
              <a:t>C–C=O)</a:t>
            </a:r>
          </a:p>
          <a:p>
            <a:pPr lvl="1"/>
            <a:r>
              <a:rPr lang="en-US"/>
              <a:t>Enolate ions can react with electrophiles</a:t>
            </a:r>
          </a:p>
          <a:p>
            <a:r>
              <a:rPr lang="en-US"/>
              <a:t>Reaction on oxygen yields an enol derivative</a:t>
            </a:r>
          </a:p>
          <a:p>
            <a:r>
              <a:rPr lang="en-US"/>
              <a:t>Reaction on carbon yields an </a:t>
            </a:r>
            <a:r>
              <a:rPr lang="en-US" i="1"/>
              <a:t>α</a:t>
            </a:r>
            <a:r>
              <a:rPr lang="en-US"/>
              <a:t>-substituted carbonyl compound</a:t>
            </a:r>
          </a:p>
          <a:p>
            <a:endParaRPr lang="en-US"/>
          </a:p>
        </p:txBody>
      </p:sp>
      <p:pic>
        <p:nvPicPr>
          <p:cNvPr id="48132" name="Picture 7" descr="22_0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95775" y="4192588"/>
            <a:ext cx="3548063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Reactivity of Enolate 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Aldehydes and ketones undergo base-promoted </a:t>
            </a:r>
            <a:r>
              <a:rPr lang="el-GR"/>
              <a:t>α</a:t>
            </a:r>
            <a:r>
              <a:rPr lang="en-US"/>
              <a:t> halogenation</a:t>
            </a:r>
          </a:p>
          <a:p>
            <a:r>
              <a:rPr lang="en-US"/>
              <a:t>Weak bases are effective for halogenation because it is not necessary to convert the ketone completely into its enolate ion</a:t>
            </a:r>
          </a:p>
          <a:p>
            <a:endParaRPr lang="en-US"/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4076700"/>
            <a:ext cx="75565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Reactivity of Enolate Ions</a:t>
            </a:r>
          </a:p>
        </p:txBody>
      </p:sp>
      <p:sp>
        <p:nvSpPr>
          <p:cNvPr id="50179" name="Content Placeholder 4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Base-promoted halogenation of aldehydes and ketones is seldom used</a:t>
            </a:r>
          </a:p>
          <a:p>
            <a:r>
              <a:rPr lang="en-US"/>
              <a:t>If excess base and halogen are used, a methyl ketone is triply halogenated and then cleaved by base in the haloform reaction</a:t>
            </a:r>
          </a:p>
          <a:p>
            <a:pPr lvl="1"/>
            <a:r>
              <a:rPr lang="en-US"/>
              <a:t>A halogen-stabilized carbanion acts as a leaving group</a:t>
            </a:r>
          </a:p>
        </p:txBody>
      </p:sp>
      <p:pic>
        <p:nvPicPr>
          <p:cNvPr id="50180" name="Content Placeholder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9575" y="4556125"/>
            <a:ext cx="6169025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Why are ketone halogenations in acidic media referred to as being acid-catalyzed, whereas halogenations in basic media are base promoted?</a:t>
            </a:r>
          </a:p>
          <a:p>
            <a:pPr lvl="1"/>
            <a:r>
              <a:rPr lang="en-US"/>
              <a:t>In other words, why is a full equivalent of base required for halogenation?</a:t>
            </a:r>
          </a:p>
          <a:p>
            <a:r>
              <a:rPr lang="en-US"/>
              <a:t>Solution: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Acid-catalyzed because hydrogen ions are regenerated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4508500"/>
            <a:ext cx="61817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charset="2"/>
              <a:buNone/>
            </a:pPr>
            <a:r>
              <a:rPr lang="en-US"/>
              <a:t>(22.5) </a:t>
            </a:r>
          </a:p>
          <a:p>
            <a:pPr marL="0" indent="0"/>
            <a:r>
              <a:rPr lang="en-US"/>
              <a:t>Acidity of alpha hydrogen atoms: Enolate ion formation</a:t>
            </a:r>
          </a:p>
          <a:p>
            <a:pPr marL="0" indent="0">
              <a:buFont typeface="Wingdings" charset="2"/>
              <a:buNone/>
            </a:pPr>
            <a:r>
              <a:rPr lang="en-US"/>
              <a:t>(22.6) </a:t>
            </a:r>
          </a:p>
          <a:p>
            <a:pPr marL="0" indent="0"/>
            <a:r>
              <a:rPr lang="en-US"/>
              <a:t>Reactivity of enolate ions</a:t>
            </a:r>
          </a:p>
          <a:p>
            <a:pPr marL="0" indent="0">
              <a:buFont typeface="Wingdings" charset="2"/>
              <a:buNone/>
            </a:pPr>
            <a:r>
              <a:rPr lang="en-US"/>
              <a:t>(22.7) </a:t>
            </a:r>
          </a:p>
          <a:p>
            <a:pPr marL="0" indent="0"/>
            <a:r>
              <a:rPr lang="en-US"/>
              <a:t>Alkylation of enolate ions</a:t>
            </a:r>
          </a:p>
          <a:p>
            <a:pPr marL="0" inden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Base-promoted because a stoichiometric amount of base is consumed</a:t>
            </a:r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28775"/>
            <a:ext cx="8228012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Alkylation of Enolate 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Base-promoted reaction occurs through an enolate ion intermediate</a:t>
            </a:r>
          </a:p>
        </p:txBody>
      </p:sp>
      <p:pic>
        <p:nvPicPr>
          <p:cNvPr id="53252" name="Picture 7" descr="22_u02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975" y="3133725"/>
            <a:ext cx="85566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on Enolate Alkylation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</a:t>
            </a:r>
            <a:r>
              <a:rPr lang="en-US" baseline="-25000"/>
              <a:t>N</a:t>
            </a:r>
            <a:r>
              <a:rPr lang="en-US"/>
              <a:t>2 reaction - Leaving group X can be chloride, bromide, iodide, or tosylate</a:t>
            </a:r>
          </a:p>
          <a:p>
            <a:r>
              <a:rPr lang="en-US"/>
              <a:t>R should be primary or methyl and preferably should be allylic or benzylic</a:t>
            </a:r>
          </a:p>
          <a:p>
            <a:r>
              <a:rPr lang="en-US"/>
              <a:t>Secondary halides react poorly, and tertiary halides don't react at all because of competing elimination</a:t>
            </a:r>
          </a:p>
        </p:txBody>
      </p:sp>
      <p:pic>
        <p:nvPicPr>
          <p:cNvPr id="54276" name="Picture 6" descr="22_u02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7513" y="4900613"/>
            <a:ext cx="8547100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Malonic Ester Synthesis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For preparing a carboxylic acid from an alkyl halide while lengthening the carbon chain by two atoms</a:t>
            </a:r>
          </a:p>
        </p:txBody>
      </p:sp>
      <p:pic>
        <p:nvPicPr>
          <p:cNvPr id="55300" name="Picture 6" descr="22_u02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8938" y="2997200"/>
            <a:ext cx="64420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Formation of Enolate and Alkylation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Malonic ester (diethyl propanedioate) is easily converted into its enolate ion by reaction with sodium ethoxide in ethanol</a:t>
            </a:r>
          </a:p>
          <a:p>
            <a:r>
              <a:rPr lang="en-US"/>
              <a:t>The enolate is a good nucleophile that reacts rapidly with an alkyl halide to give an </a:t>
            </a:r>
            <a:r>
              <a:rPr lang="en-US" i="1"/>
              <a:t>α</a:t>
            </a:r>
            <a:r>
              <a:rPr lang="en-US"/>
              <a:t>-substituted malonic ester</a:t>
            </a:r>
          </a:p>
        </p:txBody>
      </p:sp>
      <p:pic>
        <p:nvPicPr>
          <p:cNvPr id="56324" name="Picture 5" descr="22_u02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4221163"/>
            <a:ext cx="8583613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Dialkylation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product has an acidic </a:t>
            </a:r>
            <a:r>
              <a:rPr lang="en-US">
                <a:sym typeface="Symbol" charset="2"/>
              </a:rPr>
              <a:t>-</a:t>
            </a:r>
            <a:r>
              <a:rPr lang="en-US"/>
              <a:t>hydrogen, allowing the alkylation process to be repeated </a:t>
            </a:r>
          </a:p>
        </p:txBody>
      </p:sp>
      <p:pic>
        <p:nvPicPr>
          <p:cNvPr id="57348" name="Picture 6" descr="22_u02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995613"/>
            <a:ext cx="8583613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Hydrolysis and Decarboxylation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malonic ester derivative hydrolyzes in acid and loses CO</a:t>
            </a:r>
            <a:r>
              <a:rPr lang="en-US" baseline="-25000"/>
              <a:t>2</a:t>
            </a:r>
            <a:r>
              <a:rPr lang="en-US"/>
              <a:t> (decarboxylation) to yield a substituted monoacid</a:t>
            </a:r>
          </a:p>
        </p:txBody>
      </p:sp>
      <p:pic>
        <p:nvPicPr>
          <p:cNvPr id="58372" name="Picture 6" descr="22_u0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3352800"/>
            <a:ext cx="85566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Decarboxylation of </a:t>
            </a:r>
            <a:r>
              <a:rPr lang="el-GR">
                <a:sym typeface="Symbol" charset="2"/>
              </a:rPr>
              <a:t></a:t>
            </a:r>
            <a:r>
              <a:rPr lang="en-US"/>
              <a:t>-Ketoacids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Decarboxylation requires a carbonyl group two atoms away from the </a:t>
            </a:r>
            <a:r>
              <a:rPr lang="en-US">
                <a:sym typeface="Symbol" charset="2"/>
              </a:rPr>
              <a:t>–</a:t>
            </a:r>
            <a:r>
              <a:rPr lang="en-US"/>
              <a:t>CO</a:t>
            </a:r>
            <a:r>
              <a:rPr lang="en-US" baseline="-25000"/>
              <a:t>2</a:t>
            </a:r>
            <a:r>
              <a:rPr lang="en-US"/>
              <a:t>H</a:t>
            </a:r>
          </a:p>
        </p:txBody>
      </p:sp>
      <p:pic>
        <p:nvPicPr>
          <p:cNvPr id="59396" name="Picture 6" descr="22_u0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8400" y="2376488"/>
            <a:ext cx="7148513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Conversion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malonic ester synthesis converts an alkyl halide into a carboxylic acid while lengthening the carbon chain by two atoms</a:t>
            </a:r>
          </a:p>
        </p:txBody>
      </p:sp>
      <p:pic>
        <p:nvPicPr>
          <p:cNvPr id="60420" name="Picture 6" descr="22_u03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819400"/>
            <a:ext cx="8564563" cy="389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 of Cycloalkane Carboxylic Acids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1,4-dibromobutane reacts twice, giving a cyclic product</a:t>
            </a:r>
          </a:p>
          <a:p>
            <a:r>
              <a:rPr lang="en-US"/>
              <a:t>Three-, four-, five-, and six-membered rings can be prepared in this way</a:t>
            </a:r>
          </a:p>
        </p:txBody>
      </p:sp>
      <p:sp>
        <p:nvSpPr>
          <p:cNvPr id="61444" name="Text Box 9"/>
          <p:cNvSpPr txBox="1">
            <a:spLocks noChangeArrowheads="1"/>
          </p:cNvSpPr>
          <p:nvPr/>
        </p:nvSpPr>
        <p:spPr bwMode="auto">
          <a:xfrm>
            <a:off x="1143000" y="4038600"/>
            <a:ext cx="632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61445" name="Picture 7" descr="22_u03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3213100"/>
            <a:ext cx="8296275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Keto-Enol Tautomerism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 carbonyl compound with a hydrogen atom on its </a:t>
            </a:r>
            <a:r>
              <a:rPr lang="el-GR"/>
              <a:t>α</a:t>
            </a:r>
            <a:r>
              <a:rPr lang="en-US"/>
              <a:t> carbon rapidly equilibrates with its corresponding </a:t>
            </a:r>
            <a:r>
              <a:rPr lang="en-US" b="1">
                <a:solidFill>
                  <a:srgbClr val="0070C0"/>
                </a:solidFill>
              </a:rPr>
              <a:t>enol</a:t>
            </a:r>
            <a:r>
              <a:rPr lang="en-US"/>
              <a:t> isomer </a:t>
            </a:r>
          </a:p>
          <a:p>
            <a:r>
              <a:rPr lang="en-US" b="1">
                <a:solidFill>
                  <a:srgbClr val="0070C0"/>
                </a:solidFill>
              </a:rPr>
              <a:t>Tautomers</a:t>
            </a:r>
            <a:r>
              <a:rPr lang="en-US"/>
              <a:t>: Isomers that interconvert spontaneously, usually with the change in position of a hydrogen</a:t>
            </a:r>
          </a:p>
        </p:txBody>
      </p:sp>
      <p:pic>
        <p:nvPicPr>
          <p:cNvPr id="17412" name="Picture 6" descr="22_u0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5" y="4313238"/>
            <a:ext cx="7802563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How could malonic ester synthesis be used to prepare the following compound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3141663"/>
            <a:ext cx="3292475" cy="22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Solution: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989138"/>
            <a:ext cx="6869112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Acetoacetic Ester Synthesis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Converts an alkyl halide into a methyl ketone having three more carbons</a:t>
            </a:r>
          </a:p>
          <a:p>
            <a:endParaRPr lang="en-US"/>
          </a:p>
        </p:txBody>
      </p:sp>
      <p:pic>
        <p:nvPicPr>
          <p:cNvPr id="64516" name="Picture 6" descr="22_u03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713" y="2376488"/>
            <a:ext cx="5856287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Acetoacetic Ester (Ethyl Acetoacetate)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sym typeface="Symbol" charset="2"/>
              </a:rPr>
              <a:t></a:t>
            </a:r>
            <a:r>
              <a:rPr lang="en-US"/>
              <a:t> carbon is flanked by two carbonyl groups, so it readily becomes an enolate ion</a:t>
            </a:r>
          </a:p>
          <a:p>
            <a:r>
              <a:rPr lang="en-US"/>
              <a:t>This can be alkylated by an alkyl halide and also can react with a second alkyl halide</a:t>
            </a:r>
          </a:p>
        </p:txBody>
      </p:sp>
      <p:pic>
        <p:nvPicPr>
          <p:cNvPr id="65540" name="Picture 6" descr="22_u03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2400" y="3221038"/>
            <a:ext cx="64262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Generalization: </a:t>
            </a:r>
            <a:r>
              <a:rPr lang="el-GR">
                <a:sym typeface="Symbol" charset="2"/>
              </a:rPr>
              <a:t></a:t>
            </a:r>
            <a:r>
              <a:rPr lang="en-US"/>
              <a:t>-Keto Esters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Sequence</a:t>
            </a:r>
          </a:p>
          <a:p>
            <a:pPr lvl="1"/>
            <a:r>
              <a:rPr lang="en-US"/>
              <a:t>Enolate ion formation</a:t>
            </a:r>
          </a:p>
          <a:p>
            <a:pPr lvl="1"/>
            <a:r>
              <a:rPr lang="en-US"/>
              <a:t>Alkylation</a:t>
            </a:r>
          </a:p>
          <a:p>
            <a:pPr lvl="1"/>
            <a:r>
              <a:rPr lang="en-US"/>
              <a:t>Hydrolysis/decarboxylation</a:t>
            </a:r>
          </a:p>
          <a:p>
            <a:r>
              <a:rPr lang="en-US"/>
              <a:t>Cyclic </a:t>
            </a:r>
            <a:r>
              <a:rPr lang="el-GR">
                <a:sym typeface="Symbol" charset="2"/>
              </a:rPr>
              <a:t></a:t>
            </a:r>
            <a:r>
              <a:rPr lang="en-US"/>
              <a:t>-keto esters give 2-substituted cyclohexanones</a:t>
            </a:r>
          </a:p>
        </p:txBody>
      </p:sp>
      <p:pic>
        <p:nvPicPr>
          <p:cNvPr id="66564" name="Picture 6" descr="22_u03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50" y="4411663"/>
            <a:ext cx="8564563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What alkyl halides would be used to prepare the following ketones by an acetoacetic ester synthesis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758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2968625"/>
            <a:ext cx="5935663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50179" name="Content Placeholder 5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Solution:</a:t>
            </a:r>
          </a:p>
          <a:p>
            <a:pPr lvl="1"/>
            <a:r>
              <a:rPr lang="en-US"/>
              <a:t>The methyl ketone component comes from acetoacetic ester; the other component comes from a halide</a:t>
            </a:r>
          </a:p>
        </p:txBody>
      </p:sp>
      <p:pic>
        <p:nvPicPr>
          <p:cNvPr id="50180" name="Content Placeholder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187700"/>
            <a:ext cx="74644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Direct Alkylation of Ketones, Esters, and Nitriles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Ketones, esters, and nitriles can all be alkylated using LDA or related dialkylamide bases in THF</a:t>
            </a:r>
          </a:p>
        </p:txBody>
      </p:sp>
      <p:pic>
        <p:nvPicPr>
          <p:cNvPr id="6963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7288" y="2595563"/>
            <a:ext cx="715327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Direct Alkylation of Ketones, Esters, and Nitriles</a:t>
            </a:r>
          </a:p>
        </p:txBody>
      </p:sp>
      <p:pic>
        <p:nvPicPr>
          <p:cNvPr id="70659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4963" y="1341438"/>
            <a:ext cx="6257925" cy="51816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Show how the compound given below might be prepared </a:t>
            </a:r>
          </a:p>
          <a:p>
            <a:pPr lvl="1"/>
            <a:r>
              <a:rPr lang="en-US"/>
              <a:t>Using an alkylation reaction as the key step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716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9863" y="3500438"/>
            <a:ext cx="30575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Keto-Enol Tautomerism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Tautomers are constitutional isomers</a:t>
            </a:r>
          </a:p>
          <a:p>
            <a:pPr lvl="1"/>
            <a:r>
              <a:rPr lang="en-US"/>
              <a:t>Have their atoms arranged differently</a:t>
            </a:r>
          </a:p>
          <a:p>
            <a:r>
              <a:rPr lang="en-US"/>
              <a:t>Resonance forms are different representations of a single compound</a:t>
            </a:r>
          </a:p>
          <a:p>
            <a:pPr lvl="1"/>
            <a:r>
              <a:rPr lang="en-US"/>
              <a:t>Differ in the position of the </a:t>
            </a:r>
            <a:r>
              <a:rPr lang="en-US">
                <a:sym typeface="Symbol" charset="2"/>
              </a:rPr>
              <a:t></a:t>
            </a:r>
            <a:r>
              <a:rPr lang="en-US"/>
              <a:t> and nonbonding electrons</a:t>
            </a:r>
          </a:p>
          <a:p>
            <a:r>
              <a:rPr lang="en-US"/>
              <a:t>Most monocarbonyl compounds exist in their keto form at equilibrium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Solution: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phenyl group can help stabilize the enolate anion intermediate</a:t>
            </a:r>
          </a:p>
          <a:p>
            <a:pPr lvl="1"/>
            <a:r>
              <a:rPr lang="en-US"/>
              <a:t>Alkylation occurs at the carbon next to the phenyl group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575" y="1989138"/>
            <a:ext cx="687070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0000"/>
                </a:solidFill>
              </a:rPr>
              <a:t>Figure 22.6</a:t>
            </a:r>
            <a:r>
              <a:rPr lang="en-US" sz="3600"/>
              <a:t> - Biosynthesis of Indolmycin from Indolylpyruvate</a:t>
            </a:r>
          </a:p>
        </p:txBody>
      </p:sp>
      <p:pic>
        <p:nvPicPr>
          <p:cNvPr id="73731" name="Picture 5" descr="22_0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9188" y="1652588"/>
            <a:ext cx="7156450" cy="488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l-GR" i="1"/>
              <a:t>α</a:t>
            </a:r>
            <a:r>
              <a:rPr lang="en-US"/>
              <a:t>-substitution reaction of a carbonyl compound through either an enol or enolate ion intermediate is one of the four fundamental reaction types in carbonyl-group chemistry</a:t>
            </a:r>
          </a:p>
          <a:p>
            <a:r>
              <a:rPr lang="en-US"/>
              <a:t>Enol tautomers are normally present only to a small extent at equilibrium and are difficult to isolate</a:t>
            </a:r>
          </a:p>
          <a:p>
            <a:pPr lvl="1"/>
            <a:r>
              <a:rPr lang="en-US"/>
              <a:t>React with electrophiles in an </a:t>
            </a:r>
            <a:r>
              <a:rPr lang="el-GR" i="1"/>
              <a:t>α</a:t>
            </a:r>
            <a:r>
              <a:rPr lang="en-US"/>
              <a:t>-substitution reaction</a:t>
            </a:r>
          </a:p>
          <a:p>
            <a:r>
              <a:rPr lang="en-US"/>
              <a:t>Malonic ester synthesis converts an alkyl halide into a carboxylic acid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Acetoacetic ester synthesis converts an alkyl halide into a methyl ketone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Keto-Enol Tautomerism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Enol tautomer is often present in small extent and cannot be isolated easily</a:t>
            </a:r>
          </a:p>
          <a:p>
            <a:r>
              <a:rPr lang="en-US"/>
              <a:t>Enols are responsible for much of the chemistry of carbonyl compounds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Keto-enol tautomerism of carbonyl compounds is catalyzed by both acids and bases</a:t>
            </a:r>
            <a:endParaRPr lang="en-US">
              <a:sym typeface="Symbol" charset="2"/>
            </a:endParaRPr>
          </a:p>
          <a:p>
            <a:endParaRPr lang="en-US"/>
          </a:p>
        </p:txBody>
      </p:sp>
      <p:pic>
        <p:nvPicPr>
          <p:cNvPr id="21508" name="Picture 6" descr="22_u0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275" y="3213100"/>
            <a:ext cx="60896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Keto-Enol Tautomerism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sym typeface="Symbol" charset="2"/>
              </a:rPr>
              <a:t>Acid catalysis occurs due to protonation of carbonyl oxygen atom </a:t>
            </a:r>
          </a:p>
        </p:txBody>
      </p:sp>
      <p:pic>
        <p:nvPicPr>
          <p:cNvPr id="23556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10125" y="1644650"/>
            <a:ext cx="4029075" cy="49403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Keto-Enol Tautomerism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Carbonyl compound can act as an acid and donate one of its </a:t>
            </a:r>
            <a:r>
              <a:rPr lang="en-US" i="1"/>
              <a:t>a </a:t>
            </a:r>
            <a:r>
              <a:rPr lang="en-US"/>
              <a:t>hydrogens to a sufficiently strong base, yielding an </a:t>
            </a:r>
            <a:r>
              <a:rPr lang="en-US" b="1">
                <a:solidFill>
                  <a:srgbClr val="0070C0"/>
                </a:solidFill>
              </a:rPr>
              <a:t>enolate ion</a:t>
            </a:r>
            <a:endParaRPr lang="en-US" b="1">
              <a:solidFill>
                <a:srgbClr val="0070C0"/>
              </a:solidFill>
              <a:sym typeface="Symbol" charset="2"/>
            </a:endParaRPr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0313" y="1412875"/>
            <a:ext cx="370046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Draw structures for the enol tautomers of the following compounds:</a:t>
            </a:r>
          </a:p>
          <a:p>
            <a:pPr lvl="1"/>
            <a:r>
              <a:rPr lang="en-US"/>
              <a:t>a) Cyclopentanone </a:t>
            </a:r>
          </a:p>
          <a:p>
            <a:pPr lvl="1"/>
            <a:r>
              <a:rPr lang="en-US"/>
              <a:t>b) Methyl thioacetate </a:t>
            </a:r>
          </a:p>
          <a:p>
            <a:r>
              <a:rPr lang="en-US"/>
              <a:t>Solution:</a:t>
            </a:r>
          </a:p>
          <a:p>
            <a:endParaRPr lang="en-US"/>
          </a:p>
          <a:p>
            <a:pPr lvl="1"/>
            <a:r>
              <a:rPr lang="en-US"/>
              <a:t>a)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3694113"/>
            <a:ext cx="6122987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t="27364"/>
          <a:stretch>
            <a:fillRect/>
          </a:stretch>
        </p:blipFill>
        <p:spPr bwMode="auto">
          <a:xfrm>
            <a:off x="1979613" y="4154488"/>
            <a:ext cx="6122987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t="57368"/>
          <a:stretch>
            <a:fillRect/>
          </a:stretch>
        </p:blipFill>
        <p:spPr bwMode="auto">
          <a:xfrm>
            <a:off x="1979613" y="5373688"/>
            <a:ext cx="6122987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1934</TotalTime>
  <Words>1564</Words>
  <Application>Microsoft Macintosh PowerPoint</Application>
  <PresentationFormat>On-screen Show (4:3)</PresentationFormat>
  <Paragraphs>231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ＭＳ Ｐゴシック</vt:lpstr>
      <vt:lpstr>Wingdings</vt:lpstr>
      <vt:lpstr>Calibri</vt:lpstr>
      <vt:lpstr>MS PGothic</vt:lpstr>
      <vt:lpstr>Symbol</vt:lpstr>
      <vt:lpstr>Layers</vt:lpstr>
      <vt:lpstr>Chapter 22 Carbonyl Alpha-Substitution Reactions</vt:lpstr>
      <vt:lpstr>Learning Objectives</vt:lpstr>
      <vt:lpstr>Learning Objectives</vt:lpstr>
      <vt:lpstr>Keto-Enol Tautomerism</vt:lpstr>
      <vt:lpstr>Keto-Enol Tautomerism</vt:lpstr>
      <vt:lpstr>Keto-Enol Tautomerism</vt:lpstr>
      <vt:lpstr>Keto-Enol Tautomerism</vt:lpstr>
      <vt:lpstr>Keto-Enol Tautomerism</vt:lpstr>
      <vt:lpstr>Worked Example</vt:lpstr>
      <vt:lpstr>Reactivity of Enols: Alpha-Substitution Reactions</vt:lpstr>
      <vt:lpstr>General Mechanism of Addition to Enols</vt:lpstr>
      <vt:lpstr>Alpha Halogenation of Aldehydes and Ketones</vt:lpstr>
      <vt:lpstr>Alpha Halogenation of Aldehydes and Ketones</vt:lpstr>
      <vt:lpstr>Alpha Halogenation of Aldehydes and Ketones</vt:lpstr>
      <vt:lpstr>Elimination Reactions of -Bromoketones</vt:lpstr>
      <vt:lpstr>Worked Example</vt:lpstr>
      <vt:lpstr>Alpha Bromination of Carboxylic Acids</vt:lpstr>
      <vt:lpstr>Alpha Bromination of Carboxylic Acids</vt:lpstr>
      <vt:lpstr>Worked Example</vt:lpstr>
      <vt:lpstr>Worked Example</vt:lpstr>
      <vt:lpstr>Acidity of Alpha Hydrogen Atoms: Enolate Ion Formation</vt:lpstr>
      <vt:lpstr>Acidity of Alpha Hydrogen Atoms: Enolate Ion Formation</vt:lpstr>
      <vt:lpstr>Acidity of Alpha Hydrogen Atoms: Enolate Ion Formation</vt:lpstr>
      <vt:lpstr>Table 22.1 - Acidity Constants for Some Organic Compounds</vt:lpstr>
      <vt:lpstr>Worked Example</vt:lpstr>
      <vt:lpstr>Reactivity of Enolate Ions</vt:lpstr>
      <vt:lpstr>Reactivity of Enolate Ions</vt:lpstr>
      <vt:lpstr>Reactivity of Enolate Ions</vt:lpstr>
      <vt:lpstr>Worked Example</vt:lpstr>
      <vt:lpstr>Worked Example</vt:lpstr>
      <vt:lpstr>Alkylation of Enolate Ions</vt:lpstr>
      <vt:lpstr>Constraints on Enolate Alkylation</vt:lpstr>
      <vt:lpstr>Malonic Ester Synthesis</vt:lpstr>
      <vt:lpstr>Formation of Enolate and Alkylation</vt:lpstr>
      <vt:lpstr>Dialkylation</vt:lpstr>
      <vt:lpstr>Hydrolysis and Decarboxylation </vt:lpstr>
      <vt:lpstr>Decarboxylation of -Ketoacids</vt:lpstr>
      <vt:lpstr>Overall Conversion</vt:lpstr>
      <vt:lpstr>Preparation of Cycloalkane Carboxylic Acids</vt:lpstr>
      <vt:lpstr>Worked Example</vt:lpstr>
      <vt:lpstr>Worked Example</vt:lpstr>
      <vt:lpstr>Acetoacetic Ester Synthesis</vt:lpstr>
      <vt:lpstr>Acetoacetic Ester (Ethyl Acetoacetate) </vt:lpstr>
      <vt:lpstr>Generalization: -Keto Esters </vt:lpstr>
      <vt:lpstr>Worked Example</vt:lpstr>
      <vt:lpstr>Worked Example</vt:lpstr>
      <vt:lpstr>Direct Alkylation of Ketones, Esters, and Nitriles</vt:lpstr>
      <vt:lpstr>Direct Alkylation of Ketones, Esters, and Nitriles</vt:lpstr>
      <vt:lpstr>Worked Example</vt:lpstr>
      <vt:lpstr>Worked Example</vt:lpstr>
      <vt:lpstr>Figure 22.6 - Biosynthesis of Indolmycin from Indolylpyruvate</vt:lpstr>
      <vt:lpstr>Summary</vt:lpstr>
      <vt:lpstr>Summary</vt:lpstr>
    </vt:vector>
  </TitlesOfParts>
  <Company>University of Toronto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CN&gt;Chapter 22CT&gt;Carbonyl Alpha-Substitution Reactions </dc:title>
  <dc:creator>Ronald Kluger</dc:creator>
  <cp:lastModifiedBy>Evan Rusackas</cp:lastModifiedBy>
  <cp:revision>257</cp:revision>
  <dcterms:created xsi:type="dcterms:W3CDTF">2015-04-13T19:12:37Z</dcterms:created>
  <dcterms:modified xsi:type="dcterms:W3CDTF">2015-04-13T19:14:51Z</dcterms:modified>
</cp:coreProperties>
</file>