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57"/>
  </p:notesMasterIdLst>
  <p:sldIdLst>
    <p:sldId id="257" r:id="rId2"/>
    <p:sldId id="297" r:id="rId3"/>
    <p:sldId id="298" r:id="rId4"/>
    <p:sldId id="299" r:id="rId5"/>
    <p:sldId id="25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82" r:id="rId14"/>
    <p:sldId id="307" r:id="rId15"/>
    <p:sldId id="284" r:id="rId16"/>
    <p:sldId id="283" r:id="rId17"/>
    <p:sldId id="308" r:id="rId18"/>
    <p:sldId id="285" r:id="rId19"/>
    <p:sldId id="309" r:id="rId20"/>
    <p:sldId id="310" r:id="rId21"/>
    <p:sldId id="311" r:id="rId22"/>
    <p:sldId id="312" r:id="rId23"/>
    <p:sldId id="313" r:id="rId24"/>
    <p:sldId id="286" r:id="rId25"/>
    <p:sldId id="314" r:id="rId26"/>
    <p:sldId id="287" r:id="rId27"/>
    <p:sldId id="264" r:id="rId28"/>
    <p:sldId id="315" r:id="rId29"/>
    <p:sldId id="288" r:id="rId30"/>
    <p:sldId id="289" r:id="rId31"/>
    <p:sldId id="316" r:id="rId32"/>
    <p:sldId id="317" r:id="rId33"/>
    <p:sldId id="318" r:id="rId34"/>
    <p:sldId id="319" r:id="rId35"/>
    <p:sldId id="265" r:id="rId36"/>
    <p:sldId id="291" r:id="rId37"/>
    <p:sldId id="292" r:id="rId38"/>
    <p:sldId id="293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267" r:id="rId49"/>
    <p:sldId id="329" r:id="rId50"/>
    <p:sldId id="330" r:id="rId51"/>
    <p:sldId id="275" r:id="rId52"/>
    <p:sldId id="331" r:id="rId53"/>
    <p:sldId id="332" r:id="rId54"/>
    <p:sldId id="333" r:id="rId55"/>
    <p:sldId id="334" r:id="rId56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88" d="100"/>
          <a:sy n="88" d="100"/>
        </p:scale>
        <p:origin x="1386" y="60"/>
      </p:cViewPr>
      <p:guideLst>
        <p:guide orient="horz" pos="2160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A475263-746D-48D5-A2F4-7B48DD5CC3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6849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84270D-3387-4CE8-A97D-B77F77CD9F57}" type="slidenum">
              <a:rPr lang="en-CA" altLang="en-US" smtClean="0"/>
              <a:pPr>
                <a:spcBef>
                  <a:spcPct val="0"/>
                </a:spcBef>
              </a:pPr>
              <a:t>1</a:t>
            </a:fld>
            <a:endParaRPr lang="en-CA" altLang="en-US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59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Electrophilic Additions to conjugated dienes: Allylic carbocations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D21F30-F337-46E9-8899-5310D2F1DD87}" type="slidenum">
              <a:rPr lang="en-CA" altLang="en-US" sz="1200" smtClean="0"/>
              <a:pPr/>
              <a:t>13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2092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Electrophilic Additions to conjugated dienes: Allylic carbocations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BCD994-8553-407F-9D30-82F1A49A0DB1}" type="slidenum">
              <a:rPr lang="en-CA" altLang="en-US" sz="1200" smtClean="0"/>
              <a:pPr/>
              <a:t>14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9376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Electrophilic Additions to conjugated dienes: Allylic carbocations</a:t>
            </a:r>
          </a:p>
          <a:p>
            <a:endParaRPr lang="en-IN" altLang="en-US" baseline="30000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1342EA-9B81-49E6-BD32-101DE6B18239}" type="slidenum">
              <a:rPr lang="en-CA" altLang="en-US" sz="1200" smtClean="0"/>
              <a:pPr/>
              <a:t>15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5497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Electrophilic Additions to conjugated dienes: Allylic carbocations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E5D165-7FFD-4C95-A870-6F37C6FC9E56}" type="slidenum">
              <a:rPr lang="en-CA" altLang="en-US" sz="1200" smtClean="0"/>
              <a:pPr/>
              <a:t>16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9878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Electrophilic Additions to conjugated dienes: Allylic carbocations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59F2B6-1F52-4F62-BE5E-D32DC38632B9}" type="slidenum">
              <a:rPr lang="en-CA" altLang="en-US" sz="1200" smtClean="0"/>
              <a:pPr/>
              <a:t>17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0953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1B8378-879C-45EE-A173-BABEF6A1ED85}" type="slidenum">
              <a:rPr lang="en-CA" altLang="en-US" sz="1200" smtClean="0"/>
              <a:pPr/>
              <a:t>18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2087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F3C4FB-9C5E-4BAE-90B9-C567B635BC10}" type="slidenum">
              <a:rPr lang="en-CA" altLang="en-US" sz="1200" smtClean="0"/>
              <a:pPr/>
              <a:t>19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34627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205C1F-E8AD-489D-8C3C-4AFF92C07FA3}" type="slidenum">
              <a:rPr lang="en-CA" altLang="en-US" sz="1200" smtClean="0"/>
              <a:pPr/>
              <a:t>20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67784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8FFEB1-21E8-4960-A98B-E78CB52575E9}" type="slidenum">
              <a:rPr lang="en-CA" altLang="en-US" sz="1200" smtClean="0"/>
              <a:pPr/>
              <a:t>21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07277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8A56EF-87B1-419B-B911-4A820A869AF4}" type="slidenum">
              <a:rPr lang="en-CA" altLang="en-US" sz="1200" smtClean="0"/>
              <a:pPr/>
              <a:t>22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6511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  <a:p>
            <a:endParaRPr lang="en-IN" altLang="en-US" smtClean="0">
              <a:latin typeface="Arial" panose="020B0604020202020204" pitchFamily="34" charset="0"/>
            </a:endParaRP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14D7D7-D17A-47FA-B59A-A5BE7D77C814}" type="slidenum">
              <a:rPr lang="en-CA" altLang="en-US" sz="1200" smtClean="0"/>
              <a:pPr/>
              <a:t>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48301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Kinetic versus thermodynamic control of reactions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61AE68-BEC1-4B1E-AFB3-C31CF1B45E69}" type="slidenum">
              <a:rPr lang="en-CA" altLang="en-US" sz="1200" smtClean="0"/>
              <a:pPr/>
              <a:t>23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26658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The Diels-Alder Cycloaddition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286732-B788-44DF-8006-BF6B606FCBF8}" type="slidenum">
              <a:rPr lang="en-CA" altLang="en-US" sz="1200" smtClean="0"/>
              <a:pPr/>
              <a:t>24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78003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The Diels-Alder Cycloaddition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E6860F-0B36-4068-B084-9FC5280E6BCB}" type="slidenum">
              <a:rPr lang="en-CA" altLang="en-US" sz="1200" smtClean="0"/>
              <a:pPr/>
              <a:t>25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70761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  <a:p>
            <a:r>
              <a:rPr lang="en-IN" altLang="en-US" smtClean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F9B36-83E3-4C27-A700-8DD8A812060F}" type="slidenum">
              <a:rPr lang="en-CA" altLang="en-US" sz="1200" smtClean="0"/>
              <a:pPr/>
              <a:t>26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84043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88A0F-D268-400E-B207-F94D63391AE7}" type="slidenum">
              <a:rPr lang="en-CA" altLang="en-US" sz="1200" smtClean="0"/>
              <a:pPr/>
              <a:t>27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11213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D3ABCA-27CC-4736-8DA2-05FAD8F74898}" type="slidenum">
              <a:rPr lang="en-CA" altLang="en-US" sz="1200" smtClean="0"/>
              <a:pPr/>
              <a:t>28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73233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A69843-DAFA-4C93-B5A1-991B62F02190}" type="slidenum">
              <a:rPr lang="en-CA" altLang="en-US" sz="1200" smtClean="0"/>
              <a:pPr/>
              <a:t>29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23110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7ABC38-FC15-4A26-8EBC-F19A36751135}" type="slidenum">
              <a:rPr lang="en-CA" altLang="en-US" sz="1200" smtClean="0"/>
              <a:pPr/>
              <a:t>30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45457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780153-BC91-4A5A-868C-6E6ADE1550B2}" type="slidenum">
              <a:rPr lang="en-CA" altLang="en-US" sz="1200" smtClean="0"/>
              <a:pPr/>
              <a:t>31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35527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28CEEA-5D51-473E-BDB3-D954670F74F9}" type="slidenum">
              <a:rPr lang="en-CA" altLang="en-US" sz="1200" smtClean="0"/>
              <a:pPr/>
              <a:t>32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1105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B5FDDA-6560-4FAA-8A2C-30A31057ED4E}" type="slidenum">
              <a:rPr lang="en-CA" altLang="en-US" sz="1200" smtClean="0"/>
              <a:pPr/>
              <a:t>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45168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753542-BC72-4734-ABB7-92E3E42414F5}" type="slidenum">
              <a:rPr lang="en-CA" altLang="en-US" sz="1200" smtClean="0"/>
              <a:pPr/>
              <a:t>33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84698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Characteristics of the Diels-Alder Reaction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BE5FB8-E0F4-4710-9332-125707409955}" type="slidenum">
              <a:rPr lang="en-CA" altLang="en-US" sz="1200" smtClean="0"/>
              <a:pPr/>
              <a:t>34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74266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Diene Polymers: Natural and synthetic rubbers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FE5F6E-E0EF-4260-A3F2-88F5FBF06DF9}" type="slidenum">
              <a:rPr lang="en-CA" altLang="en-US" sz="1200" smtClean="0"/>
              <a:pPr/>
              <a:t>35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6234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Diene Polymers: Natural and synthetic rubbers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57013C-A661-457D-8B2F-65BE3A1E31DD}" type="slidenum">
              <a:rPr lang="en-CA" altLang="en-US" sz="1200" smtClean="0"/>
              <a:pPr/>
              <a:t>36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68466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Diene Polymers: Natural and synthetic rubbers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1671A8-17E4-4ACE-9B04-118FFEFB5BD9}" type="slidenum">
              <a:rPr lang="en-CA" altLang="en-US" sz="1200" smtClean="0"/>
              <a:pPr/>
              <a:t>37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50434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Diene Polymers: Natural and synthetic rubbers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1DFC8E-3107-4BCF-B2B0-EC3C8E37131E}" type="slidenum">
              <a:rPr lang="en-CA" altLang="en-US" sz="1200" smtClean="0"/>
              <a:pPr/>
              <a:t>38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96539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Diene Polymers: Natural and synthetic rubbers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14C2AA-E17A-4CE8-999E-0733D2F42240}" type="slidenum">
              <a:rPr lang="en-CA" altLang="en-US" sz="1200" smtClean="0"/>
              <a:pPr/>
              <a:t>39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47235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DC4C7D-4FE7-4C6B-8874-44DE9F80CA8D}" type="slidenum">
              <a:rPr lang="en-CA" altLang="en-US" sz="1200" smtClean="0"/>
              <a:pPr/>
              <a:t>40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3599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F91780-708E-4A1E-B633-512A1816EE69}" type="slidenum">
              <a:rPr lang="en-CA" altLang="en-US" sz="1200" smtClean="0"/>
              <a:pPr/>
              <a:t>41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44746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7BB84B-2715-4FAC-9079-F71DE4EFE225}" type="slidenum">
              <a:rPr lang="en-CA" altLang="en-US" sz="1200" smtClean="0"/>
              <a:pPr/>
              <a:t>42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9163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27C27F-38F8-4521-9EFC-41646907828A}" type="slidenum">
              <a:rPr lang="en-CA" altLang="en-US" sz="1200" smtClean="0"/>
              <a:pPr/>
              <a:t>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879112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88F7ED-7315-424A-AA03-C5EABF7F0F79}" type="slidenum">
              <a:rPr lang="en-CA" altLang="en-US" sz="1200" smtClean="0"/>
              <a:pPr/>
              <a:t>43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316165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2E09F6-3834-444F-9FAE-E157CFDC42B7}" type="slidenum">
              <a:rPr lang="en-CA" altLang="en-US" sz="1200" smtClean="0"/>
              <a:pPr/>
              <a:t>44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7564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E3C5CF-9A7C-44FE-BD30-07178EA71AFC}" type="slidenum">
              <a:rPr lang="en-CA" altLang="en-US" sz="1200" smtClean="0"/>
              <a:pPr/>
              <a:t>45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48097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77748E-A910-4345-B376-03541F8FDCC2}" type="slidenum">
              <a:rPr lang="en-CA" altLang="en-US" sz="1200" smtClean="0"/>
              <a:pPr/>
              <a:t>46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83075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Ultraviolet spectroscopy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7DA86E-CDAB-4101-BDF9-5B81E3F1DB6A}" type="slidenum">
              <a:rPr lang="en-CA" altLang="en-US" sz="1200" smtClean="0"/>
              <a:pPr/>
              <a:t>47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648977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Interpreting ultraviolet spectra: The effect of conjugation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E4011F-AB7F-4186-A524-4A21DD544E95}" type="slidenum">
              <a:rPr lang="en-CA" altLang="en-US" sz="1200" smtClean="0"/>
              <a:pPr/>
              <a:t>48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0523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Interpreting ultraviolet spectra: The effect of conjugation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19896D-0AF5-4C14-98C6-C8575309704E}" type="slidenum">
              <a:rPr lang="en-CA" altLang="en-US" sz="1200" smtClean="0"/>
              <a:pPr/>
              <a:t>49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98484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Interpreting ultraviolet spectra: The effect of conjugation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9D34F5-DC9A-4526-92CA-427ED900E43D}" type="slidenum">
              <a:rPr lang="en-CA" altLang="en-US" sz="1200" smtClean="0"/>
              <a:pPr/>
              <a:t>50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116929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Conjugation, color, and the chemistry of vision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A5948E-CBE3-4AA7-886D-D6BF6AEDD900}" type="slidenum">
              <a:rPr lang="en-CA" altLang="en-US" sz="1200" smtClean="0"/>
              <a:pPr/>
              <a:t>51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36040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Conjugation, color, and the chemistry of vision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D9DE3D-0A35-4E86-8A56-BB218611B8F0}" type="slidenum">
              <a:rPr lang="en-CA" altLang="en-US" sz="1200" smtClean="0"/>
              <a:pPr/>
              <a:t>52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2025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0CCD85-F510-456A-BD57-5F55DB9121E7}" type="slidenum">
              <a:rPr lang="en-CA" altLang="en-US" sz="1200" smtClean="0"/>
              <a:pPr/>
              <a:t>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977375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Conjugation, color, and the chemistry of vision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FC08-A3AD-4A36-B3DF-37DFF8E2442E}" type="slidenum">
              <a:rPr lang="en-CA" altLang="en-US" sz="1200" smtClean="0"/>
              <a:pPr/>
              <a:t>53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398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AA797C-4E41-40BC-8139-F38E116B2A95}" type="slidenum">
              <a:rPr lang="en-CA" altLang="en-US" sz="1200" smtClean="0"/>
              <a:pPr/>
              <a:t>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8751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0E4CDE-076A-4222-8C5A-810CF186D678}" type="slidenum">
              <a:rPr lang="en-CA" altLang="en-US" sz="1200" smtClean="0"/>
              <a:pPr/>
              <a:t>10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3050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5A2191-2F47-44E4-9153-F343F1AF1A74}" type="slidenum">
              <a:rPr lang="en-CA" altLang="en-US" sz="1200" smtClean="0"/>
              <a:pPr/>
              <a:t>11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8585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Stability of conjugated dienes: Molecular orbital theory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D1E89A-E6EE-409D-9133-08EE26D59F39}" type="slidenum">
              <a:rPr lang="en-CA" altLang="en-US" sz="1200" smtClean="0"/>
              <a:pPr/>
              <a:t>12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695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1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7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77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5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3900" y="3429000"/>
            <a:ext cx="7391400" cy="2209800"/>
          </a:xfrm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Chapter 14</a:t>
            </a:r>
            <a:br>
              <a:rPr lang="en-US" altLang="en-US" sz="4000" smtClean="0"/>
            </a:br>
            <a:r>
              <a:rPr lang="en-US" altLang="en-US" sz="4000" smtClean="0"/>
              <a:t>Conjugated Compounds and Ultraviolet Spectroscopy</a:t>
            </a:r>
            <a:endParaRPr lang="en-CA" altLang="en-US" sz="3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14.2</a:t>
            </a:r>
            <a:r>
              <a:rPr lang="en-IN" altLang="en-US" smtClean="0"/>
              <a:t> - Four </a:t>
            </a:r>
            <a:r>
              <a:rPr lang="el-GR" altLang="en-US" smtClean="0"/>
              <a:t>π</a:t>
            </a:r>
            <a:r>
              <a:rPr lang="en-IN" altLang="en-US" smtClean="0"/>
              <a:t> molecular orbitals in 1,3-butadiene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050" y="1476375"/>
            <a:ext cx="8515350" cy="4972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Allene, H</a:t>
            </a:r>
            <a:r>
              <a:rPr lang="en-IN" altLang="en-US" baseline="-25000" smtClean="0"/>
              <a:t>2</a:t>
            </a:r>
            <a:r>
              <a:rPr lang="en-IN" altLang="en-US" smtClean="0"/>
              <a:t>C=C=CH</a:t>
            </a:r>
            <a:r>
              <a:rPr lang="en-IN" altLang="en-US" baseline="-25000" smtClean="0"/>
              <a:t>2</a:t>
            </a:r>
            <a:r>
              <a:rPr lang="en-IN" altLang="en-US" smtClean="0"/>
              <a:t>, has a heat of hydrogenation of –298 kJ/mol (–71.3 kcal/mol) </a:t>
            </a:r>
          </a:p>
          <a:p>
            <a:pPr lvl="1"/>
            <a:r>
              <a:rPr lang="en-IN" altLang="en-US" smtClean="0"/>
              <a:t>Rank a conjugated diene, a nonconjugated diene, and an allene in order of stability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If the heat of hydrogenation for each double bond were the same as that for an isolated bond:</a:t>
            </a:r>
          </a:p>
          <a:p>
            <a:pPr lvl="1"/>
            <a:endParaRPr lang="en-IN" altLang="en-US" smtClean="0"/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1273175" y="4953000"/>
          <a:ext cx="6489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501900" imgH="241300" progId="Equation.DSMT4">
                  <p:embed/>
                </p:oleObj>
              </mc:Choice>
              <mc:Fallback>
                <p:oleObj name="Equation" r:id="rId4" imgW="25019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953000"/>
                        <a:ext cx="64897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altLang="en-US" smtClean="0"/>
              <a:t>The measured </a:t>
            </a:r>
            <a:r>
              <a:rPr lang="el-GR" altLang="en-US" smtClean="0"/>
              <a:t>Δ</a:t>
            </a:r>
            <a:r>
              <a:rPr lang="en-IN" altLang="en-US" i="1" smtClean="0"/>
              <a:t>h</a:t>
            </a:r>
            <a:r>
              <a:rPr lang="en-IN" altLang="en-US" baseline="-25000" smtClean="0"/>
              <a:t>hydrog, </a:t>
            </a:r>
            <a:r>
              <a:rPr lang="en-IN" altLang="en-US" smtClean="0"/>
              <a:t>–298 kJ/mol, is 46 kJ/mol more negative than the negative value</a:t>
            </a:r>
          </a:p>
          <a:p>
            <a:pPr lvl="1"/>
            <a:r>
              <a:rPr lang="en-IN" altLang="en-US" smtClean="0"/>
              <a:t>Allene is higher in energy (less stable) than a conjugated diene, which in turn is less stable than a conjugated diene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Electrophilic Additions to Conjugated Dienes: Allylic Carbocations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behaviour of conjugated dienes in electrophilic addition reactions is markedly different from that of typical alkenes</a:t>
            </a:r>
          </a:p>
        </p:txBody>
      </p:sp>
      <p:pic>
        <p:nvPicPr>
          <p:cNvPr id="26628" name="Picture 7" descr="14_u0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71389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Electrophilic Additions to Conjugated Dienes: Allylic Carbocations</a:t>
            </a:r>
            <a:endParaRPr lang="en-IN" altLang="en-US" sz="32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Conjugated dienes undergo electrophilic reactions to produce a mixture of products</a:t>
            </a:r>
          </a:p>
          <a:p>
            <a:pPr lvl="1"/>
            <a:r>
              <a:rPr lang="en-IN" altLang="en-US" smtClean="0"/>
              <a:t>1,4-addition products are formed due to the intermediate action of allylic carbocations</a:t>
            </a:r>
          </a:p>
        </p:txBody>
      </p:sp>
      <p:pic>
        <p:nvPicPr>
          <p:cNvPr id="28676" name="Picture 7" descr="14_u0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403600"/>
            <a:ext cx="707072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Products of Addition to Delocalized Carbocation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reaction between Br</a:t>
            </a:r>
            <a:r>
              <a:rPr lang="en-IN" altLang="en-US" baseline="30000" smtClean="0"/>
              <a:t>–  </a:t>
            </a:r>
            <a:r>
              <a:rPr lang="en-IN" altLang="en-US" smtClean="0"/>
              <a:t>the allylic cation occurs either at C1 or C3 as both carbons share the positive charge</a:t>
            </a:r>
            <a:endParaRPr lang="en-IN" altLang="en-US" baseline="30000" smtClean="0"/>
          </a:p>
        </p:txBody>
      </p:sp>
      <p:pic>
        <p:nvPicPr>
          <p:cNvPr id="30724" name="Picture 6" descr="14_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89250"/>
            <a:ext cx="7148513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 the structures of both 1,2 and 1,4 adducts resulting from reaction of 1 equivalent of HBr with the following compound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2800350"/>
            <a:ext cx="374967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133600"/>
            <a:ext cx="83121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Kinetic versus Thermodynamic Control of Reactions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Addition to a conjugated diene at or below room temperature normally leads to a mixture of products in which the 1,2 adduct predominates over the 1,4 adduct</a:t>
            </a:r>
          </a:p>
          <a:p>
            <a:r>
              <a:rPr lang="en-US" altLang="en-US" smtClean="0"/>
              <a:t>At higher temperature, the product ratio changes and the 1,4 adduct predominates</a:t>
            </a:r>
            <a:endParaRPr lang="en-CA" altLang="en-US" smtClean="0"/>
          </a:p>
        </p:txBody>
      </p:sp>
      <p:pic>
        <p:nvPicPr>
          <p:cNvPr id="36868" name="Picture 7" descr="14_u0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7165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Kinetic versus Thermodynamic Control of Reactions</a:t>
            </a:r>
            <a:endParaRPr lang="en-IN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Consider a reaction with B and C as products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B forms faster than C</a:t>
            </a:r>
          </a:p>
          <a:p>
            <a:pPr lvl="2"/>
            <a:r>
              <a:rPr lang="el-GR" altLang="en-US" smtClean="0"/>
              <a:t>Δ</a:t>
            </a:r>
            <a:r>
              <a:rPr lang="en-IN" altLang="en-US" smtClean="0"/>
              <a:t>G</a:t>
            </a:r>
            <a:r>
              <a:rPr lang="en-IN" altLang="en-US" baseline="30000" smtClean="0"/>
              <a:t>ǂ</a:t>
            </a:r>
            <a:r>
              <a:rPr lang="en-IN" altLang="en-US" baseline="-25000" smtClean="0"/>
              <a:t>B </a:t>
            </a:r>
            <a:r>
              <a:rPr lang="en-IN" altLang="en-US" smtClean="0"/>
              <a:t>&lt; </a:t>
            </a:r>
            <a:r>
              <a:rPr lang="el-GR" altLang="en-US" smtClean="0"/>
              <a:t> Δ</a:t>
            </a:r>
            <a:r>
              <a:rPr lang="en-IN" altLang="en-US" smtClean="0"/>
              <a:t>G</a:t>
            </a:r>
            <a:r>
              <a:rPr lang="en-IN" altLang="en-US" baseline="30000" smtClean="0"/>
              <a:t>ǂ</a:t>
            </a:r>
            <a:r>
              <a:rPr lang="en-IN" altLang="en-US" baseline="-25000" smtClean="0"/>
              <a:t>C</a:t>
            </a:r>
          </a:p>
          <a:p>
            <a:pPr lvl="1"/>
            <a:r>
              <a:rPr lang="en-IN" altLang="en-US" smtClean="0"/>
              <a:t>C is more stable than B</a:t>
            </a:r>
          </a:p>
          <a:p>
            <a:pPr lvl="2"/>
            <a:r>
              <a:rPr lang="el-GR" altLang="en-US" smtClean="0"/>
              <a:t>Δ</a:t>
            </a:r>
            <a:r>
              <a:rPr lang="en-IN" altLang="en-US" smtClean="0"/>
              <a:t>G˚</a:t>
            </a:r>
            <a:r>
              <a:rPr lang="en-IN" altLang="en-US" baseline="-25000" smtClean="0"/>
              <a:t>C </a:t>
            </a:r>
            <a:r>
              <a:rPr lang="en-IN" altLang="en-US" smtClean="0"/>
              <a:t>&gt; </a:t>
            </a:r>
            <a:r>
              <a:rPr lang="el-GR" altLang="en-US" smtClean="0"/>
              <a:t> Δ</a:t>
            </a:r>
            <a:r>
              <a:rPr lang="en-IN" altLang="en-US" smtClean="0"/>
              <a:t> G˚</a:t>
            </a:r>
            <a:r>
              <a:rPr lang="en-IN" altLang="en-US" baseline="-25000" smtClean="0"/>
              <a:t>B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2024063"/>
            <a:ext cx="25622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(14.1)</a:t>
            </a:r>
          </a:p>
          <a:p>
            <a:pPr>
              <a:defRPr/>
            </a:pPr>
            <a:r>
              <a:rPr lang="en-IN" altLang="en-US" dirty="0" smtClean="0"/>
              <a:t>Stability of conjugated dienes: Molecular orbital theory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(14.2)</a:t>
            </a:r>
          </a:p>
          <a:p>
            <a:pPr>
              <a:defRPr/>
            </a:pPr>
            <a:r>
              <a:rPr lang="en-IN" altLang="en-US" dirty="0" smtClean="0"/>
              <a:t>Electrophilic additions to conjugated dienes: Allylic </a:t>
            </a:r>
            <a:r>
              <a:rPr lang="en-IN" altLang="en-US" dirty="0" err="1" smtClean="0"/>
              <a:t>carbocations</a:t>
            </a:r>
            <a:endParaRPr lang="en-IN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(14.3)</a:t>
            </a:r>
          </a:p>
          <a:p>
            <a:pPr>
              <a:defRPr/>
            </a:pPr>
            <a:r>
              <a:rPr lang="en-IN" altLang="en-US" dirty="0" smtClean="0"/>
              <a:t>Kinetic versus thermodynamic control of reactions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(14.4)</a:t>
            </a:r>
          </a:p>
          <a:p>
            <a:pPr>
              <a:defRPr/>
            </a:pPr>
            <a:r>
              <a:rPr lang="en-IN" altLang="en-US" dirty="0" smtClean="0"/>
              <a:t>The Diels-Alder cycloaddition </a:t>
            </a:r>
            <a:r>
              <a:rPr lang="en-IN" altLang="en-US" dirty="0"/>
              <a:t>r</a:t>
            </a:r>
            <a:r>
              <a:rPr lang="en-IN" altLang="en-US" dirty="0" smtClean="0"/>
              <a:t>eaction</a:t>
            </a:r>
          </a:p>
          <a:p>
            <a:pPr>
              <a:defRPr/>
            </a:pP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14.5 </a:t>
            </a:r>
            <a:r>
              <a:rPr lang="en-IN" altLang="en-US" smtClean="0"/>
              <a:t>- Energy Diagram for Competing Reactions</a:t>
            </a:r>
          </a:p>
        </p:txBody>
      </p:sp>
      <p:pic>
        <p:nvPicPr>
          <p:cNvPr id="4096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4675"/>
            <a:ext cx="8515350" cy="4235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Kinetic versus Thermodynamic Control of Reactions</a:t>
            </a:r>
            <a:endParaRPr lang="en-IN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Reactions under </a:t>
            </a:r>
            <a:r>
              <a:rPr lang="en-IN" altLang="en-US" b="1" smtClean="0">
                <a:solidFill>
                  <a:srgbClr val="0070C0"/>
                </a:solidFill>
              </a:rPr>
              <a:t>kinetic</a:t>
            </a:r>
            <a:r>
              <a:rPr lang="en-IN" altLang="en-US" smtClean="0">
                <a:solidFill>
                  <a:srgbClr val="0070C0"/>
                </a:solidFill>
              </a:rPr>
              <a:t> </a:t>
            </a:r>
            <a:r>
              <a:rPr lang="en-IN" altLang="en-US" b="1" smtClean="0">
                <a:solidFill>
                  <a:srgbClr val="0070C0"/>
                </a:solidFill>
              </a:rPr>
              <a:t>control</a:t>
            </a:r>
          </a:p>
          <a:p>
            <a:pPr lvl="1"/>
            <a:r>
              <a:rPr lang="en-IN" altLang="en-US" smtClean="0"/>
              <a:t>Product of an irreversible reaction depends only on relative rates and not on stability</a:t>
            </a:r>
          </a:p>
          <a:p>
            <a:pPr lvl="2"/>
            <a:r>
              <a:rPr lang="en-IN" altLang="en-US" smtClean="0"/>
              <a:t>B is the major product</a:t>
            </a:r>
          </a:p>
          <a:p>
            <a:r>
              <a:rPr lang="en-IN" altLang="en-US" smtClean="0"/>
              <a:t>Reactions under </a:t>
            </a:r>
            <a:r>
              <a:rPr lang="en-IN" altLang="en-US" b="1" smtClean="0">
                <a:solidFill>
                  <a:srgbClr val="0070C0"/>
                </a:solidFill>
              </a:rPr>
              <a:t>thermodynamic</a:t>
            </a:r>
            <a:r>
              <a:rPr lang="en-IN" altLang="en-US" smtClean="0">
                <a:solidFill>
                  <a:srgbClr val="0070C0"/>
                </a:solidFill>
              </a:rPr>
              <a:t> </a:t>
            </a:r>
            <a:r>
              <a:rPr lang="en-IN" altLang="en-US" b="1" smtClean="0">
                <a:solidFill>
                  <a:srgbClr val="0070C0"/>
                </a:solidFill>
              </a:rPr>
              <a:t>control</a:t>
            </a:r>
          </a:p>
          <a:p>
            <a:pPr lvl="1"/>
            <a:r>
              <a:rPr lang="en-IN" altLang="en-US" smtClean="0"/>
              <a:t>Product of a readily reversible reaction depends only on stability and not on relative rates</a:t>
            </a:r>
          </a:p>
          <a:p>
            <a:pPr lvl="2"/>
            <a:r>
              <a:rPr lang="en-IN" altLang="en-US" smtClean="0"/>
              <a:t>C is the major product</a:t>
            </a:r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Kinetic versus Thermodynamic Control of Reactions</a:t>
            </a:r>
            <a:endParaRPr lang="en-IN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Applying the principles of kinetic control and thermodynamic control to the electrophilic addition reactions of conjugated dienes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897188"/>
            <a:ext cx="68707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Determine why 1,4 adducts of 1,3-butadiene are generally more stable than 1,2 adducts</a:t>
            </a:r>
          </a:p>
          <a:p>
            <a:pPr lvl="1"/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Disubstituted bonds are more stable than monosubstituted double bonds</a:t>
            </a:r>
          </a:p>
          <a:p>
            <a:endParaRPr lang="en-IN" altLang="en-US" smtClean="0"/>
          </a:p>
          <a:p>
            <a:pPr lvl="2"/>
            <a:endParaRPr lang="en-IN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971800"/>
            <a:ext cx="83121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Diels-Alder Cycloaddition Reaction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Reaction in which conjugated dienes undergo an addition reaction with alkenes to yield substituted cyclohexene products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Used to create cyclic molecules</a:t>
            </a:r>
          </a:p>
          <a:p>
            <a:endParaRPr lang="en-US" altLang="en-US" smtClean="0"/>
          </a:p>
        </p:txBody>
      </p:sp>
      <p:pic>
        <p:nvPicPr>
          <p:cNvPr id="49156" name="Picture 6" descr="14_u0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779713"/>
            <a:ext cx="6497637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Diels-Alder Cycloaddition Reaction</a:t>
            </a:r>
            <a:endParaRPr lang="en-IN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Diels-Adler reaction is a pericyclic process</a:t>
            </a:r>
          </a:p>
          <a:p>
            <a:pPr lvl="1"/>
            <a:r>
              <a:rPr lang="en-IN" altLang="en-US" smtClean="0"/>
              <a:t>Pericyclic reactions are single-step reactions that take place in a cyclic redistribution of bonding electrons</a:t>
            </a:r>
          </a:p>
        </p:txBody>
      </p:sp>
      <p:pic>
        <p:nvPicPr>
          <p:cNvPr id="51204" name="Picture 6" descr="14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574088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the Diels-Alder Reaction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Denophile (diene lover)</a:t>
            </a:r>
          </a:p>
          <a:p>
            <a:pPr lvl="1"/>
            <a:r>
              <a:rPr lang="en-IN" altLang="en-US" smtClean="0"/>
              <a:t>If the dienophile possesses an electron-withdrawing substituent, the Diels-Adler reaction takes place at a high speed</a:t>
            </a:r>
          </a:p>
        </p:txBody>
      </p:sp>
      <p:pic>
        <p:nvPicPr>
          <p:cNvPr id="53252" name="Picture 6" descr="14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144838"/>
            <a:ext cx="60420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Stereospecificity of the Diels-Alder Reaction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Diels-Adler reaction is stereospecific</a:t>
            </a:r>
          </a:p>
          <a:p>
            <a:pPr lvl="1"/>
            <a:r>
              <a:rPr lang="en-US" altLang="en-US" smtClean="0"/>
              <a:t>Forms a single product stereoisomer</a:t>
            </a:r>
          </a:p>
          <a:p>
            <a:pPr lvl="1"/>
            <a:r>
              <a:rPr lang="en-US" altLang="en-US" smtClean="0"/>
              <a:t>Retains the stereochemistry of the dienophile</a:t>
            </a:r>
          </a:p>
        </p:txBody>
      </p:sp>
      <p:pic>
        <p:nvPicPr>
          <p:cNvPr id="55300" name="Picture 8" descr="14_u0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895600"/>
            <a:ext cx="5708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the Diels-Alder Reaction</a:t>
            </a:r>
            <a:endParaRPr lang="en-IN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orientation of the diene and dienophile partners favors the formation of the endo product instead of the exo product</a:t>
            </a:r>
          </a:p>
          <a:p>
            <a:pPr lvl="1"/>
            <a:r>
              <a:rPr lang="en-IN" altLang="en-US" smtClean="0"/>
              <a:t>Endo substituent - </a:t>
            </a:r>
            <a:r>
              <a:rPr lang="en-IN" altLang="en-US" i="1" smtClean="0"/>
              <a:t>Syn</a:t>
            </a:r>
            <a:r>
              <a:rPr lang="en-IN" altLang="en-US" smtClean="0"/>
              <a:t> to the larger of the 2 bridges</a:t>
            </a:r>
          </a:p>
          <a:p>
            <a:pPr lvl="1"/>
            <a:r>
              <a:rPr lang="en-IN" altLang="en-US" smtClean="0"/>
              <a:t>Exo substituent - </a:t>
            </a:r>
            <a:r>
              <a:rPr lang="en-IN" altLang="en-US" i="1" smtClean="0"/>
              <a:t>Trans</a:t>
            </a:r>
            <a:r>
              <a:rPr lang="en-IN" altLang="en-US" smtClean="0"/>
              <a:t> to the larger of the 2 bridges</a:t>
            </a:r>
          </a:p>
        </p:txBody>
      </p:sp>
      <p:pic>
        <p:nvPicPr>
          <p:cNvPr id="57348" name="Picture 7" descr="14_u02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095750"/>
            <a:ext cx="8053387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Regiochemistry of the Diels-Alder Reaction</a:t>
            </a:r>
          </a:p>
        </p:txBody>
      </p:sp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Diels-Adler reactions yield </a:t>
            </a:r>
            <a:r>
              <a:rPr lang="en-US" altLang="en-US" dirty="0" err="1" smtClean="0"/>
              <a:t>endo</a:t>
            </a:r>
            <a:r>
              <a:rPr lang="en-US" altLang="en-US" dirty="0" smtClean="0"/>
              <a:t> products because the reactants are positioned directly above one another</a:t>
            </a:r>
          </a:p>
          <a:p>
            <a:pPr lvl="1">
              <a:defRPr/>
            </a:pPr>
            <a:r>
              <a:rPr lang="en-US" altLang="en-US" dirty="0" smtClean="0"/>
              <a:t>Increased overlap of diene and dienophile orbitals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pic>
        <p:nvPicPr>
          <p:cNvPr id="59396" name="Picture 6" descr="14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38550"/>
            <a:ext cx="857408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(14.5)</a:t>
            </a:r>
          </a:p>
          <a:p>
            <a:pPr>
              <a:defRPr/>
            </a:pPr>
            <a:r>
              <a:rPr lang="en-IN" altLang="en-US" dirty="0" smtClean="0"/>
              <a:t>Characteristics of the Diels-Alder reaction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(14.6)</a:t>
            </a:r>
          </a:p>
          <a:p>
            <a:pPr>
              <a:defRPr/>
            </a:pPr>
            <a:r>
              <a:rPr lang="en-IN" altLang="en-US" dirty="0" smtClean="0"/>
              <a:t>Diene Polymers: Natural and synthetic rubbers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(14.7)</a:t>
            </a:r>
          </a:p>
          <a:p>
            <a:pPr>
              <a:defRPr/>
            </a:pPr>
            <a:r>
              <a:rPr lang="en-IN" altLang="en-US" dirty="0" smtClean="0"/>
              <a:t>Ultraviolet spectroscopy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(14.8)</a:t>
            </a:r>
          </a:p>
          <a:p>
            <a:pPr>
              <a:defRPr/>
            </a:pPr>
            <a:r>
              <a:rPr lang="en-IN" altLang="en-US" dirty="0" smtClean="0"/>
              <a:t>Interpreting ultraviolet spectra: The effect of conjugation</a:t>
            </a:r>
          </a:p>
          <a:p>
            <a:pPr>
              <a:defRPr/>
            </a:pP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Conformations of Dienes in the Diels-Alder Reaction</a:t>
            </a:r>
            <a:endParaRPr lang="en-US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Dienes can undergo a Diels-Adler reaction only if they adopt an </a:t>
            </a:r>
            <a:r>
              <a:rPr lang="en-IN" altLang="en-US" i="1" smtClean="0"/>
              <a:t>s-cis </a:t>
            </a:r>
            <a:r>
              <a:rPr lang="en-IN" altLang="en-US" smtClean="0"/>
              <a:t>conformation</a:t>
            </a:r>
          </a:p>
          <a:p>
            <a:pPr lvl="1"/>
            <a:r>
              <a:rPr lang="en-IN" altLang="en-US" smtClean="0"/>
              <a:t>Carbons 1 and 4 are close enough to react through cyclic transition, unlike the </a:t>
            </a:r>
            <a:r>
              <a:rPr lang="en-IN" altLang="en-US" i="1" smtClean="0"/>
              <a:t>s</a:t>
            </a:r>
            <a:r>
              <a:rPr lang="en-IN" altLang="en-US" smtClean="0"/>
              <a:t>-trans conformation</a:t>
            </a:r>
          </a:p>
          <a:p>
            <a:endParaRPr lang="en-IN" altLang="en-US" i="1" smtClean="0"/>
          </a:p>
          <a:p>
            <a:endParaRPr lang="en-IN" altLang="en-US" i="1" smtClean="0"/>
          </a:p>
          <a:p>
            <a:endParaRPr lang="en-IN" altLang="en-US" i="1" smtClean="0"/>
          </a:p>
          <a:p>
            <a:endParaRPr lang="en-IN" altLang="en-US" smtClean="0"/>
          </a:p>
          <a:p>
            <a:endParaRPr lang="en-CA" altLang="en-US" smtClean="0"/>
          </a:p>
        </p:txBody>
      </p:sp>
      <p:pic>
        <p:nvPicPr>
          <p:cNvPr id="61444" name="Picture 8" descr="14_u0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3243263"/>
            <a:ext cx="4403725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the Diels-Alder Reaction</a:t>
            </a:r>
            <a:endParaRPr lang="en-IN" alt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Dienes that are unable to adopt a </a:t>
            </a:r>
            <a:r>
              <a:rPr lang="en-IN" altLang="en-US" i="1" smtClean="0"/>
              <a:t>s-</a:t>
            </a:r>
            <a:r>
              <a:rPr lang="en-IN" altLang="en-US" smtClean="0"/>
              <a:t>cis conformation do not undergo Diels-Adler reactions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Some dienes that are set only in the correct </a:t>
            </a:r>
            <a:r>
              <a:rPr lang="en-IN" altLang="en-US" i="1" smtClean="0"/>
              <a:t>s</a:t>
            </a:r>
            <a:r>
              <a:rPr lang="en-IN" altLang="en-US" smtClean="0"/>
              <a:t>-cis geometry readily react in the Diels-Adler cycloaddition</a:t>
            </a:r>
          </a:p>
        </p:txBody>
      </p:sp>
      <p:pic>
        <p:nvPicPr>
          <p:cNvPr id="634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8707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the Diels–Alder Reaction</a:t>
            </a:r>
            <a:endParaRPr lang="en-IN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Biological Diels-Adler reactions occur but are rare</a:t>
            </a:r>
          </a:p>
          <a:p>
            <a:pPr lvl="1"/>
            <a:r>
              <a:rPr lang="en-IN" altLang="en-US" smtClean="0"/>
              <a:t>The biosynthesis of lovastatin contains an intramolecular Diels-Adler reaction of a triene</a:t>
            </a:r>
          </a:p>
          <a:p>
            <a:pPr lvl="1"/>
            <a:endParaRPr lang="en-IN" altLang="en-US" smtClean="0"/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8312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Predict the product of the following Diels-Adler reaction</a:t>
            </a:r>
          </a:p>
        </p:txBody>
      </p:sp>
      <p:pic>
        <p:nvPicPr>
          <p:cNvPr id="675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514600"/>
            <a:ext cx="83121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Rotating the diene to the </a:t>
            </a:r>
            <a:r>
              <a:rPr lang="en-IN" altLang="en-US" i="1" smtClean="0"/>
              <a:t>s</a:t>
            </a:r>
            <a:r>
              <a:rPr lang="en-IN" altLang="en-US" smtClean="0"/>
              <a:t>-cis conformation is necessary for the reaction to take place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971800"/>
            <a:ext cx="8312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Diene Polymers: Natural and Synthetic Rubbers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Conjugated dienes can be polymerized </a:t>
            </a:r>
          </a:p>
          <a:p>
            <a:r>
              <a:rPr lang="en-US" altLang="en-US" smtClean="0"/>
              <a:t>The initiator for the reaction can be a radical, or an acid</a:t>
            </a:r>
          </a:p>
          <a:p>
            <a:r>
              <a:rPr lang="en-US" altLang="en-US" smtClean="0"/>
              <a:t>Polymerization is a 1,4 addition of growing chain to conjugated diene monomer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39624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1685" name="Picture 7" descr="14_u03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3876675"/>
            <a:ext cx="65071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Natural Rubber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Mostly derived from the sap of </a:t>
            </a:r>
            <a:r>
              <a:rPr lang="en-US" altLang="en-US" i="1" smtClean="0"/>
              <a:t>Hevea brasiliensis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Double bonds of rubber exhibit </a:t>
            </a:r>
            <a:r>
              <a:rPr lang="en-US" altLang="en-US" i="1" smtClean="0"/>
              <a:t>Z</a:t>
            </a:r>
            <a:r>
              <a:rPr lang="en-US" altLang="en-US" smtClean="0"/>
              <a:t> stereochemistry</a:t>
            </a:r>
          </a:p>
          <a:p>
            <a:pPr lvl="1"/>
            <a:r>
              <a:rPr lang="en-US" altLang="en-US" smtClean="0"/>
              <a:t>Gutta-Percha occurs naturally</a:t>
            </a:r>
          </a:p>
        </p:txBody>
      </p:sp>
      <p:pic>
        <p:nvPicPr>
          <p:cNvPr id="73732" name="Picture 6" descr="14_u03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124200"/>
            <a:ext cx="7853362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Synthetic Rubber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Diene polymerization is used in the commercial production of rubber</a:t>
            </a:r>
          </a:p>
          <a:p>
            <a:r>
              <a:rPr lang="en-IN" altLang="en-US" smtClean="0"/>
              <a:t>Polymerization of chloroprene yields neoprene</a:t>
            </a:r>
          </a:p>
          <a:p>
            <a:pPr lvl="1"/>
            <a:r>
              <a:rPr lang="en-IN" altLang="en-US" smtClean="0"/>
              <a:t>Expensive synthetic rubber with good weather resistance</a:t>
            </a:r>
          </a:p>
        </p:txBody>
      </p:sp>
      <p:pic>
        <p:nvPicPr>
          <p:cNvPr id="75780" name="Picture 6" descr="14_u0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267200"/>
            <a:ext cx="8593137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Vulcanization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Natural and synthetic rubbers are too soft to be used in products</a:t>
            </a:r>
          </a:p>
          <a:p>
            <a:r>
              <a:rPr lang="en-US" altLang="en-US" smtClean="0"/>
              <a:t>Vulcanization involves heating rubber with sulfur which causes the rubber to harden </a:t>
            </a:r>
          </a:p>
          <a:p>
            <a:r>
              <a:rPr lang="en-US" altLang="en-US" smtClean="0"/>
              <a:t>Sulfur forms bridges between hydrocarbon chains (cross-links)</a:t>
            </a:r>
          </a:p>
          <a:p>
            <a:r>
              <a:rPr lang="en-US" altLang="en-US" smtClean="0"/>
              <a:t>Elasticity of rubber is due to the irregular structure of polymer chains caused by the double bonds</a:t>
            </a:r>
          </a:p>
          <a:p>
            <a:pPr lvl="1"/>
            <a:r>
              <a:rPr lang="en-US" altLang="en-US" smtClean="0"/>
              <a:t>Double bonds cause polymers to bend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Show the mechanism of the acid-catalysed polymerization of 1,3-butadiene</a:t>
            </a:r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831215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(14.9)</a:t>
            </a:r>
          </a:p>
          <a:p>
            <a:pPr>
              <a:defRPr/>
            </a:pPr>
            <a:r>
              <a:rPr lang="en-IN" altLang="en-US" dirty="0" smtClean="0"/>
              <a:t>Conjugation, </a:t>
            </a:r>
            <a:r>
              <a:rPr lang="en-US" altLang="en-US" dirty="0" smtClean="0"/>
              <a:t>color, </a:t>
            </a:r>
            <a:r>
              <a:rPr lang="en-IN" altLang="en-US" dirty="0" smtClean="0"/>
              <a:t>and the chemistry of vision</a:t>
            </a:r>
          </a:p>
          <a:p>
            <a:pPr>
              <a:defRPr/>
            </a:pP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Ultraviolet Spectroscopy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Specifically used to determine the molecular structure of conjugated compounds</a:t>
            </a:r>
          </a:p>
          <a:p>
            <a:r>
              <a:rPr lang="en-IN" altLang="en-US" smtClean="0"/>
              <a:t>Not used as widely as mass spectrometry, infrared spectroscopy, or nuclear magnetic resonance </a:t>
            </a:r>
          </a:p>
          <a:p>
            <a:pPr lvl="1"/>
            <a:r>
              <a:rPr lang="en-IN" altLang="en-US" smtClean="0"/>
              <a:t>Examines the nature of conjugated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electron system</a:t>
            </a:r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Ultraviolet Spectroscopy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Ultraviolet region of electromagnetic spectrum</a:t>
            </a:r>
          </a:p>
          <a:p>
            <a:pPr lvl="1"/>
            <a:r>
              <a:rPr lang="en-IN" altLang="en-US" smtClean="0"/>
              <a:t>Short-wavelength of the visible region to the long-wavelength end of the X-ray region</a:t>
            </a:r>
          </a:p>
          <a:p>
            <a:pPr lvl="1"/>
            <a:r>
              <a:rPr lang="en-IN" altLang="en-US" smtClean="0"/>
              <a:t>Scientist’s preferred area of study is the narrow range (2×10</a:t>
            </a:r>
            <a:r>
              <a:rPr lang="en-IN" altLang="en-US" baseline="30000" smtClean="0"/>
              <a:t>–7</a:t>
            </a:r>
            <a:r>
              <a:rPr lang="en-IN" altLang="en-US" smtClean="0"/>
              <a:t> m – 4×10</a:t>
            </a:r>
            <a:r>
              <a:rPr lang="en-IN" altLang="en-US" baseline="30000" smtClean="0"/>
              <a:t>–7</a:t>
            </a:r>
            <a:r>
              <a:rPr lang="en-IN" altLang="en-US" smtClean="0"/>
              <a:t> m)</a:t>
            </a:r>
            <a:endParaRPr lang="en-IN" altLang="en-US" baseline="30000" smtClean="0"/>
          </a:p>
          <a:p>
            <a:pPr lvl="1"/>
            <a:endParaRPr lang="en-IN" altLang="en-US" smtClean="0"/>
          </a:p>
        </p:txBody>
      </p:sp>
      <p:pic>
        <p:nvPicPr>
          <p:cNvPr id="839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733800"/>
            <a:ext cx="75565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Principle of UV Spectroscopy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Organic molecules absorb enough energy from UV radiation to cause an electron shift from a lower-energy orbital to a higher-energy orbital</a:t>
            </a:r>
          </a:p>
          <a:p>
            <a:pPr lvl="1"/>
            <a:r>
              <a:rPr lang="en-IN" altLang="en-US" smtClean="0"/>
              <a:t>UV irradiation causes a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electron to shift from the </a:t>
            </a:r>
            <a:r>
              <a:rPr lang="en-IN" altLang="en-US" b="1" smtClean="0">
                <a:solidFill>
                  <a:srgbClr val="0070C0"/>
                </a:solidFill>
              </a:rPr>
              <a:t>highest occupied molecular orbital (HOMO) </a:t>
            </a:r>
            <a:r>
              <a:rPr lang="en-IN" altLang="en-US" smtClean="0"/>
              <a:t>to the </a:t>
            </a:r>
            <a:r>
              <a:rPr lang="en-IN" altLang="en-US" b="1" smtClean="0">
                <a:solidFill>
                  <a:srgbClr val="0070C0"/>
                </a:solidFill>
              </a:rPr>
              <a:t>lowest unoccupied molecular orbital (LUMO)</a:t>
            </a:r>
          </a:p>
          <a:p>
            <a:pPr lvl="2"/>
            <a:r>
              <a:rPr lang="en-IN" altLang="en-US" smtClean="0"/>
              <a:t>Termed pi to pi star (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to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*) excitation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14.11 </a:t>
            </a:r>
            <a:r>
              <a:rPr lang="en-IN" altLang="en-US" smtClean="0"/>
              <a:t>- Ultraviolet Excitation of 1,3-butadiene</a:t>
            </a:r>
          </a:p>
        </p:txBody>
      </p:sp>
      <p:pic>
        <p:nvPicPr>
          <p:cNvPr id="8806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85950"/>
            <a:ext cx="8515350" cy="443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Recording an Ultraviolet Spectrum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 sample is irradiated with UV light whose wavelength alternates continuously</a:t>
            </a:r>
          </a:p>
          <a:p>
            <a:r>
              <a:rPr lang="en-IN" altLang="en-US" smtClean="0"/>
              <a:t>Energy is absorbed when the wavelength matches the energy required to cause electron displacement</a:t>
            </a:r>
          </a:p>
          <a:p>
            <a:pPr lvl="1"/>
            <a:r>
              <a:rPr lang="en-IN" altLang="en-US" smtClean="0"/>
              <a:t>Absorbed energy is detected and displayed on a chart that plots wavelength versus absorbance (</a:t>
            </a:r>
            <a:r>
              <a:rPr lang="en-IN" altLang="en-US" i="1" smtClean="0"/>
              <a:t>A</a:t>
            </a:r>
            <a:r>
              <a:rPr lang="en-IN" altLang="en-US" smtClean="0"/>
              <a:t>)</a:t>
            </a:r>
          </a:p>
          <a:p>
            <a:pPr lvl="1"/>
            <a:endParaRPr lang="en-IN" altLang="en-US" smtClean="0"/>
          </a:p>
        </p:txBody>
      </p:sp>
      <p:graphicFrame>
        <p:nvGraphicFramePr>
          <p:cNvPr id="90116" name="Object 3"/>
          <p:cNvGraphicFramePr>
            <a:graphicFrameLocks noChangeAspect="1"/>
          </p:cNvGraphicFramePr>
          <p:nvPr/>
        </p:nvGraphicFramePr>
        <p:xfrm>
          <a:off x="3317875" y="4806950"/>
          <a:ext cx="25082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4" imgW="660113" imgH="393529" progId="Equation.DSMT4">
                  <p:embed/>
                </p:oleObj>
              </mc:Choice>
              <mc:Fallback>
                <p:oleObj name="Equation" r:id="rId4" imgW="660113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806950"/>
                        <a:ext cx="25082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Molar Absorptivity (ɛ)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It is the expression of absorbed UV light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i="1" smtClean="0"/>
              <a:t>A </a:t>
            </a:r>
            <a:r>
              <a:rPr lang="en-IN" altLang="en-US" smtClean="0"/>
              <a:t>= Absorbance</a:t>
            </a:r>
          </a:p>
          <a:p>
            <a:pPr lvl="1"/>
            <a:r>
              <a:rPr lang="en-IN" altLang="en-US" i="1" smtClean="0"/>
              <a:t>c</a:t>
            </a:r>
            <a:r>
              <a:rPr lang="en-IN" altLang="en-US" smtClean="0"/>
              <a:t> = Concentration in mol/L</a:t>
            </a:r>
          </a:p>
          <a:p>
            <a:pPr lvl="1"/>
            <a:r>
              <a:rPr lang="en-IN" altLang="en-US" i="1" smtClean="0"/>
              <a:t>l</a:t>
            </a:r>
            <a:r>
              <a:rPr lang="en-IN" altLang="en-US" smtClean="0"/>
              <a:t>  = Sample pathlength in cm</a:t>
            </a:r>
          </a:p>
          <a:p>
            <a:r>
              <a:rPr lang="en-IN" altLang="en-US" smtClean="0"/>
              <a:t>To determine the concentration of the sample when A, ɛ, and l are known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graphicFrame>
        <p:nvGraphicFramePr>
          <p:cNvPr id="92164" name="Object 3"/>
          <p:cNvGraphicFramePr>
            <a:graphicFrameLocks noChangeAspect="1"/>
          </p:cNvGraphicFramePr>
          <p:nvPr/>
        </p:nvGraphicFramePr>
        <p:xfrm>
          <a:off x="3729038" y="1905000"/>
          <a:ext cx="13827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4" imgW="533169" imgH="393529" progId="Equation.DSMT4">
                  <p:embed/>
                </p:oleObj>
              </mc:Choice>
              <mc:Fallback>
                <p:oleObj name="Equation" r:id="rId4" imgW="53316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905000"/>
                        <a:ext cx="13827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4191000" y="5318125"/>
          <a:ext cx="13954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6" imgW="444307" imgH="393529" progId="Equation.DSMT4">
                  <p:embed/>
                </p:oleObj>
              </mc:Choice>
              <mc:Fallback>
                <p:oleObj name="Equation" r:id="rId6" imgW="444307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18125"/>
                        <a:ext cx="13954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Calculate the concentration of vitamin A  on a sample whose absorbance at 325 nm is </a:t>
            </a:r>
            <a:r>
              <a:rPr lang="en-IN" altLang="en-US" i="1" smtClean="0"/>
              <a:t>A</a:t>
            </a:r>
            <a:r>
              <a:rPr lang="en-IN" altLang="en-US" smtClean="0"/>
              <a:t> = 0.735 in a cell with a pathlength of 1.00 cm</a:t>
            </a:r>
          </a:p>
          <a:p>
            <a:pPr lvl="1"/>
            <a:r>
              <a:rPr lang="en-IN" altLang="en-US" smtClean="0"/>
              <a:t>Pure vitamin A has </a:t>
            </a:r>
            <a:r>
              <a:rPr lang="el-GR" altLang="en-US" smtClean="0"/>
              <a:t>λ</a:t>
            </a:r>
            <a:r>
              <a:rPr lang="en-IN" altLang="en-US" smtClean="0"/>
              <a:t>max = 325 (ɛ = 50,100)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In this problem: </a:t>
            </a:r>
          </a:p>
          <a:p>
            <a:pPr lvl="2"/>
            <a:r>
              <a:rPr lang="en-IN" altLang="en-US" smtClean="0"/>
              <a:t>ɛ = 50,100 = 5.01×10</a:t>
            </a:r>
            <a:r>
              <a:rPr lang="en-IN" altLang="en-US" baseline="30000" smtClean="0"/>
              <a:t>4</a:t>
            </a:r>
            <a:r>
              <a:rPr lang="en-IN" altLang="en-US" smtClean="0"/>
              <a:t> L/mol.cm	</a:t>
            </a:r>
          </a:p>
          <a:p>
            <a:pPr lvl="2"/>
            <a:r>
              <a:rPr lang="en-IN" altLang="en-US" smtClean="0"/>
              <a:t>l = 1.00 cm</a:t>
            </a:r>
          </a:p>
          <a:p>
            <a:pPr lvl="2"/>
            <a:r>
              <a:rPr lang="en-IN" altLang="en-US" smtClean="0"/>
              <a:t>A = 0.735</a:t>
            </a:r>
          </a:p>
          <a:p>
            <a:pPr lvl="1"/>
            <a:endParaRPr lang="en-IN" altLang="en-US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97263" y="1905000"/>
          <a:ext cx="13827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4" imgW="533169" imgH="393529" progId="Equation.DSMT4">
                  <p:embed/>
                </p:oleObj>
              </mc:Choice>
              <mc:Fallback>
                <p:oleObj name="Equation" r:id="rId4" imgW="53316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1905000"/>
                        <a:ext cx="13827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76350" y="5257800"/>
          <a:ext cx="74342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6" imgW="3467100" imgH="393700" progId="Equation.DSMT4">
                  <p:embed/>
                </p:oleObj>
              </mc:Choice>
              <mc:Fallback>
                <p:oleObj name="Equation" r:id="rId6" imgW="3467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57800"/>
                        <a:ext cx="743426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Interpreting UV Spectra: </a:t>
            </a:r>
            <a:br>
              <a:rPr lang="en-US" altLang="en-US" smtClean="0"/>
            </a:br>
            <a:r>
              <a:rPr lang="en-US" altLang="en-US" smtClean="0"/>
              <a:t>The Effect of Conjugation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Wavelength of UV radiation that causes pi to pi star excitation in a conjugated molecule ultimately depends on the nature of the conjugated system</a:t>
            </a:r>
          </a:p>
          <a:p>
            <a:r>
              <a:rPr lang="en-IN" altLang="en-US" smtClean="0"/>
              <a:t>Degree of conjugation has a significant influence on the wavelength of UV absorption</a:t>
            </a:r>
          </a:p>
          <a:p>
            <a:pPr lvl="1"/>
            <a:r>
              <a:rPr lang="en-IN" altLang="en-US" smtClean="0"/>
              <a:t>Energy difference between HOMO and LUMO is inversely proportional to the degree of conjugation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Table 14.2 </a:t>
            </a:r>
            <a:r>
              <a:rPr lang="en-IN" altLang="en-US" sz="3200" smtClean="0"/>
              <a:t>- Ultraviolet Absorptions of Some Conjugated Molecules</a:t>
            </a:r>
          </a:p>
        </p:txBody>
      </p:sp>
      <p:pic>
        <p:nvPicPr>
          <p:cNvPr id="10035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28800"/>
            <a:ext cx="7753350" cy="4676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Conjugated Dienes: Molecular Orbital Theory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Conjugated dienes are typically formed by elimination of HX from an allylic halide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0244" name="Picture 6" descr="14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564563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Determine if the following compound exhibits ultraviolet absorptions in the 200 to 400 nm range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Since the compound possesses multiple alternate bonds, it would show ultraviolet absorption in the 200–400 nm range</a:t>
            </a:r>
          </a:p>
        </p:txBody>
      </p:sp>
      <p:pic>
        <p:nvPicPr>
          <p:cNvPr id="1024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27908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Conjugation, Color, and the Chemistry of Vision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Pigmentation of </a:t>
            </a:r>
            <a:r>
              <a:rPr lang="en-US" altLang="en-US" smtClean="0"/>
              <a:t>compounds are caused by the chemical structures of colored </a:t>
            </a:r>
            <a:r>
              <a:rPr lang="en-IN" altLang="en-US" smtClean="0"/>
              <a:t>molecules and the human perception of light</a:t>
            </a:r>
          </a:p>
          <a:p>
            <a:r>
              <a:rPr lang="en-IN" altLang="en-US" smtClean="0"/>
              <a:t>The visible region of the electromagnetic spectrum lies between 400 to 800nm</a:t>
            </a:r>
          </a:p>
          <a:p>
            <a:r>
              <a:rPr lang="en-IN" altLang="en-US" smtClean="0"/>
              <a:t>The ultraviolet spectrum lies adjacent to the visible region of the electromagnetic spectrum</a:t>
            </a:r>
          </a:p>
          <a:p>
            <a:pPr lvl="1"/>
            <a:r>
              <a:rPr lang="en-IN" altLang="en-US" smtClean="0"/>
              <a:t>Conjugation systems of some compounds cause their UV absorptions to extend into the visible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14.13 </a:t>
            </a:r>
            <a:r>
              <a:rPr lang="en-IN" altLang="en-US" smtClean="0"/>
              <a:t>- Ultraviolet Spectrum of </a:t>
            </a:r>
            <a:r>
              <a:rPr lang="el-GR" altLang="en-US" i="1" smtClean="0"/>
              <a:t>β</a:t>
            </a:r>
            <a:r>
              <a:rPr lang="en-IN" altLang="en-US" i="1" smtClean="0"/>
              <a:t>-</a:t>
            </a:r>
            <a:r>
              <a:rPr lang="en-IN" altLang="en-US" smtClean="0"/>
              <a:t>carotene</a:t>
            </a:r>
          </a:p>
        </p:txBody>
      </p:sp>
      <p:pic>
        <p:nvPicPr>
          <p:cNvPr id="10649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" y="1371600"/>
            <a:ext cx="8493125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Conjugation, Color, and the Chemistry of Vision</a:t>
            </a:r>
            <a:endParaRPr lang="en-IN" altLang="en-US" smtClean="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Human vision is possible through the functions of rods and cones in the eye</a:t>
            </a:r>
          </a:p>
          <a:p>
            <a:pPr lvl="1"/>
            <a:r>
              <a:rPr lang="en-IN" altLang="en-US" smtClean="0"/>
              <a:t>Rods function in dim light and cones function in bright light</a:t>
            </a:r>
          </a:p>
          <a:p>
            <a:pPr lvl="1"/>
            <a:endParaRPr lang="en-IN" altLang="en-US" smtClean="0"/>
          </a:p>
        </p:txBody>
      </p:sp>
      <p:pic>
        <p:nvPicPr>
          <p:cNvPr id="108548" name="Picture 6" descr="14_u0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57408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Conjugated diene comprises alternating double and single bonds</a:t>
            </a:r>
          </a:p>
          <a:p>
            <a:r>
              <a:rPr lang="en-IN" altLang="en-US" smtClean="0"/>
              <a:t>Conjugated dienes are more stable than nonconjugated dienes</a:t>
            </a:r>
          </a:p>
          <a:p>
            <a:r>
              <a:rPr lang="en-IN" altLang="en-US" smtClean="0"/>
              <a:t>The formation of 1,4-addition products are exclusive to reactions with conjugated dienes</a:t>
            </a:r>
          </a:p>
          <a:p>
            <a:r>
              <a:rPr lang="en-IN" altLang="en-US" smtClean="0"/>
              <a:t>In a reaction involving formation of 1,2 NS 1,4-addition products, kinetic control is believed to cause the 1,2 adduct and thermodynamic control is believed to cause the 1,4 adduct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Diels-Adler cycloaddition is another reaction unique to conjugated dienes</a:t>
            </a:r>
          </a:p>
          <a:p>
            <a:pPr lvl="1"/>
            <a:r>
              <a:rPr lang="en-IN" altLang="en-US" smtClean="0"/>
              <a:t>Reaction is stereospecific</a:t>
            </a:r>
          </a:p>
          <a:p>
            <a:r>
              <a:rPr lang="en-IN" altLang="en-US" smtClean="0"/>
              <a:t>Ultraviolet spectroscopy is specifically used in the determination of conjugated </a:t>
            </a:r>
            <a:r>
              <a:rPr lang="el-GR" altLang="en-US" smtClean="0"/>
              <a:t>π</a:t>
            </a:r>
            <a:r>
              <a:rPr lang="en-IN" altLang="en-US" smtClean="0"/>
              <a:t>-electron systems</a:t>
            </a:r>
          </a:p>
          <a:p>
            <a:r>
              <a:rPr lang="en-IN" altLang="en-US" smtClean="0"/>
              <a:t>Upon UV irradiation, energy is absorbed that causes the </a:t>
            </a:r>
            <a:r>
              <a:rPr lang="el-GR" altLang="en-US" smtClean="0"/>
              <a:t>π</a:t>
            </a:r>
            <a:r>
              <a:rPr lang="en-IN" altLang="en-US" smtClean="0"/>
              <a:t> electron to shift from the highest occupied molecular orbital (HOMO) to the lowest unoccupied molecular orbital (LUMO)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Conjugated Dienes: Molecular Orbital Theory</a:t>
            </a:r>
            <a:endParaRPr lang="en-IN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Significant properties of conjugated dienes</a:t>
            </a:r>
          </a:p>
          <a:p>
            <a:pPr lvl="1"/>
            <a:r>
              <a:rPr lang="en-IN" altLang="en-US" smtClean="0"/>
              <a:t>Possess a shorter central single bond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Possess an increased stability as indicated by heats of hydrogenation</a:t>
            </a:r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49513"/>
            <a:ext cx="6873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Table 14.1 </a:t>
            </a:r>
            <a:r>
              <a:rPr lang="en-IN" altLang="en-US" sz="3200" smtClean="0"/>
              <a:t>- Heats of Hydrogenation for Some Alkenes and Dienes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050" y="1927225"/>
            <a:ext cx="8515350" cy="4092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Conjugated Dienes: Molecular Orbital Theory</a:t>
            </a:r>
            <a:endParaRPr lang="en-I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According to the valence bond theory, orbital hybridization is the reason behind the stability of conjugated dienes</a:t>
            </a:r>
          </a:p>
          <a:p>
            <a:pPr lvl="1"/>
            <a:r>
              <a:rPr lang="en-IN" altLang="en-US" smtClean="0"/>
              <a:t>Central C–C single bond is caused by </a:t>
            </a:r>
            <a:r>
              <a:rPr lang="el-GR" altLang="en-US" smtClean="0"/>
              <a:t>σ</a:t>
            </a:r>
            <a:r>
              <a:rPr lang="en-IN" altLang="en-US" smtClean="0"/>
              <a:t> overlap of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2</a:t>
            </a:r>
            <a:r>
              <a:rPr lang="en-IN" altLang="en-US" smtClean="0"/>
              <a:t> orbitals on both carbons</a:t>
            </a:r>
          </a:p>
          <a:p>
            <a:pPr lvl="2"/>
            <a:r>
              <a:rPr lang="en-IN" altLang="en-US" i="1" smtClean="0"/>
              <a:t>sp</a:t>
            </a:r>
            <a:r>
              <a:rPr lang="en-IN" altLang="en-US" i="1" baseline="30000" smtClean="0"/>
              <a:t>2  </a:t>
            </a:r>
            <a:r>
              <a:rPr lang="en-IN" altLang="en-US" smtClean="0"/>
              <a:t>orbitals possess 33% </a:t>
            </a:r>
            <a:r>
              <a:rPr lang="en-IN" altLang="en-US" i="1" smtClean="0"/>
              <a:t>s</a:t>
            </a:r>
            <a:r>
              <a:rPr lang="en-IN" altLang="en-US" smtClean="0"/>
              <a:t> character and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 </a:t>
            </a:r>
            <a:r>
              <a:rPr lang="en-IN" altLang="en-US" smtClean="0"/>
              <a:t>orbitals possess 25% </a:t>
            </a:r>
            <a:r>
              <a:rPr lang="en-IN" altLang="en-US" i="1" smtClean="0"/>
              <a:t>s</a:t>
            </a:r>
            <a:r>
              <a:rPr lang="en-IN" altLang="en-US" smtClean="0"/>
              <a:t> character</a:t>
            </a:r>
          </a:p>
          <a:p>
            <a:pPr lvl="2"/>
            <a:endParaRPr lang="en-IN" altLang="en-US" smtClean="0"/>
          </a:p>
          <a:p>
            <a:pPr lvl="2"/>
            <a:endParaRPr lang="en-IN" altLang="en-US" baseline="30000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495800"/>
            <a:ext cx="642302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The Molecular Orbital Theory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Interaction between the </a:t>
            </a:r>
            <a:r>
              <a:rPr lang="en-US" altLang="en-US" smtClean="0">
                <a:sym typeface="Symbol" panose="05050102010706020507" pitchFamily="18" charset="2"/>
              </a:rPr>
              <a:t> </a:t>
            </a:r>
            <a:r>
              <a:rPr lang="en-IN" altLang="en-US" smtClean="0"/>
              <a:t>orbitals of a conjugated diene causes an increased stability</a:t>
            </a:r>
          </a:p>
          <a:p>
            <a:r>
              <a:rPr lang="en-IN" altLang="en-US" smtClean="0"/>
              <a:t>According to the molecular orbital theory, two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l-GR" altLang="en-US" smtClean="0"/>
              <a:t> </a:t>
            </a:r>
            <a:r>
              <a:rPr lang="en-IN" altLang="en-US" smtClean="0"/>
              <a:t>molecular orbitals result when a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bond is formed by the combination of two </a:t>
            </a:r>
            <a:r>
              <a:rPr lang="en-IN" altLang="en-US" i="1" smtClean="0"/>
              <a:t>p</a:t>
            </a:r>
            <a:r>
              <a:rPr lang="en-IN" altLang="en-US" smtClean="0"/>
              <a:t> orbitals</a:t>
            </a:r>
          </a:p>
          <a:p>
            <a:pPr lvl="1"/>
            <a:r>
              <a:rPr lang="en-IN" altLang="en-US" smtClean="0"/>
              <a:t>One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molecular orbital possesses lesser energy than the starting </a:t>
            </a:r>
            <a:r>
              <a:rPr lang="en-IN" altLang="en-US" i="1" smtClean="0"/>
              <a:t>p</a:t>
            </a:r>
            <a:r>
              <a:rPr lang="en-IN" altLang="en-US" smtClean="0"/>
              <a:t> orbitals causing it to be bonding</a:t>
            </a:r>
          </a:p>
          <a:p>
            <a:pPr lvl="1"/>
            <a:r>
              <a:rPr lang="en-IN" altLang="en-US" smtClean="0"/>
              <a:t>The other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IN" altLang="en-US" smtClean="0"/>
              <a:t> molecular orbital possesses a higher energy than the starting </a:t>
            </a:r>
            <a:r>
              <a:rPr lang="en-IN" altLang="en-US" i="1" smtClean="0"/>
              <a:t>p</a:t>
            </a:r>
            <a:r>
              <a:rPr lang="en-IN" altLang="en-US" smtClean="0"/>
              <a:t> orbitals and has a node between nuclei, causing it to be antibonding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2116</Words>
  <Application>Microsoft Office PowerPoint</Application>
  <PresentationFormat>On-screen Show (4:3)</PresentationFormat>
  <Paragraphs>340</Paragraphs>
  <Slides>55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MS PGothic</vt:lpstr>
      <vt:lpstr>Wingdings</vt:lpstr>
      <vt:lpstr>Calibri</vt:lpstr>
      <vt:lpstr>Times New Roman</vt:lpstr>
      <vt:lpstr>Symbol</vt:lpstr>
      <vt:lpstr>1_Layers</vt:lpstr>
      <vt:lpstr>MathType 6.0 Equation</vt:lpstr>
      <vt:lpstr>Chapter 14 Conjugated Compounds and Ultraviolet Spectroscopy</vt:lpstr>
      <vt:lpstr>Learning Objectives</vt:lpstr>
      <vt:lpstr>Learning Objectives</vt:lpstr>
      <vt:lpstr>Learning Objectives</vt:lpstr>
      <vt:lpstr>Stability of Conjugated Dienes: Molecular Orbital Theory</vt:lpstr>
      <vt:lpstr>Stability of Conjugated Dienes: Molecular Orbital Theory</vt:lpstr>
      <vt:lpstr>Table 14.1 - Heats of Hydrogenation for Some Alkenes and Dienes</vt:lpstr>
      <vt:lpstr>Stability of Conjugated Dienes: Molecular Orbital Theory</vt:lpstr>
      <vt:lpstr>The Molecular Orbital Theory</vt:lpstr>
      <vt:lpstr>Figure 14.2 - Four π molecular orbitals in 1,3-butadiene</vt:lpstr>
      <vt:lpstr>Worked Example</vt:lpstr>
      <vt:lpstr>Worked Example</vt:lpstr>
      <vt:lpstr>Electrophilic Additions to Conjugated Dienes: Allylic Carbocations</vt:lpstr>
      <vt:lpstr>Electrophilic Additions to Conjugated Dienes: Allylic Carbocations</vt:lpstr>
      <vt:lpstr>Products of Addition to Delocalized Carbocation</vt:lpstr>
      <vt:lpstr>Worked Example</vt:lpstr>
      <vt:lpstr>Worked Example</vt:lpstr>
      <vt:lpstr>Kinetic versus Thermodynamic Control of Reactions</vt:lpstr>
      <vt:lpstr>Kinetic versus Thermodynamic Control of Reactions</vt:lpstr>
      <vt:lpstr>Figure 14.5 - Energy Diagram for Competing Reactions</vt:lpstr>
      <vt:lpstr>Kinetic versus Thermodynamic Control of Reactions</vt:lpstr>
      <vt:lpstr>Kinetic versus Thermodynamic Control of Reactions</vt:lpstr>
      <vt:lpstr>Worked Example</vt:lpstr>
      <vt:lpstr>The Diels-Alder Cycloaddition Reaction</vt:lpstr>
      <vt:lpstr>The Diels-Alder Cycloaddition Reaction</vt:lpstr>
      <vt:lpstr>Characteristics of the Diels-Alder Reaction</vt:lpstr>
      <vt:lpstr>Stereospecificity of the Diels-Alder Reaction</vt:lpstr>
      <vt:lpstr>Characteristics of the Diels-Alder Reaction</vt:lpstr>
      <vt:lpstr>Regiochemistry of the Diels-Alder Reaction</vt:lpstr>
      <vt:lpstr>Conformations of Dienes in the Diels-Alder Reaction</vt:lpstr>
      <vt:lpstr>Characteristics of the Diels-Alder Reaction</vt:lpstr>
      <vt:lpstr>Characteristics of the Diels–Alder Reaction</vt:lpstr>
      <vt:lpstr>Worked Example</vt:lpstr>
      <vt:lpstr>Worked Example</vt:lpstr>
      <vt:lpstr>Diene Polymers: Natural and Synthetic Rubbers</vt:lpstr>
      <vt:lpstr>Natural Rubber</vt:lpstr>
      <vt:lpstr>Synthetic Rubber</vt:lpstr>
      <vt:lpstr>Vulcanization</vt:lpstr>
      <vt:lpstr>Worked Example</vt:lpstr>
      <vt:lpstr>Ultraviolet Spectroscopy</vt:lpstr>
      <vt:lpstr>Ultraviolet Spectroscopy</vt:lpstr>
      <vt:lpstr>Principle of UV Spectroscopy</vt:lpstr>
      <vt:lpstr>Figure 14.11 - Ultraviolet Excitation of 1,3-butadiene</vt:lpstr>
      <vt:lpstr>Recording an Ultraviolet Spectrum</vt:lpstr>
      <vt:lpstr>Molar Absorptivity (ɛ)</vt:lpstr>
      <vt:lpstr>Worked Example</vt:lpstr>
      <vt:lpstr>Worked Example</vt:lpstr>
      <vt:lpstr>Interpreting UV Spectra:  The Effect of Conjugation</vt:lpstr>
      <vt:lpstr>Table 14.2 - Ultraviolet Absorptions of Some Conjugated Molecules</vt:lpstr>
      <vt:lpstr>Worked Example</vt:lpstr>
      <vt:lpstr>Conjugation, Color, and the Chemistry of Vision</vt:lpstr>
      <vt:lpstr>Figure 14.13 - Ultraviolet Spectrum of β-carotene</vt:lpstr>
      <vt:lpstr>Conjugation, Color, and the Chemistry of Vision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Conjugated Dienes and Ultraviolet Spectroscopy</dc:title>
  <dc:creator>Ronald Kluger</dc:creator>
  <cp:lastModifiedBy>EAWoods</cp:lastModifiedBy>
  <cp:revision>299</cp:revision>
  <dcterms:created xsi:type="dcterms:W3CDTF">2010-10-07T22:39:29Z</dcterms:created>
  <dcterms:modified xsi:type="dcterms:W3CDTF">2015-04-10T03:15:32Z</dcterms:modified>
</cp:coreProperties>
</file>