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87" r:id="rId1"/>
  </p:sldMasterIdLst>
  <p:notesMasterIdLst>
    <p:notesMasterId r:id="rId54"/>
  </p:notesMasterIdLst>
  <p:handoutMasterIdLst>
    <p:handoutMasterId r:id="rId55"/>
  </p:handoutMasterIdLst>
  <p:sldIdLst>
    <p:sldId id="256" r:id="rId2"/>
    <p:sldId id="291" r:id="rId3"/>
    <p:sldId id="292" r:id="rId4"/>
    <p:sldId id="257" r:id="rId5"/>
    <p:sldId id="258" r:id="rId6"/>
    <p:sldId id="293" r:id="rId7"/>
    <p:sldId id="294" r:id="rId8"/>
    <p:sldId id="259" r:id="rId9"/>
    <p:sldId id="260" r:id="rId10"/>
    <p:sldId id="261" r:id="rId11"/>
    <p:sldId id="295" r:id="rId12"/>
    <p:sldId id="262" r:id="rId13"/>
    <p:sldId id="296" r:id="rId14"/>
    <p:sldId id="263" r:id="rId15"/>
    <p:sldId id="297" r:id="rId16"/>
    <p:sldId id="298" r:id="rId17"/>
    <p:sldId id="264" r:id="rId18"/>
    <p:sldId id="265" r:id="rId19"/>
    <p:sldId id="299" r:id="rId20"/>
    <p:sldId id="300" r:id="rId21"/>
    <p:sldId id="266" r:id="rId22"/>
    <p:sldId id="267" r:id="rId23"/>
    <p:sldId id="268" r:id="rId24"/>
    <p:sldId id="269" r:id="rId25"/>
    <p:sldId id="301" r:id="rId26"/>
    <p:sldId id="302" r:id="rId27"/>
    <p:sldId id="270" r:id="rId28"/>
    <p:sldId id="271" r:id="rId29"/>
    <p:sldId id="272" r:id="rId30"/>
    <p:sldId id="303" r:id="rId31"/>
    <p:sldId id="304" r:id="rId32"/>
    <p:sldId id="273" r:id="rId33"/>
    <p:sldId id="275" r:id="rId34"/>
    <p:sldId id="305" r:id="rId35"/>
    <p:sldId id="276" r:id="rId36"/>
    <p:sldId id="306" r:id="rId37"/>
    <p:sldId id="307" r:id="rId38"/>
    <p:sldId id="278" r:id="rId39"/>
    <p:sldId id="279" r:id="rId40"/>
    <p:sldId id="316" r:id="rId41"/>
    <p:sldId id="308" r:id="rId42"/>
    <p:sldId id="287" r:id="rId43"/>
    <p:sldId id="285" r:id="rId44"/>
    <p:sldId id="286" r:id="rId45"/>
    <p:sldId id="309" r:id="rId46"/>
    <p:sldId id="282" r:id="rId47"/>
    <p:sldId id="311" r:id="rId48"/>
    <p:sldId id="310" r:id="rId49"/>
    <p:sldId id="313" r:id="rId50"/>
    <p:sldId id="314" r:id="rId51"/>
    <p:sldId id="312" r:id="rId52"/>
    <p:sldId id="315" r:id="rId5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800000"/>
    <a:srgbClr val="FFFFFF"/>
    <a:srgbClr val="E6E6E6"/>
    <a:srgbClr val="BEB0BD"/>
    <a:srgbClr val="17B562"/>
    <a:srgbClr val="B418AD"/>
    <a:srgbClr val="B341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577" autoAdjust="0"/>
  </p:normalViewPr>
  <p:slideViewPr>
    <p:cSldViewPr>
      <p:cViewPr varScale="1">
        <p:scale>
          <a:sx n="72" d="100"/>
          <a:sy n="72" d="100"/>
        </p:scale>
        <p:origin x="1836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198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198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fld id="{B5966834-5E24-4DED-8AEC-A9489BA6A66A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29273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6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57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1157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157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fld id="{CF809E70-F1D2-4A15-A414-8ADD81BC39FD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231704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IN" altLang="en-US" smtClean="0">
                <a:latin typeface="Times New Roman" panose="02020603050405020304" pitchFamily="18" charset="0"/>
              </a:rPr>
              <a:t>Names and Properties of Ethers</a:t>
            </a:r>
          </a:p>
          <a:p>
            <a:endParaRPr lang="en-IN" altLang="en-US" smtClean="0">
              <a:latin typeface="Times New Roman" panose="02020603050405020304" pitchFamily="18" charset="0"/>
            </a:endParaRPr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2BEF86D-0C31-41B6-AEBA-31F23E11E242}" type="slidenum">
              <a:rPr lang="en-US" altLang="en-US" smtClean="0">
                <a:latin typeface="Tahoma" panose="020B0604030504040204" pitchFamily="34" charset="0"/>
              </a:rPr>
              <a:pPr/>
              <a:t>5</a:t>
            </a:fld>
            <a:endParaRPr lang="en-US" altLang="en-US" smtClean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25088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IN" altLang="en-US" smtClean="0">
                <a:latin typeface="Times New Roman" panose="02020603050405020304" pitchFamily="18" charset="0"/>
              </a:rPr>
              <a:t>Reactions of Ethers: Acidic Cleavage</a:t>
            </a:r>
          </a:p>
          <a:p>
            <a:endParaRPr lang="en-IN" altLang="en-US" smtClean="0">
              <a:latin typeface="Times New Roman" panose="02020603050405020304" pitchFamily="18" charset="0"/>
            </a:endParaRP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F464FFC-FA3A-4280-84A3-88A01BCF1D9F}" type="slidenum">
              <a:rPr lang="en-US" altLang="en-US" smtClean="0">
                <a:latin typeface="Tahoma" panose="020B0604030504040204" pitchFamily="34" charset="0"/>
              </a:rPr>
              <a:pPr/>
              <a:t>14</a:t>
            </a:fld>
            <a:endParaRPr lang="en-US" altLang="en-US" smtClean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16556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IN" altLang="en-US" smtClean="0">
                <a:latin typeface="Times New Roman" panose="02020603050405020304" pitchFamily="18" charset="0"/>
              </a:rPr>
              <a:t>Reactions of Ethers: Acidic Cleavage</a:t>
            </a:r>
          </a:p>
          <a:p>
            <a:endParaRPr lang="en-IN" altLang="en-US" smtClean="0">
              <a:latin typeface="Times New Roman" panose="02020603050405020304" pitchFamily="18" charset="0"/>
            </a:endParaRP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1117E5A-E8D9-4667-A2BA-91CA678CE979}" type="slidenum">
              <a:rPr lang="en-US" altLang="en-US" smtClean="0">
                <a:latin typeface="Tahoma" panose="020B0604030504040204" pitchFamily="34" charset="0"/>
              </a:rPr>
              <a:pPr/>
              <a:t>15</a:t>
            </a:fld>
            <a:endParaRPr lang="en-US" altLang="en-US" smtClean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11615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IN" altLang="en-US" smtClean="0">
                <a:latin typeface="Times New Roman" panose="02020603050405020304" pitchFamily="18" charset="0"/>
              </a:rPr>
              <a:t>Reactions of Ethers: Acidic Cleavage</a:t>
            </a:r>
          </a:p>
          <a:p>
            <a:endParaRPr lang="en-IN" altLang="en-US" smtClean="0">
              <a:latin typeface="Times New Roman" panose="02020603050405020304" pitchFamily="18" charset="0"/>
            </a:endParaRP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FA8253F-D62F-40A9-826E-093BBB4A936D}" type="slidenum">
              <a:rPr lang="en-US" altLang="en-US" smtClean="0">
                <a:latin typeface="Tahoma" panose="020B0604030504040204" pitchFamily="34" charset="0"/>
              </a:rPr>
              <a:pPr/>
              <a:t>16</a:t>
            </a:fld>
            <a:endParaRPr lang="en-US" altLang="en-US" smtClean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57134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IN" altLang="en-US" smtClean="0">
                <a:latin typeface="Times New Roman" panose="02020603050405020304" pitchFamily="18" charset="0"/>
              </a:rPr>
              <a:t>Reactions of Ethers: Claisen Rearrangement</a:t>
            </a: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1F363AE-DF24-4ADD-958C-15EBA820EDDF}" type="slidenum">
              <a:rPr lang="en-US" altLang="en-US" smtClean="0">
                <a:latin typeface="Tahoma" panose="020B0604030504040204" pitchFamily="34" charset="0"/>
              </a:rPr>
              <a:pPr/>
              <a:t>17</a:t>
            </a:fld>
            <a:endParaRPr lang="en-US" altLang="en-US" smtClean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59657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IN" altLang="en-US" smtClean="0">
                <a:latin typeface="Times New Roman" panose="02020603050405020304" pitchFamily="18" charset="0"/>
              </a:rPr>
              <a:t>Reactions of Ethers: Claisen Rearrangement</a:t>
            </a:r>
          </a:p>
          <a:p>
            <a:endParaRPr lang="en-IN" altLang="en-US" smtClean="0">
              <a:latin typeface="Times New Roman" panose="02020603050405020304" pitchFamily="18" charset="0"/>
            </a:endParaRP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F886B50-E682-41FC-8F62-5452D4834E4F}" type="slidenum">
              <a:rPr lang="en-US" altLang="en-US" smtClean="0">
                <a:latin typeface="Tahoma" panose="020B0604030504040204" pitchFamily="34" charset="0"/>
              </a:rPr>
              <a:pPr/>
              <a:t>18</a:t>
            </a:fld>
            <a:endParaRPr lang="en-US" altLang="en-US" smtClean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64016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IN" altLang="en-US" smtClean="0">
                <a:latin typeface="Times New Roman" panose="02020603050405020304" pitchFamily="18" charset="0"/>
              </a:rPr>
              <a:t>Reactions of Ethers: Claisen Rearrangement</a:t>
            </a:r>
          </a:p>
          <a:p>
            <a:endParaRPr lang="en-IN" altLang="en-US" smtClean="0">
              <a:latin typeface="Times New Roman" panose="02020603050405020304" pitchFamily="18" charset="0"/>
            </a:endParaRP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DC7A47E-20A5-473C-8DCC-D7CAC0B3E4F6}" type="slidenum">
              <a:rPr lang="en-US" altLang="en-US" smtClean="0">
                <a:latin typeface="Tahoma" panose="020B0604030504040204" pitchFamily="34" charset="0"/>
              </a:rPr>
              <a:pPr/>
              <a:t>19</a:t>
            </a:fld>
            <a:endParaRPr lang="en-US" altLang="en-US" smtClean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46235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IN" altLang="en-US" smtClean="0">
                <a:latin typeface="Times New Roman" panose="02020603050405020304" pitchFamily="18" charset="0"/>
              </a:rPr>
              <a:t>Reactions of Ethers: Claisen Rearrangement</a:t>
            </a:r>
          </a:p>
          <a:p>
            <a:endParaRPr lang="en-IN" altLang="en-US" smtClean="0">
              <a:latin typeface="Times New Roman" panose="02020603050405020304" pitchFamily="18" charset="0"/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C816BF0-FB9B-4948-9770-C433D86A2FE3}" type="slidenum">
              <a:rPr lang="en-US" altLang="en-US" smtClean="0">
                <a:latin typeface="Tahoma" panose="020B0604030504040204" pitchFamily="34" charset="0"/>
              </a:rPr>
              <a:pPr/>
              <a:t>20</a:t>
            </a:fld>
            <a:endParaRPr lang="en-US" altLang="en-US" smtClean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91708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IN" altLang="en-US" smtClean="0">
                <a:latin typeface="Times New Roman" panose="02020603050405020304" pitchFamily="18" charset="0"/>
              </a:rPr>
              <a:t>Cyclic Ethers: Epoxides</a:t>
            </a:r>
          </a:p>
          <a:p>
            <a:endParaRPr lang="en-IN" altLang="en-US" smtClean="0">
              <a:latin typeface="Times New Roman" panose="02020603050405020304" pitchFamily="18" charset="0"/>
            </a:endParaRP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2C393E2-0C03-4CC1-A595-FA672875B741}" type="slidenum">
              <a:rPr lang="en-US" altLang="en-US" smtClean="0">
                <a:latin typeface="Tahoma" panose="020B0604030504040204" pitchFamily="34" charset="0"/>
              </a:rPr>
              <a:pPr/>
              <a:t>21</a:t>
            </a:fld>
            <a:endParaRPr lang="en-US" altLang="en-US" smtClean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01920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IN" altLang="en-US" smtClean="0">
                <a:latin typeface="Times New Roman" panose="02020603050405020304" pitchFamily="18" charset="0"/>
              </a:rPr>
              <a:t>Cyclic Ethers: Epoxides</a:t>
            </a: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A6CC8AD-1247-4A45-BDCB-7A1AA929041B}" type="slidenum">
              <a:rPr lang="en-US" altLang="en-US" smtClean="0">
                <a:latin typeface="Tahoma" panose="020B0604030504040204" pitchFamily="34" charset="0"/>
              </a:rPr>
              <a:pPr/>
              <a:t>22</a:t>
            </a:fld>
            <a:endParaRPr lang="en-US" altLang="en-US" smtClean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11951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IN" altLang="en-US" smtClean="0">
                <a:latin typeface="Times New Roman" panose="02020603050405020304" pitchFamily="18" charset="0"/>
              </a:rPr>
              <a:t>Cyclic Ethers: Epoxides</a:t>
            </a:r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D3383BD-6C52-49A9-BB94-7701BD018F9C}" type="slidenum">
              <a:rPr lang="en-US" altLang="en-US" smtClean="0">
                <a:latin typeface="Tahoma" panose="020B0604030504040204" pitchFamily="34" charset="0"/>
              </a:rPr>
              <a:pPr/>
              <a:t>23</a:t>
            </a:fld>
            <a:endParaRPr lang="en-US" altLang="en-US" smtClean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69335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IN" altLang="en-US" smtClean="0">
                <a:latin typeface="Times New Roman" panose="02020603050405020304" pitchFamily="18" charset="0"/>
              </a:rPr>
              <a:t>Names and Properties of Ethers</a:t>
            </a:r>
          </a:p>
          <a:p>
            <a:endParaRPr lang="en-IN" altLang="en-US" smtClean="0">
              <a:latin typeface="Times New Roman" panose="02020603050405020304" pitchFamily="18" charset="0"/>
            </a:endParaRPr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7DA56E2-B8FD-4A35-9668-CC3D40478D56}" type="slidenum">
              <a:rPr lang="en-US" altLang="en-US" smtClean="0">
                <a:latin typeface="Tahoma" panose="020B0604030504040204" pitchFamily="34" charset="0"/>
              </a:rPr>
              <a:pPr/>
              <a:t>6</a:t>
            </a:fld>
            <a:endParaRPr lang="en-US" altLang="en-US" smtClean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55847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IN" altLang="en-US" smtClean="0">
                <a:latin typeface="Times New Roman" panose="02020603050405020304" pitchFamily="18" charset="0"/>
              </a:rPr>
              <a:t>Cyclic Ethers: Epoxides</a:t>
            </a:r>
          </a:p>
          <a:p>
            <a:endParaRPr lang="en-IN" altLang="en-US" smtClean="0">
              <a:latin typeface="Times New Roman" panose="02020603050405020304" pitchFamily="18" charset="0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51A3A9E-5306-4B73-A545-10F9260DCD13}" type="slidenum">
              <a:rPr lang="en-US" altLang="en-US" smtClean="0">
                <a:latin typeface="Tahoma" panose="020B0604030504040204" pitchFamily="34" charset="0"/>
              </a:rPr>
              <a:pPr/>
              <a:t>24</a:t>
            </a:fld>
            <a:endParaRPr lang="en-US" altLang="en-US" smtClean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55987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IN" altLang="en-US" smtClean="0">
                <a:latin typeface="Times New Roman" panose="02020603050405020304" pitchFamily="18" charset="0"/>
              </a:rPr>
              <a:t>Cyclic Ethers: Epoxides</a:t>
            </a:r>
          </a:p>
          <a:p>
            <a:endParaRPr lang="en-IN" altLang="en-US" smtClean="0">
              <a:latin typeface="Times New Roman" panose="02020603050405020304" pitchFamily="18" charset="0"/>
            </a:endParaRP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42EC0C8-7ED9-44B8-88C3-03C4D0436ED7}" type="slidenum">
              <a:rPr lang="en-US" altLang="en-US" smtClean="0">
                <a:latin typeface="Tahoma" panose="020B0604030504040204" pitchFamily="34" charset="0"/>
              </a:rPr>
              <a:pPr/>
              <a:t>25</a:t>
            </a:fld>
            <a:endParaRPr lang="en-US" altLang="en-US" smtClean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94345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IN" altLang="en-US" smtClean="0">
                <a:latin typeface="Times New Roman" panose="02020603050405020304" pitchFamily="18" charset="0"/>
              </a:rPr>
              <a:t>Cyclic Ethers: Epoxides</a:t>
            </a:r>
          </a:p>
          <a:p>
            <a:endParaRPr lang="en-IN" altLang="en-US" smtClean="0">
              <a:latin typeface="Times New Roman" panose="02020603050405020304" pitchFamily="18" charset="0"/>
            </a:endParaRPr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E9FA867-A603-46E5-ACF1-DF53F23AA904}" type="slidenum">
              <a:rPr lang="en-US" altLang="en-US" smtClean="0">
                <a:latin typeface="Tahoma" panose="020B0604030504040204" pitchFamily="34" charset="0"/>
              </a:rPr>
              <a:pPr/>
              <a:t>26</a:t>
            </a:fld>
            <a:endParaRPr lang="en-US" altLang="en-US" smtClean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03864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IN" altLang="en-US" smtClean="0">
                <a:latin typeface="Times New Roman" panose="02020603050405020304" pitchFamily="18" charset="0"/>
              </a:rPr>
              <a:t>Reactions of Epoxides: Ring-Opening</a:t>
            </a: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E05AD5A-560E-498D-B1F0-2521217FDED8}" type="slidenum">
              <a:rPr lang="en-US" altLang="en-US" smtClean="0">
                <a:latin typeface="Tahoma" panose="020B0604030504040204" pitchFamily="34" charset="0"/>
              </a:rPr>
              <a:pPr/>
              <a:t>27</a:t>
            </a:fld>
            <a:endParaRPr lang="en-US" altLang="en-US" smtClean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129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IN" altLang="en-US" smtClean="0">
                <a:latin typeface="Times New Roman" panose="02020603050405020304" pitchFamily="18" charset="0"/>
              </a:rPr>
              <a:t>Reactions of Epoxides: Ring-Opening</a:t>
            </a:r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705DE61-B971-423B-87E5-1CD8D144FC63}" type="slidenum">
              <a:rPr lang="en-US" altLang="en-US" smtClean="0">
                <a:latin typeface="Tahoma" panose="020B0604030504040204" pitchFamily="34" charset="0"/>
              </a:rPr>
              <a:pPr/>
              <a:t>28</a:t>
            </a:fld>
            <a:endParaRPr lang="en-US" altLang="en-US" smtClean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79083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IN" altLang="en-US" smtClean="0">
                <a:latin typeface="Times New Roman" panose="02020603050405020304" pitchFamily="18" charset="0"/>
              </a:rPr>
              <a:t>Reactions of Epoxides: Ring-Opening</a:t>
            </a:r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636A248-7472-49A8-8038-A0016DE800E5}" type="slidenum">
              <a:rPr lang="en-US" altLang="en-US" smtClean="0">
                <a:latin typeface="Tahoma" panose="020B0604030504040204" pitchFamily="34" charset="0"/>
              </a:rPr>
              <a:pPr/>
              <a:t>29</a:t>
            </a:fld>
            <a:endParaRPr lang="en-US" altLang="en-US" smtClean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631224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IN" altLang="en-US" smtClean="0">
                <a:latin typeface="Times New Roman" panose="02020603050405020304" pitchFamily="18" charset="0"/>
              </a:rPr>
              <a:t>Reactions of Epoxides: Ring-Opening</a:t>
            </a:r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E19C08F-940D-4CF6-84B3-176939CC529D}" type="slidenum">
              <a:rPr lang="en-US" altLang="en-US" smtClean="0">
                <a:latin typeface="Tahoma" panose="020B0604030504040204" pitchFamily="34" charset="0"/>
              </a:rPr>
              <a:pPr/>
              <a:t>30</a:t>
            </a:fld>
            <a:endParaRPr lang="en-US" altLang="en-US" smtClean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698645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IN" altLang="en-US" smtClean="0">
                <a:latin typeface="Times New Roman" panose="02020603050405020304" pitchFamily="18" charset="0"/>
              </a:rPr>
              <a:t>Reactions of Epoxides: Ring-Opening</a:t>
            </a:r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150BEA0-9CEE-4231-90F9-CB551F3DDF58}" type="slidenum">
              <a:rPr lang="en-US" altLang="en-US" smtClean="0">
                <a:latin typeface="Tahoma" panose="020B0604030504040204" pitchFamily="34" charset="0"/>
              </a:rPr>
              <a:pPr/>
              <a:t>31</a:t>
            </a:fld>
            <a:endParaRPr lang="en-US" altLang="en-US" smtClean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771622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IN" altLang="en-US" smtClean="0">
                <a:latin typeface="Times New Roman" panose="02020603050405020304" pitchFamily="18" charset="0"/>
              </a:rPr>
              <a:t>Reactions of Epoxides: Ring-Opening</a:t>
            </a:r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BE73FF0-CF05-453A-861D-6D9D75B658A0}" type="slidenum">
              <a:rPr lang="en-US" altLang="en-US" smtClean="0">
                <a:latin typeface="Tahoma" panose="020B0604030504040204" pitchFamily="34" charset="0"/>
              </a:rPr>
              <a:pPr/>
              <a:t>32</a:t>
            </a:fld>
            <a:endParaRPr lang="en-US" altLang="en-US" smtClean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858053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IN" altLang="en-US" smtClean="0">
                <a:latin typeface="Times New Roman" panose="02020603050405020304" pitchFamily="18" charset="0"/>
              </a:rPr>
              <a:t>Reactions of Epoxides: Ring-Opening</a:t>
            </a:r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1561F0A-88DC-4D4F-B483-A8DAD9C6BEA6}" type="slidenum">
              <a:rPr lang="en-US" altLang="en-US" smtClean="0">
                <a:latin typeface="Tahoma" panose="020B0604030504040204" pitchFamily="34" charset="0"/>
              </a:rPr>
              <a:pPr/>
              <a:t>33</a:t>
            </a:fld>
            <a:endParaRPr lang="en-US" altLang="en-US" smtClean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5227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IN" altLang="en-US" smtClean="0">
                <a:latin typeface="Times New Roman" panose="02020603050405020304" pitchFamily="18" charset="0"/>
              </a:rPr>
              <a:t>Names and Properties of Ethers</a:t>
            </a: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3E5811F-18E6-4532-BF07-4A2FDC301BE5}" type="slidenum">
              <a:rPr lang="en-US" altLang="en-US" smtClean="0">
                <a:latin typeface="Tahoma" panose="020B0604030504040204" pitchFamily="34" charset="0"/>
              </a:rPr>
              <a:pPr/>
              <a:t>7</a:t>
            </a:fld>
            <a:endParaRPr lang="en-US" altLang="en-US" smtClean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570321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IN" altLang="en-US" smtClean="0">
                <a:latin typeface="Times New Roman" panose="02020603050405020304" pitchFamily="18" charset="0"/>
              </a:rPr>
              <a:t>Reactions of Epoxides: Ring-Opening</a:t>
            </a:r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4F8EB15-2D9B-4BAF-805A-E762B1044122}" type="slidenum">
              <a:rPr lang="en-US" altLang="en-US" smtClean="0">
                <a:latin typeface="Tahoma" panose="020B0604030504040204" pitchFamily="34" charset="0"/>
              </a:rPr>
              <a:pPr/>
              <a:t>34</a:t>
            </a:fld>
            <a:endParaRPr lang="en-US" altLang="en-US" smtClean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000890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IN" altLang="en-US" smtClean="0">
                <a:latin typeface="Times New Roman" panose="02020603050405020304" pitchFamily="18" charset="0"/>
              </a:rPr>
              <a:t>Crown Ethers</a:t>
            </a:r>
          </a:p>
          <a:p>
            <a:endParaRPr lang="en-IN" altLang="en-US" smtClean="0">
              <a:latin typeface="Times New Roman" panose="02020603050405020304" pitchFamily="18" charset="0"/>
            </a:endParaRPr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5EC7AC4-73CB-4E40-AC3B-6BADB4033427}" type="slidenum">
              <a:rPr lang="en-US" altLang="en-US" smtClean="0">
                <a:latin typeface="Tahoma" panose="020B0604030504040204" pitchFamily="34" charset="0"/>
              </a:rPr>
              <a:pPr/>
              <a:t>35</a:t>
            </a:fld>
            <a:endParaRPr lang="en-US" altLang="en-US" smtClean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100172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IN" altLang="en-US" smtClean="0">
                <a:latin typeface="Times New Roman" panose="02020603050405020304" pitchFamily="18" charset="0"/>
              </a:rPr>
              <a:t>Crown Ethers</a:t>
            </a:r>
          </a:p>
          <a:p>
            <a:endParaRPr lang="en-IN" altLang="en-US" smtClean="0">
              <a:latin typeface="Times New Roman" panose="02020603050405020304" pitchFamily="18" charset="0"/>
            </a:endParaRPr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0EB44CC-9AC1-401C-A58B-A8017E5182CD}" type="slidenum">
              <a:rPr lang="en-US" altLang="en-US" smtClean="0">
                <a:latin typeface="Tahoma" panose="020B0604030504040204" pitchFamily="34" charset="0"/>
              </a:rPr>
              <a:pPr/>
              <a:t>36</a:t>
            </a:fld>
            <a:endParaRPr lang="en-US" altLang="en-US" smtClean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433462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IN" altLang="en-US" smtClean="0">
                <a:latin typeface="Times New Roman" panose="02020603050405020304" pitchFamily="18" charset="0"/>
              </a:rPr>
              <a:t>Crown Ethers</a:t>
            </a:r>
          </a:p>
          <a:p>
            <a:endParaRPr lang="en-IN" altLang="en-US" smtClean="0">
              <a:latin typeface="Times New Roman" panose="02020603050405020304" pitchFamily="18" charset="0"/>
            </a:endParaRPr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24B4889-C440-4BB4-81C4-46F777D115E6}" type="slidenum">
              <a:rPr lang="en-US" altLang="en-US" smtClean="0">
                <a:latin typeface="Tahoma" panose="020B0604030504040204" pitchFamily="34" charset="0"/>
              </a:rPr>
              <a:pPr/>
              <a:t>37</a:t>
            </a:fld>
            <a:endParaRPr lang="en-US" altLang="en-US" smtClean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683073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IN" altLang="en-US" smtClean="0">
                <a:latin typeface="Times New Roman" panose="02020603050405020304" pitchFamily="18" charset="0"/>
              </a:rPr>
              <a:t>Thiols and Sulfides</a:t>
            </a:r>
          </a:p>
          <a:p>
            <a:endParaRPr lang="en-IN" altLang="en-US" smtClean="0">
              <a:latin typeface="Times New Roman" panose="02020603050405020304" pitchFamily="18" charset="0"/>
            </a:endParaRPr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187E157-AAE0-4CB6-9E49-13CB760DA4AA}" type="slidenum">
              <a:rPr lang="en-US" altLang="en-US" smtClean="0">
                <a:latin typeface="Tahoma" panose="020B0604030504040204" pitchFamily="34" charset="0"/>
              </a:rPr>
              <a:pPr/>
              <a:t>38</a:t>
            </a:fld>
            <a:endParaRPr lang="en-US" altLang="en-US" smtClean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834625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IN" altLang="en-US" smtClean="0">
                <a:latin typeface="Times New Roman" panose="02020603050405020304" pitchFamily="18" charset="0"/>
              </a:rPr>
              <a:t>Thiols and Sulfides</a:t>
            </a:r>
          </a:p>
          <a:p>
            <a:endParaRPr lang="en-IN" altLang="en-US" smtClean="0">
              <a:latin typeface="Times New Roman" panose="02020603050405020304" pitchFamily="18" charset="0"/>
            </a:endParaRPr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0640952-811B-4BCF-B898-C3BE32773F9E}" type="slidenum">
              <a:rPr lang="en-US" altLang="en-US" smtClean="0">
                <a:latin typeface="Tahoma" panose="020B0604030504040204" pitchFamily="34" charset="0"/>
              </a:rPr>
              <a:pPr/>
              <a:t>39</a:t>
            </a:fld>
            <a:endParaRPr lang="en-US" altLang="en-US" smtClean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844790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IN" altLang="en-US" smtClean="0">
                <a:latin typeface="Times New Roman" panose="02020603050405020304" pitchFamily="18" charset="0"/>
              </a:rPr>
              <a:t>Thiols and Sulfides</a:t>
            </a:r>
          </a:p>
          <a:p>
            <a:endParaRPr lang="en-IN" altLang="en-US" smtClean="0">
              <a:latin typeface="Times New Roman" panose="02020603050405020304" pitchFamily="18" charset="0"/>
            </a:endParaRPr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5D252D3-6027-4058-B422-A8EC454DCB3B}" type="slidenum">
              <a:rPr lang="en-US" altLang="en-US" smtClean="0">
                <a:latin typeface="Tahoma" panose="020B0604030504040204" pitchFamily="34" charset="0"/>
              </a:rPr>
              <a:pPr/>
              <a:t>40</a:t>
            </a:fld>
            <a:endParaRPr lang="en-US" altLang="en-US" smtClean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048648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IN" altLang="en-US" smtClean="0">
                <a:latin typeface="Times New Roman" panose="02020603050405020304" pitchFamily="18" charset="0"/>
              </a:rPr>
              <a:t>Thiols and Sulfides</a:t>
            </a:r>
          </a:p>
          <a:p>
            <a:endParaRPr lang="en-IN" altLang="en-US" smtClean="0">
              <a:latin typeface="Times New Roman" panose="02020603050405020304" pitchFamily="18" charset="0"/>
            </a:endParaRPr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7011FF2-A919-497D-AE02-D0A00DB77BA5}" type="slidenum">
              <a:rPr lang="en-US" altLang="en-US" smtClean="0">
                <a:latin typeface="Tahoma" panose="020B0604030504040204" pitchFamily="34" charset="0"/>
              </a:rPr>
              <a:pPr/>
              <a:t>41</a:t>
            </a:fld>
            <a:endParaRPr lang="en-US" altLang="en-US" smtClean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851367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IN" altLang="en-US" smtClean="0">
                <a:latin typeface="Times New Roman" panose="02020603050405020304" pitchFamily="18" charset="0"/>
              </a:rPr>
              <a:t>Thiols and Sulfides</a:t>
            </a:r>
          </a:p>
          <a:p>
            <a:endParaRPr lang="en-IN" altLang="en-US" smtClean="0">
              <a:latin typeface="Times New Roman" panose="02020603050405020304" pitchFamily="18" charset="0"/>
            </a:endParaRPr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73B2451-47DD-4E1F-95BB-346DB0F6E6F2}" type="slidenum">
              <a:rPr lang="en-US" altLang="en-US" smtClean="0">
                <a:latin typeface="Tahoma" panose="020B0604030504040204" pitchFamily="34" charset="0"/>
              </a:rPr>
              <a:pPr/>
              <a:t>42</a:t>
            </a:fld>
            <a:endParaRPr lang="en-US" altLang="en-US" smtClean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466046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IN" altLang="en-US" smtClean="0">
                <a:latin typeface="Times New Roman" panose="02020603050405020304" pitchFamily="18" charset="0"/>
              </a:rPr>
              <a:t>Thiols and Sulfides</a:t>
            </a:r>
          </a:p>
          <a:p>
            <a:endParaRPr lang="en-IN" altLang="en-US" smtClean="0">
              <a:latin typeface="Times New Roman" panose="02020603050405020304" pitchFamily="18" charset="0"/>
            </a:endParaRPr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15C2E09-9F18-4A77-BE82-74691CC6ABB7}" type="slidenum">
              <a:rPr lang="en-US" altLang="en-US" smtClean="0">
                <a:latin typeface="Tahoma" panose="020B0604030504040204" pitchFamily="34" charset="0"/>
              </a:rPr>
              <a:pPr/>
              <a:t>43</a:t>
            </a:fld>
            <a:endParaRPr lang="en-US" altLang="en-US" smtClean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30749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IN" altLang="en-US" smtClean="0">
                <a:latin typeface="Times New Roman" panose="02020603050405020304" pitchFamily="18" charset="0"/>
              </a:rPr>
              <a:t> Preparing Ethers</a:t>
            </a:r>
          </a:p>
          <a:p>
            <a:endParaRPr lang="en-IN" altLang="en-US" smtClean="0">
              <a:latin typeface="Times New Roman" panose="02020603050405020304" pitchFamily="18" charset="0"/>
            </a:endParaRPr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BF87A71-46C8-4F55-9404-B54F1448BA9E}" type="slidenum">
              <a:rPr lang="en-US" altLang="en-US" smtClean="0">
                <a:latin typeface="Tahoma" panose="020B0604030504040204" pitchFamily="34" charset="0"/>
              </a:rPr>
              <a:pPr/>
              <a:t>8</a:t>
            </a:fld>
            <a:endParaRPr lang="en-US" altLang="en-US" smtClean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307664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IN" altLang="en-US" smtClean="0">
                <a:latin typeface="Times New Roman" panose="02020603050405020304" pitchFamily="18" charset="0"/>
              </a:rPr>
              <a:t>Thiols and Sulfides</a:t>
            </a:r>
          </a:p>
          <a:p>
            <a:endParaRPr lang="en-IN" altLang="en-US" smtClean="0">
              <a:latin typeface="Times New Roman" panose="02020603050405020304" pitchFamily="18" charset="0"/>
            </a:endParaRPr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72B89BE-60EA-420F-902F-101D4F23C56B}" type="slidenum">
              <a:rPr lang="en-US" altLang="en-US" smtClean="0">
                <a:latin typeface="Tahoma" panose="020B0604030504040204" pitchFamily="34" charset="0"/>
              </a:rPr>
              <a:pPr/>
              <a:t>44</a:t>
            </a:fld>
            <a:endParaRPr lang="en-US" altLang="en-US" smtClean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60496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IN" altLang="en-US" smtClean="0">
                <a:latin typeface="Times New Roman" panose="02020603050405020304" pitchFamily="18" charset="0"/>
              </a:rPr>
              <a:t>Thiols and Sulfides</a:t>
            </a:r>
          </a:p>
          <a:p>
            <a:endParaRPr lang="en-IN" altLang="en-US" smtClean="0">
              <a:latin typeface="Times New Roman" panose="02020603050405020304" pitchFamily="18" charset="0"/>
            </a:endParaRPr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8C52050-EA58-484C-B3D9-E64A782A0C41}" type="slidenum">
              <a:rPr lang="en-US" altLang="en-US" smtClean="0">
                <a:latin typeface="Tahoma" panose="020B0604030504040204" pitchFamily="34" charset="0"/>
              </a:rPr>
              <a:pPr/>
              <a:t>45</a:t>
            </a:fld>
            <a:endParaRPr lang="en-US" altLang="en-US" smtClean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94833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IN" altLang="en-US" smtClean="0">
                <a:latin typeface="Times New Roman" panose="02020603050405020304" pitchFamily="18" charset="0"/>
              </a:rPr>
              <a:t>Spectroscopy of Ethers</a:t>
            </a:r>
          </a:p>
          <a:p>
            <a:endParaRPr lang="en-IN" altLang="en-US" smtClean="0">
              <a:latin typeface="Times New Roman" panose="02020603050405020304" pitchFamily="18" charset="0"/>
            </a:endParaRPr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D466D24-7406-4931-9D65-E6D4DA2CA0EF}" type="slidenum">
              <a:rPr lang="en-US" altLang="en-US" smtClean="0">
                <a:latin typeface="Tahoma" panose="020B0604030504040204" pitchFamily="34" charset="0"/>
              </a:rPr>
              <a:pPr/>
              <a:t>46</a:t>
            </a:fld>
            <a:endParaRPr lang="en-US" altLang="en-US" smtClean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105820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IN" altLang="en-US" smtClean="0">
                <a:latin typeface="Times New Roman" panose="02020603050405020304" pitchFamily="18" charset="0"/>
              </a:rPr>
              <a:t>Spectroscopy of Ethers</a:t>
            </a:r>
          </a:p>
          <a:p>
            <a:endParaRPr lang="en-IN" altLang="en-US" smtClean="0">
              <a:latin typeface="Times New Roman" panose="02020603050405020304" pitchFamily="18" charset="0"/>
            </a:endParaRPr>
          </a:p>
        </p:txBody>
      </p:sp>
      <p:sp>
        <p:nvSpPr>
          <p:cNvPr id="962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C228E12-B673-45AA-9483-F264F6F0EFDF}" type="slidenum">
              <a:rPr lang="en-US" altLang="en-US" smtClean="0">
                <a:latin typeface="Tahoma" panose="020B0604030504040204" pitchFamily="34" charset="0"/>
              </a:rPr>
              <a:pPr/>
              <a:t>47</a:t>
            </a:fld>
            <a:endParaRPr lang="en-US" altLang="en-US" smtClean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08368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IN" altLang="en-US" smtClean="0">
                <a:latin typeface="Times New Roman" panose="02020603050405020304" pitchFamily="18" charset="0"/>
              </a:rPr>
              <a:t>Spectroscopy of Ethers</a:t>
            </a:r>
          </a:p>
          <a:p>
            <a:endParaRPr lang="en-IN" altLang="en-US" smtClean="0">
              <a:latin typeface="Times New Roman" panose="02020603050405020304" pitchFamily="18" charset="0"/>
            </a:endParaRPr>
          </a:p>
        </p:txBody>
      </p:sp>
      <p:sp>
        <p:nvSpPr>
          <p:cNvPr id="983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F4BD128-FF03-4138-8878-9B88A8CCA319}" type="slidenum">
              <a:rPr lang="en-US" altLang="en-US" smtClean="0">
                <a:latin typeface="Tahoma" panose="020B0604030504040204" pitchFamily="34" charset="0"/>
              </a:rPr>
              <a:pPr/>
              <a:t>48</a:t>
            </a:fld>
            <a:endParaRPr lang="en-US" altLang="en-US" smtClean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264253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03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IN" altLang="en-US" smtClean="0">
                <a:latin typeface="Times New Roman" panose="02020603050405020304" pitchFamily="18" charset="0"/>
              </a:rPr>
              <a:t>Spectroscopy of Ethers</a:t>
            </a:r>
          </a:p>
          <a:p>
            <a:endParaRPr lang="en-IN" altLang="en-US" smtClean="0">
              <a:latin typeface="Times New Roman" panose="02020603050405020304" pitchFamily="18" charset="0"/>
            </a:endParaRPr>
          </a:p>
        </p:txBody>
      </p:sp>
      <p:sp>
        <p:nvSpPr>
          <p:cNvPr id="1003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D524878-D96E-4C8E-8F93-DB5A32AEFF8E}" type="slidenum">
              <a:rPr lang="en-US" altLang="en-US" smtClean="0">
                <a:latin typeface="Tahoma" panose="020B0604030504040204" pitchFamily="34" charset="0"/>
              </a:rPr>
              <a:pPr/>
              <a:t>49</a:t>
            </a:fld>
            <a:endParaRPr lang="en-US" altLang="en-US" smtClean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923753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IN" altLang="en-US" smtClean="0">
                <a:latin typeface="Times New Roman" panose="02020603050405020304" pitchFamily="18" charset="0"/>
              </a:rPr>
              <a:t>Spectroscopy of Ethers</a:t>
            </a:r>
          </a:p>
          <a:p>
            <a:endParaRPr lang="en-IN" altLang="en-US" smtClean="0">
              <a:latin typeface="Times New Roman" panose="02020603050405020304" pitchFamily="18" charset="0"/>
            </a:endParaRPr>
          </a:p>
        </p:txBody>
      </p:sp>
      <p:sp>
        <p:nvSpPr>
          <p:cNvPr id="1024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71C607B-AA8C-42AC-A8EB-86D84A39A211}" type="slidenum">
              <a:rPr lang="en-US" altLang="en-US" smtClean="0">
                <a:latin typeface="Tahoma" panose="020B0604030504040204" pitchFamily="34" charset="0"/>
              </a:rPr>
              <a:pPr/>
              <a:t>50</a:t>
            </a:fld>
            <a:endParaRPr lang="en-US" altLang="en-US" smtClean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7921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IN" altLang="en-US" smtClean="0">
                <a:latin typeface="Times New Roman" panose="02020603050405020304" pitchFamily="18" charset="0"/>
              </a:rPr>
              <a:t> Preparing Ethers</a:t>
            </a:r>
          </a:p>
          <a:p>
            <a:endParaRPr lang="en-IN" altLang="en-US" smtClean="0">
              <a:latin typeface="Times New Roman" panose="02020603050405020304" pitchFamily="18" charset="0"/>
            </a:endParaRP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DB27DFC-29A1-4B8E-98DE-05B44DCB3657}" type="slidenum">
              <a:rPr lang="en-US" altLang="en-US" smtClean="0">
                <a:latin typeface="Tahoma" panose="020B0604030504040204" pitchFamily="34" charset="0"/>
              </a:rPr>
              <a:pPr/>
              <a:t>9</a:t>
            </a:fld>
            <a:endParaRPr lang="en-US" altLang="en-US" smtClean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33739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IN" altLang="en-US" smtClean="0">
                <a:latin typeface="Times New Roman" panose="02020603050405020304" pitchFamily="18" charset="0"/>
              </a:rPr>
              <a:t> Preparing Ethers</a:t>
            </a:r>
          </a:p>
          <a:p>
            <a:endParaRPr lang="en-IN" altLang="en-US" smtClean="0">
              <a:latin typeface="Times New Roman" panose="02020603050405020304" pitchFamily="18" charset="0"/>
            </a:endParaRP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FCE3355-11FD-4B23-A2D6-1C23A0E79C08}" type="slidenum">
              <a:rPr lang="en-US" altLang="en-US" smtClean="0">
                <a:latin typeface="Tahoma" panose="020B0604030504040204" pitchFamily="34" charset="0"/>
              </a:rPr>
              <a:pPr/>
              <a:t>10</a:t>
            </a:fld>
            <a:endParaRPr lang="en-US" altLang="en-US" smtClean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5249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IN" altLang="en-US" smtClean="0">
                <a:latin typeface="Times New Roman" panose="02020603050405020304" pitchFamily="18" charset="0"/>
              </a:rPr>
              <a:t> Preparing Ethers</a:t>
            </a:r>
          </a:p>
          <a:p>
            <a:endParaRPr lang="en-IN" altLang="en-US" smtClean="0">
              <a:latin typeface="Times New Roman" panose="02020603050405020304" pitchFamily="18" charset="0"/>
            </a:endParaRPr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88422E7-4C24-46AC-84A6-BA675AD130E4}" type="slidenum">
              <a:rPr lang="en-US" altLang="en-US" smtClean="0">
                <a:latin typeface="Tahoma" panose="020B0604030504040204" pitchFamily="34" charset="0"/>
              </a:rPr>
              <a:pPr/>
              <a:t>11</a:t>
            </a:fld>
            <a:endParaRPr lang="en-US" altLang="en-US" smtClean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78950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IN" altLang="en-US" smtClean="0">
                <a:latin typeface="Times New Roman" panose="02020603050405020304" pitchFamily="18" charset="0"/>
              </a:rPr>
              <a:t> Preparing Ethers</a:t>
            </a:r>
          </a:p>
          <a:p>
            <a:endParaRPr lang="en-IN" altLang="en-US" smtClean="0">
              <a:latin typeface="Times New Roman" panose="02020603050405020304" pitchFamily="18" charset="0"/>
            </a:endParaRPr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7AD4F25-4239-4CC2-87EB-0EC4FC7EE63B}" type="slidenum">
              <a:rPr lang="en-US" altLang="en-US" smtClean="0">
                <a:latin typeface="Tahoma" panose="020B0604030504040204" pitchFamily="34" charset="0"/>
              </a:rPr>
              <a:pPr/>
              <a:t>12</a:t>
            </a:fld>
            <a:endParaRPr lang="en-US" altLang="en-US" smtClean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4297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IN" altLang="en-US" smtClean="0">
                <a:latin typeface="Times New Roman" panose="02020603050405020304" pitchFamily="18" charset="0"/>
              </a:rPr>
              <a:t> Preparing Ethers</a:t>
            </a:r>
          </a:p>
          <a:p>
            <a:endParaRPr lang="en-IN" altLang="en-US" smtClean="0">
              <a:latin typeface="Times New Roman" panose="02020603050405020304" pitchFamily="18" charset="0"/>
            </a:endParaRP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30FFF63-C56A-4DA8-A9FD-4101AD1470E0}" type="slidenum">
              <a:rPr lang="en-US" altLang="en-US" smtClean="0">
                <a:latin typeface="Tahoma" panose="020B0604030504040204" pitchFamily="34" charset="0"/>
              </a:rPr>
              <a:pPr/>
              <a:t>13</a:t>
            </a:fld>
            <a:endParaRPr lang="en-US" altLang="en-US" smtClean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5893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://www.cengage.com/chemistry/mcmurry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3200400"/>
          </a:xfrm>
          <a:prstGeom prst="rect">
            <a:avLst/>
          </a:prstGeom>
          <a:solidFill>
            <a:srgbClr val="009900"/>
          </a:solidFill>
          <a:ln>
            <a:noFill/>
          </a:ln>
          <a:effectLst/>
          <a:ex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5" name="Rectangle 21"/>
          <p:cNvSpPr>
            <a:spLocks noChangeArrowheads="1"/>
          </p:cNvSpPr>
          <p:nvPr userDrawn="1"/>
        </p:nvSpPr>
        <p:spPr bwMode="auto">
          <a:xfrm>
            <a:off x="2819400" y="1295400"/>
            <a:ext cx="2295525" cy="4270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2200" i="1" dirty="0" smtClean="0">
                <a:solidFill>
                  <a:srgbClr val="000000"/>
                </a:solidFill>
              </a:rPr>
              <a:t>John E. McMurry</a:t>
            </a:r>
          </a:p>
        </p:txBody>
      </p:sp>
      <p:sp>
        <p:nvSpPr>
          <p:cNvPr id="6" name="Rectangle 22">
            <a:hlinkClick r:id="rId2"/>
          </p:cNvPr>
          <p:cNvSpPr>
            <a:spLocks noChangeArrowheads="1"/>
          </p:cNvSpPr>
          <p:nvPr userDrawn="1"/>
        </p:nvSpPr>
        <p:spPr bwMode="auto">
          <a:xfrm>
            <a:off x="2638425" y="2620963"/>
            <a:ext cx="2800350" cy="274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 sz="1200" dirty="0" smtClean="0">
                <a:solidFill>
                  <a:srgbClr val="000000"/>
                </a:solidFill>
                <a:cs typeface="Arial" panose="020B0604020202020204" pitchFamily="34" charset="0"/>
                <a:hlinkClick r:id="rId2"/>
              </a:rPr>
              <a:t>www.cengage.com/chemistry/mcmurry</a:t>
            </a:r>
            <a:endParaRPr lang="en-US" altLang="en-US" sz="1200" dirty="0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7" name="Picture 23" descr="BrooksCole_Logo"/>
          <p:cNvSpPr>
            <a:spLocks noChangeAspect="1" noChangeArrowheads="1"/>
          </p:cNvSpPr>
          <p:nvPr userDrawn="1"/>
        </p:nvSpPr>
        <p:spPr bwMode="auto">
          <a:xfrm>
            <a:off x="6586538" y="0"/>
            <a:ext cx="2557462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170002" name="Rectangle 18"/>
          <p:cNvSpPr>
            <a:spLocks noGrp="1" noChangeArrowheads="1"/>
          </p:cNvSpPr>
          <p:nvPr>
            <p:ph type="ctrTitle"/>
          </p:nvPr>
        </p:nvSpPr>
        <p:spPr>
          <a:xfrm>
            <a:off x="304800" y="3352800"/>
            <a:ext cx="8534400" cy="1981200"/>
          </a:xfrm>
        </p:spPr>
        <p:txBody>
          <a:bodyPr lIns="101882" tIns="50941" rIns="101882" bIns="50941"/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CA"/>
              <a:t>Click to edit Master title style</a:t>
            </a:r>
          </a:p>
        </p:txBody>
      </p:sp>
      <p:sp>
        <p:nvSpPr>
          <p:cNvPr id="170003" name="Rectangle 19"/>
          <p:cNvSpPr>
            <a:spLocks noGrp="1" noChangeArrowheads="1"/>
          </p:cNvSpPr>
          <p:nvPr>
            <p:ph type="subTitle" idx="1"/>
          </p:nvPr>
        </p:nvSpPr>
        <p:spPr>
          <a:xfrm>
            <a:off x="800100" y="5646738"/>
            <a:ext cx="7543800" cy="365125"/>
          </a:xfrm>
        </p:spPr>
        <p:txBody>
          <a:bodyPr lIns="101882" tIns="50941" rIns="101882" bIns="50941" anchor="ctr"/>
          <a:lstStyle>
            <a:lvl1pPr marL="0" indent="0" algn="ctr">
              <a:buFont typeface="Wingdings" charset="2"/>
              <a:buNone/>
              <a:defRPr/>
            </a:lvl1pPr>
          </a:lstStyle>
          <a:p>
            <a:r>
              <a:rPr lang="en-CA"/>
              <a:t>Click to edit Master subtitle style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" y="152400"/>
            <a:ext cx="252603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174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383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15163" y="0"/>
            <a:ext cx="2128837" cy="6858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0"/>
            <a:ext cx="6234113" cy="6858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601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84300"/>
            <a:ext cx="821055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433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33360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981200"/>
            <a:ext cx="4181475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62525" y="1981200"/>
            <a:ext cx="4181475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336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419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702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7912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64938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88343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7"/>
          <p:cNvSpPr>
            <a:spLocks noChangeArrowheads="1"/>
          </p:cNvSpPr>
          <p:nvPr userDrawn="1"/>
        </p:nvSpPr>
        <p:spPr bwMode="auto">
          <a:xfrm>
            <a:off x="0" y="0"/>
            <a:ext cx="9144000" cy="1308100"/>
          </a:xfrm>
          <a:prstGeom prst="rect">
            <a:avLst/>
          </a:prstGeom>
          <a:solidFill>
            <a:srgbClr val="009900"/>
          </a:solidFill>
          <a:ln>
            <a:noFill/>
          </a:ln>
          <a:effectLst/>
          <a:ex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1027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78486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70" tIns="50935" rIns="101870" bIns="5093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en-US" smtClean="0"/>
              <a:t>Click to edit Master title style</a:t>
            </a:r>
          </a:p>
        </p:txBody>
      </p:sp>
      <p:sp>
        <p:nvSpPr>
          <p:cNvPr id="1028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447800"/>
            <a:ext cx="89916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70" tIns="50935" rIns="101870" bIns="5093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en-US" smtClean="0"/>
              <a:t>Click to edit Master text styles</a:t>
            </a:r>
          </a:p>
          <a:p>
            <a:pPr lvl="1"/>
            <a:r>
              <a:rPr lang="en-CA" altLang="en-US" smtClean="0"/>
              <a:t>Second level</a:t>
            </a:r>
          </a:p>
          <a:p>
            <a:pPr lvl="2"/>
            <a:r>
              <a:rPr lang="en-CA" altLang="en-US" smtClean="0"/>
              <a:t>Third level</a:t>
            </a:r>
          </a:p>
          <a:p>
            <a:pPr lvl="3"/>
            <a:r>
              <a:rPr lang="en-CA" altLang="en-US" smtClean="0"/>
              <a:t>Fourth level</a:t>
            </a:r>
          </a:p>
          <a:p>
            <a:pPr lvl="4"/>
            <a:r>
              <a:rPr lang="en-CA" altLang="en-US" smtClean="0"/>
              <a:t>Fifth level</a:t>
            </a:r>
          </a:p>
        </p:txBody>
      </p: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1714500" y="6645275"/>
            <a:ext cx="5715000" cy="2889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</a:rPr>
              <a:t>© 2016 Cengage Learning. All Rights Reserved.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43" t="31112" r="27777" b="18888"/>
          <a:stretch/>
        </p:blipFill>
        <p:spPr>
          <a:xfrm>
            <a:off x="7884084" y="0"/>
            <a:ext cx="1259916" cy="1307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709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89" r:id="rId2"/>
    <p:sldLayoutId id="2147483790" r:id="rId3"/>
    <p:sldLayoutId id="2147483791" r:id="rId4"/>
    <p:sldLayoutId id="2147483792" r:id="rId5"/>
    <p:sldLayoutId id="2147483793" r:id="rId6"/>
    <p:sldLayoutId id="2147483794" r:id="rId7"/>
    <p:sldLayoutId id="2147483795" r:id="rId8"/>
    <p:sldLayoutId id="2147483796" r:id="rId9"/>
    <p:sldLayoutId id="2147483797" r:id="rId10"/>
    <p:sldLayoutId id="2147483798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+mj-lt"/>
          <a:ea typeface="MS PGothic" panose="020B0600070205080204" pitchFamily="34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Arial" charset="0"/>
          <a:ea typeface="MS PGothic" panose="020B0600070205080204" pitchFamily="34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Arial" charset="0"/>
          <a:ea typeface="MS PGothic" panose="020B0600070205080204" pitchFamily="34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Arial" charset="0"/>
          <a:ea typeface="MS PGothic" panose="020B0600070205080204" pitchFamily="34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Arial" charset="0"/>
          <a:ea typeface="MS PGothic" panose="020B0600070205080204" pitchFamily="34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SzPct val="90000"/>
        <a:buFont typeface="Wingdings" panose="05000000000000000000" pitchFamily="2" charset="2"/>
        <a:buChar char=""/>
        <a:defRPr sz="28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SzPct val="75000"/>
        <a:buFont typeface="Wingdings" panose="05000000000000000000" pitchFamily="2" charset="2"/>
        <a:buChar char=""/>
        <a:defRPr sz="26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SzPct val="55000"/>
        <a:buFont typeface="Wingdings" panose="05000000000000000000" pitchFamily="2" charset="2"/>
        <a:buChar char=""/>
        <a:defRPr sz="23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Font typeface="Wingdings" panose="05000000000000000000" pitchFamily="2" charset="2"/>
        <a:buChar char="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Font typeface="Wingdings" panose="05000000000000000000" pitchFamily="2" charset="2"/>
        <a:buChar char="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800000"/>
        </a:buClr>
        <a:buFont typeface="Wingdings" charset="2"/>
        <a:buChar char="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800000"/>
        </a:buClr>
        <a:buFont typeface="Wingdings" charset="2"/>
        <a:buChar char="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800000"/>
        </a:buClr>
        <a:buFont typeface="Wingdings" charset="2"/>
        <a:buChar char="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800000"/>
        </a:buClr>
        <a:buFont typeface="Wingdings" charset="2"/>
        <a:buChar char="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jpe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3429000"/>
            <a:ext cx="7848600" cy="2209800"/>
          </a:xfrm>
          <a:noFill/>
        </p:spPr>
        <p:txBody>
          <a:bodyPr/>
          <a:lstStyle/>
          <a:p>
            <a:pPr eaLnBrk="1" hangingPunct="1"/>
            <a:r>
              <a:rPr lang="en-US" altLang="en-US" smtClean="0"/>
              <a:t>Chapter 18</a:t>
            </a:r>
            <a:br>
              <a:rPr lang="en-US" altLang="en-US" smtClean="0"/>
            </a:br>
            <a:r>
              <a:rPr lang="en-US" altLang="en-US" smtClean="0"/>
              <a:t>Ethers and Epoxides; Thiols and Sulfides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Silver Oxide-Catalyzed Ether Formation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Reaction of alcohols with Ag</a:t>
            </a:r>
            <a:r>
              <a:rPr lang="en-US" altLang="en-US" baseline="-25000" smtClean="0"/>
              <a:t>2</a:t>
            </a:r>
            <a:r>
              <a:rPr lang="en-US" altLang="en-US" smtClean="0"/>
              <a:t>O directly with alkyl halide forms ether in one step</a:t>
            </a:r>
          </a:p>
          <a:p>
            <a:r>
              <a:rPr lang="en-US" altLang="en-US" smtClean="0"/>
              <a:t>Glucose reacts with excess iodomethane in the presence of Ag</a:t>
            </a:r>
            <a:r>
              <a:rPr lang="en-US" altLang="en-US" baseline="-25000" smtClean="0"/>
              <a:t>2</a:t>
            </a:r>
            <a:r>
              <a:rPr lang="en-US" altLang="en-US" smtClean="0"/>
              <a:t>O to generate a pentaether in 85% yield </a:t>
            </a:r>
          </a:p>
        </p:txBody>
      </p:sp>
      <p:pic>
        <p:nvPicPr>
          <p:cNvPr id="19460" name="Picture 6" descr="18_u008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163" y="3930650"/>
            <a:ext cx="7812087" cy="216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mtClean="0"/>
              <a:t>Worked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IN" dirty="0" smtClean="0">
                <a:ea typeface="ＭＳ Ｐゴシック" charset="-128"/>
              </a:rPr>
              <a:t>How are the </a:t>
            </a:r>
            <a:r>
              <a:rPr lang="en-IN" dirty="0">
                <a:ea typeface="ＭＳ Ｐゴシック" charset="-128"/>
              </a:rPr>
              <a:t>following </a:t>
            </a:r>
            <a:r>
              <a:rPr lang="en-IN" dirty="0" smtClean="0">
                <a:ea typeface="ＭＳ Ｐゴシック" charset="-128"/>
              </a:rPr>
              <a:t>ethers prepared </a:t>
            </a:r>
            <a:r>
              <a:rPr lang="en-IN" dirty="0">
                <a:ea typeface="ＭＳ Ｐゴシック" charset="-128"/>
              </a:rPr>
              <a:t>using a Williamson </a:t>
            </a:r>
            <a:r>
              <a:rPr lang="en-IN" dirty="0" smtClean="0">
                <a:ea typeface="ＭＳ Ｐゴシック" charset="-128"/>
              </a:rPr>
              <a:t>synthesis?</a:t>
            </a:r>
          </a:p>
          <a:p>
            <a:pPr marL="457200" lvl="1" indent="0">
              <a:buFont typeface="Wingdings" panose="05000000000000000000" pitchFamily="2" charset="2"/>
              <a:buNone/>
              <a:defRPr/>
            </a:pPr>
            <a:r>
              <a:rPr lang="en-IN" dirty="0">
                <a:ea typeface="ＭＳ Ｐゴシック" charset="-128"/>
              </a:rPr>
              <a:t>a) Methyl propyl ether </a:t>
            </a:r>
          </a:p>
          <a:p>
            <a:pPr marL="457200" lvl="1" indent="0">
              <a:buFont typeface="Wingdings" panose="05000000000000000000" pitchFamily="2" charset="2"/>
              <a:buNone/>
              <a:defRPr/>
            </a:pPr>
            <a:r>
              <a:rPr lang="en-IN" dirty="0" smtClean="0">
                <a:ea typeface="ＭＳ Ｐゴシック" charset="-128"/>
              </a:rPr>
              <a:t>b</a:t>
            </a:r>
            <a:r>
              <a:rPr lang="en-IN" dirty="0">
                <a:ea typeface="ＭＳ Ｐゴシック" charset="-128"/>
              </a:rPr>
              <a:t>) Anisole (methyl phenyl ether</a:t>
            </a:r>
            <a:r>
              <a:rPr lang="en-IN" dirty="0" smtClean="0">
                <a:ea typeface="ＭＳ Ｐゴシック" charset="-128"/>
              </a:rPr>
              <a:t>)</a:t>
            </a:r>
          </a:p>
          <a:p>
            <a:pPr>
              <a:defRPr/>
            </a:pPr>
            <a:r>
              <a:rPr lang="en-IN" dirty="0" smtClean="0">
                <a:ea typeface="ＭＳ Ｐゴシック" charset="-128"/>
              </a:rPr>
              <a:t>Solution: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IN" dirty="0" smtClean="0">
              <a:ea typeface="ＭＳ Ｐゴシック" charset="-128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IN" dirty="0">
                <a:ea typeface="ＭＳ Ｐゴシック" charset="-128"/>
              </a:rPr>
              <a:t>	</a:t>
            </a:r>
            <a:r>
              <a:rPr lang="en-IN" dirty="0" smtClean="0">
                <a:ea typeface="ＭＳ Ｐゴシック" charset="-128"/>
              </a:rPr>
              <a:t>a)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IN" dirty="0">
              <a:ea typeface="ＭＳ Ｐゴシック" charset="-128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IN" dirty="0" smtClean="0">
                <a:ea typeface="ＭＳ Ｐゴシック" charset="-128"/>
              </a:rPr>
              <a:t>	b) </a:t>
            </a:r>
          </a:p>
          <a:p>
            <a:pPr>
              <a:defRPr/>
            </a:pPr>
            <a:endParaRPr lang="en-IN" dirty="0" smtClean="0">
              <a:ea typeface="ＭＳ Ｐゴシック" charset="-128"/>
            </a:endParaRPr>
          </a:p>
          <a:p>
            <a:pPr lvl="1">
              <a:defRPr/>
            </a:pPr>
            <a:endParaRPr lang="en-IN" dirty="0" smtClean="0">
              <a:ea typeface="ＭＳ Ｐゴシック" charset="-128"/>
            </a:endParaRPr>
          </a:p>
          <a:p>
            <a:pPr marL="457200" lvl="1" indent="0">
              <a:buFont typeface="Wingdings" panose="05000000000000000000" pitchFamily="2" charset="2"/>
              <a:buNone/>
              <a:defRPr/>
            </a:pPr>
            <a:endParaRPr lang="en-IN" dirty="0" smtClean="0">
              <a:ea typeface="ＭＳ Ｐゴシック" charset="-12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4005263"/>
            <a:ext cx="6246813" cy="973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5153025"/>
            <a:ext cx="6246813" cy="1300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Alkoxymercuration of Alkenes 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Alkene is treated with an alcohol in the presence of mercuric acetate or trifluoroacetate</a:t>
            </a:r>
          </a:p>
          <a:p>
            <a:pPr lvl="1"/>
            <a:r>
              <a:rPr lang="en-US" altLang="en-US" smtClean="0"/>
              <a:t>Demercuration with NaBH</a:t>
            </a:r>
            <a:r>
              <a:rPr lang="en-US" altLang="en-US" baseline="-25000" smtClean="0"/>
              <a:t>4</a:t>
            </a:r>
            <a:r>
              <a:rPr lang="en-US" altLang="en-US" smtClean="0"/>
              <a:t> yields an ether</a:t>
            </a:r>
          </a:p>
          <a:p>
            <a:r>
              <a:rPr lang="en-US" altLang="en-US" smtClean="0"/>
              <a:t>Overall Markovnikov addition of alcohol to alkene</a:t>
            </a:r>
            <a:r>
              <a:rPr lang="en-CA" altLang="en-US" smtClean="0"/>
              <a:t> </a:t>
            </a:r>
          </a:p>
        </p:txBody>
      </p:sp>
      <p:pic>
        <p:nvPicPr>
          <p:cNvPr id="23556" name="Picture 7" descr="18_u010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825" y="3681413"/>
            <a:ext cx="7085013" cy="291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mtClean="0"/>
              <a:t>Worked Example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IN" dirty="0">
                <a:ea typeface="ＭＳ Ｐゴシック" charset="-128"/>
              </a:rPr>
              <a:t>Rank the following halides in order of their reactivity in </a:t>
            </a:r>
            <a:r>
              <a:rPr lang="en-IN" dirty="0" smtClean="0">
                <a:ea typeface="ＭＳ Ｐゴシック" charset="-128"/>
              </a:rPr>
              <a:t>Williamson synthesis: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IN" dirty="0" smtClean="0">
                <a:ea typeface="ＭＳ Ｐゴシック" charset="-128"/>
              </a:rPr>
              <a:t>a</a:t>
            </a:r>
            <a:r>
              <a:rPr lang="en-IN" dirty="0">
                <a:ea typeface="ＭＳ Ｐゴシック" charset="-128"/>
              </a:rPr>
              <a:t>) Bromoethane, 2-bromopropane, bromobenzene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IN" dirty="0" smtClean="0">
                <a:ea typeface="ＭＳ Ｐゴシック" charset="-128"/>
              </a:rPr>
              <a:t>b</a:t>
            </a:r>
            <a:r>
              <a:rPr lang="en-IN" dirty="0">
                <a:ea typeface="ＭＳ Ｐゴシック" charset="-128"/>
              </a:rPr>
              <a:t>) Chloroethane, bromoethane, </a:t>
            </a:r>
            <a:r>
              <a:rPr lang="en-IN" dirty="0" smtClean="0">
                <a:ea typeface="ＭＳ Ｐゴシック" charset="-128"/>
              </a:rPr>
              <a:t>1-iodopropene</a:t>
            </a:r>
          </a:p>
          <a:p>
            <a:pPr>
              <a:defRPr/>
            </a:pPr>
            <a:r>
              <a:rPr lang="en-IN" dirty="0" smtClean="0">
                <a:ea typeface="ＭＳ Ｐゴシック" charset="-128"/>
              </a:rPr>
              <a:t>Solution: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IN" dirty="0" smtClean="0">
                <a:ea typeface="ＭＳ Ｐゴシック" charset="-128"/>
              </a:rPr>
              <a:t>  Most reactive                                   Least reactive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IN" dirty="0" smtClean="0">
              <a:ea typeface="ＭＳ Ｐゴシック" charset="-128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IN" dirty="0">
                <a:ea typeface="ＭＳ Ｐゴシック" charset="-128"/>
              </a:rPr>
              <a:t> </a:t>
            </a:r>
            <a:r>
              <a:rPr lang="en-IN" dirty="0" smtClean="0">
                <a:ea typeface="ＭＳ Ｐゴシック" charset="-128"/>
              </a:rPr>
              <a:t>            a)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IN" dirty="0">
                <a:ea typeface="ＭＳ Ｐゴシック" charset="-128"/>
              </a:rPr>
              <a:t>	</a:t>
            </a:r>
            <a:endParaRPr lang="en-IN" dirty="0" smtClean="0">
              <a:ea typeface="ＭＳ Ｐゴシック" charset="-128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IN" dirty="0">
                <a:ea typeface="ＭＳ Ｐゴシック" charset="-128"/>
              </a:rPr>
              <a:t>	 </a:t>
            </a:r>
            <a:r>
              <a:rPr lang="en-IN" dirty="0" smtClean="0">
                <a:ea typeface="ＭＳ Ｐゴシック" charset="-128"/>
              </a:rPr>
              <a:t>   b)</a:t>
            </a:r>
            <a:endParaRPr lang="en-IN" dirty="0">
              <a:ea typeface="ＭＳ Ｐゴシック" charset="-12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1575" y="4424363"/>
            <a:ext cx="4692650" cy="1173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ight Arrow 4"/>
          <p:cNvSpPr>
            <a:spLocks noChangeArrowheads="1"/>
          </p:cNvSpPr>
          <p:nvPr/>
        </p:nvSpPr>
        <p:spPr bwMode="auto">
          <a:xfrm>
            <a:off x="3203575" y="4005263"/>
            <a:ext cx="3168650" cy="215900"/>
          </a:xfrm>
          <a:prstGeom prst="rightArrow">
            <a:avLst>
              <a:gd name="adj1" fmla="val 50000"/>
              <a:gd name="adj2" fmla="val 50009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rgbClr val="800000"/>
              </a:buClr>
              <a:buSzPct val="7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00000"/>
              </a:buClr>
              <a:buSzPct val="70000"/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800000"/>
              </a:buClr>
              <a:buSzPct val="70000"/>
              <a:buFont typeface="Wingdings" panose="05000000000000000000" pitchFamily="2" charset="2"/>
              <a:buChar char="§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800000"/>
              </a:buClr>
              <a:buSzPct val="7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800000"/>
              </a:buClr>
              <a:buSzPct val="7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SzPct val="7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SzPct val="7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SzPct val="7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SzPct val="7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IN" altLang="en-US" sz="180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1575" y="5772150"/>
            <a:ext cx="4881563" cy="89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Reactions of Ethers: Acidic Cleavage</a:t>
            </a:r>
            <a:r>
              <a:rPr lang="en-CA" altLang="en-US" smtClean="0"/>
              <a:t> </a:t>
            </a:r>
            <a:endParaRPr lang="en-US" altLang="en-US" smtClean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 smtClean="0"/>
              <a:t>Cleaved by strong acids</a:t>
            </a:r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r>
              <a:rPr lang="en-US" altLang="en-US" smtClean="0"/>
              <a:t>HI, HBr produce an alkyl halide from less hindered component by S</a:t>
            </a:r>
            <a:r>
              <a:rPr lang="en-US" altLang="en-US" baseline="-25000" smtClean="0"/>
              <a:t>N</a:t>
            </a:r>
            <a:r>
              <a:rPr lang="en-US" altLang="en-US" smtClean="0"/>
              <a:t>2</a:t>
            </a:r>
            <a:endParaRPr lang="en-CA" altLang="en-US" baseline="-25000" smtClean="0"/>
          </a:p>
        </p:txBody>
      </p:sp>
      <p:pic>
        <p:nvPicPr>
          <p:cNvPr id="27652" name="Picture 7" descr="18_u01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38" y="4662488"/>
            <a:ext cx="7826375" cy="162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3" name="Picture 8" descr="18_u013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1795463"/>
            <a:ext cx="6469063" cy="134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mtClean="0"/>
              <a:t>Worked Example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 smtClean="0"/>
              <a:t>Predict the product(s) of the following reaction:</a:t>
            </a:r>
          </a:p>
          <a:p>
            <a:endParaRPr lang="en-IN" altLang="en-US" smtClean="0"/>
          </a:p>
          <a:p>
            <a:endParaRPr lang="en-IN" altLang="en-US" smtClean="0"/>
          </a:p>
          <a:p>
            <a:endParaRPr lang="en-IN" altLang="en-US" smtClean="0"/>
          </a:p>
          <a:p>
            <a:r>
              <a:rPr lang="en-IN" altLang="en-US" smtClean="0"/>
              <a:t>Solution:</a:t>
            </a:r>
          </a:p>
          <a:p>
            <a:pPr lvl="1"/>
            <a:r>
              <a:rPr lang="en-IN" altLang="en-US" smtClean="0"/>
              <a:t>A primary alkyl group and a tertiary alkyl group is bonded to the ether oxygen</a:t>
            </a:r>
          </a:p>
          <a:p>
            <a:pPr lvl="1"/>
            <a:r>
              <a:rPr lang="en-IN" altLang="en-US" smtClean="0"/>
              <a:t>When one group is tertiary, cleavage occurs by an S</a:t>
            </a:r>
            <a:r>
              <a:rPr lang="en-IN" altLang="en-US" baseline="-25000" smtClean="0"/>
              <a:t>N</a:t>
            </a:r>
            <a:r>
              <a:rPr lang="en-IN" altLang="en-US" smtClean="0"/>
              <a:t>1 or E1 route to give either an alkene or a tertiary halide and a primary alcohol</a:t>
            </a:r>
          </a:p>
          <a:p>
            <a:pPr lvl="1"/>
            <a:endParaRPr lang="en-IN" altLang="en-US" smtClean="0"/>
          </a:p>
        </p:txBody>
      </p:sp>
      <p:pic>
        <p:nvPicPr>
          <p:cNvPr id="29700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6200" y="2060575"/>
            <a:ext cx="3911600" cy="143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mtClean="0"/>
              <a:t>Worked Example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55650" y="1700213"/>
            <a:ext cx="7821613" cy="1782762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Reactions of Ethers: Claisen Rearrangement</a:t>
            </a:r>
            <a:r>
              <a:rPr lang="en-CA" altLang="en-US" smtClean="0"/>
              <a:t> </a:t>
            </a:r>
            <a:endParaRPr lang="en-US" altLang="en-US" smtClean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Specific to allyl aryl ethers a</a:t>
            </a:r>
            <a:r>
              <a:rPr lang="en-IN" altLang="en-US" smtClean="0"/>
              <a:t>nd allyl vinyl ethers</a:t>
            </a:r>
          </a:p>
          <a:p>
            <a:r>
              <a:rPr lang="en-US" altLang="en-US" smtClean="0"/>
              <a:t>Caused by heating ally aryl ether to              200-250°C </a:t>
            </a:r>
          </a:p>
          <a:p>
            <a:pPr lvl="1"/>
            <a:r>
              <a:rPr lang="en-US" altLang="en-US" smtClean="0"/>
              <a:t>Leads to an o-allylphenol</a:t>
            </a:r>
          </a:p>
          <a:p>
            <a:r>
              <a:rPr lang="en-US" altLang="en-US" smtClean="0"/>
              <a:t>Result is alkylation of the phenol in an ortho position</a:t>
            </a:r>
            <a:r>
              <a:rPr lang="en-CA" altLang="en-US" smtClean="0"/>
              <a:t> </a:t>
            </a:r>
          </a:p>
        </p:txBody>
      </p:sp>
      <p:pic>
        <p:nvPicPr>
          <p:cNvPr id="33796" name="Picture 6" descr="18_u019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513" y="3933825"/>
            <a:ext cx="4829175" cy="276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Reactions of Ethers: Claisen Rearrangement</a:t>
            </a:r>
            <a:r>
              <a:rPr lang="en-CA" altLang="en-US" smtClean="0"/>
              <a:t> </a:t>
            </a:r>
            <a:endParaRPr lang="en-US" altLang="en-US" smtClean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 smtClean="0"/>
              <a:t>Takes place in a single step through a pericyclic mechanism</a:t>
            </a:r>
            <a:endParaRPr lang="en-US" altLang="en-US" smtClean="0"/>
          </a:p>
          <a:p>
            <a:pPr lvl="1"/>
            <a:r>
              <a:rPr lang="en-US" altLang="en-US" smtClean="0"/>
              <a:t>Reorganization of bonding electrons of a six-membered, cyclic transition state</a:t>
            </a:r>
          </a:p>
          <a:p>
            <a:r>
              <a:rPr lang="en-US" altLang="en-US" smtClean="0"/>
              <a:t>Mechanism is consistent with </a:t>
            </a:r>
            <a:r>
              <a:rPr lang="en-US" altLang="en-US" baseline="30000" smtClean="0"/>
              <a:t>14</a:t>
            </a:r>
            <a:r>
              <a:rPr lang="en-US" altLang="en-US" smtClean="0"/>
              <a:t>C labeling</a:t>
            </a:r>
            <a:endParaRPr lang="en-CA" altLang="en-US" smtClean="0"/>
          </a:p>
        </p:txBody>
      </p:sp>
      <p:pic>
        <p:nvPicPr>
          <p:cNvPr id="35844" name="Picture 6" descr="18_0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3902075"/>
            <a:ext cx="8575675" cy="227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mtClean="0"/>
              <a:t>Worked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 smtClean="0"/>
              <a:t>What products are expected from Claisen rearrangement of 2-butenyl phenyl ether?</a:t>
            </a:r>
          </a:p>
          <a:p>
            <a:endParaRPr lang="en-IN" altLang="en-US" smtClean="0"/>
          </a:p>
          <a:p>
            <a:endParaRPr lang="en-IN" altLang="en-US" smtClean="0"/>
          </a:p>
          <a:p>
            <a:endParaRPr lang="en-IN" altLang="en-US" smtClean="0"/>
          </a:p>
          <a:p>
            <a:r>
              <a:rPr lang="en-IN" altLang="en-US" smtClean="0"/>
              <a:t>Solution:</a:t>
            </a:r>
          </a:p>
          <a:p>
            <a:pPr lvl="1"/>
            <a:r>
              <a:rPr lang="en-IN" altLang="en-US" smtClean="0"/>
              <a:t>Six bonds will either be broken or formed in the product - Represented by dashed lines in the transition state</a:t>
            </a:r>
          </a:p>
          <a:p>
            <a:pPr lvl="1"/>
            <a:r>
              <a:rPr lang="en-IN" altLang="en-US" smtClean="0"/>
              <a:t>Redrawing bonds to arrive at the intermediate enone, which rearranges to the more stable phenol</a:t>
            </a:r>
          </a:p>
          <a:p>
            <a:endParaRPr lang="en-IN" altLang="en-US" smtClean="0"/>
          </a:p>
        </p:txBody>
      </p:sp>
      <p:pic>
        <p:nvPicPr>
          <p:cNvPr id="37892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8925" y="2459038"/>
            <a:ext cx="3471863" cy="133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mtClean="0"/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IN" dirty="0" smtClean="0">
                <a:ea typeface="ＭＳ Ｐゴシック" charset="-128"/>
              </a:rPr>
              <a:t>(18.1)</a:t>
            </a:r>
          </a:p>
          <a:p>
            <a:pPr>
              <a:defRPr/>
            </a:pPr>
            <a:r>
              <a:rPr lang="en-IN" dirty="0" smtClean="0">
                <a:ea typeface="ＭＳ Ｐゴシック" charset="-128"/>
              </a:rPr>
              <a:t>Names </a:t>
            </a:r>
            <a:r>
              <a:rPr lang="en-IN" dirty="0">
                <a:ea typeface="ＭＳ Ｐゴシック" charset="-128"/>
              </a:rPr>
              <a:t>and </a:t>
            </a:r>
            <a:r>
              <a:rPr lang="en-IN" dirty="0" smtClean="0">
                <a:ea typeface="ＭＳ Ｐゴシック" charset="-128"/>
              </a:rPr>
              <a:t>properties of ethers</a:t>
            </a:r>
            <a:endParaRPr lang="en-IN" dirty="0">
              <a:ea typeface="ＭＳ Ｐゴシック" charset="-128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IN" dirty="0" smtClean="0">
                <a:ea typeface="ＭＳ Ｐゴシック" charset="-128"/>
              </a:rPr>
              <a:t>(18.2)</a:t>
            </a:r>
          </a:p>
          <a:p>
            <a:pPr>
              <a:defRPr/>
            </a:pPr>
            <a:r>
              <a:rPr lang="en-IN" dirty="0" smtClean="0">
                <a:ea typeface="ＭＳ Ｐゴシック" charset="-128"/>
              </a:rPr>
              <a:t>Preparing ethers</a:t>
            </a:r>
            <a:endParaRPr lang="en-IN" dirty="0">
              <a:ea typeface="ＭＳ Ｐゴシック" charset="-128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IN" dirty="0" smtClean="0">
                <a:ea typeface="ＭＳ Ｐゴシック" charset="-128"/>
              </a:rPr>
              <a:t>(18.3)</a:t>
            </a:r>
          </a:p>
          <a:p>
            <a:pPr>
              <a:defRPr/>
            </a:pPr>
            <a:r>
              <a:rPr lang="en-IN" dirty="0" smtClean="0">
                <a:ea typeface="ＭＳ Ｐゴシック" charset="-128"/>
              </a:rPr>
              <a:t>Reactions </a:t>
            </a:r>
            <a:r>
              <a:rPr lang="en-IN" dirty="0">
                <a:ea typeface="ＭＳ Ｐゴシック" charset="-128"/>
              </a:rPr>
              <a:t>of </a:t>
            </a:r>
            <a:r>
              <a:rPr lang="en-IN" dirty="0" smtClean="0">
                <a:ea typeface="ＭＳ Ｐゴシック" charset="-128"/>
              </a:rPr>
              <a:t>ethers</a:t>
            </a:r>
            <a:r>
              <a:rPr lang="en-IN" dirty="0">
                <a:ea typeface="ＭＳ Ｐゴシック" charset="-128"/>
              </a:rPr>
              <a:t>: </a:t>
            </a:r>
            <a:r>
              <a:rPr lang="en-IN" dirty="0" smtClean="0">
                <a:ea typeface="ＭＳ Ｐゴシック" charset="-128"/>
              </a:rPr>
              <a:t>Acidic cleavage</a:t>
            </a:r>
            <a:endParaRPr lang="en-IN" dirty="0">
              <a:ea typeface="ＭＳ Ｐゴシック" charset="-128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IN" dirty="0" smtClean="0">
                <a:ea typeface="ＭＳ Ｐゴシック" charset="-128"/>
              </a:rPr>
              <a:t>(18.4) </a:t>
            </a:r>
          </a:p>
          <a:p>
            <a:pPr>
              <a:defRPr/>
            </a:pPr>
            <a:r>
              <a:rPr lang="en-IN" dirty="0" smtClean="0">
                <a:ea typeface="ＭＳ Ｐゴシック" charset="-128"/>
              </a:rPr>
              <a:t>Reactions </a:t>
            </a:r>
            <a:r>
              <a:rPr lang="en-IN" dirty="0">
                <a:ea typeface="ＭＳ Ｐゴシック" charset="-128"/>
              </a:rPr>
              <a:t>of </a:t>
            </a:r>
            <a:r>
              <a:rPr lang="en-IN" dirty="0" smtClean="0">
                <a:ea typeface="ＭＳ Ｐゴシック" charset="-128"/>
              </a:rPr>
              <a:t>ethers</a:t>
            </a:r>
            <a:r>
              <a:rPr lang="en-IN" dirty="0">
                <a:ea typeface="ＭＳ Ｐゴシック" charset="-128"/>
              </a:rPr>
              <a:t>: </a:t>
            </a:r>
            <a:r>
              <a:rPr lang="en-IN" dirty="0" smtClean="0">
                <a:ea typeface="ＭＳ Ｐゴシック" charset="-128"/>
              </a:rPr>
              <a:t>Claisen</a:t>
            </a:r>
            <a:r>
              <a:rPr lang="en-IN" dirty="0">
                <a:ea typeface="ＭＳ Ｐゴシック" charset="-128"/>
              </a:rPr>
              <a:t> r</a:t>
            </a:r>
            <a:r>
              <a:rPr lang="en-IN" dirty="0" smtClean="0">
                <a:ea typeface="ＭＳ Ｐゴシック" charset="-128"/>
              </a:rPr>
              <a:t>earrangement</a:t>
            </a:r>
            <a:endParaRPr lang="en-IN" dirty="0">
              <a:ea typeface="ＭＳ Ｐゴシック" charset="-128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IN" dirty="0" smtClean="0">
                <a:ea typeface="ＭＳ Ｐゴシック" charset="-128"/>
              </a:rPr>
              <a:t>(18.5) </a:t>
            </a:r>
          </a:p>
          <a:p>
            <a:pPr>
              <a:defRPr/>
            </a:pPr>
            <a:r>
              <a:rPr lang="en-IN" dirty="0" smtClean="0">
                <a:ea typeface="ＭＳ Ｐゴシック" charset="-128"/>
              </a:rPr>
              <a:t>Cyclic ethers</a:t>
            </a:r>
            <a:r>
              <a:rPr lang="en-IN" dirty="0">
                <a:ea typeface="ＭＳ Ｐゴシック" charset="-128"/>
              </a:rPr>
              <a:t>: </a:t>
            </a:r>
            <a:r>
              <a:rPr lang="en-IN" dirty="0" smtClean="0">
                <a:ea typeface="ＭＳ Ｐゴシック" charset="-128"/>
              </a:rPr>
              <a:t>Epoxides</a:t>
            </a:r>
            <a:endParaRPr lang="en-IN" dirty="0">
              <a:ea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mtClean="0"/>
              <a:t>Worked Example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9750" y="2060575"/>
            <a:ext cx="8210550" cy="2530475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Cyclic Ethers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>
                <a:ea typeface="ＭＳ Ｐゴシック" charset="-128"/>
              </a:rPr>
              <a:t>Behave like acyclic ethers with the exception of three-membered ring called epoxides</a:t>
            </a:r>
          </a:p>
          <a:p>
            <a:pPr lvl="1">
              <a:defRPr/>
            </a:pPr>
            <a:r>
              <a:rPr lang="en-IN" dirty="0" smtClean="0">
                <a:ea typeface="ＭＳ Ｐゴシック" charset="-128"/>
              </a:rPr>
              <a:t>Strain </a:t>
            </a:r>
            <a:r>
              <a:rPr lang="en-IN" dirty="0">
                <a:ea typeface="ＭＳ Ｐゴシック" charset="-128"/>
              </a:rPr>
              <a:t>of the three-membered ring </a:t>
            </a:r>
            <a:r>
              <a:rPr lang="en-IN" dirty="0" smtClean="0">
                <a:ea typeface="ＭＳ Ｐゴシック" charset="-128"/>
              </a:rPr>
              <a:t>gives epoxides a unique </a:t>
            </a:r>
            <a:r>
              <a:rPr lang="en-IN" dirty="0">
                <a:ea typeface="ＭＳ Ｐゴシック" charset="-128"/>
              </a:rPr>
              <a:t>chemical </a:t>
            </a:r>
            <a:r>
              <a:rPr lang="en-IN" dirty="0" smtClean="0">
                <a:ea typeface="ＭＳ Ｐゴシック" charset="-128"/>
              </a:rPr>
              <a:t>reactivity</a:t>
            </a:r>
          </a:p>
          <a:p>
            <a:pPr lvl="1">
              <a:defRPr/>
            </a:pPr>
            <a:endParaRPr lang="en-IN" altLang="en-US" dirty="0">
              <a:ea typeface="ＭＳ Ｐゴシック" charset="-128"/>
            </a:endParaRPr>
          </a:p>
          <a:p>
            <a:pPr lvl="1">
              <a:defRPr/>
            </a:pPr>
            <a:endParaRPr lang="en-IN" altLang="en-US" dirty="0" smtClean="0">
              <a:ea typeface="ＭＳ Ｐゴシック" charset="-128"/>
            </a:endParaRPr>
          </a:p>
          <a:p>
            <a:pPr lvl="1">
              <a:defRPr/>
            </a:pPr>
            <a:endParaRPr lang="en-IN" altLang="en-US" dirty="0">
              <a:ea typeface="ＭＳ Ｐゴシック" charset="-128"/>
            </a:endParaRPr>
          </a:p>
          <a:p>
            <a:pPr lvl="1">
              <a:defRPr/>
            </a:pPr>
            <a:endParaRPr lang="en-IN" altLang="en-US" dirty="0" smtClean="0">
              <a:ea typeface="ＭＳ Ｐゴシック" charset="-128"/>
            </a:endParaRPr>
          </a:p>
          <a:p>
            <a:pPr marL="342900" lvl="1" indent="-342900">
              <a:defRPr/>
            </a:pPr>
            <a:endParaRPr lang="en-US" altLang="en-US" dirty="0" smtClean="0">
              <a:ea typeface="ＭＳ Ｐゴシック" charset="-128"/>
            </a:endParaRPr>
          </a:p>
          <a:p>
            <a:pPr marL="342900" lvl="1" indent="-342900">
              <a:defRPr/>
            </a:pPr>
            <a:r>
              <a:rPr lang="en-US" altLang="en-US" dirty="0" smtClean="0">
                <a:ea typeface="ＭＳ Ｐゴシック" charset="-128"/>
              </a:rPr>
              <a:t>Dioxane and tetrahydrofuran are used as solvents </a:t>
            </a:r>
            <a:r>
              <a:rPr lang="en-CA" altLang="en-US" dirty="0" smtClean="0">
                <a:ea typeface="ＭＳ Ｐゴシック" charset="-128"/>
              </a:rPr>
              <a:t> </a:t>
            </a:r>
          </a:p>
          <a:p>
            <a:pPr>
              <a:defRPr/>
            </a:pPr>
            <a:endParaRPr lang="en-US" altLang="en-US" dirty="0" smtClean="0">
              <a:ea typeface="ＭＳ Ｐゴシック" charset="-128"/>
            </a:endParaRPr>
          </a:p>
          <a:p>
            <a:pPr>
              <a:defRPr/>
            </a:pPr>
            <a:endParaRPr lang="en-CA" altLang="en-US" dirty="0" smtClean="0">
              <a:ea typeface="ＭＳ Ｐゴシック" charset="-128"/>
            </a:endParaRPr>
          </a:p>
        </p:txBody>
      </p:sp>
      <p:pic>
        <p:nvPicPr>
          <p:cNvPr id="41988" name="Picture 6" descr="18_u02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3284538"/>
            <a:ext cx="5915025" cy="199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Cyclic Ethers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Also called epoxides</a:t>
            </a:r>
          </a:p>
          <a:p>
            <a:r>
              <a:rPr lang="en-US" altLang="en-US" smtClean="0"/>
              <a:t>Ethylene oxide is industrially important as an intermediate</a:t>
            </a:r>
          </a:p>
          <a:p>
            <a:pPr lvl="1"/>
            <a:r>
              <a:rPr lang="en-US" altLang="en-US" smtClean="0"/>
              <a:t>Prepared by reaction of ethylene with oxygen at 300 °C over a silver oxide catalyst</a:t>
            </a:r>
          </a:p>
          <a:p>
            <a:pPr lvl="1"/>
            <a:r>
              <a:rPr lang="en-IN" altLang="en-US" smtClean="0"/>
              <a:t>-ene</a:t>
            </a:r>
            <a:r>
              <a:rPr lang="en-IN" altLang="en-US" i="1" smtClean="0"/>
              <a:t> </a:t>
            </a:r>
            <a:r>
              <a:rPr lang="en-IN" altLang="en-US" smtClean="0"/>
              <a:t>ending implies the presence of a double bond in the molecule</a:t>
            </a:r>
            <a:endParaRPr lang="en-US" altLang="en-US" smtClean="0"/>
          </a:p>
        </p:txBody>
      </p:sp>
      <p:pic>
        <p:nvPicPr>
          <p:cNvPr id="44036" name="Picture 6" descr="18_u02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4365625"/>
            <a:ext cx="5900738" cy="210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Preparation of Epoxides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By treating alkenes with a peroxyacid </a:t>
            </a:r>
            <a:r>
              <a:rPr lang="en-IN" altLang="en-US" smtClean="0"/>
              <a:t>(RCO</a:t>
            </a:r>
            <a:r>
              <a:rPr lang="en-IN" altLang="en-US" baseline="-25000" smtClean="0"/>
              <a:t>3</a:t>
            </a:r>
            <a:r>
              <a:rPr lang="en-IN" altLang="en-US" smtClean="0"/>
              <a:t>H)</a:t>
            </a:r>
          </a:p>
          <a:p>
            <a:r>
              <a:rPr lang="en-IN" altLang="en-US" smtClean="0"/>
              <a:t>Also prepared from halohydrins</a:t>
            </a:r>
            <a:endParaRPr lang="en-CA" altLang="en-US" smtClean="0"/>
          </a:p>
        </p:txBody>
      </p:sp>
      <p:pic>
        <p:nvPicPr>
          <p:cNvPr id="46084" name="Picture 6" descr="18_u025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38" y="2997200"/>
            <a:ext cx="7786687" cy="168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Epoxides from Halohydrins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Addition of HO–X  to an alkene gives a halohydrin</a:t>
            </a:r>
          </a:p>
          <a:p>
            <a:r>
              <a:rPr lang="en-US" altLang="en-US" smtClean="0"/>
              <a:t>Treatment of a halohydrin with base gives an epoxide</a:t>
            </a:r>
          </a:p>
          <a:p>
            <a:pPr lvl="1"/>
            <a:r>
              <a:rPr lang="en-US" altLang="en-US" smtClean="0"/>
              <a:t>Intramolecular Williamson ether synthesis</a:t>
            </a:r>
            <a:endParaRPr lang="en-CA" altLang="en-US" smtClean="0"/>
          </a:p>
        </p:txBody>
      </p:sp>
      <p:pic>
        <p:nvPicPr>
          <p:cNvPr id="48132" name="Picture 6" descr="18_u026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886200"/>
            <a:ext cx="8574088" cy="216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mtClean="0"/>
              <a:t>Worked Example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 smtClean="0"/>
              <a:t>Explain why reaction of </a:t>
            </a:r>
            <a:r>
              <a:rPr lang="en-IN" altLang="en-US" i="1" smtClean="0"/>
              <a:t>cis</a:t>
            </a:r>
            <a:r>
              <a:rPr lang="en-IN" altLang="en-US" smtClean="0"/>
              <a:t>-2-butene with </a:t>
            </a:r>
            <a:r>
              <a:rPr lang="en-IN" altLang="en-US" i="1" smtClean="0"/>
              <a:t>m</a:t>
            </a:r>
            <a:r>
              <a:rPr lang="en-IN" altLang="en-US" smtClean="0"/>
              <a:t>-chloroperoxybenzoic acid yields an epoxide different from that obtained by reaction of the trans isomer</a:t>
            </a:r>
          </a:p>
          <a:p>
            <a:r>
              <a:rPr lang="en-IN" altLang="en-US" smtClean="0"/>
              <a:t>Solution:</a:t>
            </a:r>
          </a:p>
          <a:p>
            <a:pPr lvl="1"/>
            <a:r>
              <a:rPr lang="en-IN" altLang="en-US" smtClean="0"/>
              <a:t>Epoxidation, in this case, is a syn addition of oxygen to a double bond</a:t>
            </a:r>
          </a:p>
          <a:p>
            <a:pPr lvl="1"/>
            <a:r>
              <a:rPr lang="en-IN" altLang="en-US" smtClean="0"/>
              <a:t>Original bond stereochemistry is retained; product is a meso compound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mtClean="0"/>
              <a:t>Worked Example</a:t>
            </a:r>
          </a:p>
        </p:txBody>
      </p:sp>
      <p:sp>
        <p:nvSpPr>
          <p:cNvPr id="51203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altLang="en-US" smtClean="0"/>
          </a:p>
          <a:p>
            <a:endParaRPr lang="en-IN" altLang="en-US" smtClean="0"/>
          </a:p>
          <a:p>
            <a:endParaRPr lang="en-IN" altLang="en-US" smtClean="0"/>
          </a:p>
          <a:p>
            <a:pPr lvl="1"/>
            <a:r>
              <a:rPr lang="en-IN" altLang="en-US" smtClean="0"/>
              <a:t>In the epoxide product the methyl groups are cis</a:t>
            </a:r>
            <a:br>
              <a:rPr lang="en-IN" altLang="en-US" smtClean="0"/>
            </a:br>
            <a:endParaRPr lang="en-IN" altLang="en-US" smtClean="0"/>
          </a:p>
          <a:p>
            <a:endParaRPr lang="en-IN" altLang="en-US" smtClean="0"/>
          </a:p>
          <a:p>
            <a:endParaRPr lang="en-IN" altLang="en-US" smtClean="0"/>
          </a:p>
          <a:p>
            <a:pPr lvl="1"/>
            <a:r>
              <a:rPr lang="en-IN" altLang="en-US" smtClean="0"/>
              <a:t>Reaction of </a:t>
            </a:r>
            <a:r>
              <a:rPr lang="en-IN" altLang="en-US" i="1" smtClean="0"/>
              <a:t>trans</a:t>
            </a:r>
            <a:r>
              <a:rPr lang="en-IN" altLang="en-US" smtClean="0"/>
              <a:t>-2-butene with </a:t>
            </a:r>
            <a:r>
              <a:rPr lang="en-IN" altLang="en-US" i="1" smtClean="0"/>
              <a:t>m</a:t>
            </a:r>
            <a:r>
              <a:rPr lang="en-IN" altLang="en-US" smtClean="0"/>
              <a:t>-chloroperoxybenzoic acid yields </a:t>
            </a:r>
            <a:r>
              <a:rPr lang="en-IN" altLang="en-US" i="1" smtClean="0"/>
              <a:t>trans</a:t>
            </a:r>
            <a:r>
              <a:rPr lang="en-IN" altLang="en-US" smtClean="0"/>
              <a:t>-2,3 epoxybutane</a:t>
            </a:r>
          </a:p>
          <a:p>
            <a:endParaRPr lang="en-IN" altLang="en-US" smtClean="0"/>
          </a:p>
        </p:txBody>
      </p:sp>
      <p:pic>
        <p:nvPicPr>
          <p:cNvPr id="51204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1485900"/>
            <a:ext cx="5403850" cy="1366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5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388" y="3500438"/>
            <a:ext cx="6245225" cy="127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Reactions of Epoxides: </a:t>
            </a:r>
            <a:br>
              <a:rPr lang="en-US" altLang="en-US" smtClean="0"/>
            </a:br>
            <a:r>
              <a:rPr lang="en-US" altLang="en-US" smtClean="0"/>
              <a:t>Ring-Opening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Water adds to epoxides with dilute acid at room temperature</a:t>
            </a:r>
          </a:p>
          <a:p>
            <a:pPr lvl="1"/>
            <a:r>
              <a:rPr lang="en-US" altLang="en-US" smtClean="0"/>
              <a:t>Product is a 1,2-diol </a:t>
            </a:r>
          </a:p>
          <a:p>
            <a:pPr lvl="1"/>
            <a:endParaRPr lang="en-US" altLang="en-US" smtClean="0"/>
          </a:p>
        </p:txBody>
      </p:sp>
      <p:pic>
        <p:nvPicPr>
          <p:cNvPr id="54276" name="Picture 6" descr="18_u027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150" y="2973388"/>
            <a:ext cx="7067550" cy="3592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Reactions of Epoxides: </a:t>
            </a:r>
            <a:br>
              <a:rPr lang="en-US" altLang="en-US" smtClean="0"/>
            </a:br>
            <a:r>
              <a:rPr lang="en-US" altLang="en-US" smtClean="0"/>
              <a:t>Ring-Opening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 smtClean="0"/>
              <a:t>Also can be opened by reaction with acids other than H</a:t>
            </a:r>
            <a:r>
              <a:rPr lang="en-IN" altLang="en-US" baseline="-25000" smtClean="0"/>
              <a:t>3</a:t>
            </a:r>
            <a:r>
              <a:rPr lang="en-IN" altLang="en-US" smtClean="0"/>
              <a:t>O</a:t>
            </a:r>
            <a:r>
              <a:rPr lang="en-IN" altLang="en-US" baseline="30000" smtClean="0"/>
              <a:t>+</a:t>
            </a:r>
            <a:endParaRPr lang="en-US" altLang="en-US" baseline="30000" smtClean="0"/>
          </a:p>
          <a:p>
            <a:r>
              <a:rPr lang="en-US" altLang="en-US" smtClean="0"/>
              <a:t>Anhydrous HF, HBr, HCl, or HI combine with an epoxide</a:t>
            </a:r>
          </a:p>
          <a:p>
            <a:pPr lvl="1"/>
            <a:r>
              <a:rPr lang="en-US" altLang="en-US" smtClean="0"/>
              <a:t>Gives a trans product</a:t>
            </a:r>
            <a:endParaRPr lang="en-CA" altLang="en-US" smtClean="0"/>
          </a:p>
        </p:txBody>
      </p:sp>
      <p:pic>
        <p:nvPicPr>
          <p:cNvPr id="56324" name="Picture 6" descr="18_u028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9175" y="3932238"/>
            <a:ext cx="4889500" cy="2516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Reactions of Epoxides: </a:t>
            </a:r>
            <a:br>
              <a:rPr lang="en-US" altLang="en-US" smtClean="0"/>
            </a:br>
            <a:r>
              <a:rPr lang="en-US" altLang="en-US" smtClean="0"/>
              <a:t>Ring-Opening</a:t>
            </a:r>
            <a:endParaRPr lang="en-IN" altLang="en-US" smtClean="0"/>
          </a:p>
        </p:txBody>
      </p:sp>
      <p:sp>
        <p:nvSpPr>
          <p:cNvPr id="58371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IN" altLang="en-US" smtClean="0"/>
              <a:t>Regiochemistry of acid-catalyzed ring-opening depends on the epoxide’s structure</a:t>
            </a:r>
          </a:p>
          <a:p>
            <a:pPr>
              <a:spcBef>
                <a:spcPts val="600"/>
              </a:spcBef>
            </a:pPr>
            <a:r>
              <a:rPr lang="en-IN" altLang="en-US" smtClean="0"/>
              <a:t>Nucleophilic attack occurs primarily at the more</a:t>
            </a:r>
            <a:r>
              <a:rPr lang="en-IN" altLang="en-US" i="1" smtClean="0"/>
              <a:t> </a:t>
            </a:r>
            <a:r>
              <a:rPr lang="en-IN" altLang="en-US" smtClean="0"/>
              <a:t>highly substituted site, when one epoxide carbon atoms is tertiary </a:t>
            </a:r>
          </a:p>
          <a:p>
            <a:endParaRPr lang="en-IN" altLang="en-US" smtClean="0"/>
          </a:p>
        </p:txBody>
      </p:sp>
      <p:pic>
        <p:nvPicPr>
          <p:cNvPr id="58372" name="Picture 8" descr="18_u029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25" y="1989138"/>
            <a:ext cx="4725988" cy="320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mtClean="0"/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IN" dirty="0" smtClean="0">
                <a:ea typeface="ＭＳ Ｐゴシック" charset="-128"/>
              </a:rPr>
              <a:t>(18.6) </a:t>
            </a:r>
          </a:p>
          <a:p>
            <a:pPr>
              <a:defRPr/>
            </a:pPr>
            <a:r>
              <a:rPr lang="en-IN" dirty="0" smtClean="0">
                <a:ea typeface="ＭＳ Ｐゴシック" charset="-128"/>
              </a:rPr>
              <a:t>Reactions of epoxides: Ring-Opening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IN" dirty="0" smtClean="0">
                <a:ea typeface="ＭＳ Ｐゴシック" charset="-128"/>
              </a:rPr>
              <a:t>(18.7)</a:t>
            </a:r>
          </a:p>
          <a:p>
            <a:pPr>
              <a:defRPr/>
            </a:pPr>
            <a:r>
              <a:rPr lang="en-IN" dirty="0" smtClean="0">
                <a:ea typeface="ＭＳ Ｐゴシック" charset="-128"/>
              </a:rPr>
              <a:t>Crown ethers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IN" dirty="0" smtClean="0">
                <a:ea typeface="ＭＳ Ｐゴシック" charset="-128"/>
              </a:rPr>
              <a:t>(18.8) </a:t>
            </a:r>
          </a:p>
          <a:p>
            <a:pPr>
              <a:defRPr/>
            </a:pPr>
            <a:r>
              <a:rPr lang="en-IN" dirty="0" smtClean="0">
                <a:ea typeface="ＭＳ Ｐゴシック" charset="-128"/>
              </a:rPr>
              <a:t>Thiols and </a:t>
            </a:r>
            <a:r>
              <a:rPr lang="en-IN" dirty="0">
                <a:ea typeface="ＭＳ Ｐゴシック" charset="-128"/>
              </a:rPr>
              <a:t>s</a:t>
            </a:r>
            <a:r>
              <a:rPr lang="en-IN" dirty="0" smtClean="0">
                <a:ea typeface="ＭＳ Ｐゴシック" charset="-128"/>
              </a:rPr>
              <a:t>ulfides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IN" dirty="0" smtClean="0">
                <a:ea typeface="ＭＳ Ｐゴシック" charset="-128"/>
              </a:rPr>
              <a:t>(18.9) </a:t>
            </a:r>
          </a:p>
          <a:p>
            <a:pPr>
              <a:defRPr/>
            </a:pPr>
            <a:r>
              <a:rPr lang="en-IN" dirty="0" smtClean="0">
                <a:ea typeface="ＭＳ Ｐゴシック" charset="-128"/>
              </a:rPr>
              <a:t>Spectroscopy of ethers</a:t>
            </a:r>
          </a:p>
          <a:p>
            <a:pPr>
              <a:defRPr/>
            </a:pPr>
            <a:endParaRPr lang="en-IN" dirty="0">
              <a:ea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3200" b="1" smtClean="0">
                <a:solidFill>
                  <a:srgbClr val="FF0000"/>
                </a:solidFill>
              </a:rPr>
              <a:t>Figure 18.2 </a:t>
            </a:r>
            <a:r>
              <a:rPr lang="en-IN" altLang="en-US" sz="3200" smtClean="0"/>
              <a:t>-</a:t>
            </a:r>
            <a:r>
              <a:rPr lang="en-IN" altLang="en-US" sz="3200" b="1" smtClean="0"/>
              <a:t> </a:t>
            </a:r>
            <a:r>
              <a:rPr lang="en-IN" altLang="en-US" sz="3200" smtClean="0"/>
              <a:t>Ring-Opening of 1,2-epoxy-1-methylcyclohexane with HBr</a:t>
            </a:r>
          </a:p>
        </p:txBody>
      </p:sp>
      <p:pic>
        <p:nvPicPr>
          <p:cNvPr id="60419" name="Picture 9" descr="18_0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513" y="1368425"/>
            <a:ext cx="6278562" cy="515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mtClean="0"/>
              <a:t>Worked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 smtClean="0"/>
              <a:t>Predict the major product of the following reaction:</a:t>
            </a:r>
          </a:p>
          <a:p>
            <a:endParaRPr lang="en-IN" altLang="en-US" smtClean="0"/>
          </a:p>
          <a:p>
            <a:endParaRPr lang="en-IN" altLang="en-US" smtClean="0"/>
          </a:p>
          <a:p>
            <a:endParaRPr lang="en-IN" altLang="en-US" smtClean="0"/>
          </a:p>
          <a:p>
            <a:r>
              <a:rPr lang="en-IN" altLang="en-US" smtClean="0"/>
              <a:t>Solution:</a:t>
            </a:r>
          </a:p>
          <a:p>
            <a:pPr lvl="1"/>
            <a:endParaRPr lang="en-IN" altLang="en-US" smtClean="0"/>
          </a:p>
          <a:p>
            <a:pPr lvl="1"/>
            <a:endParaRPr lang="en-IN" altLang="en-US" smtClean="0"/>
          </a:p>
          <a:p>
            <a:endParaRPr lang="en-IN" altLang="en-US" smtClean="0"/>
          </a:p>
        </p:txBody>
      </p:sp>
      <p:pic>
        <p:nvPicPr>
          <p:cNvPr id="62468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13" y="2276475"/>
            <a:ext cx="4078287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225" y="4656138"/>
            <a:ext cx="5867400" cy="172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Base-Catalyzed Epoxide Opening</a:t>
            </a:r>
            <a:r>
              <a:rPr lang="en-CA" altLang="en-US" smtClean="0"/>
              <a:t> </a:t>
            </a:r>
            <a:endParaRPr lang="en-US" altLang="en-US" smtClean="0"/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 smtClean="0"/>
              <a:t>Epoxide rings can be cleaved by bases, nucleophiles, and acids</a:t>
            </a:r>
            <a:endParaRPr lang="en-US" altLang="en-US" smtClean="0"/>
          </a:p>
          <a:p>
            <a:pPr lvl="1"/>
            <a:r>
              <a:rPr lang="en-US" altLang="en-US" smtClean="0"/>
              <a:t>Strain of the three-membered ring is relieved on ring-opening</a:t>
            </a:r>
          </a:p>
          <a:p>
            <a:pPr lvl="1"/>
            <a:r>
              <a:rPr lang="en-US" altLang="en-US" smtClean="0"/>
              <a:t>Hydroxide cleaves epoxides at elevated temperatures</a:t>
            </a:r>
            <a:endParaRPr lang="en-CA" altLang="en-US" smtClean="0"/>
          </a:p>
        </p:txBody>
      </p:sp>
      <p:pic>
        <p:nvPicPr>
          <p:cNvPr id="64516" name="Picture 6" descr="18_u03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850" y="4587875"/>
            <a:ext cx="7804150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Base-Catalyzed Epoxide Opening</a:t>
            </a:r>
            <a:r>
              <a:rPr lang="en-CA" altLang="en-US" smtClean="0"/>
              <a:t> </a:t>
            </a:r>
            <a:endParaRPr lang="en-US" altLang="en-US" smtClean="0"/>
          </a:p>
        </p:txBody>
      </p:sp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 smtClean="0"/>
              <a:t>Amines and Grignard reagents can be used for epoxide opening</a:t>
            </a:r>
          </a:p>
          <a:p>
            <a:r>
              <a:rPr lang="en-IN" altLang="en-US" smtClean="0"/>
              <a:t>Ethylene oxide is frequently used</a:t>
            </a:r>
          </a:p>
          <a:p>
            <a:pPr lvl="1"/>
            <a:r>
              <a:rPr lang="en-IN" altLang="en-US" smtClean="0"/>
              <a:t>Allows conversion of a Grignard reagent into a primary alcohol</a:t>
            </a:r>
          </a:p>
        </p:txBody>
      </p:sp>
      <p:pic>
        <p:nvPicPr>
          <p:cNvPr id="66564" name="Picture 6" descr="18_u037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149725"/>
            <a:ext cx="8574088" cy="1281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mtClean="0"/>
              <a:t>Worked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 smtClean="0"/>
              <a:t>Predict the major product of the following reaction:</a:t>
            </a:r>
          </a:p>
          <a:p>
            <a:endParaRPr lang="en-IN" altLang="en-US" smtClean="0"/>
          </a:p>
          <a:p>
            <a:endParaRPr lang="en-IN" altLang="en-US" smtClean="0"/>
          </a:p>
          <a:p>
            <a:endParaRPr lang="en-IN" altLang="en-US" smtClean="0"/>
          </a:p>
          <a:p>
            <a:r>
              <a:rPr lang="en-IN" altLang="en-US" smtClean="0"/>
              <a:t>Solution:</a:t>
            </a:r>
          </a:p>
          <a:p>
            <a:pPr lvl="1"/>
            <a:endParaRPr lang="en-IN" altLang="en-US" smtClean="0"/>
          </a:p>
          <a:p>
            <a:pPr lvl="1"/>
            <a:endParaRPr lang="en-IN" altLang="en-US" smtClean="0"/>
          </a:p>
          <a:p>
            <a:pPr lvl="1"/>
            <a:endParaRPr lang="en-IN" altLang="en-US" smtClean="0"/>
          </a:p>
          <a:p>
            <a:pPr lvl="1"/>
            <a:r>
              <a:rPr lang="en-IN" altLang="en-US" smtClean="0"/>
              <a:t>Addition of a Grignard reagent takes place at the less substituted epoxide carbon</a:t>
            </a:r>
          </a:p>
          <a:p>
            <a:pPr lvl="1"/>
            <a:endParaRPr lang="en-IN" altLang="en-US" smtClean="0"/>
          </a:p>
          <a:p>
            <a:endParaRPr lang="en-IN" altLang="en-US" smtClean="0"/>
          </a:p>
        </p:txBody>
      </p:sp>
      <p:pic>
        <p:nvPicPr>
          <p:cNvPr id="68612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2262188"/>
            <a:ext cx="5368925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4437063"/>
            <a:ext cx="8312150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Crown Ethers 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 smtClean="0"/>
              <a:t>Large-ring polyethers</a:t>
            </a:r>
          </a:p>
          <a:p>
            <a:r>
              <a:rPr lang="en-US" altLang="en-US" smtClean="0"/>
              <a:t>Named as x-crown-y</a:t>
            </a:r>
          </a:p>
          <a:p>
            <a:pPr lvl="1"/>
            <a:r>
              <a:rPr lang="en-US" altLang="en-US" smtClean="0"/>
              <a:t>x is total number of atoms in the ring</a:t>
            </a:r>
          </a:p>
          <a:p>
            <a:pPr lvl="1"/>
            <a:r>
              <a:rPr lang="en-US" altLang="en-US" smtClean="0"/>
              <a:t>y is the number of oxygen atoms</a:t>
            </a:r>
          </a:p>
          <a:p>
            <a:r>
              <a:rPr lang="en-US" altLang="en-US" smtClean="0"/>
              <a:t>Central cavity is electronegative and attracts cations</a:t>
            </a:r>
          </a:p>
        </p:txBody>
      </p:sp>
      <p:pic>
        <p:nvPicPr>
          <p:cNvPr id="70660" name="Picture 6" descr="18_u039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3925888"/>
            <a:ext cx="4537075" cy="281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Crown Ethers 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 smtClean="0"/>
              <a:t>Produce similar effects when used to dissolve an inorganic salt in a hydrocarbon to that of dissolving the salt in a polar aprotic solvent</a:t>
            </a:r>
          </a:p>
          <a:p>
            <a:r>
              <a:rPr lang="en-IN" altLang="en-US" smtClean="0"/>
              <a:t>Ionophores</a:t>
            </a:r>
            <a:r>
              <a:rPr lang="en-IN" altLang="en-US" i="1" smtClean="0"/>
              <a:t> </a:t>
            </a:r>
            <a:r>
              <a:rPr lang="en-IN" altLang="en-US" smtClean="0"/>
              <a:t>posses ion-binding properties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mtClean="0"/>
              <a:t>Worked Example</a:t>
            </a:r>
          </a:p>
        </p:txBody>
      </p:sp>
      <p:sp>
        <p:nvSpPr>
          <p:cNvPr id="737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 smtClean="0"/>
              <a:t>15-Crown-5 and 12-crown-4 ethers complex Na</a:t>
            </a:r>
            <a:r>
              <a:rPr lang="en-IN" altLang="en-US" baseline="30000" smtClean="0"/>
              <a:t>+</a:t>
            </a:r>
            <a:r>
              <a:rPr lang="en-IN" altLang="en-US" smtClean="0"/>
              <a:t> and Li</a:t>
            </a:r>
            <a:r>
              <a:rPr lang="en-IN" altLang="en-US" baseline="30000" smtClean="0"/>
              <a:t>+</a:t>
            </a:r>
            <a:r>
              <a:rPr lang="en-IN" altLang="en-US" smtClean="0"/>
              <a:t>, respectively</a:t>
            </a:r>
          </a:p>
          <a:p>
            <a:pPr lvl="1"/>
            <a:r>
              <a:rPr lang="en-IN" altLang="en-US" smtClean="0"/>
              <a:t>Make models of these crown ethers, and compare the sizes of the cavities</a:t>
            </a:r>
          </a:p>
          <a:p>
            <a:r>
              <a:rPr lang="en-IN" altLang="en-US" smtClean="0"/>
              <a:t>Solution:</a:t>
            </a:r>
          </a:p>
          <a:p>
            <a:endParaRPr lang="en-IN" altLang="en-US" smtClean="0"/>
          </a:p>
          <a:p>
            <a:endParaRPr lang="en-IN" altLang="en-US" smtClean="0"/>
          </a:p>
          <a:p>
            <a:endParaRPr lang="en-IN" altLang="en-US" smtClean="0"/>
          </a:p>
          <a:p>
            <a:pPr lvl="1"/>
            <a:r>
              <a:rPr lang="en-IN" altLang="en-US" smtClean="0"/>
              <a:t>Bases on ionic radii, the ion-to-oxygen distance in 15-crown-5 is about 40% longer than the ion-to-oxygen distance in 12-crown-4</a:t>
            </a:r>
          </a:p>
          <a:p>
            <a:endParaRPr lang="en-IN" altLang="en-US" smtClean="0"/>
          </a:p>
          <a:p>
            <a:pPr lvl="1"/>
            <a:endParaRPr lang="en-IN" altLang="en-US" smtClean="0"/>
          </a:p>
        </p:txBody>
      </p:sp>
      <p:pic>
        <p:nvPicPr>
          <p:cNvPr id="73732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2563" y="3357563"/>
            <a:ext cx="3698875" cy="183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Thiols and Sulfides 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Thiols</a:t>
            </a:r>
          </a:p>
          <a:p>
            <a:pPr lvl="1"/>
            <a:r>
              <a:rPr lang="en-IN" altLang="en-US" smtClean="0"/>
              <a:t>Sulfur analogs of alcohols</a:t>
            </a:r>
            <a:endParaRPr lang="en-US" altLang="en-US" smtClean="0"/>
          </a:p>
          <a:p>
            <a:pPr lvl="1"/>
            <a:r>
              <a:rPr lang="en-US" altLang="en-US" smtClean="0"/>
              <a:t>Named with the suffix –thiol </a:t>
            </a:r>
          </a:p>
          <a:p>
            <a:pPr lvl="1"/>
            <a:r>
              <a:rPr lang="en-US" altLang="en-US" smtClean="0"/>
              <a:t>–SH group is called </a:t>
            </a:r>
            <a:r>
              <a:rPr lang="en-US" altLang="en-US" b="1" smtClean="0">
                <a:solidFill>
                  <a:srgbClr val="0070C0"/>
                </a:solidFill>
              </a:rPr>
              <a:t>mercapto group</a:t>
            </a:r>
          </a:p>
          <a:p>
            <a:pPr lvl="1"/>
            <a:endParaRPr lang="en-US" altLang="en-US" b="1" smtClean="0">
              <a:solidFill>
                <a:srgbClr val="0070C0"/>
              </a:solidFill>
            </a:endParaRPr>
          </a:p>
          <a:p>
            <a:pPr lvl="1"/>
            <a:endParaRPr lang="en-US" altLang="en-US" b="1" smtClean="0">
              <a:solidFill>
                <a:srgbClr val="0070C0"/>
              </a:solidFill>
            </a:endParaRPr>
          </a:p>
          <a:p>
            <a:pPr lvl="1"/>
            <a:endParaRPr lang="en-US" altLang="en-US" b="1" smtClean="0">
              <a:solidFill>
                <a:srgbClr val="0070C0"/>
              </a:solidFill>
            </a:endParaRPr>
          </a:p>
          <a:p>
            <a:pPr lvl="1"/>
            <a:endParaRPr lang="en-US" altLang="en-US" b="1" smtClean="0">
              <a:solidFill>
                <a:srgbClr val="0070C0"/>
              </a:solidFill>
            </a:endParaRPr>
          </a:p>
          <a:p>
            <a:pPr lvl="1"/>
            <a:endParaRPr lang="en-US" altLang="en-US" b="1" smtClean="0">
              <a:solidFill>
                <a:srgbClr val="0070C0"/>
              </a:solidFill>
            </a:endParaRPr>
          </a:p>
        </p:txBody>
      </p:sp>
      <p:pic>
        <p:nvPicPr>
          <p:cNvPr id="76804" name="Picture 6" descr="18_u040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3552825"/>
            <a:ext cx="7094537" cy="182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Thiols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Prepared from alkyl halides by S</a:t>
            </a:r>
            <a:r>
              <a:rPr lang="en-US" altLang="en-US" baseline="-25000" smtClean="0"/>
              <a:t>N</a:t>
            </a:r>
            <a:r>
              <a:rPr lang="en-US" altLang="en-US" smtClean="0"/>
              <a:t>2 displacement with a sulfur nucleophile </a:t>
            </a:r>
          </a:p>
          <a:p>
            <a:pPr lvl="1"/>
            <a:endParaRPr lang="en-US" altLang="en-US" smtClean="0"/>
          </a:p>
          <a:p>
            <a:pPr lvl="1"/>
            <a:endParaRPr lang="en-US" altLang="en-US" smtClean="0"/>
          </a:p>
          <a:p>
            <a:pPr lvl="1"/>
            <a:endParaRPr lang="en-US" altLang="en-US" smtClean="0"/>
          </a:p>
          <a:p>
            <a:r>
              <a:rPr lang="en-US" altLang="en-US" smtClean="0"/>
              <a:t>Alkylthiol product can undergo further reaction with the alkyl halide </a:t>
            </a:r>
          </a:p>
          <a:p>
            <a:pPr lvl="1"/>
            <a:r>
              <a:rPr lang="en-US" altLang="en-US" smtClean="0"/>
              <a:t>Gives symmetrical sulfide, a poorer yield of the thiol</a:t>
            </a:r>
          </a:p>
        </p:txBody>
      </p:sp>
      <p:pic>
        <p:nvPicPr>
          <p:cNvPr id="78852" name="Picture 6" descr="18_u04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636838"/>
            <a:ext cx="85471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Ethers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 b="1" smtClean="0">
                <a:solidFill>
                  <a:srgbClr val="0070C0"/>
                </a:solidFill>
              </a:rPr>
              <a:t>Ethers (R–O–R’)</a:t>
            </a:r>
            <a:r>
              <a:rPr lang="en-IN" altLang="en-US" smtClean="0"/>
              <a:t>: Organic derivatives of water, having two organic groups bonded to the same oxygen atom</a:t>
            </a:r>
            <a:endParaRPr lang="en-US" altLang="en-US" smtClean="0"/>
          </a:p>
        </p:txBody>
      </p:sp>
      <p:pic>
        <p:nvPicPr>
          <p:cNvPr id="8196" name="Picture 7" descr="18_u00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788" y="3006725"/>
            <a:ext cx="7150100" cy="344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Thiols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Pure alkylthiol thiourea is used as the nucleophile</a:t>
            </a:r>
          </a:p>
          <a:p>
            <a:pPr lvl="1"/>
            <a:r>
              <a:rPr lang="en-US" altLang="en-US" smtClean="0"/>
              <a:t>Gives an intermediate alkyl isothiourea salt, hydrolyzed by subsequent reaction with an aqueous base</a:t>
            </a:r>
          </a:p>
        </p:txBody>
      </p:sp>
      <p:pic>
        <p:nvPicPr>
          <p:cNvPr id="80900" name="Picture 6" descr="18_u04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810000"/>
            <a:ext cx="8564563" cy="2570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Thiols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 smtClean="0"/>
              <a:t>Can be oxidized by Br</a:t>
            </a:r>
            <a:r>
              <a:rPr lang="en-IN" altLang="en-US" baseline="-25000" smtClean="0"/>
              <a:t>2</a:t>
            </a:r>
            <a:r>
              <a:rPr lang="en-IN" altLang="en-US" smtClean="0"/>
              <a:t> or I</a:t>
            </a:r>
            <a:r>
              <a:rPr lang="en-IN" altLang="en-US" baseline="-25000" smtClean="0"/>
              <a:t>2</a:t>
            </a:r>
          </a:p>
          <a:p>
            <a:pPr lvl="1"/>
            <a:r>
              <a:rPr lang="en-IN" altLang="en-US" smtClean="0"/>
              <a:t>Yields </a:t>
            </a:r>
            <a:r>
              <a:rPr lang="en-IN" altLang="en-US" b="1" smtClean="0">
                <a:solidFill>
                  <a:srgbClr val="0070C0"/>
                </a:solidFill>
              </a:rPr>
              <a:t>disulfides (RSSR’)</a:t>
            </a:r>
          </a:p>
          <a:p>
            <a:pPr lvl="1"/>
            <a:endParaRPr lang="en-IN" altLang="en-US" b="1" smtClean="0">
              <a:solidFill>
                <a:srgbClr val="0070C0"/>
              </a:solidFill>
            </a:endParaRPr>
          </a:p>
          <a:p>
            <a:pPr lvl="1"/>
            <a:endParaRPr lang="en-IN" altLang="en-US" b="1" smtClean="0">
              <a:solidFill>
                <a:srgbClr val="0070C0"/>
              </a:solidFill>
            </a:endParaRPr>
          </a:p>
          <a:p>
            <a:pPr lvl="1"/>
            <a:endParaRPr lang="en-IN" altLang="en-US" b="1" smtClean="0">
              <a:solidFill>
                <a:srgbClr val="0070C0"/>
              </a:solidFill>
            </a:endParaRPr>
          </a:p>
          <a:p>
            <a:pPr lvl="1"/>
            <a:r>
              <a:rPr lang="en-IN" altLang="en-US" smtClean="0"/>
              <a:t>Reaction is reversible</a:t>
            </a:r>
          </a:p>
          <a:p>
            <a:pPr lvl="1"/>
            <a:r>
              <a:rPr lang="en-IN" altLang="en-US" smtClean="0"/>
              <a:t>Key part of numerous biological processes</a:t>
            </a:r>
          </a:p>
          <a:p>
            <a:r>
              <a:rPr lang="en-IN" altLang="en-US" smtClean="0"/>
              <a:t>Reduction back to the thiol requires the coenzyme, reduced FADH</a:t>
            </a:r>
            <a:r>
              <a:rPr lang="en-IN" altLang="en-US" baseline="-25000" smtClean="0"/>
              <a:t>2</a:t>
            </a:r>
          </a:p>
          <a:p>
            <a:pPr lvl="1"/>
            <a:endParaRPr lang="en-IN" altLang="en-US" b="1" smtClean="0">
              <a:solidFill>
                <a:srgbClr val="0070C0"/>
              </a:solidFill>
            </a:endParaRPr>
          </a:p>
          <a:p>
            <a:endParaRPr lang="en-IN" altLang="en-US" smtClean="0">
              <a:solidFill>
                <a:srgbClr val="0070C0"/>
              </a:solidFill>
            </a:endParaRPr>
          </a:p>
          <a:p>
            <a:endParaRPr lang="en-US" altLang="en-US" smtClean="0"/>
          </a:p>
        </p:txBody>
      </p:sp>
      <p:pic>
        <p:nvPicPr>
          <p:cNvPr id="82948" name="Picture 6" descr="18_u04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2492375"/>
            <a:ext cx="6434137" cy="122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Sulfides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Sulfur analogues of ethers</a:t>
            </a:r>
          </a:p>
          <a:p>
            <a:pPr lvl="1"/>
            <a:r>
              <a:rPr lang="en-US" altLang="en-US" smtClean="0"/>
              <a:t>Named by rules used for ethers, with sulfide in place of ether for simple compounds and alkylthio in place of alkoxy</a:t>
            </a:r>
          </a:p>
          <a:p>
            <a:pPr lvl="1"/>
            <a:endParaRPr lang="en-US" altLang="en-US" smtClean="0"/>
          </a:p>
          <a:p>
            <a:pPr lvl="1"/>
            <a:endParaRPr lang="en-US" altLang="en-US" smtClean="0"/>
          </a:p>
          <a:p>
            <a:pPr lvl="1"/>
            <a:endParaRPr lang="en-US" altLang="en-US" smtClean="0"/>
          </a:p>
          <a:p>
            <a:pPr lvl="1"/>
            <a:endParaRPr lang="en-US" altLang="en-US" smtClean="0"/>
          </a:p>
          <a:p>
            <a:r>
              <a:rPr lang="en-IN" altLang="en-US" smtClean="0"/>
              <a:t>Thiols when treated with a base gives corresponding </a:t>
            </a:r>
            <a:r>
              <a:rPr lang="en-IN" altLang="en-US" b="1" smtClean="0">
                <a:solidFill>
                  <a:srgbClr val="0070C0"/>
                </a:solidFill>
              </a:rPr>
              <a:t>thiolate ion</a:t>
            </a:r>
            <a:endParaRPr lang="en-US" altLang="en-US" smtClean="0"/>
          </a:p>
        </p:txBody>
      </p:sp>
      <p:pic>
        <p:nvPicPr>
          <p:cNvPr id="84996" name="Picture 6" descr="18_u045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25" y="3284538"/>
            <a:ext cx="7794625" cy="167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Sulfides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Thiols can undergo further reaction with the alkyl halide to give a sulfide</a:t>
            </a:r>
          </a:p>
          <a:p>
            <a:r>
              <a:rPr lang="en-IN" altLang="en-US" smtClean="0"/>
              <a:t>Sulfides and ethers differ substantially in their chemistry</a:t>
            </a:r>
          </a:p>
          <a:p>
            <a:r>
              <a:rPr lang="en-IN" altLang="en-US" smtClean="0"/>
              <a:t>Through S</a:t>
            </a:r>
            <a:r>
              <a:rPr lang="en-IN" altLang="en-US" baseline="-25000" smtClean="0"/>
              <a:t>N</a:t>
            </a:r>
            <a:r>
              <a:rPr lang="en-IN" altLang="en-US" smtClean="0"/>
              <a:t>2 mechanism, dialkyl sulfides react rapidly with primary alkyl halides to give </a:t>
            </a:r>
            <a:r>
              <a:rPr lang="en-IN" altLang="en-US" b="1" smtClean="0">
                <a:solidFill>
                  <a:srgbClr val="0070C0"/>
                </a:solidFill>
              </a:rPr>
              <a:t>sulfonium ions</a:t>
            </a:r>
            <a:endParaRPr lang="en-US" altLang="en-US" smtClean="0">
              <a:solidFill>
                <a:srgbClr val="0070C0"/>
              </a:solidFill>
            </a:endParaRPr>
          </a:p>
        </p:txBody>
      </p:sp>
      <p:pic>
        <p:nvPicPr>
          <p:cNvPr id="87044" name="Picture 6" descr="18_u047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563" y="4724400"/>
            <a:ext cx="8594725" cy="153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Oxidation of Thiols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 smtClean="0"/>
              <a:t>Easily oxidized through treatment of a sulfide with hydrogen peroxide at room temperature</a:t>
            </a:r>
          </a:p>
          <a:p>
            <a:pPr lvl="1"/>
            <a:r>
              <a:rPr lang="en-IN" altLang="en-US" smtClean="0"/>
              <a:t>Yields </a:t>
            </a:r>
            <a:r>
              <a:rPr lang="en-IN" altLang="en-US" b="1" smtClean="0">
                <a:solidFill>
                  <a:srgbClr val="0070C0"/>
                </a:solidFill>
              </a:rPr>
              <a:t>sulfoxide</a:t>
            </a:r>
          </a:p>
          <a:p>
            <a:pPr lvl="1"/>
            <a:r>
              <a:rPr lang="en-IN" altLang="en-US" smtClean="0"/>
              <a:t>Further oxidation of the sulfoxide with a peroxyacid yields a </a:t>
            </a:r>
            <a:r>
              <a:rPr lang="en-IN" altLang="en-US" b="1" smtClean="0">
                <a:solidFill>
                  <a:srgbClr val="0070C0"/>
                </a:solidFill>
              </a:rPr>
              <a:t>sulfone</a:t>
            </a:r>
          </a:p>
          <a:p>
            <a:pPr lvl="1"/>
            <a:endParaRPr lang="en-IN" altLang="en-US" b="1" smtClean="0">
              <a:solidFill>
                <a:srgbClr val="0070C0"/>
              </a:solidFill>
            </a:endParaRPr>
          </a:p>
          <a:p>
            <a:pPr lvl="1"/>
            <a:endParaRPr lang="en-IN" altLang="en-US" b="1" smtClean="0">
              <a:solidFill>
                <a:srgbClr val="0070C0"/>
              </a:solidFill>
            </a:endParaRPr>
          </a:p>
          <a:p>
            <a:endParaRPr lang="en-US" altLang="en-US" smtClean="0"/>
          </a:p>
          <a:p>
            <a:r>
              <a:rPr lang="en-US" altLang="en-US" smtClean="0"/>
              <a:t>Dimethyl sulfoxide is often used as a polar aprotic solvent </a:t>
            </a:r>
          </a:p>
          <a:p>
            <a:endParaRPr lang="en-US" altLang="en-US" smtClean="0"/>
          </a:p>
          <a:p>
            <a:endParaRPr lang="en-IN" altLang="en-US" b="1" smtClean="0">
              <a:solidFill>
                <a:srgbClr val="0070C0"/>
              </a:solidFill>
            </a:endParaRPr>
          </a:p>
          <a:p>
            <a:endParaRPr lang="en-US" altLang="en-US" smtClean="0">
              <a:solidFill>
                <a:srgbClr val="0070C0"/>
              </a:solidFill>
            </a:endParaRPr>
          </a:p>
        </p:txBody>
      </p:sp>
      <p:pic>
        <p:nvPicPr>
          <p:cNvPr id="89092" name="Picture 7" descr="18_u050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5713413"/>
            <a:ext cx="4268788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9093" name="Picture 8" descr="18_u049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925" y="3571875"/>
            <a:ext cx="7804150" cy="158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mtClean="0"/>
              <a:t>Worked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 smtClean="0"/>
              <a:t>Name the following compound:</a:t>
            </a:r>
          </a:p>
          <a:p>
            <a:endParaRPr lang="en-IN" altLang="en-US" smtClean="0"/>
          </a:p>
          <a:p>
            <a:endParaRPr lang="en-IN" altLang="en-US" smtClean="0"/>
          </a:p>
          <a:p>
            <a:endParaRPr lang="en-IN" altLang="en-US" smtClean="0"/>
          </a:p>
          <a:p>
            <a:endParaRPr lang="en-IN" altLang="en-US" smtClean="0"/>
          </a:p>
          <a:p>
            <a:r>
              <a:rPr lang="en-IN" altLang="en-US" smtClean="0"/>
              <a:t>Solution:</a:t>
            </a:r>
          </a:p>
          <a:p>
            <a:pPr lvl="1"/>
            <a:r>
              <a:rPr lang="en-IN" altLang="en-US" smtClean="0"/>
              <a:t>3-(Ethylthio)cyclohexanone</a:t>
            </a:r>
          </a:p>
          <a:p>
            <a:endParaRPr lang="en-IN" altLang="en-US" smtClean="0"/>
          </a:p>
        </p:txBody>
      </p:sp>
      <p:pic>
        <p:nvPicPr>
          <p:cNvPr id="91140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9438" y="2060575"/>
            <a:ext cx="2238375" cy="163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Spectroscopy of Ethers 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 smtClean="0"/>
              <a:t>Infrared Spectroscopy</a:t>
            </a:r>
            <a:r>
              <a:rPr lang="en-US" altLang="en-US" smtClean="0"/>
              <a:t> </a:t>
            </a:r>
          </a:p>
          <a:p>
            <a:pPr lvl="1"/>
            <a:r>
              <a:rPr lang="en-US" altLang="en-US" smtClean="0"/>
              <a:t>C–O single-bond stretching 1050 to 1150 cm</a:t>
            </a:r>
            <a:r>
              <a:rPr lang="en-US" altLang="en-US" baseline="30000" smtClean="0">
                <a:sym typeface="Symbol" panose="05050102010706020507" pitchFamily="18" charset="2"/>
              </a:rPr>
              <a:t>-</a:t>
            </a:r>
            <a:r>
              <a:rPr lang="en-US" altLang="en-US" baseline="30000" smtClean="0"/>
              <a:t>1</a:t>
            </a:r>
            <a:r>
              <a:rPr lang="en-US" altLang="en-US" smtClean="0"/>
              <a:t> overlaps many other absorptions</a:t>
            </a:r>
          </a:p>
          <a:p>
            <a:r>
              <a:rPr lang="en-IN" altLang="en-US" smtClean="0"/>
              <a:t>Nuclear magnetic resonance spectroscopy</a:t>
            </a:r>
          </a:p>
          <a:p>
            <a:pPr lvl="1"/>
            <a:r>
              <a:rPr lang="en-US" altLang="en-US" smtClean="0"/>
              <a:t>H on a C next to ether O is shifted downfield to 3.4 </a:t>
            </a:r>
            <a:r>
              <a:rPr lang="en-US" altLang="en-US" smtClean="0">
                <a:sym typeface="Symbol" panose="05050102010706020507" pitchFamily="18" charset="2"/>
              </a:rPr>
              <a:t></a:t>
            </a:r>
            <a:r>
              <a:rPr lang="en-US" altLang="en-US" smtClean="0"/>
              <a:t> to 4.5 </a:t>
            </a:r>
            <a:r>
              <a:rPr lang="en-US" altLang="en-US" smtClean="0">
                <a:sym typeface="Symbol" panose="05050102010706020507" pitchFamily="18" charset="2"/>
              </a:rPr>
              <a:t></a:t>
            </a:r>
            <a:endParaRPr lang="en-US" altLang="en-US" smtClean="0"/>
          </a:p>
          <a:p>
            <a:pPr lvl="1"/>
            <a:r>
              <a:rPr lang="en-US" altLang="en-US" smtClean="0"/>
              <a:t>In epoxides, these H’s absorb at 2.5</a:t>
            </a:r>
            <a:r>
              <a:rPr lang="en-US" altLang="en-US" smtClean="0">
                <a:sym typeface="Symbol" panose="05050102010706020507" pitchFamily="18" charset="2"/>
              </a:rPr>
              <a:t>  </a:t>
            </a:r>
            <a:r>
              <a:rPr lang="en-US" altLang="en-US" smtClean="0"/>
              <a:t>to 3.5</a:t>
            </a:r>
            <a:r>
              <a:rPr lang="en-US" altLang="en-US" smtClean="0">
                <a:sym typeface="Symbol" panose="05050102010706020507" pitchFamily="18" charset="2"/>
              </a:rPr>
              <a:t> </a:t>
            </a:r>
            <a:r>
              <a:rPr lang="en-US" altLang="en-US" smtClean="0"/>
              <a:t> in their </a:t>
            </a:r>
            <a:r>
              <a:rPr lang="en-US" altLang="en-US" baseline="30000" smtClean="0"/>
              <a:t>1</a:t>
            </a:r>
            <a:r>
              <a:rPr lang="en-US" altLang="en-US" smtClean="0"/>
              <a:t>H NMR spectra</a:t>
            </a:r>
          </a:p>
          <a:p>
            <a:pPr lvl="1"/>
            <a:r>
              <a:rPr lang="en-US" altLang="en-US" smtClean="0"/>
              <a:t>Ether C’s exhibit a downfield shift to 50</a:t>
            </a:r>
            <a:r>
              <a:rPr lang="en-US" altLang="en-US" smtClean="0">
                <a:sym typeface="Symbol" panose="05050102010706020507" pitchFamily="18" charset="2"/>
              </a:rPr>
              <a:t> </a:t>
            </a:r>
            <a:r>
              <a:rPr lang="en-US" altLang="en-US" smtClean="0"/>
              <a:t> to 80</a:t>
            </a:r>
            <a:r>
              <a:rPr lang="en-US" altLang="en-US" smtClean="0">
                <a:sym typeface="Symbol" panose="05050102010706020507" pitchFamily="18" charset="2"/>
              </a:rPr>
              <a:t> </a:t>
            </a:r>
            <a:endParaRPr lang="en-US" altLang="en-US" smtClean="0"/>
          </a:p>
          <a:p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3200" b="1" smtClean="0">
                <a:solidFill>
                  <a:srgbClr val="FF0000"/>
                </a:solidFill>
              </a:rPr>
              <a:t>Figure 18.3 </a:t>
            </a:r>
            <a:r>
              <a:rPr lang="en-IN" altLang="en-US" sz="3200" smtClean="0"/>
              <a:t>- The Infrared Spectrum</a:t>
            </a:r>
            <a:br>
              <a:rPr lang="en-IN" altLang="en-US" sz="3200" smtClean="0"/>
            </a:br>
            <a:r>
              <a:rPr lang="en-IN" altLang="en-US" sz="3200" smtClean="0"/>
              <a:t>of Diethyl Ether</a:t>
            </a:r>
          </a:p>
        </p:txBody>
      </p:sp>
      <p:pic>
        <p:nvPicPr>
          <p:cNvPr id="95235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601658"/>
            <a:ext cx="8210550" cy="267068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b="1" smtClean="0">
                <a:solidFill>
                  <a:srgbClr val="FF0000"/>
                </a:solidFill>
              </a:rPr>
              <a:t>Figure 18.5 </a:t>
            </a:r>
            <a:r>
              <a:rPr lang="en-IN" altLang="en-US" b="1" smtClean="0"/>
              <a:t>- </a:t>
            </a:r>
            <a:r>
              <a:rPr lang="en-IN" altLang="en-US" smtClean="0"/>
              <a:t>The </a:t>
            </a:r>
            <a:r>
              <a:rPr lang="en-IN" altLang="en-US" baseline="30000" smtClean="0"/>
              <a:t>1</a:t>
            </a:r>
            <a:r>
              <a:rPr lang="en-IN" altLang="en-US" smtClean="0"/>
              <a:t>H NMR Spectrum of Dipropyl Ether</a:t>
            </a:r>
          </a:p>
        </p:txBody>
      </p:sp>
      <p:pic>
        <p:nvPicPr>
          <p:cNvPr id="97283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468665"/>
            <a:ext cx="8210550" cy="293666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mtClean="0"/>
              <a:t>Worked Example</a:t>
            </a:r>
          </a:p>
        </p:txBody>
      </p:sp>
      <p:sp>
        <p:nvSpPr>
          <p:cNvPr id="993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 smtClean="0"/>
              <a:t>The </a:t>
            </a:r>
            <a:r>
              <a:rPr lang="en-IN" altLang="en-US" baseline="30000" smtClean="0"/>
              <a:t>1</a:t>
            </a:r>
            <a:r>
              <a:rPr lang="en-IN" altLang="en-US" smtClean="0"/>
              <a:t>H NMR spectrum shown is that of a cyclic ether with the formula C</a:t>
            </a:r>
            <a:r>
              <a:rPr lang="en-IN" altLang="en-US" baseline="-25000" smtClean="0"/>
              <a:t>4</a:t>
            </a:r>
            <a:r>
              <a:rPr lang="en-IN" altLang="en-US" smtClean="0"/>
              <a:t>H</a:t>
            </a:r>
            <a:r>
              <a:rPr lang="en-IN" altLang="en-US" baseline="-25000" smtClean="0"/>
              <a:t>8</a:t>
            </a:r>
            <a:r>
              <a:rPr lang="en-IN" altLang="en-US" smtClean="0"/>
              <a:t>O</a:t>
            </a:r>
          </a:p>
          <a:p>
            <a:pPr lvl="1"/>
            <a:r>
              <a:rPr lang="en-IN" altLang="en-US" smtClean="0"/>
              <a:t>Propose a structure</a:t>
            </a:r>
          </a:p>
          <a:p>
            <a:pPr lvl="1"/>
            <a:endParaRPr lang="en-IN" altLang="en-US" smtClean="0"/>
          </a:p>
          <a:p>
            <a:pPr lvl="1"/>
            <a:endParaRPr lang="en-IN" altLang="en-US" smtClean="0"/>
          </a:p>
          <a:p>
            <a:pPr lvl="1"/>
            <a:endParaRPr lang="en-IN" altLang="en-US" smtClean="0"/>
          </a:p>
          <a:p>
            <a:pPr lvl="1"/>
            <a:endParaRPr lang="en-IN" altLang="en-US" smtClean="0"/>
          </a:p>
          <a:p>
            <a:pPr lvl="1"/>
            <a:endParaRPr lang="en-IN" altLang="en-US" smtClean="0"/>
          </a:p>
          <a:p>
            <a:pPr lvl="1"/>
            <a:endParaRPr lang="en-IN" altLang="en-US" smtClean="0"/>
          </a:p>
          <a:p>
            <a:pPr lvl="1"/>
            <a:endParaRPr lang="en-IN" altLang="en-US" smtClean="0"/>
          </a:p>
          <a:p>
            <a:endParaRPr lang="en-IN" altLang="en-US" smtClean="0"/>
          </a:p>
        </p:txBody>
      </p:sp>
      <p:pic>
        <p:nvPicPr>
          <p:cNvPr id="99332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3141663"/>
            <a:ext cx="7558087" cy="270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Names and Properties of Ethers 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Simple ethers are named by identifying two organic substituents and adding the word ether </a:t>
            </a:r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r>
              <a:rPr lang="en-US" altLang="en-US" smtClean="0"/>
              <a:t>If other functional groups are present, the ether part is considered an alk-oxy substituent</a:t>
            </a:r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</p:txBody>
      </p:sp>
      <p:pic>
        <p:nvPicPr>
          <p:cNvPr id="9220" name="Picture 8" descr="18_u00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850" y="5162550"/>
            <a:ext cx="5008563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9" descr="18_u002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5663" y="2378075"/>
            <a:ext cx="5197475" cy="148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mtClean="0"/>
              <a:t>Worked Example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 smtClean="0"/>
              <a:t>Solution:</a:t>
            </a:r>
          </a:p>
          <a:p>
            <a:pPr lvl="1"/>
            <a:endParaRPr lang="en-IN" altLang="en-US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338" y="2443163"/>
            <a:ext cx="6029325" cy="197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mtClean="0"/>
              <a:t>Summary</a:t>
            </a:r>
          </a:p>
        </p:txBody>
      </p:sp>
      <p:sp>
        <p:nvSpPr>
          <p:cNvPr id="1034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 smtClean="0"/>
              <a:t>Compounds that have two organic groups bonded to the same oxygen atom are called ethers</a:t>
            </a:r>
          </a:p>
          <a:p>
            <a:r>
              <a:rPr lang="en-IN" altLang="en-US" smtClean="0"/>
              <a:t>Ethers are prepared either by Williamson ether synthesis or the alkoxymercuration reaction</a:t>
            </a:r>
          </a:p>
          <a:p>
            <a:r>
              <a:rPr lang="en-IN" altLang="en-US" smtClean="0"/>
              <a:t>Allyl aryl ethers and allyl vinyl ethers undergo Claisen rearrangement to give </a:t>
            </a:r>
            <a:r>
              <a:rPr lang="en-IN" altLang="en-US" i="1" smtClean="0"/>
              <a:t>o</a:t>
            </a:r>
            <a:r>
              <a:rPr lang="en-IN" altLang="en-US" smtClean="0"/>
              <a:t>-allylphenols and </a:t>
            </a:r>
            <a:r>
              <a:rPr lang="en-IN" altLang="en-US" i="1" smtClean="0"/>
              <a:t>g,d</a:t>
            </a:r>
            <a:r>
              <a:rPr lang="en-IN" altLang="en-US" smtClean="0"/>
              <a:t>-unsaturated ketones</a:t>
            </a:r>
          </a:p>
          <a:p>
            <a:r>
              <a:rPr lang="en-IN" altLang="en-US" smtClean="0"/>
              <a:t>Thiols are sulfur analogs of alcohols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mtClean="0"/>
              <a:t>Summary</a:t>
            </a:r>
          </a:p>
        </p:txBody>
      </p:sp>
      <p:sp>
        <p:nvSpPr>
          <p:cNvPr id="1044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 smtClean="0"/>
              <a:t>Disulfide can be obtained through mild oxidation of a thiol</a:t>
            </a:r>
          </a:p>
          <a:p>
            <a:r>
              <a:rPr lang="en-IN" altLang="en-US" smtClean="0"/>
              <a:t>Sulfides are sulphur analogs of ethers</a:t>
            </a:r>
          </a:p>
          <a:p>
            <a:r>
              <a:rPr lang="en-IN" altLang="en-US" smtClean="0"/>
              <a:t>Alkylation of sulphides with a primary alkyl halide will yield a sulfonium ion</a:t>
            </a:r>
          </a:p>
          <a:p>
            <a:r>
              <a:rPr lang="en-IN" altLang="en-US" smtClean="0"/>
              <a:t>Sulfides can also be oxidized to sulfoxides and to sulfones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Names and Properties of Ethers </a:t>
            </a:r>
            <a:endParaRPr lang="en-IN" altLang="en-US" smtClean="0"/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 smtClean="0"/>
              <a:t>Posses nearly the same geometry as water</a:t>
            </a:r>
          </a:p>
          <a:p>
            <a:pPr lvl="1"/>
            <a:r>
              <a:rPr lang="en-IN" altLang="en-US" smtClean="0"/>
              <a:t>Bond angles of R–O–R bonds are approximately tetrahedral </a:t>
            </a:r>
          </a:p>
          <a:p>
            <a:pPr lvl="1"/>
            <a:r>
              <a:rPr lang="en-IN" altLang="en-US" smtClean="0"/>
              <a:t>Oxygen atom is </a:t>
            </a:r>
            <a:r>
              <a:rPr lang="en-IN" altLang="en-US" i="1" smtClean="0"/>
              <a:t>sp</a:t>
            </a:r>
            <a:r>
              <a:rPr lang="en-IN" altLang="en-US" sz="2000" baseline="30000" smtClean="0"/>
              <a:t>3</a:t>
            </a:r>
            <a:r>
              <a:rPr lang="en-IN" altLang="en-US" smtClean="0"/>
              <a:t>-hybridized</a:t>
            </a:r>
          </a:p>
          <a:p>
            <a:r>
              <a:rPr lang="en-IN" altLang="en-US" smtClean="0"/>
              <a:t>Relatively stable and unreactive in many aspects</a:t>
            </a:r>
          </a:p>
          <a:p>
            <a:r>
              <a:rPr lang="en-IN" altLang="en-US" smtClean="0"/>
              <a:t>Very useful as solvents in the laboratory</a:t>
            </a:r>
            <a:endParaRPr lang="en-US" altLang="en-US" smtClean="0"/>
          </a:p>
          <a:p>
            <a:endParaRPr lang="en-I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mtClean="0"/>
              <a:t>Worked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IN" dirty="0">
                <a:ea typeface="ＭＳ Ｐゴシック" charset="-128"/>
              </a:rPr>
              <a:t>Name the following </a:t>
            </a:r>
            <a:r>
              <a:rPr lang="en-IN" dirty="0" smtClean="0">
                <a:ea typeface="ＭＳ Ｐゴシック" charset="-128"/>
              </a:rPr>
              <a:t>ethers: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IN" dirty="0">
                <a:ea typeface="ＭＳ Ｐゴシック" charset="-128"/>
              </a:rPr>
              <a:t> </a:t>
            </a:r>
            <a:r>
              <a:rPr lang="en-IN" dirty="0" smtClean="0">
                <a:ea typeface="ＭＳ Ｐゴシック" charset="-128"/>
              </a:rPr>
              <a:t>  a)				    b)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IN" dirty="0">
              <a:ea typeface="ＭＳ Ｐゴシック" charset="-128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IN" dirty="0" smtClean="0">
              <a:ea typeface="ＭＳ Ｐゴシック" charset="-128"/>
            </a:endParaRPr>
          </a:p>
          <a:p>
            <a:pPr>
              <a:defRPr/>
            </a:pPr>
            <a:r>
              <a:rPr lang="en-IN" dirty="0" smtClean="0">
                <a:ea typeface="ＭＳ Ｐゴシック" charset="-128"/>
              </a:rPr>
              <a:t>Solution:</a:t>
            </a:r>
          </a:p>
          <a:p>
            <a:pPr lvl="1">
              <a:defRPr/>
            </a:pPr>
            <a:r>
              <a:rPr lang="en-IN" dirty="0" smtClean="0">
                <a:ea typeface="ＭＳ Ｐゴシック" charset="-128"/>
              </a:rPr>
              <a:t>a) Di-isopropyl ether</a:t>
            </a:r>
          </a:p>
          <a:p>
            <a:pPr lvl="1">
              <a:defRPr/>
            </a:pPr>
            <a:r>
              <a:rPr lang="en-IN" dirty="0">
                <a:ea typeface="ＭＳ Ｐゴシック" charset="-128"/>
              </a:rPr>
              <a:t>b</a:t>
            </a:r>
            <a:r>
              <a:rPr lang="en-IN" dirty="0" smtClean="0">
                <a:ea typeface="ＭＳ Ｐゴシック" charset="-128"/>
              </a:rPr>
              <a:t>) </a:t>
            </a:r>
            <a:r>
              <a:rPr lang="en-IN" dirty="0">
                <a:ea typeface="ＭＳ Ｐゴシック" charset="-128"/>
              </a:rPr>
              <a:t>Allyl vinyl ether</a:t>
            </a:r>
          </a:p>
        </p:txBody>
      </p:sp>
      <p:pic>
        <p:nvPicPr>
          <p:cNvPr id="13316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025" y="1968500"/>
            <a:ext cx="2419350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7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8100" y="1922463"/>
            <a:ext cx="3721100" cy="560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Synthesis of Ethers 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Prepared industrially by sulfuric-acid-catalyzed reaction of alcohols</a:t>
            </a:r>
          </a:p>
          <a:p>
            <a:pPr lvl="1"/>
            <a:r>
              <a:rPr lang="en-IN" altLang="en-US" smtClean="0"/>
              <a:t>Limited to use with primary alcohols</a:t>
            </a:r>
            <a:endParaRPr lang="en-US" altLang="en-US" smtClean="0"/>
          </a:p>
        </p:txBody>
      </p:sp>
      <p:pic>
        <p:nvPicPr>
          <p:cNvPr id="15364" name="Picture 7" descr="18_u006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25" y="3179763"/>
            <a:ext cx="7802563" cy="264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Williamson Ether Synthesis 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Reaction of metal alkoxides and primary alkyl halides and tosylates in an S</a:t>
            </a:r>
            <a:r>
              <a:rPr lang="en-US" altLang="en-US" baseline="-25000" smtClean="0"/>
              <a:t>N</a:t>
            </a:r>
            <a:r>
              <a:rPr lang="en-US" altLang="en-US" smtClean="0"/>
              <a:t>2 reaction</a:t>
            </a:r>
          </a:p>
          <a:p>
            <a:r>
              <a:rPr lang="en-US" altLang="en-US" smtClean="0"/>
              <a:t>Best method for the preparation of ethers</a:t>
            </a:r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r>
              <a:rPr lang="en-US" altLang="en-US" smtClean="0"/>
              <a:t>Alkoxides are prepared by reaction of an alcohol with a strong base such as sodium hydride, NaH</a:t>
            </a:r>
          </a:p>
        </p:txBody>
      </p:sp>
      <p:pic>
        <p:nvPicPr>
          <p:cNvPr id="17412" name="Picture 6" descr="18_u007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" y="3067050"/>
            <a:ext cx="7810500" cy="172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Layers">
  <a:themeElements>
    <a:clrScheme name="Layers 6">
      <a:dk1>
        <a:srgbClr val="000000"/>
      </a:dk1>
      <a:lt1>
        <a:srgbClr val="FFFFE1"/>
      </a:lt1>
      <a:dk2>
        <a:srgbClr val="330033"/>
      </a:dk2>
      <a:lt2>
        <a:srgbClr val="330033"/>
      </a:lt2>
      <a:accent1>
        <a:srgbClr val="CCCC99"/>
      </a:accent1>
      <a:accent2>
        <a:srgbClr val="FF0000"/>
      </a:accent2>
      <a:accent3>
        <a:srgbClr val="FFFFEE"/>
      </a:accent3>
      <a:accent4>
        <a:srgbClr val="000000"/>
      </a:accent4>
      <a:accent5>
        <a:srgbClr val="E2E2CA"/>
      </a:accent5>
      <a:accent6>
        <a:srgbClr val="E70000"/>
      </a:accent6>
      <a:hlink>
        <a:srgbClr val="990033"/>
      </a:hlink>
      <a:folHlink>
        <a:srgbClr val="B2B2B2"/>
      </a:folHlink>
    </a:clrScheme>
    <a:fontScheme name="Layer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ayers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5401</TotalTime>
  <Words>1704</Words>
  <Application>Microsoft Office PowerPoint</Application>
  <PresentationFormat>On-screen Show (4:3)</PresentationFormat>
  <Paragraphs>381</Paragraphs>
  <Slides>52</Slides>
  <Notes>46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0" baseType="lpstr">
      <vt:lpstr>Arial</vt:lpstr>
      <vt:lpstr>MS PGothic</vt:lpstr>
      <vt:lpstr>Wingdings</vt:lpstr>
      <vt:lpstr>Times New Roman</vt:lpstr>
      <vt:lpstr>Calibri</vt:lpstr>
      <vt:lpstr>Tahoma</vt:lpstr>
      <vt:lpstr>Symbol</vt:lpstr>
      <vt:lpstr>1_Layers</vt:lpstr>
      <vt:lpstr>Chapter 18 Ethers and Epoxides; Thiols and Sulfides</vt:lpstr>
      <vt:lpstr>Learning Objectives</vt:lpstr>
      <vt:lpstr>Learning Objectives</vt:lpstr>
      <vt:lpstr>Ethers</vt:lpstr>
      <vt:lpstr>Names and Properties of Ethers </vt:lpstr>
      <vt:lpstr>Names and Properties of Ethers </vt:lpstr>
      <vt:lpstr>Worked Example</vt:lpstr>
      <vt:lpstr>Synthesis of Ethers </vt:lpstr>
      <vt:lpstr>Williamson Ether Synthesis </vt:lpstr>
      <vt:lpstr>Silver Oxide-Catalyzed Ether Formation</vt:lpstr>
      <vt:lpstr>Worked Example</vt:lpstr>
      <vt:lpstr>Alkoxymercuration of Alkenes </vt:lpstr>
      <vt:lpstr>Worked Example </vt:lpstr>
      <vt:lpstr>Reactions of Ethers: Acidic Cleavage </vt:lpstr>
      <vt:lpstr>Worked Example</vt:lpstr>
      <vt:lpstr>Worked Example</vt:lpstr>
      <vt:lpstr>Reactions of Ethers: Claisen Rearrangement </vt:lpstr>
      <vt:lpstr>Reactions of Ethers: Claisen Rearrangement </vt:lpstr>
      <vt:lpstr>Worked Example</vt:lpstr>
      <vt:lpstr>Worked Example</vt:lpstr>
      <vt:lpstr>Cyclic Ethers</vt:lpstr>
      <vt:lpstr>Cyclic Ethers</vt:lpstr>
      <vt:lpstr>Preparation of Epoxides</vt:lpstr>
      <vt:lpstr>Epoxides from Halohydrins</vt:lpstr>
      <vt:lpstr>Worked Example</vt:lpstr>
      <vt:lpstr>Worked Example</vt:lpstr>
      <vt:lpstr>Reactions of Epoxides:  Ring-Opening</vt:lpstr>
      <vt:lpstr>Reactions of Epoxides:  Ring-Opening</vt:lpstr>
      <vt:lpstr>Reactions of Epoxides:  Ring-Opening</vt:lpstr>
      <vt:lpstr>Figure 18.2 - Ring-Opening of 1,2-epoxy-1-methylcyclohexane with HBr</vt:lpstr>
      <vt:lpstr>Worked Example</vt:lpstr>
      <vt:lpstr>Base-Catalyzed Epoxide Opening </vt:lpstr>
      <vt:lpstr>Base-Catalyzed Epoxide Opening </vt:lpstr>
      <vt:lpstr>Worked Example</vt:lpstr>
      <vt:lpstr>Crown Ethers </vt:lpstr>
      <vt:lpstr>Crown Ethers </vt:lpstr>
      <vt:lpstr>Worked Example</vt:lpstr>
      <vt:lpstr>Thiols and Sulfides </vt:lpstr>
      <vt:lpstr>Thiols</vt:lpstr>
      <vt:lpstr>Thiols</vt:lpstr>
      <vt:lpstr>Thiols</vt:lpstr>
      <vt:lpstr>Sulfides</vt:lpstr>
      <vt:lpstr>Sulfides</vt:lpstr>
      <vt:lpstr>Oxidation of Thiols</vt:lpstr>
      <vt:lpstr>Worked Example</vt:lpstr>
      <vt:lpstr>Spectroscopy of Ethers </vt:lpstr>
      <vt:lpstr>Figure 18.3 - The Infrared Spectrum of Diethyl Ether</vt:lpstr>
      <vt:lpstr>Figure 18.5 - The 1H NMR Spectrum of Dipropyl Ether</vt:lpstr>
      <vt:lpstr>Worked Example</vt:lpstr>
      <vt:lpstr>Worked Example</vt:lpstr>
      <vt:lpstr>Summary</vt:lpstr>
      <vt:lpstr>Summary</vt:lpstr>
    </vt:vector>
  </TitlesOfParts>
  <Company>University of Toronto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Ethers and Epoxides</dc:title>
  <dc:subject>Chapter 18</dc:subject>
  <dc:creator>Ronald Kluger</dc:creator>
  <cp:lastModifiedBy>EAWoods</cp:lastModifiedBy>
  <cp:revision>379</cp:revision>
  <cp:lastPrinted>2009-04-22T19:24:48Z</cp:lastPrinted>
  <dcterms:created xsi:type="dcterms:W3CDTF">2010-10-08T18:57:56Z</dcterms:created>
  <dcterms:modified xsi:type="dcterms:W3CDTF">2015-04-10T03:31:53Z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4</vt:i4>
  </property>
  <property fmtid="{D5CDD505-2E9C-101B-9397-08002B2CF9AE}" pid="21" name="OutputDir">
    <vt:lpwstr>C:\My Documents\My Webs\Courses\CHM138\docs\</vt:lpwstr>
  </property>
</Properties>
</file>